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1.svg" ContentType="image/svg+xml"/>
  <Override PartName="/ppt/media/image13.svg" ContentType="image/svg+xml"/>
  <Override PartName="/ppt/media/image16.svg" ContentType="image/svg+xml"/>
  <Override PartName="/ppt/media/image18.svg" ContentType="image/svg+xml"/>
  <Override PartName="/ppt/media/image20.svg" ContentType="image/svg+xml"/>
  <Override PartName="/ppt/media/image23.svg" ContentType="image/svg+xml"/>
  <Override PartName="/ppt/media/image25.svg" ContentType="image/svg+xml"/>
  <Override PartName="/ppt/media/image4.svg" ContentType="image/svg+xml"/>
  <Override PartName="/ppt/media/image6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409" r:id="rId3"/>
    <p:sldId id="411" r:id="rId4"/>
    <p:sldId id="412" r:id="rId5"/>
    <p:sldId id="413" r:id="rId6"/>
    <p:sldId id="420" r:id="rId7"/>
    <p:sldId id="416" r:id="rId8"/>
    <p:sldId id="421" r:id="rId9"/>
    <p:sldId id="429" r:id="rId10"/>
    <p:sldId id="417" r:id="rId11"/>
    <p:sldId id="423" r:id="rId12"/>
    <p:sldId id="424" r:id="rId13"/>
    <p:sldId id="418" r:id="rId14"/>
    <p:sldId id="426" r:id="rId15"/>
    <p:sldId id="410" r:id="rId16"/>
  </p:sldIdLst>
  <p:sldSz cx="12192000" cy="6858000"/>
  <p:notesSz cx="6858000" cy="9144000"/>
  <p:embeddedFontLst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0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C608B"/>
    <a:srgbClr val="F8F8F8"/>
    <a:srgbClr val="BBD6EA"/>
    <a:srgbClr val="8AB9DA"/>
    <a:srgbClr val="6DA6D1"/>
    <a:srgbClr val="234B6D"/>
    <a:srgbClr val="6DBBAA"/>
    <a:srgbClr val="B2E4D1"/>
    <a:srgbClr val="7DD8CC"/>
    <a:srgbClr val="ABE4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04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gs" Target="tags/tag5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handoutMaster" Target="handoutMasters/handoutMaster1.xml"/><Relationship Id="rId17" Type="http://schemas.openxmlformats.org/officeDocument/2006/relationships/notesMaster" Target="notesMasters/notesMaster1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 userDrawn="1"/>
        </p:nvGrpSpPr>
        <p:grpSpPr>
          <a:xfrm>
            <a:off x="0" y="0"/>
            <a:ext cx="3996055" cy="3150870"/>
            <a:chOff x="0" y="0"/>
            <a:chExt cx="6293" cy="4962"/>
          </a:xfrm>
        </p:grpSpPr>
        <p:sp>
          <p:nvSpPr>
            <p:cNvPr id="23" name="直角三角形 22"/>
            <p:cNvSpPr/>
            <p:nvPr userDrawn="1"/>
          </p:nvSpPr>
          <p:spPr>
            <a:xfrm rot="5400000">
              <a:off x="764" y="649"/>
              <a:ext cx="3550" cy="5077"/>
            </a:xfrm>
            <a:prstGeom prst="rtTriangle">
              <a:avLst/>
            </a:prstGeom>
            <a:pattFill prst="ltHorz">
              <a:fgClr>
                <a:srgbClr val="2C608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1" name="直角三角形 20"/>
            <p:cNvSpPr/>
            <p:nvPr userDrawn="1"/>
          </p:nvSpPr>
          <p:spPr>
            <a:xfrm rot="5400000">
              <a:off x="2181" y="-728"/>
              <a:ext cx="3385" cy="4841"/>
            </a:xfrm>
            <a:prstGeom prst="rtTriangle">
              <a:avLst/>
            </a:prstGeom>
            <a:solidFill>
              <a:srgbClr val="BBD6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直角三角形 19"/>
            <p:cNvSpPr/>
            <p:nvPr userDrawn="1"/>
          </p:nvSpPr>
          <p:spPr>
            <a:xfrm rot="5400000">
              <a:off x="828" y="-828"/>
              <a:ext cx="3849" cy="5505"/>
            </a:xfrm>
            <a:prstGeom prst="rtTriangle">
              <a:avLst/>
            </a:prstGeom>
            <a:solidFill>
              <a:srgbClr val="2C60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 userDrawn="1"/>
        </p:nvGrpSpPr>
        <p:grpSpPr>
          <a:xfrm flipH="1" flipV="1">
            <a:off x="9141583" y="5013674"/>
            <a:ext cx="3050417" cy="1855756"/>
            <a:chOff x="0" y="0"/>
            <a:chExt cx="7208" cy="4385"/>
          </a:xfrm>
        </p:grpSpPr>
        <p:sp>
          <p:nvSpPr>
            <p:cNvPr id="27" name="直角三角形 26"/>
            <p:cNvSpPr/>
            <p:nvPr userDrawn="1"/>
          </p:nvSpPr>
          <p:spPr>
            <a:xfrm rot="5400000">
              <a:off x="728" y="272"/>
              <a:ext cx="3385" cy="4841"/>
            </a:xfrm>
            <a:prstGeom prst="rtTriangle">
              <a:avLst/>
            </a:prstGeom>
            <a:pattFill prst="ltVert">
              <a:fgClr>
                <a:srgbClr val="2C608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6" name="直角三角形 25"/>
            <p:cNvSpPr/>
            <p:nvPr userDrawn="1"/>
          </p:nvSpPr>
          <p:spPr>
            <a:xfrm rot="5400000">
              <a:off x="2894" y="-763"/>
              <a:ext cx="3550" cy="5077"/>
            </a:xfrm>
            <a:prstGeom prst="rtTriangle">
              <a:avLst/>
            </a:prstGeom>
            <a:solidFill>
              <a:srgbClr val="BBD6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8" name="直角三角形 27"/>
            <p:cNvSpPr/>
            <p:nvPr userDrawn="1"/>
          </p:nvSpPr>
          <p:spPr>
            <a:xfrm rot="5400000">
              <a:off x="828" y="-828"/>
              <a:ext cx="3849" cy="5505"/>
            </a:xfrm>
            <a:prstGeom prst="rtTriangle">
              <a:avLst/>
            </a:prstGeom>
            <a:solidFill>
              <a:srgbClr val="2C60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角三角形 6"/>
          <p:cNvSpPr/>
          <p:nvPr userDrawn="1"/>
        </p:nvSpPr>
        <p:spPr>
          <a:xfrm rot="5400000" flipH="1">
            <a:off x="709930" y="2867660"/>
            <a:ext cx="3292475" cy="4711700"/>
          </a:xfrm>
          <a:prstGeom prst="rtTriangle">
            <a:avLst/>
          </a:prstGeom>
          <a:solidFill>
            <a:srgbClr val="2C60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 userDrawn="1"/>
        </p:nvGrpSpPr>
        <p:grpSpPr>
          <a:xfrm>
            <a:off x="0" y="0"/>
            <a:ext cx="5837555" cy="4603115"/>
            <a:chOff x="0" y="0"/>
            <a:chExt cx="6293" cy="4962"/>
          </a:xfrm>
        </p:grpSpPr>
        <p:sp>
          <p:nvSpPr>
            <p:cNvPr id="23" name="直角三角形 22"/>
            <p:cNvSpPr/>
            <p:nvPr userDrawn="1"/>
          </p:nvSpPr>
          <p:spPr>
            <a:xfrm rot="5400000">
              <a:off x="764" y="649"/>
              <a:ext cx="3550" cy="5077"/>
            </a:xfrm>
            <a:prstGeom prst="rtTriangle">
              <a:avLst/>
            </a:prstGeom>
            <a:pattFill prst="ltHorz">
              <a:fgClr>
                <a:srgbClr val="2C608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1" name="直角三角形 20"/>
            <p:cNvSpPr/>
            <p:nvPr userDrawn="1"/>
          </p:nvSpPr>
          <p:spPr>
            <a:xfrm rot="5400000">
              <a:off x="2181" y="-728"/>
              <a:ext cx="3385" cy="4841"/>
            </a:xfrm>
            <a:prstGeom prst="rtTriangle">
              <a:avLst/>
            </a:prstGeom>
            <a:solidFill>
              <a:srgbClr val="BBD6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直角三角形 19"/>
            <p:cNvSpPr/>
            <p:nvPr userDrawn="1"/>
          </p:nvSpPr>
          <p:spPr>
            <a:xfrm rot="5400000">
              <a:off x="828" y="-828"/>
              <a:ext cx="3849" cy="5505"/>
            </a:xfrm>
            <a:prstGeom prst="rtTriangle">
              <a:avLst/>
            </a:prstGeom>
            <a:solidFill>
              <a:srgbClr val="2C60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8" name="直角三角形 27"/>
          <p:cNvSpPr/>
          <p:nvPr userDrawn="1"/>
        </p:nvSpPr>
        <p:spPr>
          <a:xfrm rot="5400000" flipH="1">
            <a:off x="537845" y="3841750"/>
            <a:ext cx="2490470" cy="3564890"/>
          </a:xfrm>
          <a:prstGeom prst="rtTriangle">
            <a:avLst/>
          </a:prstGeom>
          <a:solidFill>
            <a:srgbClr val="BBD6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0"/>
            <a:ext cx="1413510" cy="1115060"/>
            <a:chOff x="0" y="0"/>
            <a:chExt cx="6293" cy="4962"/>
          </a:xfrm>
        </p:grpSpPr>
        <p:sp>
          <p:nvSpPr>
            <p:cNvPr id="11" name="直角三角形 10"/>
            <p:cNvSpPr/>
            <p:nvPr userDrawn="1"/>
          </p:nvSpPr>
          <p:spPr>
            <a:xfrm rot="5400000">
              <a:off x="764" y="649"/>
              <a:ext cx="3550" cy="5077"/>
            </a:xfrm>
            <a:prstGeom prst="rtTriangle">
              <a:avLst/>
            </a:prstGeom>
            <a:pattFill prst="ltHorz">
              <a:fgClr>
                <a:srgbClr val="2C608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2" name="直角三角形 11"/>
            <p:cNvSpPr/>
            <p:nvPr userDrawn="1"/>
          </p:nvSpPr>
          <p:spPr>
            <a:xfrm rot="5400000">
              <a:off x="2181" y="-728"/>
              <a:ext cx="3385" cy="4841"/>
            </a:xfrm>
            <a:prstGeom prst="rtTriangle">
              <a:avLst/>
            </a:prstGeom>
            <a:solidFill>
              <a:srgbClr val="BBD6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直角三角形 12"/>
            <p:cNvSpPr/>
            <p:nvPr userDrawn="1"/>
          </p:nvSpPr>
          <p:spPr>
            <a:xfrm rot="5400000">
              <a:off x="828" y="-828"/>
              <a:ext cx="3849" cy="5505"/>
            </a:xfrm>
            <a:prstGeom prst="rtTriangle">
              <a:avLst/>
            </a:prstGeom>
            <a:solidFill>
              <a:srgbClr val="2C60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9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9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9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9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9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9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9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9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9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9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 defTabSz="914400" eaLnBrk="1" fontAlgn="auto" latinLnBrk="0" hangingPunct="1">
              <a:buFont typeface="Arial" panose="020B0604020202090204" pitchFamily="34" charset="0"/>
              <a:buNone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buFont typeface="Arial" panose="020B0604020202090204" pitchFamily="34" charset="0"/>
              <a:buChar char="●"/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1000"/>
              </a:spcAft>
              <a:buFont typeface="Arial" panose="020B060402020209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9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9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Arial" panose="020B060402020209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>
            <a:lvl1pPr marL="228600" indent="-228600" eaLnBrk="1" fontAlgn="auto" latinLnBrk="0" hangingPunct="1">
              <a:lnSpc>
                <a:spcPct val="130000"/>
              </a:lnSpc>
              <a:buFont typeface="Arial" panose="020B060402020209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9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9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buFont typeface="Arial" panose="020B060402020209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9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tags" Target="../tags/tag36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9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9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9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9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9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9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9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9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9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9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3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3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.xml"/><Relationship Id="rId7" Type="http://schemas.openxmlformats.org/officeDocument/2006/relationships/tags" Target="../tags/tag40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4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43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44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45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.png"/><Relationship Id="rId8" Type="http://schemas.openxmlformats.org/officeDocument/2006/relationships/image" Target="../media/image16.svg"/><Relationship Id="rId7" Type="http://schemas.openxmlformats.org/officeDocument/2006/relationships/image" Target="../media/image15.png"/><Relationship Id="rId6" Type="http://schemas.openxmlformats.org/officeDocument/2006/relationships/image" Target="../media/image6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2" Type="http://schemas.openxmlformats.org/officeDocument/2006/relationships/slideLayout" Target="../slideLayouts/slideLayout4.xml"/><Relationship Id="rId11" Type="http://schemas.openxmlformats.org/officeDocument/2006/relationships/tags" Target="../tags/tag46.xml"/><Relationship Id="rId10" Type="http://schemas.openxmlformats.org/officeDocument/2006/relationships/image" Target="../media/image18.svg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48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.svg"/><Relationship Id="rId8" Type="http://schemas.openxmlformats.org/officeDocument/2006/relationships/image" Target="../media/image24.png"/><Relationship Id="rId7" Type="http://schemas.openxmlformats.org/officeDocument/2006/relationships/image" Target="../media/image23.svg"/><Relationship Id="rId6" Type="http://schemas.openxmlformats.org/officeDocument/2006/relationships/image" Target="../media/image22.png"/><Relationship Id="rId5" Type="http://schemas.openxmlformats.org/officeDocument/2006/relationships/image" Target="../media/image4.svg"/><Relationship Id="rId4" Type="http://schemas.openxmlformats.org/officeDocument/2006/relationships/image" Target="../media/image21.png"/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1" Type="http://schemas.openxmlformats.org/officeDocument/2006/relationships/slideLayout" Target="../slideLayouts/slideLayout4.xml"/><Relationship Id="rId10" Type="http://schemas.openxmlformats.org/officeDocument/2006/relationships/tags" Target="../tags/tag49.xml"/><Relationship Id="rId1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 6"/>
          <p:cNvSpPr/>
          <p:nvPr/>
        </p:nvSpPr>
        <p:spPr>
          <a:xfrm>
            <a:off x="4740275" y="4897755"/>
            <a:ext cx="2839720" cy="1106805"/>
          </a:xfrm>
          <a:prstGeom prst="roundRect">
            <a:avLst>
              <a:gd name="adj" fmla="val 50000"/>
            </a:avLst>
          </a:prstGeom>
          <a:noFill/>
          <a:ln w="15875">
            <a:solidFill>
              <a:srgbClr val="2C60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601845" y="5091430"/>
            <a:ext cx="2978150" cy="82994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p>
            <a:pPr algn="ctr"/>
            <a:r>
              <a:rPr lang="zh-CN" altLang="en-US" sz="1600">
                <a:solidFill>
                  <a:srgbClr val="2C608B"/>
                </a:solidFill>
                <a:latin typeface="儷宋 Pro" panose="02020300000000000000" charset="-120"/>
                <a:ea typeface="儷宋 Pro" panose="02020300000000000000" charset="-120"/>
              </a:rPr>
              <a:t>小组成员</a:t>
            </a:r>
            <a:r>
              <a:rPr lang="en-US" altLang="zh-CN" sz="1600">
                <a:solidFill>
                  <a:srgbClr val="2C608B"/>
                </a:solidFill>
                <a:latin typeface="儷宋 Pro" panose="02020300000000000000" charset="-120"/>
                <a:ea typeface="儷宋 Pro" panose="02020300000000000000" charset="-120"/>
              </a:rPr>
              <a:t>：</a:t>
            </a:r>
            <a:r>
              <a:rPr lang="zh-CN" altLang="en-US" sz="1600">
                <a:solidFill>
                  <a:srgbClr val="2C608B"/>
                </a:solidFill>
                <a:latin typeface="儷宋 Pro" panose="02020300000000000000" charset="-120"/>
                <a:ea typeface="儷宋 Pro" panose="02020300000000000000" charset="-120"/>
              </a:rPr>
              <a:t>王闰奇</a:t>
            </a:r>
            <a:r>
              <a:rPr lang="en-US" altLang="zh-CN" sz="1600">
                <a:solidFill>
                  <a:srgbClr val="2C608B"/>
                </a:solidFill>
                <a:latin typeface="儷宋 Pro" panose="02020300000000000000" charset="-120"/>
                <a:ea typeface="儷宋 Pro" panose="02020300000000000000" charset="-120"/>
              </a:rPr>
              <a:t>、</a:t>
            </a:r>
            <a:r>
              <a:rPr lang="zh-CN" altLang="en-US" sz="1600">
                <a:solidFill>
                  <a:srgbClr val="2C608B"/>
                </a:solidFill>
                <a:latin typeface="儷宋 Pro" panose="02020300000000000000" charset="-120"/>
                <a:ea typeface="儷宋 Pro" panose="02020300000000000000" charset="-120"/>
              </a:rPr>
              <a:t>彭涵煦</a:t>
            </a:r>
            <a:endParaRPr lang="zh-CN" altLang="en-US" sz="1600">
              <a:solidFill>
                <a:srgbClr val="2C608B"/>
              </a:solidFill>
              <a:latin typeface="儷宋 Pro" panose="02020300000000000000" charset="-120"/>
              <a:ea typeface="儷宋 Pro" panose="02020300000000000000" charset="-120"/>
            </a:endParaRPr>
          </a:p>
          <a:p>
            <a:pPr algn="ctr"/>
            <a:r>
              <a:rPr lang="zh-CN" altLang="en-US" sz="1600">
                <a:solidFill>
                  <a:srgbClr val="2C608B"/>
                </a:solidFill>
                <a:latin typeface="儷宋 Pro" panose="02020300000000000000" charset="-120"/>
                <a:ea typeface="儷宋 Pro" panose="02020300000000000000" charset="-120"/>
              </a:rPr>
              <a:t>汇报人：彭涵煦</a:t>
            </a:r>
            <a:endParaRPr lang="zh-CN" altLang="en-US" sz="1600">
              <a:solidFill>
                <a:srgbClr val="2C608B"/>
              </a:solidFill>
              <a:latin typeface="儷宋 Pro" panose="02020300000000000000" charset="-120"/>
              <a:ea typeface="儷宋 Pro" panose="02020300000000000000" charset="-120"/>
            </a:endParaRPr>
          </a:p>
          <a:p>
            <a:pPr algn="ctr"/>
            <a:r>
              <a:rPr lang="en-US" altLang="zh-CN" sz="1600">
                <a:solidFill>
                  <a:srgbClr val="2C608B"/>
                </a:solidFill>
                <a:latin typeface="儷宋 Pro" panose="02020300000000000000" charset="-120"/>
                <a:ea typeface="儷宋 Pro" panose="02020300000000000000" charset="-120"/>
              </a:rPr>
              <a:t>2025.5.</a:t>
            </a:r>
            <a:r>
              <a:rPr lang="zh-CN" altLang="en-US" sz="1600">
                <a:solidFill>
                  <a:srgbClr val="2C608B"/>
                </a:solidFill>
                <a:latin typeface="儷宋 Pro" panose="02020300000000000000" charset="-120"/>
                <a:ea typeface="儷宋 Pro" panose="02020300000000000000" charset="-120"/>
              </a:rPr>
              <a:t>         </a:t>
            </a:r>
            <a:endParaRPr lang="zh-CN" altLang="en-US" sz="1600">
              <a:solidFill>
                <a:srgbClr val="2C608B"/>
              </a:solidFill>
              <a:latin typeface="儷宋 Pro" panose="02020300000000000000" charset="-120"/>
              <a:ea typeface="儷宋 Pro" panose="02020300000000000000" charset="-12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48055" y="2292350"/>
            <a:ext cx="10713085" cy="110680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p>
            <a:pPr algn="dist"/>
            <a:r>
              <a:rPr lang="zh-CN" altLang="en-US" sz="6600">
                <a:solidFill>
                  <a:srgbClr val="2C608B"/>
                </a:solidFill>
                <a:latin typeface="儷宋 Pro" panose="02020300000000000000" charset="-120"/>
                <a:ea typeface="儷宋 Pro" panose="02020300000000000000" charset="-120"/>
              </a:rPr>
              <a:t>中国日报新闻数据爬取</a:t>
            </a:r>
            <a:endParaRPr lang="en-US" altLang="zh-CN" sz="6600">
              <a:solidFill>
                <a:srgbClr val="2C608B"/>
              </a:solidFill>
              <a:latin typeface="儷宋 Pro" panose="02020300000000000000" charset="-120"/>
              <a:ea typeface="儷宋 Pro" panose="02020300000000000000" charset="-120"/>
            </a:endParaRPr>
          </a:p>
        </p:txBody>
      </p:sp>
      <p:sp>
        <p:nvSpPr>
          <p:cNvPr id="9" name="文本框 8"/>
          <p:cNvSpPr txBox="1"/>
          <p:nvPr userDrawn="1"/>
        </p:nvSpPr>
        <p:spPr>
          <a:xfrm>
            <a:off x="1428115" y="3756025"/>
            <a:ext cx="93249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20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旧字形 Light" panose="020B0300000000000000" charset="-128"/>
                <a:ea typeface="思源黑体旧字形 Light" panose="020B0300000000000000" charset="-128"/>
              </a:rPr>
              <a:t>基于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旧字形 Light" panose="020B0300000000000000" charset="-128"/>
                <a:ea typeface="思源黑体旧字形 Light" panose="020B0300000000000000" charset="-128"/>
              </a:rPr>
              <a:t>python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旧字形 Light" panose="020B0300000000000000" charset="-128"/>
                <a:ea typeface="思源黑体旧字形 Light" panose="020B0300000000000000" charset="-128"/>
              </a:rPr>
              <a:t>的自动化数据采集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旧字形 Light" panose="020B0300000000000000" charset="-128"/>
                <a:ea typeface="思源黑体旧字形 Light" panose="020B0300000000000000" charset="-128"/>
              </a:rPr>
              <a:t>方案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思源黑体旧字形 Light" panose="020B0300000000000000" charset="-128"/>
              <a:ea typeface="思源黑体旧字形 Light" panose="020B0300000000000000" charset="-128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 userDrawn="1"/>
        </p:nvSpPr>
        <p:spPr>
          <a:xfrm>
            <a:off x="3799840" y="2393315"/>
            <a:ext cx="1198245" cy="202374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algn="dist"/>
            <a:r>
              <a:rPr lang="zh-CN" altLang="en-US" sz="6600">
                <a:solidFill>
                  <a:srgbClr val="2C608B"/>
                </a:solidFill>
                <a:effectLst/>
                <a:latin typeface="儷宋 Pro" panose="02020300000000000000" charset="-120"/>
                <a:ea typeface="儷宋 Pro" panose="02020300000000000000" charset="-120"/>
              </a:rPr>
              <a:t>目录</a:t>
            </a:r>
            <a:endParaRPr lang="zh-CN" altLang="en-US" sz="6600">
              <a:solidFill>
                <a:srgbClr val="2C608B"/>
              </a:solidFill>
              <a:effectLst/>
              <a:latin typeface="儷宋 Pro" panose="02020300000000000000" charset="-120"/>
              <a:ea typeface="儷宋 Pro" panose="02020300000000000000" charset="-12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496050" y="991870"/>
            <a:ext cx="654685" cy="654685"/>
          </a:xfrm>
          <a:prstGeom prst="ellipse">
            <a:avLst/>
          </a:prstGeom>
          <a:solidFill>
            <a:srgbClr val="2C60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639560" y="1057910"/>
            <a:ext cx="36766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l" defTabSz="965835">
              <a:buFont typeface="Wingdings" panose="05000000000000000000" charset="0"/>
              <a:buNone/>
              <a:defRPr/>
            </a:pPr>
            <a:r>
              <a:rPr lang="en-US" altLang="zh-CN" sz="2800" b="1" kern="0" dirty="0">
                <a:solidFill>
                  <a:schemeClr val="bg1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方正清刻本悦宋简体" panose="02000000000000000000" charset="-122"/>
                <a:sym typeface="微软雅黑" panose="020B0503020204020204" pitchFamily="34" charset="-122"/>
              </a:rPr>
              <a:t>1</a:t>
            </a:r>
            <a:endParaRPr lang="en-US" altLang="zh-CN" sz="2800" b="1" kern="0" dirty="0">
              <a:solidFill>
                <a:schemeClr val="bg1"/>
              </a:solidFill>
              <a:latin typeface="思源黑体 CN ExtraLight" panose="020B0200000000000000" charset="-122"/>
              <a:ea typeface="思源黑体 CN ExtraLight" panose="020B0200000000000000" charset="-122"/>
              <a:cs typeface="方正清刻本悦宋简体" panose="02000000000000000000" charset="-122"/>
              <a:sym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403465" y="2514600"/>
            <a:ext cx="268986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l" defTabSz="965835">
              <a:buFont typeface="Wingdings" panose="05000000000000000000" charset="0"/>
              <a:buNone/>
              <a:defRPr/>
            </a:pPr>
            <a:r>
              <a:rPr lang="zh-CN" altLang="en-US" sz="2800" kern="0" dirty="0">
                <a:solidFill>
                  <a:srgbClr val="2C608B"/>
                </a:solidFill>
                <a:latin typeface="儷宋 Pro" panose="02020300000000000000" charset="-120"/>
                <a:ea typeface="儷宋 Pro" panose="02020300000000000000" charset="-120"/>
                <a:cs typeface="方正清刻本悦宋简体" panose="02000000000000000000" charset="-122"/>
                <a:sym typeface="微软雅黑" panose="020B0503020204020204" pitchFamily="34" charset="-122"/>
              </a:rPr>
              <a:t>代码及结果分析</a:t>
            </a:r>
            <a:endParaRPr lang="zh-CN" altLang="en-US" sz="2800" kern="0" dirty="0">
              <a:solidFill>
                <a:srgbClr val="2C608B"/>
              </a:solidFill>
              <a:latin typeface="儷宋 Pro" panose="02020300000000000000" charset="-120"/>
              <a:ea typeface="儷宋 Pro" panose="02020300000000000000" charset="-120"/>
              <a:cs typeface="方正清刻本悦宋简体" panose="02000000000000000000" charset="-122"/>
              <a:sym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6496050" y="2448560"/>
            <a:ext cx="654685" cy="654685"/>
          </a:xfrm>
          <a:prstGeom prst="ellipse">
            <a:avLst/>
          </a:prstGeom>
          <a:solidFill>
            <a:srgbClr val="BBD6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639560" y="2514600"/>
            <a:ext cx="36766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l" defTabSz="965835">
              <a:buFont typeface="Wingdings" panose="05000000000000000000" charset="0"/>
              <a:buNone/>
              <a:defRPr/>
            </a:pPr>
            <a:r>
              <a:rPr lang="en-US" altLang="zh-CN" sz="2800" b="1" kern="0" dirty="0">
                <a:solidFill>
                  <a:srgbClr val="2C608B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方正清刻本悦宋简体" panose="02000000000000000000" charset="-122"/>
                <a:sym typeface="微软雅黑" panose="020B0503020204020204" pitchFamily="34" charset="-122"/>
              </a:rPr>
              <a:t>2</a:t>
            </a:r>
            <a:endParaRPr lang="en-US" altLang="zh-CN" sz="2800" b="1" kern="0" dirty="0">
              <a:solidFill>
                <a:srgbClr val="2C608B"/>
              </a:solidFill>
              <a:latin typeface="思源黑体 CN ExtraLight" panose="020B0200000000000000" charset="-122"/>
              <a:ea typeface="思源黑体 CN ExtraLight" panose="020B0200000000000000" charset="-122"/>
              <a:cs typeface="方正清刻本悦宋简体" panose="02000000000000000000" charset="-122"/>
              <a:sym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403465" y="3904615"/>
            <a:ext cx="268986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l" defTabSz="965835">
              <a:buFont typeface="Wingdings" panose="05000000000000000000" charset="0"/>
              <a:buNone/>
              <a:defRPr/>
            </a:pPr>
            <a:r>
              <a:rPr lang="zh-CN" altLang="en-US" sz="2800" kern="0" dirty="0">
                <a:solidFill>
                  <a:srgbClr val="2C608B"/>
                </a:solidFill>
                <a:latin typeface="儷宋 Pro" panose="02020300000000000000" charset="-120"/>
                <a:ea typeface="儷宋 Pro" panose="02020300000000000000" charset="-120"/>
                <a:cs typeface="方正清刻本悦宋简体" panose="02000000000000000000" charset="-122"/>
                <a:sym typeface="微软雅黑" panose="020B0503020204020204" pitchFamily="34" charset="-122"/>
              </a:rPr>
              <a:t>项目的应用价值</a:t>
            </a:r>
            <a:endParaRPr lang="zh-CN" altLang="en-US" sz="2800" kern="0" dirty="0">
              <a:solidFill>
                <a:srgbClr val="2C608B"/>
              </a:solidFill>
              <a:latin typeface="儷宋 Pro" panose="02020300000000000000" charset="-120"/>
              <a:ea typeface="儷宋 Pro" panose="02020300000000000000" charset="-120"/>
              <a:cs typeface="方正清刻本悦宋简体" panose="02000000000000000000" charset="-122"/>
              <a:sym typeface="微软雅黑" panose="020B0503020204020204" pitchFamily="3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6496050" y="3813810"/>
            <a:ext cx="654685" cy="654685"/>
          </a:xfrm>
          <a:prstGeom prst="ellipse">
            <a:avLst/>
          </a:prstGeom>
          <a:solidFill>
            <a:srgbClr val="2C60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639560" y="3879850"/>
            <a:ext cx="36766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l" defTabSz="965835">
              <a:buFont typeface="Wingdings" panose="05000000000000000000" charset="0"/>
              <a:buNone/>
              <a:defRPr/>
            </a:pPr>
            <a:r>
              <a:rPr lang="en-US" altLang="zh-CN" sz="2800" b="1" kern="0" dirty="0">
                <a:solidFill>
                  <a:schemeClr val="bg1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方正清刻本悦宋简体" panose="02000000000000000000" charset="-122"/>
                <a:sym typeface="微软雅黑" panose="020B0503020204020204" pitchFamily="34" charset="-122"/>
              </a:rPr>
              <a:t>3</a:t>
            </a:r>
            <a:endParaRPr lang="en-US" altLang="zh-CN" sz="2800" b="1" kern="0" dirty="0">
              <a:solidFill>
                <a:schemeClr val="bg1"/>
              </a:solidFill>
              <a:latin typeface="思源黑体 CN ExtraLight" panose="020B0200000000000000" charset="-122"/>
              <a:ea typeface="思源黑体 CN ExtraLight" panose="020B0200000000000000" charset="-122"/>
              <a:cs typeface="方正清刻本悦宋简体" panose="02000000000000000000" charset="-122"/>
              <a:sym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403465" y="5356225"/>
            <a:ext cx="268986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l" defTabSz="965835">
              <a:buFont typeface="Wingdings" panose="05000000000000000000" charset="0"/>
              <a:buNone/>
              <a:defRPr/>
            </a:pPr>
            <a:r>
              <a:rPr lang="zh-CN" altLang="en-US" sz="2800" kern="0" dirty="0">
                <a:solidFill>
                  <a:srgbClr val="2C608B"/>
                </a:solidFill>
                <a:latin typeface="儷宋 Pro" panose="02020300000000000000" charset="-120"/>
                <a:ea typeface="儷宋 Pro" panose="02020300000000000000" charset="-120"/>
                <a:cs typeface="方正清刻本悦宋简体" panose="02000000000000000000" charset="-122"/>
                <a:sym typeface="微软雅黑" panose="020B0503020204020204" pitchFamily="34" charset="-122"/>
              </a:rPr>
              <a:t>经验总结与感受</a:t>
            </a:r>
            <a:endParaRPr lang="zh-CN" altLang="en-US" sz="2800" kern="0" dirty="0">
              <a:solidFill>
                <a:srgbClr val="2C608B"/>
              </a:solidFill>
              <a:latin typeface="儷宋 Pro" panose="02020300000000000000" charset="-120"/>
              <a:ea typeface="儷宋 Pro" panose="02020300000000000000" charset="-120"/>
              <a:cs typeface="方正清刻本悦宋简体" panose="02000000000000000000" charset="-122"/>
              <a:sym typeface="微软雅黑" panose="020B0503020204020204" pitchFamily="34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6496050" y="5270500"/>
            <a:ext cx="654685" cy="654685"/>
          </a:xfrm>
          <a:prstGeom prst="ellipse">
            <a:avLst/>
          </a:prstGeom>
          <a:solidFill>
            <a:srgbClr val="BBD6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639560" y="5336540"/>
            <a:ext cx="36766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l" defTabSz="965835">
              <a:buFont typeface="Wingdings" panose="05000000000000000000" charset="0"/>
              <a:buNone/>
              <a:defRPr/>
            </a:pPr>
            <a:r>
              <a:rPr lang="en-US" altLang="zh-CN" sz="2800" b="1" kern="0" dirty="0">
                <a:solidFill>
                  <a:srgbClr val="2C608B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方正清刻本悦宋简体" panose="02000000000000000000" charset="-122"/>
                <a:sym typeface="微软雅黑" panose="020B0503020204020204" pitchFamily="34" charset="-122"/>
              </a:rPr>
              <a:t>4</a:t>
            </a:r>
            <a:endParaRPr lang="en-US" altLang="zh-CN" sz="2800" b="1" kern="0" dirty="0">
              <a:solidFill>
                <a:srgbClr val="2C608B"/>
              </a:solidFill>
              <a:latin typeface="思源黑体 CN ExtraLight" panose="020B0200000000000000" charset="-122"/>
              <a:ea typeface="思源黑体 CN ExtraLight" panose="020B0200000000000000" charset="-122"/>
              <a:cs typeface="方正清刻本悦宋简体" panose="02000000000000000000" charset="-122"/>
              <a:sym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403465" y="1124585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kern="0" dirty="0">
                <a:solidFill>
                  <a:srgbClr val="2C608B"/>
                </a:solidFill>
                <a:latin typeface="儷宋 Pro" panose="02020300000000000000" charset="-120"/>
                <a:ea typeface="儷宋 Pro" panose="02020300000000000000" charset="-120"/>
                <a:cs typeface="方正清刻本悦宋简体" panose="02000000000000000000" charset="-122"/>
              </a:rPr>
              <a:t>项目概况</a:t>
            </a:r>
            <a:endParaRPr lang="zh-CN" altLang="en-US" sz="2800" kern="0" dirty="0">
              <a:solidFill>
                <a:srgbClr val="2C608B"/>
              </a:solidFill>
              <a:latin typeface="儷宋 Pro" panose="02020300000000000000" charset="-120"/>
              <a:ea typeface="儷宋 Pro" panose="02020300000000000000" charset="-120"/>
              <a:cs typeface="方正清刻本悦宋简体" panose="020000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圆角矩形 2"/>
          <p:cNvSpPr/>
          <p:nvPr/>
        </p:nvSpPr>
        <p:spPr>
          <a:xfrm>
            <a:off x="5513070" y="4608195"/>
            <a:ext cx="1166495" cy="356870"/>
          </a:xfrm>
          <a:prstGeom prst="roundRect">
            <a:avLst>
              <a:gd name="adj" fmla="val 50000"/>
            </a:avLst>
          </a:prstGeom>
          <a:noFill/>
          <a:ln>
            <a:solidFill>
              <a:srgbClr val="2C60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 userDrawn="1"/>
        </p:nvSpPr>
        <p:spPr>
          <a:xfrm>
            <a:off x="4676775" y="2618105"/>
            <a:ext cx="559498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l" defTabSz="965835">
              <a:buFont typeface="Wingdings" panose="05000000000000000000" charset="0"/>
              <a:buNone/>
              <a:defRPr/>
            </a:pPr>
            <a:r>
              <a:rPr lang="zh-CN" altLang="en-US" sz="5400" kern="0" dirty="0">
                <a:solidFill>
                  <a:srgbClr val="2C608B"/>
                </a:solidFill>
                <a:latin typeface="儷宋 Pro" panose="02020300000000000000" charset="-120"/>
                <a:ea typeface="儷宋 Pro" panose="02020300000000000000" charset="-120"/>
                <a:cs typeface="方正清刻本悦宋简体" panose="02000000000000000000" charset="-122"/>
                <a:sym typeface="+mn-ea"/>
              </a:rPr>
              <a:t>项目概况</a:t>
            </a:r>
            <a:endParaRPr lang="zh-CN" altLang="en-US" sz="5400" kern="0" dirty="0">
              <a:solidFill>
                <a:srgbClr val="2C608B"/>
              </a:solidFill>
              <a:latin typeface="儷宋 Pro" panose="02020300000000000000" charset="-120"/>
              <a:ea typeface="儷宋 Pro" panose="02020300000000000000" charset="-120"/>
              <a:cs typeface="方正清刻本悦宋简体" panose="02000000000000000000" charset="-122"/>
              <a:sym typeface="+mn-ea"/>
            </a:endParaRPr>
          </a:p>
        </p:txBody>
      </p:sp>
      <p:sp>
        <p:nvSpPr>
          <p:cNvPr id="9" name="文本框 8"/>
          <p:cNvSpPr txBox="1"/>
          <p:nvPr userDrawn="1"/>
        </p:nvSpPr>
        <p:spPr>
          <a:xfrm>
            <a:off x="5327650" y="1718310"/>
            <a:ext cx="1535430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ctr" defTabSz="965835">
              <a:buFont typeface="Wingdings" panose="05000000000000000000" charset="0"/>
              <a:buNone/>
              <a:defRPr/>
            </a:pPr>
            <a:r>
              <a:rPr lang="en-US" altLang="zh-CN" sz="4400" kern="0" dirty="0">
                <a:solidFill>
                  <a:srgbClr val="BBD6EA"/>
                </a:solidFill>
                <a:latin typeface="儷宋 Pro" panose="02020300000000000000" charset="-120"/>
                <a:ea typeface="儷宋 Pro" panose="02020300000000000000" charset="-120"/>
                <a:cs typeface="方正清刻本悦宋简体" panose="02000000000000000000" charset="-122"/>
                <a:sym typeface="微软雅黑" panose="020B0503020204020204" pitchFamily="34" charset="-122"/>
              </a:rPr>
              <a:t>ONE</a:t>
            </a:r>
            <a:endParaRPr lang="en-US" altLang="zh-CN" sz="4400" kern="0" dirty="0">
              <a:solidFill>
                <a:srgbClr val="BBD6EA"/>
              </a:solidFill>
              <a:latin typeface="儷宋 Pro" panose="02020300000000000000" charset="-120"/>
              <a:ea typeface="儷宋 Pro" panose="02020300000000000000" charset="-120"/>
              <a:cs typeface="方正清刻本悦宋简体" panose="02000000000000000000" charset="-122"/>
              <a:sym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 userDrawn="1"/>
        </p:nvSpPr>
        <p:spPr>
          <a:xfrm>
            <a:off x="5481320" y="4587240"/>
            <a:ext cx="122872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ctr" defTabSz="965835">
              <a:buFont typeface="Wingdings" panose="05000000000000000000" charset="0"/>
              <a:buNone/>
              <a:defRPr/>
            </a:pPr>
            <a:r>
              <a:rPr lang="en-US" altLang="zh-CN" sz="2000" kern="0" dirty="0">
                <a:solidFill>
                  <a:srgbClr val="2C608B"/>
                </a:solidFill>
                <a:latin typeface="儷宋 Pro" panose="02020300000000000000" charset="-120"/>
                <a:ea typeface="儷宋 Pro" panose="02020300000000000000" charset="-120"/>
                <a:cs typeface="方正清刻本悦宋简体" panose="02000000000000000000" charset="-122"/>
                <a:sym typeface="微软雅黑" panose="020B0503020204020204" pitchFamily="34" charset="-122"/>
              </a:rPr>
              <a:t>Part.01</a:t>
            </a:r>
            <a:endParaRPr lang="en-US" altLang="zh-CN" sz="2000" kern="0" dirty="0">
              <a:solidFill>
                <a:srgbClr val="2C608B"/>
              </a:solidFill>
              <a:latin typeface="儷宋 Pro" panose="02020300000000000000" charset="-120"/>
              <a:ea typeface="儷宋 Pro" panose="02020300000000000000" charset="-120"/>
              <a:cs typeface="方正清刻本悦宋简体" panose="02000000000000000000" charset="-122"/>
              <a:sym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 userDrawn="1"/>
        </p:nvSpPr>
        <p:spPr>
          <a:xfrm>
            <a:off x="1203960" y="281305"/>
            <a:ext cx="2842895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l" defTabSz="965835">
              <a:buFont typeface="Wingdings" panose="05000000000000000000" charset="0"/>
              <a:buNone/>
              <a:defRPr/>
            </a:pPr>
            <a:r>
              <a:rPr lang="zh-CN" altLang="en-US" sz="2800" kern="0" dirty="0">
                <a:solidFill>
                  <a:srgbClr val="2C608B"/>
                </a:solidFill>
                <a:latin typeface="儷宋 Pro" panose="02020300000000000000" charset="-120"/>
                <a:ea typeface="儷宋 Pro" panose="02020300000000000000" charset="-120"/>
                <a:cs typeface="方正清刻本悦宋简体" panose="02000000000000000000" charset="-122"/>
                <a:sym typeface="+mn-ea"/>
              </a:rPr>
              <a:t>项目概况</a:t>
            </a:r>
            <a:endParaRPr lang="zh-CN" altLang="en-US" sz="2800" kern="0" dirty="0">
              <a:solidFill>
                <a:srgbClr val="2C608B"/>
              </a:solidFill>
              <a:latin typeface="儷宋 Pro" panose="02020300000000000000" charset="-120"/>
              <a:ea typeface="儷宋 Pro" panose="02020300000000000000" charset="-120"/>
              <a:cs typeface="方正清刻本悦宋简体" panose="02000000000000000000" charset="-122"/>
              <a:sym typeface="+mn-ea"/>
            </a:endParaRPr>
          </a:p>
          <a:p>
            <a:pPr indent="0" algn="l" defTabSz="965835">
              <a:buFont typeface="Wingdings" panose="05000000000000000000" charset="0"/>
              <a:buNone/>
              <a:defRPr/>
            </a:pPr>
            <a:endParaRPr lang="zh-CN" altLang="en-US" sz="2800" kern="0" dirty="0">
              <a:solidFill>
                <a:srgbClr val="2C608B"/>
              </a:solidFill>
              <a:latin typeface="儷宋 Pro" panose="02020300000000000000" charset="-120"/>
              <a:ea typeface="儷宋 Pro" panose="02020300000000000000" charset="-120"/>
              <a:cs typeface="方正清刻本悦宋简体" panose="02000000000000000000" charset="-122"/>
              <a:sym typeface="微软雅黑" panose="020B0503020204020204" pitchFamily="34" charset="-122"/>
            </a:endParaRPr>
          </a:p>
        </p:txBody>
      </p:sp>
      <p:sp>
        <p:nvSpPr>
          <p:cNvPr id="46" name="文本框 1"/>
          <p:cNvSpPr txBox="1"/>
          <p:nvPr/>
        </p:nvSpPr>
        <p:spPr>
          <a:xfrm>
            <a:off x="1203960" y="695325"/>
            <a:ext cx="3001645" cy="36830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altLang="zh-CN" sz="1200" dirty="0">
                <a:solidFill>
                  <a:srgbClr val="2C608B"/>
                </a:solidFill>
                <a:latin typeface="思源黑体旧字形 ExtraLight" panose="020B0200000000000000" charset="-128"/>
                <a:ea typeface="思源黑体旧字形 ExtraLight" panose="020B0200000000000000" charset="-128"/>
                <a:cs typeface="+mn-lt"/>
              </a:rPr>
              <a:t> </a:t>
            </a:r>
            <a:endParaRPr lang="en-US" altLang="zh-CN" sz="1200" dirty="0">
              <a:solidFill>
                <a:srgbClr val="2C608B"/>
              </a:solidFill>
              <a:latin typeface="思源黑体旧字形 ExtraLight" panose="020B0200000000000000" charset="-128"/>
              <a:ea typeface="思源黑体旧字形 ExtraLight" panose="020B0200000000000000" charset="-128"/>
              <a:cs typeface="+mn-lt"/>
            </a:endParaRPr>
          </a:p>
        </p:txBody>
      </p:sp>
      <p:pic>
        <p:nvPicPr>
          <p:cNvPr id="11" name="图片 10" descr="0 (35)"/>
          <p:cNvPicPr>
            <a:picLocks noChangeAspect="1"/>
          </p:cNvPicPr>
          <p:nvPr/>
        </p:nvPicPr>
        <p:blipFill>
          <a:blip r:embed="rId1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  <a:alpha val="0"/>
                </a:srgbClr>
              </a:clrTo>
            </a:clrChange>
          </a:blip>
          <a:srcRect b="15033"/>
          <a:stretch>
            <a:fillRect/>
          </a:stretch>
        </p:blipFill>
        <p:spPr>
          <a:xfrm>
            <a:off x="-190500" y="1597660"/>
            <a:ext cx="6735445" cy="5260340"/>
          </a:xfrm>
          <a:prstGeom prst="rect">
            <a:avLst/>
          </a:prstGeom>
        </p:spPr>
      </p:pic>
      <p:pic>
        <p:nvPicPr>
          <p:cNvPr id="13" name="图片 12" descr="jhk-159022871657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865" y="2066290"/>
            <a:ext cx="4716145" cy="3145155"/>
          </a:xfrm>
          <a:prstGeom prst="rect">
            <a:avLst/>
          </a:prstGeom>
        </p:spPr>
      </p:pic>
      <p:sp>
        <p:nvSpPr>
          <p:cNvPr id="18" name="椭圆 17"/>
          <p:cNvSpPr/>
          <p:nvPr/>
        </p:nvSpPr>
        <p:spPr>
          <a:xfrm>
            <a:off x="7214235" y="2066290"/>
            <a:ext cx="583565" cy="583565"/>
          </a:xfrm>
          <a:prstGeom prst="ellipse">
            <a:avLst/>
          </a:prstGeom>
          <a:solidFill>
            <a:srgbClr val="BBD6E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2" name="图片 31" descr="21541535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33615" y="2185670"/>
            <a:ext cx="344805" cy="344805"/>
          </a:xfrm>
          <a:prstGeom prst="rect">
            <a:avLst/>
          </a:prstGeom>
        </p:spPr>
      </p:pic>
      <p:sp>
        <p:nvSpPr>
          <p:cNvPr id="20" name="文本框"/>
          <p:cNvSpPr txBox="1"/>
          <p:nvPr/>
        </p:nvSpPr>
        <p:spPr>
          <a:xfrm>
            <a:off x="8021955" y="2127885"/>
            <a:ext cx="2427605" cy="39878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 indent="0" algn="l">
              <a:buNone/>
            </a:pPr>
            <a:r>
              <a:rPr lang="zh-CN" altLang="en-US" sz="2000" dirty="0">
                <a:solidFill>
                  <a:srgbClr val="2C608B"/>
                </a:solidFill>
                <a:effectLst/>
                <a:latin typeface="儷宋 Pro" panose="02020300000000000000" charset="-120"/>
                <a:ea typeface="儷宋 Pro" panose="02020300000000000000" charset="-120"/>
              </a:rPr>
              <a:t>开发环境的介绍</a:t>
            </a:r>
            <a:endParaRPr lang="zh-CN" altLang="en-US" sz="2000" dirty="0">
              <a:solidFill>
                <a:srgbClr val="2C608B"/>
              </a:solidFill>
              <a:effectLst/>
              <a:latin typeface="儷宋 Pro" panose="02020300000000000000" charset="-120"/>
              <a:ea typeface="儷宋 Pro" panose="02020300000000000000" charset="-120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7214235" y="4253230"/>
            <a:ext cx="583565" cy="583565"/>
          </a:xfrm>
          <a:prstGeom prst="ellipse">
            <a:avLst/>
          </a:prstGeom>
          <a:solidFill>
            <a:srgbClr val="2C608B"/>
          </a:solidFill>
          <a:ln>
            <a:solidFill>
              <a:srgbClr val="2C608B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 userDrawn="1"/>
        </p:nvSpPr>
        <p:spPr>
          <a:xfrm>
            <a:off x="8021955" y="4537075"/>
            <a:ext cx="3355340" cy="80073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 algn="l">
              <a:lnSpc>
                <a:spcPct val="110000"/>
              </a:lnSpc>
            </a:pPr>
            <a:r>
              <a:rPr 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ExtraLight" panose="020B0200000000000000" charset="-122"/>
                <a:ea typeface="思源黑体 CN ExtraLight" panose="020B0200000000000000" charset="-122"/>
              </a:rPr>
              <a:t>总共引入三个库：requests、beautifulsoup、pandas，分别进行网络请求、HTML解析与数据处理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思源黑体 CN ExtraLight" panose="020B0200000000000000" charset="-122"/>
              <a:ea typeface="思源黑体 CN ExtraLight" panose="020B0200000000000000" charset="-122"/>
            </a:endParaRPr>
          </a:p>
        </p:txBody>
      </p:sp>
      <p:sp>
        <p:nvSpPr>
          <p:cNvPr id="35" name="文本框"/>
          <p:cNvSpPr txBox="1"/>
          <p:nvPr/>
        </p:nvSpPr>
        <p:spPr>
          <a:xfrm>
            <a:off x="8021955" y="4138295"/>
            <a:ext cx="2121535" cy="39878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 indent="0" algn="l">
              <a:buNone/>
            </a:pPr>
            <a:r>
              <a:rPr lang="zh-CN" altLang="en-US" sz="2000" dirty="0">
                <a:solidFill>
                  <a:srgbClr val="2C608B"/>
                </a:solidFill>
                <a:effectLst/>
                <a:latin typeface="儷宋 Pro" panose="02020300000000000000" charset="-120"/>
                <a:ea typeface="儷宋 Pro" panose="02020300000000000000" charset="-120"/>
              </a:rPr>
              <a:t>导入库的介绍</a:t>
            </a:r>
            <a:endParaRPr lang="zh-CN" altLang="en-US" sz="2000" dirty="0">
              <a:solidFill>
                <a:srgbClr val="2C608B"/>
              </a:solidFill>
              <a:effectLst/>
              <a:latin typeface="儷宋 Pro" panose="02020300000000000000" charset="-120"/>
              <a:ea typeface="儷宋 Pro" panose="02020300000000000000" charset="-120"/>
            </a:endParaRPr>
          </a:p>
        </p:txBody>
      </p:sp>
      <p:pic>
        <p:nvPicPr>
          <p:cNvPr id="31" name="图片 30" descr="21541560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55205" y="4377690"/>
            <a:ext cx="325120" cy="32512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021955" y="2590165"/>
            <a:ext cx="3103880" cy="13836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20000"/>
              </a:lnSpc>
            </a:pPr>
            <a:r>
              <a:rPr 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ExtraLight" panose="020B0200000000000000" charset="-122"/>
                <a:ea typeface="思源黑体 CN ExtraLight" panose="020B0200000000000000" charset="-122"/>
              </a:rPr>
              <a:t>我们选取JupyterNotebook作为整个项目的开发环境，其核心特点在于可以逐个单元格执行代码、可以直接显示图表等可视化输出、支持Python、Julia等多种语言。</a:t>
            </a:r>
            <a:endParaRPr lang="zh-CN" sz="1400" b="1" dirty="0">
              <a:solidFill>
                <a:schemeClr val="tx1">
                  <a:lumMod val="65000"/>
                  <a:lumOff val="35000"/>
                </a:schemeClr>
              </a:solidFill>
              <a:latin typeface="思源黑体 CN ExtraLight" panose="020B0200000000000000" charset="-122"/>
              <a:ea typeface="思源黑体 CN ExtraLight" panose="020B0200000000000000" charset="-122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 userDrawn="1"/>
        </p:nvSpPr>
        <p:spPr>
          <a:xfrm>
            <a:off x="1203960" y="281305"/>
            <a:ext cx="341820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l" defTabSz="965835">
              <a:buFont typeface="Wingdings" panose="05000000000000000000" charset="0"/>
              <a:buNone/>
              <a:defRPr/>
            </a:pPr>
            <a:r>
              <a:rPr lang="zh-CN" altLang="en-US" sz="2800" kern="0" dirty="0">
                <a:solidFill>
                  <a:srgbClr val="2C608B"/>
                </a:solidFill>
                <a:latin typeface="儷宋 Pro" panose="02020300000000000000" charset="-120"/>
                <a:ea typeface="儷宋 Pro" panose="02020300000000000000" charset="-120"/>
                <a:cs typeface="方正清刻本悦宋简体" panose="02000000000000000000" charset="-122"/>
                <a:sym typeface="+mn-ea"/>
              </a:rPr>
              <a:t>项目方法流程的介绍</a:t>
            </a:r>
            <a:endParaRPr lang="zh-CN" altLang="en-US" sz="2800" kern="0" dirty="0">
              <a:solidFill>
                <a:srgbClr val="2C608B"/>
              </a:solidFill>
              <a:latin typeface="儷宋 Pro" panose="02020300000000000000" charset="-120"/>
              <a:ea typeface="儷宋 Pro" panose="02020300000000000000" charset="-120"/>
              <a:cs typeface="方正清刻本悦宋简体" panose="02000000000000000000" charset="-122"/>
              <a:sym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 userDrawn="1"/>
        </p:nvSpPr>
        <p:spPr>
          <a:xfrm>
            <a:off x="8291195" y="2917190"/>
            <a:ext cx="3270885" cy="4603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 algn="l">
              <a:lnSpc>
                <a:spcPct val="200000"/>
              </a:lnSpc>
            </a:pPr>
            <a:endParaRPr sz="1200" b="1" dirty="0">
              <a:solidFill>
                <a:schemeClr val="tx1">
                  <a:lumMod val="65000"/>
                  <a:lumOff val="35000"/>
                </a:schemeClr>
              </a:solidFill>
              <a:latin typeface="思源黑体 CN ExtraLight" panose="020B0200000000000000" charset="-122"/>
              <a:ea typeface="思源黑体 CN ExtraLight" panose="020B0200000000000000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469380" y="2746375"/>
            <a:ext cx="1686560" cy="1678940"/>
            <a:chOff x="9632" y="2976"/>
            <a:chExt cx="2656" cy="2644"/>
          </a:xfrm>
        </p:grpSpPr>
        <p:sp>
          <p:nvSpPr>
            <p:cNvPr id="9" name="椭圆 8"/>
            <p:cNvSpPr/>
            <p:nvPr/>
          </p:nvSpPr>
          <p:spPr>
            <a:xfrm>
              <a:off x="9632" y="2976"/>
              <a:ext cx="2644" cy="2644"/>
            </a:xfrm>
            <a:prstGeom prst="ellipse">
              <a:avLst/>
            </a:prstGeom>
            <a:solidFill>
              <a:srgbClr val="2C60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2" name="文本框"/>
            <p:cNvSpPr txBox="1"/>
            <p:nvPr/>
          </p:nvSpPr>
          <p:spPr>
            <a:xfrm>
              <a:off x="9632" y="4012"/>
              <a:ext cx="2657" cy="628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p>
              <a:pPr indent="0" algn="ctr">
                <a:buNone/>
              </a:pPr>
              <a:r>
                <a:rPr lang="en-US" altLang="zh-CN" sz="2000" dirty="0">
                  <a:solidFill>
                    <a:schemeClr val="bg1"/>
                  </a:solidFill>
                  <a:effectLst/>
                  <a:latin typeface="儷宋 Pro" panose="02020300000000000000" charset="-120"/>
                  <a:ea typeface="儷宋 Pro" panose="02020300000000000000" charset="-120"/>
                </a:rPr>
                <a:t>2.</a:t>
              </a:r>
              <a:r>
                <a:rPr lang="zh-CN" altLang="en-US" sz="2000" dirty="0">
                  <a:solidFill>
                    <a:schemeClr val="bg1"/>
                  </a:solidFill>
                  <a:effectLst/>
                  <a:latin typeface="儷宋 Pro" panose="02020300000000000000" charset="-120"/>
                  <a:ea typeface="儷宋 Pro" panose="02020300000000000000" charset="-120"/>
                </a:rPr>
                <a:t>编写代码</a:t>
              </a:r>
              <a:endParaRPr lang="zh-CN" altLang="en-US" sz="2000" dirty="0">
                <a:solidFill>
                  <a:schemeClr val="bg1"/>
                </a:solidFill>
                <a:effectLst/>
                <a:latin typeface="儷宋 Pro" panose="02020300000000000000" charset="-120"/>
                <a:ea typeface="儷宋 Pro" panose="02020300000000000000" charset="-120"/>
              </a:endParaRPr>
            </a:p>
          </p:txBody>
        </p:sp>
      </p:grpSp>
      <p:sp>
        <p:nvSpPr>
          <p:cNvPr id="13" name="文本框"/>
          <p:cNvSpPr txBox="1"/>
          <p:nvPr/>
        </p:nvSpPr>
        <p:spPr>
          <a:xfrm>
            <a:off x="4434840" y="4210050"/>
            <a:ext cx="1687195" cy="39878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 indent="0" algn="ctr">
              <a:buNone/>
            </a:pPr>
            <a:r>
              <a:rPr lang="en-US" altLang="zh-CN" sz="2000" dirty="0">
                <a:solidFill>
                  <a:schemeClr val="bg1"/>
                </a:solidFill>
                <a:effectLst/>
                <a:latin typeface="儷宋 Pro" panose="02020300000000000000" charset="-120"/>
                <a:ea typeface="儷宋 Pro" panose="02020300000000000000" charset="-120"/>
              </a:rPr>
              <a:t>请添加标题</a:t>
            </a:r>
            <a:endParaRPr lang="en-US" altLang="zh-CN" sz="2000" dirty="0">
              <a:solidFill>
                <a:schemeClr val="bg1"/>
              </a:solidFill>
              <a:effectLst/>
              <a:latin typeface="儷宋 Pro" panose="02020300000000000000" charset="-120"/>
              <a:ea typeface="儷宋 Pro" panose="02020300000000000000" charset="-12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519295" y="4079875"/>
            <a:ext cx="1692275" cy="1678940"/>
            <a:chOff x="9632" y="5622"/>
            <a:chExt cx="2665" cy="2644"/>
          </a:xfrm>
        </p:grpSpPr>
        <p:sp>
          <p:nvSpPr>
            <p:cNvPr id="11" name="椭圆 10"/>
            <p:cNvSpPr/>
            <p:nvPr/>
          </p:nvSpPr>
          <p:spPr>
            <a:xfrm>
              <a:off x="9632" y="5622"/>
              <a:ext cx="2644" cy="2644"/>
            </a:xfrm>
            <a:prstGeom prst="ellipse">
              <a:avLst/>
            </a:prstGeom>
            <a:solidFill>
              <a:srgbClr val="BBD6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4" name="文本框"/>
            <p:cNvSpPr txBox="1"/>
            <p:nvPr/>
          </p:nvSpPr>
          <p:spPr>
            <a:xfrm>
              <a:off x="9641" y="6630"/>
              <a:ext cx="2657" cy="628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p>
              <a:pPr indent="0" algn="ctr">
                <a:buNone/>
              </a:pPr>
              <a:r>
                <a:rPr lang="en-US" altLang="zh-CN" sz="2000" dirty="0">
                  <a:solidFill>
                    <a:srgbClr val="2C608B"/>
                  </a:solidFill>
                  <a:effectLst/>
                  <a:latin typeface="儷宋 Pro" panose="02020300000000000000" charset="-120"/>
                  <a:ea typeface="儷宋 Pro" panose="02020300000000000000" charset="-120"/>
                </a:rPr>
                <a:t>3.</a:t>
              </a:r>
              <a:r>
                <a:rPr lang="zh-CN" altLang="en-US" sz="2000" dirty="0">
                  <a:solidFill>
                    <a:srgbClr val="2C608B"/>
                  </a:solidFill>
                  <a:effectLst/>
                  <a:latin typeface="儷宋 Pro" panose="02020300000000000000" charset="-120"/>
                  <a:ea typeface="儷宋 Pro" panose="02020300000000000000" charset="-120"/>
                </a:rPr>
                <a:t>进行解析</a:t>
              </a:r>
              <a:endParaRPr lang="zh-CN" altLang="en-US" sz="2000" dirty="0">
                <a:solidFill>
                  <a:srgbClr val="2C608B"/>
                </a:solidFill>
                <a:effectLst/>
                <a:latin typeface="儷宋 Pro" panose="02020300000000000000" charset="-120"/>
                <a:ea typeface="儷宋 Pro" panose="02020300000000000000" charset="-12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434840" y="1478280"/>
            <a:ext cx="1686560" cy="1678940"/>
            <a:chOff x="6984" y="2976"/>
            <a:chExt cx="2656" cy="2644"/>
          </a:xfrm>
        </p:grpSpPr>
        <p:sp>
          <p:nvSpPr>
            <p:cNvPr id="3" name="椭圆 2"/>
            <p:cNvSpPr/>
            <p:nvPr/>
          </p:nvSpPr>
          <p:spPr>
            <a:xfrm>
              <a:off x="6984" y="2976"/>
              <a:ext cx="2644" cy="2644"/>
            </a:xfrm>
            <a:prstGeom prst="ellipse">
              <a:avLst/>
            </a:prstGeom>
            <a:solidFill>
              <a:srgbClr val="BBD6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5" name="文本框"/>
            <p:cNvSpPr txBox="1"/>
            <p:nvPr/>
          </p:nvSpPr>
          <p:spPr>
            <a:xfrm>
              <a:off x="6984" y="3644"/>
              <a:ext cx="2657" cy="1598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p>
              <a:pPr indent="0" algn="ctr">
                <a:buNone/>
              </a:pPr>
              <a:r>
                <a:rPr lang="en-US" altLang="zh-CN" sz="2000" dirty="0">
                  <a:solidFill>
                    <a:srgbClr val="2C608B"/>
                  </a:solidFill>
                  <a:effectLst/>
                  <a:latin typeface="儷宋 Pro" panose="02020300000000000000" charset="-120"/>
                  <a:ea typeface="儷宋 Pro" panose="02020300000000000000" charset="-120"/>
                </a:rPr>
                <a:t>1.</a:t>
              </a:r>
              <a:r>
                <a:rPr lang="zh-CN" altLang="en-US" sz="2000" dirty="0">
                  <a:solidFill>
                    <a:srgbClr val="2C608B"/>
                  </a:solidFill>
                  <a:effectLst/>
                  <a:latin typeface="儷宋 Pro" panose="02020300000000000000" charset="-120"/>
                  <a:ea typeface="儷宋 Pro" panose="02020300000000000000" charset="-120"/>
                </a:rPr>
                <a:t>用开发者工具查看网页结构</a:t>
              </a:r>
              <a:endParaRPr lang="zh-CN" altLang="en-US" sz="2000" dirty="0">
                <a:solidFill>
                  <a:srgbClr val="2C608B"/>
                </a:solidFill>
                <a:effectLst/>
                <a:latin typeface="儷宋 Pro" panose="02020300000000000000" charset="-120"/>
                <a:ea typeface="儷宋 Pro" panose="02020300000000000000" charset="-120"/>
              </a:endParaRPr>
            </a:p>
          </p:txBody>
        </p:sp>
      </p:grpSp>
      <p:sp>
        <p:nvSpPr>
          <p:cNvPr id="16" name="文本框 15"/>
          <p:cNvSpPr txBox="1"/>
          <p:nvPr userDrawn="1"/>
        </p:nvSpPr>
        <p:spPr>
          <a:xfrm>
            <a:off x="669925" y="4319905"/>
            <a:ext cx="3270885" cy="4603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 algn="l">
              <a:lnSpc>
                <a:spcPct val="200000"/>
              </a:lnSpc>
            </a:pPr>
            <a:endParaRPr sz="1200" b="1" dirty="0">
              <a:solidFill>
                <a:schemeClr val="tx1">
                  <a:lumMod val="65000"/>
                  <a:lumOff val="35000"/>
                </a:schemeClr>
              </a:solidFill>
              <a:latin typeface="思源黑体 CN ExtraLight" panose="020B0200000000000000" charset="-122"/>
              <a:ea typeface="思源黑体 CN ExtraLight" panose="020B0200000000000000" charset="-122"/>
            </a:endParaRPr>
          </a:p>
        </p:txBody>
      </p:sp>
      <p:sp>
        <p:nvSpPr>
          <p:cNvPr id="17" name="文本框 16"/>
          <p:cNvSpPr txBox="1"/>
          <p:nvPr userDrawn="1"/>
        </p:nvSpPr>
        <p:spPr>
          <a:xfrm>
            <a:off x="669925" y="1810385"/>
            <a:ext cx="3235325" cy="4603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 algn="r">
              <a:lnSpc>
                <a:spcPct val="200000"/>
              </a:lnSpc>
            </a:pP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思源黑体 CN ExtraLight" panose="020B0200000000000000" charset="-122"/>
              <a:ea typeface="思源黑体 CN ExtraLight" panose="020B0200000000000000" charset="-122"/>
              <a:sym typeface="+mn-ea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0" y="6250940"/>
            <a:ext cx="6108065" cy="607060"/>
          </a:xfrm>
          <a:prstGeom prst="rect">
            <a:avLst/>
          </a:prstGeom>
          <a:pattFill prst="ltHorz">
            <a:fgClr>
              <a:srgbClr val="2C608B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6096000" y="6250940"/>
            <a:ext cx="6108065" cy="607060"/>
          </a:xfrm>
          <a:prstGeom prst="rect">
            <a:avLst/>
          </a:prstGeom>
          <a:solidFill>
            <a:srgbClr val="2C60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圆角矩形 2"/>
          <p:cNvSpPr/>
          <p:nvPr/>
        </p:nvSpPr>
        <p:spPr>
          <a:xfrm>
            <a:off x="5513070" y="4608195"/>
            <a:ext cx="1166495" cy="356870"/>
          </a:xfrm>
          <a:prstGeom prst="roundRect">
            <a:avLst>
              <a:gd name="adj" fmla="val 50000"/>
            </a:avLst>
          </a:prstGeom>
          <a:noFill/>
          <a:ln>
            <a:solidFill>
              <a:srgbClr val="2C60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 userDrawn="1"/>
        </p:nvSpPr>
        <p:spPr>
          <a:xfrm>
            <a:off x="3368675" y="2618105"/>
            <a:ext cx="5642610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dist" defTabSz="965835">
              <a:buFont typeface="Wingdings" panose="05000000000000000000" charset="0"/>
              <a:buNone/>
              <a:defRPr/>
            </a:pPr>
            <a:r>
              <a:rPr lang="zh-CN" altLang="en-US" sz="5400" kern="0" dirty="0">
                <a:solidFill>
                  <a:srgbClr val="2C608B"/>
                </a:solidFill>
                <a:latin typeface="儷宋 Pro" panose="02020300000000000000" charset="-120"/>
                <a:ea typeface="儷宋 Pro" panose="02020300000000000000" charset="-120"/>
                <a:cs typeface="方正清刻本悦宋简体" panose="02000000000000000000" charset="-122"/>
                <a:sym typeface="微软雅黑" panose="020B0503020204020204" pitchFamily="34" charset="-122"/>
              </a:rPr>
              <a:t>代码及结果分析</a:t>
            </a:r>
            <a:endParaRPr lang="zh-CN" altLang="en-US" sz="5400" kern="0" dirty="0">
              <a:solidFill>
                <a:srgbClr val="2C608B"/>
              </a:solidFill>
              <a:latin typeface="儷宋 Pro" panose="02020300000000000000" charset="-120"/>
              <a:ea typeface="儷宋 Pro" panose="02020300000000000000" charset="-120"/>
              <a:cs typeface="方正清刻本悦宋简体" panose="02000000000000000000" charset="-122"/>
              <a:sym typeface="微软雅黑" panose="020B0503020204020204" pitchFamily="34" charset="-122"/>
            </a:endParaRPr>
          </a:p>
          <a:p>
            <a:pPr indent="0" algn="dist" defTabSz="965835">
              <a:buFont typeface="Wingdings" panose="05000000000000000000" charset="0"/>
              <a:buNone/>
              <a:defRPr/>
            </a:pPr>
            <a:endParaRPr lang="zh-CN" altLang="en-US" sz="5400" kern="0" dirty="0">
              <a:solidFill>
                <a:srgbClr val="2C608B"/>
              </a:solidFill>
              <a:latin typeface="儷宋 Pro" panose="02020300000000000000" charset="-120"/>
              <a:ea typeface="儷宋 Pro" panose="02020300000000000000" charset="-120"/>
              <a:cs typeface="方正清刻本悦宋简体" panose="02000000000000000000" charset="-122"/>
              <a:sym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 userDrawn="1"/>
        </p:nvSpPr>
        <p:spPr>
          <a:xfrm>
            <a:off x="5328920" y="1718310"/>
            <a:ext cx="1535430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ctr" defTabSz="965835">
              <a:buFont typeface="Wingdings" panose="05000000000000000000" charset="0"/>
              <a:buNone/>
              <a:defRPr/>
            </a:pPr>
            <a:r>
              <a:rPr lang="en-US" altLang="zh-CN" sz="4400" kern="0" dirty="0">
                <a:solidFill>
                  <a:srgbClr val="BBD6EA"/>
                </a:solidFill>
                <a:latin typeface="儷宋 Pro" panose="02020300000000000000" charset="-120"/>
                <a:ea typeface="儷宋 Pro" panose="02020300000000000000" charset="-120"/>
                <a:cs typeface="方正清刻本悦宋简体" panose="02000000000000000000" charset="-122"/>
                <a:sym typeface="微软雅黑" panose="020B0503020204020204" pitchFamily="34" charset="-122"/>
              </a:rPr>
              <a:t>TWO</a:t>
            </a:r>
            <a:endParaRPr lang="en-US" altLang="zh-CN" sz="4400" kern="0" dirty="0">
              <a:solidFill>
                <a:srgbClr val="BBD6EA"/>
              </a:solidFill>
              <a:latin typeface="儷宋 Pro" panose="02020300000000000000" charset="-120"/>
              <a:ea typeface="儷宋 Pro" panose="02020300000000000000" charset="-120"/>
              <a:cs typeface="方正清刻本悦宋简体" panose="02000000000000000000" charset="-122"/>
              <a:sym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 userDrawn="1"/>
        </p:nvSpPr>
        <p:spPr>
          <a:xfrm>
            <a:off x="5481320" y="4587240"/>
            <a:ext cx="122872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ctr" defTabSz="965835">
              <a:buFont typeface="Wingdings" panose="05000000000000000000" charset="0"/>
              <a:buNone/>
              <a:defRPr/>
            </a:pPr>
            <a:r>
              <a:rPr lang="en-US" altLang="zh-CN" sz="2000" kern="0" dirty="0">
                <a:solidFill>
                  <a:srgbClr val="2C608B"/>
                </a:solidFill>
                <a:latin typeface="儷宋 Pro" panose="02020300000000000000" charset="-120"/>
                <a:ea typeface="儷宋 Pro" panose="02020300000000000000" charset="-120"/>
                <a:cs typeface="方正清刻本悦宋简体" panose="02000000000000000000" charset="-122"/>
                <a:sym typeface="微软雅黑" panose="020B0503020204020204" pitchFamily="34" charset="-122"/>
              </a:rPr>
              <a:t>Part.02</a:t>
            </a:r>
            <a:endParaRPr lang="en-US" altLang="zh-CN" sz="2000" kern="0" dirty="0">
              <a:solidFill>
                <a:srgbClr val="2C608B"/>
              </a:solidFill>
              <a:latin typeface="儷宋 Pro" panose="02020300000000000000" charset="-120"/>
              <a:ea typeface="儷宋 Pro" panose="02020300000000000000" charset="-120"/>
              <a:cs typeface="方正清刻本悦宋简体" panose="02000000000000000000" charset="-122"/>
              <a:sym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 userDrawn="1"/>
        </p:nvSpPr>
        <p:spPr>
          <a:xfrm>
            <a:off x="1203960" y="281305"/>
            <a:ext cx="234823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ctr" defTabSz="965835">
              <a:buFont typeface="Wingdings" panose="05000000000000000000" charset="0"/>
              <a:buNone/>
              <a:defRPr/>
            </a:pPr>
            <a:r>
              <a:rPr lang="zh-CN" altLang="en-US" sz="2800" kern="0" dirty="0">
                <a:solidFill>
                  <a:srgbClr val="2C608B"/>
                </a:solidFill>
                <a:latin typeface="儷宋 Pro" panose="02020300000000000000" charset="-120"/>
                <a:ea typeface="儷宋 Pro" panose="02020300000000000000" charset="-120"/>
                <a:cs typeface="方正清刻本悦宋简体" panose="02000000000000000000" charset="-122"/>
                <a:sym typeface="微软雅黑" panose="020B0503020204020204" pitchFamily="34" charset="-122"/>
              </a:rPr>
              <a:t>代码分析</a:t>
            </a:r>
            <a:endParaRPr lang="zh-CN" altLang="en-US" sz="2800" kern="0" dirty="0">
              <a:solidFill>
                <a:srgbClr val="2C608B"/>
              </a:solidFill>
              <a:latin typeface="儷宋 Pro" panose="02020300000000000000" charset="-120"/>
              <a:ea typeface="儷宋 Pro" panose="02020300000000000000" charset="-120"/>
              <a:cs typeface="方正清刻本悦宋简体" panose="02000000000000000000" charset="-122"/>
              <a:sym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638925" y="1701800"/>
            <a:ext cx="298450" cy="298450"/>
          </a:xfrm>
          <a:prstGeom prst="rect">
            <a:avLst/>
          </a:prstGeom>
          <a:solidFill>
            <a:srgbClr val="BBD6E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632575" y="3368040"/>
            <a:ext cx="298450" cy="298450"/>
          </a:xfrm>
          <a:prstGeom prst="rect">
            <a:avLst/>
          </a:prstGeom>
          <a:solidFill>
            <a:srgbClr val="2C6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628130" y="4892675"/>
            <a:ext cx="298450" cy="298450"/>
          </a:xfrm>
          <a:prstGeom prst="rect">
            <a:avLst/>
          </a:prstGeom>
          <a:pattFill prst="ltVert">
            <a:fgClr>
              <a:srgbClr val="2C608B"/>
            </a:fgClr>
            <a:bgClr>
              <a:schemeClr val="bg1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" name="图片 1" descr="WechatIMG219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180" y="1487805"/>
            <a:ext cx="7804785" cy="438023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005570" y="3060700"/>
            <a:ext cx="25266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/>
              <a:t>自动化爬虫实时采集</a:t>
            </a:r>
            <a:endParaRPr lang="zh-CN" altLang="en-US" sz="2000"/>
          </a:p>
        </p:txBody>
      </p:sp>
    </p:spTree>
    <p:custDataLst>
      <p:tags r:id="rId2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410335" y="560070"/>
            <a:ext cx="17481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800" kern="0" dirty="0">
                <a:solidFill>
                  <a:srgbClr val="2C608B"/>
                </a:solidFill>
                <a:latin typeface="儷宋 Pro" panose="02020300000000000000" charset="-120"/>
                <a:ea typeface="儷宋 Pro" panose="02020300000000000000" charset="-120"/>
                <a:cs typeface="方正清刻本悦宋简体" panose="02000000000000000000" charset="-122"/>
              </a:rPr>
              <a:t>结果分析</a:t>
            </a:r>
            <a:endParaRPr lang="zh-CN" altLang="en-US" sz="2800" kern="0" dirty="0">
              <a:solidFill>
                <a:srgbClr val="2C608B"/>
              </a:solidFill>
              <a:latin typeface="儷宋 Pro" panose="02020300000000000000" charset="-120"/>
              <a:ea typeface="儷宋 Pro" panose="02020300000000000000" charset="-120"/>
              <a:cs typeface="方正清刻本悦宋简体" panose="020000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270" y="1158875"/>
            <a:ext cx="4575810" cy="4778375"/>
          </a:xfrm>
          <a:prstGeom prst="rect">
            <a:avLst/>
          </a:prstGeom>
        </p:spPr>
      </p:pic>
      <p:pic>
        <p:nvPicPr>
          <p:cNvPr id="4" name="图片 3" descr="副本中国日报(1)_Sheet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15" y="1082040"/>
            <a:ext cx="4343400" cy="493204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734550" y="3229610"/>
            <a:ext cx="217487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/>
              <a:t>Excel</a:t>
            </a:r>
            <a:r>
              <a:rPr lang="zh-CN" altLang="en-US" sz="2000"/>
              <a:t>结构化储存</a:t>
            </a:r>
            <a:endParaRPr lang="zh-CN" altLang="en-US" sz="2000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圆角矩形 2"/>
          <p:cNvSpPr/>
          <p:nvPr/>
        </p:nvSpPr>
        <p:spPr>
          <a:xfrm>
            <a:off x="5513070" y="4608195"/>
            <a:ext cx="1166495" cy="356870"/>
          </a:xfrm>
          <a:prstGeom prst="roundRect">
            <a:avLst>
              <a:gd name="adj" fmla="val 50000"/>
            </a:avLst>
          </a:prstGeom>
          <a:noFill/>
          <a:ln>
            <a:solidFill>
              <a:srgbClr val="2C60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 userDrawn="1"/>
        </p:nvSpPr>
        <p:spPr>
          <a:xfrm>
            <a:off x="3709670" y="2618105"/>
            <a:ext cx="507873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l" defTabSz="965835">
              <a:buFont typeface="Wingdings" panose="05000000000000000000" charset="0"/>
              <a:buNone/>
              <a:defRPr/>
            </a:pPr>
            <a:r>
              <a:rPr lang="zh-CN" altLang="en-US" sz="5400" kern="0" dirty="0">
                <a:solidFill>
                  <a:srgbClr val="2C608B"/>
                </a:solidFill>
                <a:latin typeface="儷宋 Pro" panose="02020300000000000000" charset="-120"/>
                <a:ea typeface="儷宋 Pro" panose="02020300000000000000" charset="-120"/>
                <a:cs typeface="方正清刻本悦宋简体" panose="02000000000000000000" charset="-122"/>
                <a:sym typeface="微软雅黑" panose="020B0503020204020204" pitchFamily="34" charset="-122"/>
              </a:rPr>
              <a:t>项目的应用价值</a:t>
            </a:r>
            <a:endParaRPr lang="zh-CN" altLang="en-US" sz="5400" kern="0" dirty="0">
              <a:solidFill>
                <a:srgbClr val="2C608B"/>
              </a:solidFill>
              <a:latin typeface="儷宋 Pro" panose="02020300000000000000" charset="-120"/>
              <a:ea typeface="儷宋 Pro" panose="02020300000000000000" charset="-120"/>
              <a:cs typeface="方正清刻本悦宋简体" panose="02000000000000000000" charset="-122"/>
              <a:sym typeface="微软雅黑" panose="020B0503020204020204" pitchFamily="34" charset="-122"/>
            </a:endParaRPr>
          </a:p>
        </p:txBody>
      </p:sp>
      <p:sp>
        <p:nvSpPr>
          <p:cNvPr id="120" name="文本框 119"/>
          <p:cNvSpPr txBox="1"/>
          <p:nvPr userDrawn="1"/>
        </p:nvSpPr>
        <p:spPr>
          <a:xfrm>
            <a:off x="2635885" y="3540125"/>
            <a:ext cx="6920865" cy="460375"/>
          </a:xfrm>
          <a:prstGeom prst="rect">
            <a:avLst/>
          </a:prstGeom>
          <a:noFill/>
          <a:ln w="3175">
            <a:noFill/>
            <a:prstDash val="solid"/>
          </a:ln>
        </p:spPr>
        <p:txBody>
          <a:bodyPr wrap="square" rtlCol="0">
            <a:spAutoFit/>
          </a:bodyPr>
          <a:p>
            <a:pPr algn="ctr">
              <a:lnSpc>
                <a:spcPct val="200000"/>
              </a:lnSpc>
            </a:pPr>
            <a:endParaRPr lang="en-US" altLang="zh-CN" sz="1200" b="0" dirty="0">
              <a:solidFill>
                <a:srgbClr val="3D3F46"/>
              </a:solidFill>
              <a:latin typeface="思源黑体旧字形 Light" panose="020B0300000000000000" charset="-128"/>
              <a:ea typeface="思源黑体旧字形 Light" panose="020B0300000000000000" charset="-128"/>
              <a:cs typeface="Morganite" charset="0"/>
            </a:endParaRPr>
          </a:p>
        </p:txBody>
      </p:sp>
      <p:sp>
        <p:nvSpPr>
          <p:cNvPr id="9" name="文本框 8"/>
          <p:cNvSpPr txBox="1"/>
          <p:nvPr userDrawn="1"/>
        </p:nvSpPr>
        <p:spPr>
          <a:xfrm>
            <a:off x="5107305" y="1753235"/>
            <a:ext cx="2305685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ctr" defTabSz="965835">
              <a:buFont typeface="Wingdings" panose="05000000000000000000" charset="0"/>
              <a:buNone/>
              <a:defRPr/>
            </a:pPr>
            <a:r>
              <a:rPr lang="en-US" altLang="zh-CN" sz="4400" kern="0" dirty="0">
                <a:solidFill>
                  <a:srgbClr val="BBD6EA"/>
                </a:solidFill>
                <a:latin typeface="儷宋 Pro" panose="02020300000000000000" charset="-120"/>
                <a:ea typeface="儷宋 Pro" panose="02020300000000000000" charset="-120"/>
                <a:cs typeface="方正清刻本悦宋简体" panose="02000000000000000000" charset="-122"/>
                <a:sym typeface="微软雅黑" panose="020B0503020204020204" pitchFamily="34" charset="-122"/>
              </a:rPr>
              <a:t>THREE</a:t>
            </a:r>
            <a:endParaRPr lang="en-US" altLang="zh-CN" sz="4400" kern="0" dirty="0">
              <a:solidFill>
                <a:srgbClr val="BBD6EA"/>
              </a:solidFill>
              <a:latin typeface="儷宋 Pro" panose="02020300000000000000" charset="-120"/>
              <a:ea typeface="儷宋 Pro" panose="02020300000000000000" charset="-120"/>
              <a:cs typeface="方正清刻本悦宋简体" panose="02000000000000000000" charset="-122"/>
              <a:sym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 userDrawn="1"/>
        </p:nvSpPr>
        <p:spPr>
          <a:xfrm>
            <a:off x="5481320" y="4587240"/>
            <a:ext cx="122872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ctr" defTabSz="965835">
              <a:buFont typeface="Wingdings" panose="05000000000000000000" charset="0"/>
              <a:buNone/>
              <a:defRPr/>
            </a:pPr>
            <a:r>
              <a:rPr lang="en-US" altLang="zh-CN" sz="2000" kern="0" dirty="0">
                <a:solidFill>
                  <a:srgbClr val="2C608B"/>
                </a:solidFill>
                <a:latin typeface="儷宋 Pro" panose="02020300000000000000" charset="-120"/>
                <a:ea typeface="儷宋 Pro" panose="02020300000000000000" charset="-120"/>
                <a:cs typeface="方正清刻本悦宋简体" panose="02000000000000000000" charset="-122"/>
                <a:sym typeface="微软雅黑" panose="020B0503020204020204" pitchFamily="34" charset="-122"/>
              </a:rPr>
              <a:t>Part.03</a:t>
            </a:r>
            <a:endParaRPr lang="en-US" altLang="zh-CN" sz="2000" kern="0" dirty="0">
              <a:solidFill>
                <a:srgbClr val="2C608B"/>
              </a:solidFill>
              <a:latin typeface="儷宋 Pro" panose="02020300000000000000" charset="-120"/>
              <a:ea typeface="儷宋 Pro" panose="02020300000000000000" charset="-120"/>
              <a:cs typeface="方正清刻本悦宋简体" panose="02000000000000000000" charset="-122"/>
              <a:sym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 userDrawn="1"/>
        </p:nvSpPr>
        <p:spPr>
          <a:xfrm>
            <a:off x="1203960" y="281305"/>
            <a:ext cx="290131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l" defTabSz="965835">
              <a:buFont typeface="Wingdings" panose="05000000000000000000" charset="0"/>
              <a:buNone/>
              <a:defRPr/>
            </a:pPr>
            <a:r>
              <a:rPr lang="zh-CN" altLang="en-US" sz="2800" kern="0" dirty="0">
                <a:solidFill>
                  <a:srgbClr val="2C608B"/>
                </a:solidFill>
                <a:latin typeface="儷宋 Pro" panose="02020300000000000000" charset="-120"/>
                <a:ea typeface="儷宋 Pro" panose="02020300000000000000" charset="-120"/>
                <a:cs typeface="方正清刻本悦宋简体" panose="02000000000000000000" charset="-122"/>
                <a:sym typeface="微软雅黑" panose="020B0503020204020204" pitchFamily="34" charset="-122"/>
              </a:rPr>
              <a:t>项目的应用价值</a:t>
            </a:r>
            <a:endParaRPr lang="zh-CN" altLang="en-US" sz="2800" kern="0" dirty="0">
              <a:solidFill>
                <a:srgbClr val="2C608B"/>
              </a:solidFill>
              <a:latin typeface="儷宋 Pro" panose="02020300000000000000" charset="-120"/>
              <a:ea typeface="儷宋 Pro" panose="02020300000000000000" charset="-120"/>
              <a:cs typeface="方正清刻本悦宋简体" panose="02000000000000000000" charset="-122"/>
              <a:sym typeface="微软雅黑" panose="020B0503020204020204" pitchFamily="34" charset="-122"/>
            </a:endParaRPr>
          </a:p>
        </p:txBody>
      </p:sp>
      <p:sp>
        <p:nvSpPr>
          <p:cNvPr id="46" name="文本框 1"/>
          <p:cNvSpPr txBox="1"/>
          <p:nvPr/>
        </p:nvSpPr>
        <p:spPr>
          <a:xfrm>
            <a:off x="1203960" y="695325"/>
            <a:ext cx="3001645" cy="36830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altLang="zh-CN" sz="1200" dirty="0">
                <a:solidFill>
                  <a:srgbClr val="2C608B"/>
                </a:solidFill>
                <a:latin typeface="思源黑体旧字形 ExtraLight" panose="020B0200000000000000" charset="-128"/>
                <a:ea typeface="思源黑体旧字形 ExtraLight" panose="020B0200000000000000" charset="-128"/>
                <a:cs typeface="+mn-lt"/>
              </a:rPr>
              <a:t> </a:t>
            </a:r>
            <a:endParaRPr lang="en-US" altLang="zh-CN" sz="1200" dirty="0">
              <a:solidFill>
                <a:srgbClr val="2C608B"/>
              </a:solidFill>
              <a:latin typeface="思源黑体旧字形 ExtraLight" panose="020B0200000000000000" charset="-128"/>
              <a:ea typeface="思源黑体旧字形 ExtraLight" panose="020B0200000000000000" charset="-128"/>
              <a:cs typeface="+mn-lt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3869690" y="2215515"/>
            <a:ext cx="3853180" cy="2731135"/>
            <a:chOff x="5573" y="3549"/>
            <a:chExt cx="6068" cy="4301"/>
          </a:xfrm>
        </p:grpSpPr>
        <p:grpSp>
          <p:nvGrpSpPr>
            <p:cNvPr id="9" name="组合 8"/>
            <p:cNvGrpSpPr/>
            <p:nvPr/>
          </p:nvGrpSpPr>
          <p:grpSpPr>
            <a:xfrm rot="0">
              <a:off x="5573" y="4902"/>
              <a:ext cx="2948" cy="2948"/>
              <a:chOff x="12613" y="4868"/>
              <a:chExt cx="3350" cy="3350"/>
            </a:xfrm>
          </p:grpSpPr>
          <p:pic>
            <p:nvPicPr>
              <p:cNvPr id="10" name="图片 9" descr="3640585"/>
              <p:cNvPicPr>
                <a:picLocks noChangeAspect="1"/>
              </p:cNvPicPr>
              <p:nvPr/>
            </p:nvPicPr>
            <p:blipFill>
              <a:blip r:embed="rId1"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12613" y="4868"/>
                <a:ext cx="3351" cy="3351"/>
              </a:xfrm>
              <a:prstGeom prst="rect">
                <a:avLst/>
              </a:prstGeom>
            </p:spPr>
          </p:pic>
          <p:sp>
            <p:nvSpPr>
              <p:cNvPr id="11" name="椭圆 10"/>
              <p:cNvSpPr/>
              <p:nvPr/>
            </p:nvSpPr>
            <p:spPr>
              <a:xfrm>
                <a:off x="13192" y="5447"/>
                <a:ext cx="2193" cy="2193"/>
              </a:xfrm>
              <a:prstGeom prst="ellipse">
                <a:avLst/>
              </a:prstGeom>
              <a:solidFill>
                <a:srgbClr val="2C60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 rot="0">
              <a:off x="8174" y="3549"/>
              <a:ext cx="2249" cy="2249"/>
              <a:chOff x="12613" y="4868"/>
              <a:chExt cx="3350" cy="3350"/>
            </a:xfrm>
          </p:grpSpPr>
          <p:pic>
            <p:nvPicPr>
              <p:cNvPr id="23" name="图片 22" descr="3640585"/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2613" y="4868"/>
                <a:ext cx="3351" cy="3351"/>
              </a:xfrm>
              <a:prstGeom prst="rect">
                <a:avLst/>
              </a:prstGeom>
            </p:spPr>
          </p:pic>
          <p:sp>
            <p:nvSpPr>
              <p:cNvPr id="24" name="椭圆 23"/>
              <p:cNvSpPr/>
              <p:nvPr/>
            </p:nvSpPr>
            <p:spPr>
              <a:xfrm>
                <a:off x="13192" y="5447"/>
                <a:ext cx="2193" cy="2193"/>
              </a:xfrm>
              <a:prstGeom prst="ellipse">
                <a:avLst/>
              </a:prstGeom>
              <a:solidFill>
                <a:srgbClr val="BBD6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 rot="0">
              <a:off x="9775" y="5808"/>
              <a:ext cx="1866" cy="1866"/>
              <a:chOff x="12611" y="4868"/>
              <a:chExt cx="3351" cy="3351"/>
            </a:xfrm>
          </p:grpSpPr>
          <p:pic>
            <p:nvPicPr>
              <p:cNvPr id="26" name="图片 25" descr="3640585"/>
              <p:cNvPicPr>
                <a:picLocks noChangeAspect="1"/>
              </p:cNvPicPr>
              <p:nvPr/>
            </p:nvPicPr>
            <p:blipFill>
              <a:blip r:embed="rId1"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12611" y="4868"/>
                <a:ext cx="3351" cy="3351"/>
              </a:xfrm>
              <a:prstGeom prst="rect">
                <a:avLst/>
              </a:prstGeom>
            </p:spPr>
          </p:pic>
          <p:sp>
            <p:nvSpPr>
              <p:cNvPr id="27" name="椭圆 26"/>
              <p:cNvSpPr/>
              <p:nvPr/>
            </p:nvSpPr>
            <p:spPr>
              <a:xfrm>
                <a:off x="13192" y="5447"/>
                <a:ext cx="2193" cy="2193"/>
              </a:xfrm>
              <a:prstGeom prst="ellipse">
                <a:avLst/>
              </a:prstGeom>
              <a:solidFill>
                <a:srgbClr val="2C60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pic>
          <p:nvPicPr>
            <p:cNvPr id="31" name="图片 30" descr="21541560"/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794" y="6108"/>
              <a:ext cx="507" cy="507"/>
            </a:xfrm>
            <a:prstGeom prst="rect">
              <a:avLst/>
            </a:prstGeom>
          </p:spPr>
        </p:pic>
        <p:pic>
          <p:nvPicPr>
            <p:cNvPr id="32" name="图片 31" descr="21541535"/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028" y="4403"/>
              <a:ext cx="543" cy="543"/>
            </a:xfrm>
            <a:prstGeom prst="rect">
              <a:avLst/>
            </a:prstGeom>
          </p:spPr>
        </p:pic>
        <p:pic>
          <p:nvPicPr>
            <p:cNvPr id="33" name="图片 32" descr="21541537"/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0437" y="6468"/>
              <a:ext cx="545" cy="545"/>
            </a:xfrm>
            <a:prstGeom prst="rect">
              <a:avLst/>
            </a:prstGeom>
          </p:spPr>
        </p:pic>
      </p:grpSp>
      <p:sp>
        <p:nvSpPr>
          <p:cNvPr id="3" name="文本框 2"/>
          <p:cNvSpPr txBox="1"/>
          <p:nvPr userDrawn="1"/>
        </p:nvSpPr>
        <p:spPr>
          <a:xfrm>
            <a:off x="1498600" y="2005330"/>
            <a:ext cx="4130675" cy="12528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 algn="l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ExtraLight" panose="020B0200000000000000" charset="-122"/>
                <a:ea typeface="思源黑体 CN ExtraLight" panose="020B0200000000000000" charset="-122"/>
              </a:rPr>
              <a:t>舆情预警系统：识别突发公共事件关键词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思源黑体 CN ExtraLight" panose="020B0200000000000000" charset="-122"/>
              <a:ea typeface="思源黑体 CN ExtraLight" panose="020B0200000000000000" charset="-122"/>
            </a:endParaRPr>
          </a:p>
          <a:p>
            <a:pPr algn="l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ExtraLight" panose="020B0200000000000000" charset="-122"/>
                <a:ea typeface="思源黑体 CN ExtraLight" panose="020B0200000000000000" charset="-122"/>
              </a:rPr>
              <a:t>民生诉求分析：自动归类市民留言高频话题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ExtraLight" panose="020B0200000000000000" charset="-122"/>
                <a:ea typeface="思源黑体 CN ExtraLight" panose="020B0200000000000000" charset="-122"/>
              </a:rPr>
              <a:t>  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思源黑体 CN ExtraLight" panose="020B0200000000000000" charset="-122"/>
              <a:ea typeface="思源黑体 CN ExtraLight" panose="020B0200000000000000" charset="-122"/>
            </a:endParaRPr>
          </a:p>
          <a:p>
            <a:pPr algn="l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ExtraLight" panose="020B0200000000000000" charset="-122"/>
                <a:ea typeface="思源黑体 CN ExtraLight" panose="020B0200000000000000" charset="-122"/>
              </a:rPr>
              <a:t>政策传播评估：测量重要政策发布后的媒体转载量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ExtraLight" panose="020B0200000000000000" charset="-122"/>
                <a:ea typeface="思源黑体 CN ExtraLight" panose="020B0200000000000000" charset="-122"/>
              </a:rPr>
              <a:t>  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思源黑体 CN ExtraLight" panose="020B0200000000000000" charset="-122"/>
              <a:ea typeface="思源黑体 CN ExtraLight" panose="020B0200000000000000" charset="-122"/>
            </a:endParaRPr>
          </a:p>
          <a:p>
            <a:pPr algn="ctr">
              <a:lnSpc>
                <a:spcPct val="150000"/>
              </a:lnSpc>
            </a:pP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思源黑体 CN ExtraLight" panose="020B0200000000000000" charset="-122"/>
              <a:ea typeface="思源黑体 CN ExtraLight" panose="020B0200000000000000" charset="-122"/>
            </a:endParaRPr>
          </a:p>
        </p:txBody>
      </p:sp>
      <p:sp>
        <p:nvSpPr>
          <p:cNvPr id="4" name="文本框"/>
          <p:cNvSpPr txBox="1"/>
          <p:nvPr/>
        </p:nvSpPr>
        <p:spPr>
          <a:xfrm>
            <a:off x="1285875" y="1606550"/>
            <a:ext cx="3253105" cy="39878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 indent="0" algn="r">
              <a:buNone/>
            </a:pPr>
            <a:r>
              <a:rPr lang="zh-CN" altLang="en-US" sz="2000" dirty="0">
                <a:solidFill>
                  <a:srgbClr val="2C608B"/>
                </a:solidFill>
                <a:effectLst/>
                <a:latin typeface="儷宋 Pro" panose="02020300000000000000" charset="-120"/>
                <a:ea typeface="儷宋 Pro" panose="02020300000000000000" charset="-120"/>
              </a:rPr>
              <a:t>为舆论分析提供数据基础</a:t>
            </a:r>
            <a:endParaRPr lang="zh-CN" altLang="en-US" sz="2000" dirty="0">
              <a:solidFill>
                <a:srgbClr val="2C608B"/>
              </a:solidFill>
              <a:effectLst/>
              <a:latin typeface="儷宋 Pro" panose="02020300000000000000" charset="-120"/>
              <a:ea typeface="儷宋 Pro" panose="02020300000000000000" charset="-120"/>
            </a:endParaRPr>
          </a:p>
        </p:txBody>
      </p:sp>
      <p:sp>
        <p:nvSpPr>
          <p:cNvPr id="5" name="文本框 4"/>
          <p:cNvSpPr txBox="1"/>
          <p:nvPr userDrawn="1"/>
        </p:nvSpPr>
        <p:spPr>
          <a:xfrm>
            <a:off x="1176655" y="4852670"/>
            <a:ext cx="3790315" cy="148399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 algn="l">
              <a:lnSpc>
                <a:spcPct val="130000"/>
              </a:lnSpc>
              <a:buClrTx/>
              <a:buSzTx/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ExtraLight" panose="020B0200000000000000" charset="-122"/>
                <a:ea typeface="思源黑体 CN ExtraLight" panose="020B0200000000000000" charset="-122"/>
              </a:rPr>
              <a:t>实时热点追踪：每日自动生成新闻关键词云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思源黑体 CN ExtraLight" panose="020B0200000000000000" charset="-122"/>
              <a:ea typeface="思源黑体 CN ExtraLight" panose="020B0200000000000000" charset="-122"/>
            </a:endParaRPr>
          </a:p>
          <a:p>
            <a:pPr algn="l">
              <a:lnSpc>
                <a:spcPct val="130000"/>
              </a:lnSpc>
              <a:buClrTx/>
              <a:buSzTx/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ExtraLight" panose="020B0200000000000000" charset="-122"/>
                <a:ea typeface="思源黑体 CN ExtraLight" panose="020B0200000000000000" charset="-122"/>
              </a:rPr>
              <a:t>竞品内容分析：对比不同栏目的报道倾向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思源黑体 CN ExtraLight" panose="020B0200000000000000" charset="-122"/>
              <a:ea typeface="思源黑体 CN ExtraLight" panose="020B0200000000000000" charset="-122"/>
            </a:endParaRPr>
          </a:p>
          <a:p>
            <a:pPr algn="l">
              <a:lnSpc>
                <a:spcPct val="130000"/>
              </a:lnSpc>
              <a:buClrTx/>
              <a:buSzTx/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ExtraLight" panose="020B0200000000000000" charset="-122"/>
                <a:ea typeface="思源黑体 CN ExtraLight" panose="020B0200000000000000" charset="-122"/>
              </a:rPr>
              <a:t>广告效果评估：结合曝光时间分析点击规律 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思源黑体 CN ExtraLight" panose="020B0200000000000000" charset="-122"/>
              <a:ea typeface="思源黑体 CN ExtraLight" panose="020B0200000000000000" charset="-122"/>
            </a:endParaRPr>
          </a:p>
          <a:p>
            <a:pPr algn="r">
              <a:lnSpc>
                <a:spcPct val="150000"/>
              </a:lnSpc>
            </a:pPr>
            <a:endParaRPr lang="en-US" altLang="zh-CN" sz="1200" b="1" dirty="0">
              <a:solidFill>
                <a:schemeClr val="tx1">
                  <a:lumMod val="65000"/>
                  <a:lumOff val="35000"/>
                </a:schemeClr>
              </a:solidFill>
              <a:latin typeface="思源黑体 CN ExtraLight" panose="020B0200000000000000" charset="-122"/>
              <a:ea typeface="思源黑体 CN ExtraLight" panose="020B0200000000000000" charset="-122"/>
            </a:endParaRPr>
          </a:p>
          <a:p>
            <a:pPr algn="r">
              <a:lnSpc>
                <a:spcPct val="150000"/>
              </a:lnSpc>
            </a:pPr>
            <a:endParaRPr lang="en-US" altLang="zh-CN" sz="1200" b="1" dirty="0">
              <a:solidFill>
                <a:schemeClr val="tx1">
                  <a:lumMod val="65000"/>
                  <a:lumOff val="35000"/>
                </a:schemeClr>
              </a:solidFill>
              <a:latin typeface="思源黑体 CN ExtraLight" panose="020B0200000000000000" charset="-122"/>
              <a:ea typeface="思源黑体 CN ExtraLight" panose="020B0200000000000000" charset="-122"/>
            </a:endParaRPr>
          </a:p>
        </p:txBody>
      </p:sp>
      <p:sp>
        <p:nvSpPr>
          <p:cNvPr id="6" name="文本框"/>
          <p:cNvSpPr txBox="1"/>
          <p:nvPr/>
        </p:nvSpPr>
        <p:spPr>
          <a:xfrm>
            <a:off x="1203960" y="4447540"/>
            <a:ext cx="2284095" cy="39878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 indent="0" algn="r">
              <a:buNone/>
            </a:pPr>
            <a:r>
              <a:rPr lang="zh-CN" altLang="en-US" sz="2000" dirty="0">
                <a:solidFill>
                  <a:srgbClr val="2C608B"/>
                </a:solidFill>
                <a:effectLst/>
                <a:latin typeface="儷宋 Pro" panose="02020300000000000000" charset="-120"/>
                <a:ea typeface="儷宋 Pro" panose="02020300000000000000" charset="-120"/>
              </a:rPr>
              <a:t>媒体检测效率提升</a:t>
            </a:r>
            <a:endParaRPr lang="zh-CN" altLang="en-US" sz="2000" dirty="0">
              <a:solidFill>
                <a:srgbClr val="2C608B"/>
              </a:solidFill>
              <a:effectLst/>
              <a:latin typeface="儷宋 Pro" panose="02020300000000000000" charset="-120"/>
              <a:ea typeface="儷宋 Pro" panose="02020300000000000000" charset="-120"/>
            </a:endParaRPr>
          </a:p>
        </p:txBody>
      </p:sp>
      <p:sp>
        <p:nvSpPr>
          <p:cNvPr id="7" name="文本框 6"/>
          <p:cNvSpPr txBox="1"/>
          <p:nvPr userDrawn="1"/>
        </p:nvSpPr>
        <p:spPr>
          <a:xfrm>
            <a:off x="7937500" y="3486150"/>
            <a:ext cx="3355340" cy="12096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 algn="l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ExtraLight" panose="020B0200000000000000" charset="-122"/>
                <a:ea typeface="思源黑体 CN ExtraLight" panose="020B0200000000000000" charset="-122"/>
              </a:rPr>
              <a:t>同样的算法可以用于爬取不同的网页的信息，对与教育金融等多个领域都有很大的帮助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ExtraLight" panose="020B0200000000000000" charset="-122"/>
                <a:ea typeface="思源黑体 CN ExtraLight" panose="020B0200000000000000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ExtraLight" panose="020B0200000000000000" charset="-122"/>
                <a:ea typeface="思源黑体 CN ExtraLight" panose="020B0200000000000000" charset="-122"/>
              </a:rPr>
              <a:t>后续可添加定时任务自动更新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ExtraLight" panose="020B0200000000000000" charset="-122"/>
                <a:ea typeface="思源黑体 CN ExtraLight" panose="020B0200000000000000" charset="-122"/>
              </a:rPr>
              <a:t>、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ExtraLight" panose="020B0200000000000000" charset="-122"/>
                <a:ea typeface="思源黑体 CN ExtraLight" panose="020B0200000000000000" charset="-122"/>
              </a:rPr>
              <a:t>对接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ExtraLight" panose="020B0200000000000000" charset="-122"/>
                <a:ea typeface="思源黑体 CN ExtraLight" panose="020B0200000000000000" charset="-122"/>
              </a:rPr>
              <a:t>NLP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ExtraLight" panose="020B0200000000000000" charset="-122"/>
                <a:ea typeface="思源黑体 CN ExtraLight" panose="020B0200000000000000" charset="-122"/>
              </a:rPr>
              <a:t>模型分析新闻趋向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ExtraLight" panose="020B0200000000000000" charset="-122"/>
                <a:ea typeface="思源黑体 CN ExtraLight" panose="020B0200000000000000" charset="-122"/>
              </a:rPr>
              <a:t>等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思源黑体 CN ExtraLight" panose="020B0200000000000000" charset="-122"/>
              <a:ea typeface="思源黑体 CN ExtraLight" panose="020B0200000000000000" charset="-122"/>
            </a:endParaRPr>
          </a:p>
        </p:txBody>
      </p:sp>
      <p:sp>
        <p:nvSpPr>
          <p:cNvPr id="12" name="文本框"/>
          <p:cNvSpPr txBox="1"/>
          <p:nvPr/>
        </p:nvSpPr>
        <p:spPr>
          <a:xfrm>
            <a:off x="7937500" y="2998470"/>
            <a:ext cx="1687195" cy="39878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 indent="0" algn="l">
              <a:buNone/>
            </a:pPr>
            <a:r>
              <a:rPr lang="zh-CN" altLang="en-US" sz="2000" dirty="0">
                <a:solidFill>
                  <a:srgbClr val="2C608B"/>
                </a:solidFill>
                <a:effectLst/>
                <a:latin typeface="儷宋 Pro" panose="02020300000000000000" charset="-120"/>
                <a:ea typeface="儷宋 Pro" panose="02020300000000000000" charset="-120"/>
              </a:rPr>
              <a:t>应用拓展</a:t>
            </a:r>
            <a:endParaRPr lang="zh-CN" altLang="en-US" sz="2000" dirty="0">
              <a:solidFill>
                <a:srgbClr val="2C608B"/>
              </a:solidFill>
              <a:effectLst/>
              <a:latin typeface="儷宋 Pro" panose="02020300000000000000" charset="-120"/>
              <a:ea typeface="儷宋 Pro" panose="02020300000000000000" charset="-120"/>
            </a:endParaRPr>
          </a:p>
        </p:txBody>
      </p:sp>
    </p:spTree>
    <p:custDataLst>
      <p:tags r:id="rId1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五边形 3"/>
          <p:cNvSpPr/>
          <p:nvPr/>
        </p:nvSpPr>
        <p:spPr>
          <a:xfrm>
            <a:off x="1295400" y="1755140"/>
            <a:ext cx="2679065" cy="616585"/>
          </a:xfrm>
          <a:prstGeom prst="homePlate">
            <a:avLst/>
          </a:prstGeom>
          <a:solidFill>
            <a:srgbClr val="2C60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Q1</a:t>
            </a:r>
            <a:endParaRPr lang="en-US" altLang="zh-CN"/>
          </a:p>
        </p:txBody>
      </p:sp>
      <p:sp>
        <p:nvSpPr>
          <p:cNvPr id="7" name="文本框 6"/>
          <p:cNvSpPr txBox="1"/>
          <p:nvPr userDrawn="1"/>
        </p:nvSpPr>
        <p:spPr>
          <a:xfrm>
            <a:off x="4426585" y="1740535"/>
            <a:ext cx="6771005" cy="73723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 algn="l">
              <a:lnSpc>
                <a:spcPct val="150000"/>
              </a:lnSpc>
            </a:pPr>
            <a:r>
              <a:rPr 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ExtraLight" panose="020B0200000000000000" charset="-122"/>
                <a:ea typeface="思源黑体 CN ExtraLight" panose="020B0200000000000000" charset="-122"/>
              </a:rPr>
              <a:t>反爬应对措施</a:t>
            </a:r>
            <a:endParaRPr lang="zh-CN" sz="2800" dirty="0">
              <a:solidFill>
                <a:schemeClr val="tx1">
                  <a:lumMod val="65000"/>
                  <a:lumOff val="35000"/>
                </a:schemeClr>
              </a:solidFill>
              <a:latin typeface="思源黑体 CN ExtraLight" panose="020B0200000000000000" charset="-122"/>
              <a:ea typeface="思源黑体 CN ExtraLight" panose="020B0200000000000000" charset="-122"/>
            </a:endParaRPr>
          </a:p>
        </p:txBody>
      </p:sp>
      <p:sp>
        <p:nvSpPr>
          <p:cNvPr id="5" name="五边形 4"/>
          <p:cNvSpPr/>
          <p:nvPr/>
        </p:nvSpPr>
        <p:spPr>
          <a:xfrm>
            <a:off x="1295400" y="2933700"/>
            <a:ext cx="2679065" cy="616585"/>
          </a:xfrm>
          <a:prstGeom prst="homePlate">
            <a:avLst/>
          </a:prstGeom>
          <a:solidFill>
            <a:srgbClr val="BBD6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 userDrawn="1"/>
        </p:nvSpPr>
        <p:spPr>
          <a:xfrm>
            <a:off x="4426585" y="2919095"/>
            <a:ext cx="6771005" cy="73723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 algn="l">
              <a:lnSpc>
                <a:spcPct val="150000"/>
              </a:lnSpc>
            </a:pPr>
            <a:r>
              <a:rPr 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ExtraLight" panose="020B0200000000000000" charset="-122"/>
                <a:ea typeface="思源黑体 CN ExtraLight" panose="020B0200000000000000" charset="-122"/>
              </a:rPr>
              <a:t>数据更新策略</a:t>
            </a:r>
            <a:endParaRPr lang="zh-CN" sz="1200" b="1" dirty="0">
              <a:solidFill>
                <a:schemeClr val="tx1">
                  <a:lumMod val="65000"/>
                  <a:lumOff val="35000"/>
                </a:schemeClr>
              </a:solidFill>
              <a:latin typeface="思源黑体 CN ExtraLight" panose="020B0200000000000000" charset="-122"/>
              <a:ea typeface="思源黑体 CN ExtraLight" panose="020B0200000000000000" charset="-122"/>
            </a:endParaRPr>
          </a:p>
        </p:txBody>
      </p:sp>
      <p:sp>
        <p:nvSpPr>
          <p:cNvPr id="9" name="文本框"/>
          <p:cNvSpPr txBox="1"/>
          <p:nvPr/>
        </p:nvSpPr>
        <p:spPr>
          <a:xfrm>
            <a:off x="1544955" y="3042285"/>
            <a:ext cx="1687195" cy="39878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 indent="0" algn="ctr">
              <a:buNone/>
            </a:pPr>
            <a:r>
              <a:rPr lang="en-US" altLang="zh-CN" sz="2000" dirty="0">
                <a:solidFill>
                  <a:srgbClr val="2C608B"/>
                </a:solidFill>
                <a:effectLst/>
                <a:latin typeface="儷宋 Pro" panose="02020300000000000000" charset="-120"/>
                <a:ea typeface="儷宋 Pro" panose="02020300000000000000" charset="-120"/>
              </a:rPr>
              <a:t>Q2</a:t>
            </a:r>
            <a:endParaRPr lang="en-US" altLang="zh-CN" sz="2000" dirty="0">
              <a:solidFill>
                <a:srgbClr val="2C608B"/>
              </a:solidFill>
              <a:effectLst/>
              <a:latin typeface="儷宋 Pro" panose="02020300000000000000" charset="-120"/>
              <a:ea typeface="儷宋 Pro" panose="02020300000000000000" charset="-120"/>
            </a:endParaRPr>
          </a:p>
        </p:txBody>
      </p:sp>
      <p:sp>
        <p:nvSpPr>
          <p:cNvPr id="10" name="五边形 9"/>
          <p:cNvSpPr/>
          <p:nvPr/>
        </p:nvSpPr>
        <p:spPr>
          <a:xfrm>
            <a:off x="1295400" y="4112895"/>
            <a:ext cx="2679065" cy="616585"/>
          </a:xfrm>
          <a:prstGeom prst="homePlate">
            <a:avLst/>
          </a:prstGeom>
          <a:solidFill>
            <a:srgbClr val="2C60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 userDrawn="1"/>
        </p:nvSpPr>
        <p:spPr>
          <a:xfrm>
            <a:off x="4426585" y="4098290"/>
            <a:ext cx="6771005" cy="73723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 algn="l">
              <a:lnSpc>
                <a:spcPct val="150000"/>
              </a:lnSpc>
            </a:pPr>
            <a:r>
              <a:rPr 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ExtraLight" panose="020B0200000000000000" charset="-122"/>
                <a:ea typeface="思源黑体 CN ExtraLight" panose="020B0200000000000000" charset="-122"/>
              </a:rPr>
              <a:t>法律合理性</a:t>
            </a:r>
            <a:endParaRPr lang="zh-CN" sz="1200" b="1" dirty="0">
              <a:solidFill>
                <a:schemeClr val="tx1">
                  <a:lumMod val="65000"/>
                  <a:lumOff val="35000"/>
                </a:schemeClr>
              </a:solidFill>
              <a:latin typeface="思源黑体 CN ExtraLight" panose="020B0200000000000000" charset="-122"/>
              <a:ea typeface="思源黑体 CN ExtraLight" panose="020B0200000000000000" charset="-122"/>
            </a:endParaRPr>
          </a:p>
        </p:txBody>
      </p:sp>
      <p:sp>
        <p:nvSpPr>
          <p:cNvPr id="13" name="文本框"/>
          <p:cNvSpPr txBox="1"/>
          <p:nvPr/>
        </p:nvSpPr>
        <p:spPr>
          <a:xfrm>
            <a:off x="1544955" y="4221480"/>
            <a:ext cx="1687195" cy="39878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 indent="0" algn="ctr">
              <a:buNone/>
            </a:pPr>
            <a:r>
              <a:rPr lang="en-US" altLang="zh-CN" sz="2000" dirty="0">
                <a:solidFill>
                  <a:schemeClr val="bg1"/>
                </a:solidFill>
                <a:effectLst/>
                <a:latin typeface="儷宋 Pro" panose="02020300000000000000" charset="-120"/>
                <a:ea typeface="儷宋 Pro" panose="02020300000000000000" charset="-120"/>
              </a:rPr>
              <a:t>Q3</a:t>
            </a:r>
            <a:endParaRPr lang="en-US" altLang="zh-CN" sz="2000" dirty="0">
              <a:solidFill>
                <a:schemeClr val="bg1"/>
              </a:solidFill>
              <a:effectLst/>
              <a:latin typeface="儷宋 Pro" panose="02020300000000000000" charset="-120"/>
              <a:ea typeface="儷宋 Pro" panose="02020300000000000000" charset="-120"/>
            </a:endParaRPr>
          </a:p>
        </p:txBody>
      </p:sp>
      <p:sp>
        <p:nvSpPr>
          <p:cNvPr id="15" name="文本框 14"/>
          <p:cNvSpPr txBox="1"/>
          <p:nvPr userDrawn="1"/>
        </p:nvSpPr>
        <p:spPr>
          <a:xfrm>
            <a:off x="4426585" y="5276850"/>
            <a:ext cx="6771005" cy="36830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 algn="l">
              <a:lnSpc>
                <a:spcPct val="150000"/>
              </a:lnSpc>
            </a:pPr>
            <a:endParaRPr sz="1200" b="1" dirty="0">
              <a:solidFill>
                <a:schemeClr val="tx1">
                  <a:lumMod val="65000"/>
                  <a:lumOff val="35000"/>
                </a:schemeClr>
              </a:solidFill>
              <a:latin typeface="思源黑体 CN ExtraLight" panose="020B0200000000000000" charset="-122"/>
              <a:ea typeface="思源黑体 CN ExtraLight" panose="020B02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圆角矩形 2"/>
          <p:cNvSpPr/>
          <p:nvPr/>
        </p:nvSpPr>
        <p:spPr>
          <a:xfrm>
            <a:off x="5513070" y="4608195"/>
            <a:ext cx="1166495" cy="356870"/>
          </a:xfrm>
          <a:prstGeom prst="roundRect">
            <a:avLst>
              <a:gd name="adj" fmla="val 50000"/>
            </a:avLst>
          </a:prstGeom>
          <a:noFill/>
          <a:ln>
            <a:solidFill>
              <a:srgbClr val="2C60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 userDrawn="1"/>
        </p:nvSpPr>
        <p:spPr>
          <a:xfrm>
            <a:off x="3424555" y="2618105"/>
            <a:ext cx="548576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l" defTabSz="965835">
              <a:buFont typeface="Wingdings" panose="05000000000000000000" charset="0"/>
              <a:buNone/>
              <a:defRPr/>
            </a:pPr>
            <a:r>
              <a:rPr lang="zh-CN" altLang="en-US" sz="5400" kern="0" dirty="0">
                <a:solidFill>
                  <a:srgbClr val="2C608B"/>
                </a:solidFill>
                <a:latin typeface="儷宋 Pro" panose="02020300000000000000" charset="-120"/>
                <a:ea typeface="儷宋 Pro" panose="02020300000000000000" charset="-120"/>
                <a:cs typeface="方正清刻本悦宋简体" panose="02000000000000000000" charset="-122"/>
                <a:sym typeface="微软雅黑" panose="020B0503020204020204" pitchFamily="34" charset="-122"/>
              </a:rPr>
              <a:t>经验总结与感受</a:t>
            </a:r>
            <a:endParaRPr lang="zh-CN" altLang="en-US" sz="5400" kern="0" dirty="0">
              <a:solidFill>
                <a:srgbClr val="2C608B"/>
              </a:solidFill>
              <a:latin typeface="儷宋 Pro" panose="02020300000000000000" charset="-120"/>
              <a:ea typeface="儷宋 Pro" panose="02020300000000000000" charset="-120"/>
              <a:cs typeface="方正清刻本悦宋简体" panose="02000000000000000000" charset="-122"/>
              <a:sym typeface="微软雅黑" panose="020B0503020204020204" pitchFamily="34" charset="-122"/>
            </a:endParaRPr>
          </a:p>
        </p:txBody>
      </p:sp>
      <p:sp>
        <p:nvSpPr>
          <p:cNvPr id="120" name="文本框 119"/>
          <p:cNvSpPr txBox="1"/>
          <p:nvPr userDrawn="1"/>
        </p:nvSpPr>
        <p:spPr>
          <a:xfrm>
            <a:off x="2635885" y="3540125"/>
            <a:ext cx="6920865" cy="460375"/>
          </a:xfrm>
          <a:prstGeom prst="rect">
            <a:avLst/>
          </a:prstGeom>
          <a:noFill/>
          <a:ln w="3175">
            <a:noFill/>
            <a:prstDash val="solid"/>
          </a:ln>
        </p:spPr>
        <p:txBody>
          <a:bodyPr wrap="square" rtlCol="0">
            <a:spAutoFit/>
          </a:bodyPr>
          <a:p>
            <a:pPr algn="ctr">
              <a:lnSpc>
                <a:spcPct val="200000"/>
              </a:lnSpc>
            </a:pPr>
            <a:endParaRPr lang="en-US" altLang="zh-CN" sz="1200" b="0" dirty="0">
              <a:solidFill>
                <a:srgbClr val="3D3F46"/>
              </a:solidFill>
              <a:latin typeface="思源黑体旧字形 Light" panose="020B0300000000000000" charset="-128"/>
              <a:ea typeface="思源黑体旧字形 Light" panose="020B0300000000000000" charset="-128"/>
              <a:cs typeface="Morganite" charset="0"/>
            </a:endParaRPr>
          </a:p>
        </p:txBody>
      </p:sp>
      <p:sp>
        <p:nvSpPr>
          <p:cNvPr id="9" name="文本框 8"/>
          <p:cNvSpPr txBox="1"/>
          <p:nvPr userDrawn="1"/>
        </p:nvSpPr>
        <p:spPr>
          <a:xfrm>
            <a:off x="5108575" y="1753235"/>
            <a:ext cx="1976120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ctr" defTabSz="965835">
              <a:buFont typeface="Wingdings" panose="05000000000000000000" charset="0"/>
              <a:buNone/>
              <a:defRPr/>
            </a:pPr>
            <a:r>
              <a:rPr lang="en-US" altLang="zh-CN" sz="4400" kern="0" dirty="0">
                <a:solidFill>
                  <a:srgbClr val="BBD6EA"/>
                </a:solidFill>
                <a:latin typeface="儷宋 Pro" panose="02020300000000000000" charset="-120"/>
                <a:ea typeface="儷宋 Pro" panose="02020300000000000000" charset="-120"/>
                <a:cs typeface="方正清刻本悦宋简体" panose="02000000000000000000" charset="-122"/>
                <a:sym typeface="微软雅黑" panose="020B0503020204020204" pitchFamily="34" charset="-122"/>
              </a:rPr>
              <a:t>FOUR</a:t>
            </a:r>
            <a:endParaRPr lang="en-US" altLang="zh-CN" sz="4400" kern="0" dirty="0">
              <a:solidFill>
                <a:srgbClr val="BBD6EA"/>
              </a:solidFill>
              <a:latin typeface="儷宋 Pro" panose="02020300000000000000" charset="-120"/>
              <a:ea typeface="儷宋 Pro" panose="02020300000000000000" charset="-120"/>
              <a:cs typeface="方正清刻本悦宋简体" panose="02000000000000000000" charset="-122"/>
              <a:sym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 userDrawn="1"/>
        </p:nvSpPr>
        <p:spPr>
          <a:xfrm>
            <a:off x="5481320" y="4587240"/>
            <a:ext cx="122872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ctr" defTabSz="965835">
              <a:buFont typeface="Wingdings" panose="05000000000000000000" charset="0"/>
              <a:buNone/>
              <a:defRPr/>
            </a:pPr>
            <a:r>
              <a:rPr lang="en-US" altLang="zh-CN" sz="2000" kern="0" dirty="0">
                <a:solidFill>
                  <a:srgbClr val="2C608B"/>
                </a:solidFill>
                <a:latin typeface="儷宋 Pro" panose="02020300000000000000" charset="-120"/>
                <a:ea typeface="儷宋 Pro" panose="02020300000000000000" charset="-120"/>
                <a:cs typeface="方正清刻本悦宋简体" panose="02000000000000000000" charset="-122"/>
                <a:sym typeface="微软雅黑" panose="020B0503020204020204" pitchFamily="34" charset="-122"/>
              </a:rPr>
              <a:t>Part.04</a:t>
            </a:r>
            <a:endParaRPr lang="en-US" altLang="zh-CN" sz="2000" kern="0" dirty="0">
              <a:solidFill>
                <a:srgbClr val="2C608B"/>
              </a:solidFill>
              <a:latin typeface="儷宋 Pro" panose="02020300000000000000" charset="-120"/>
              <a:ea typeface="儷宋 Pro" panose="02020300000000000000" charset="-120"/>
              <a:cs typeface="方正清刻本悦宋简体" panose="02000000000000000000" charset="-122"/>
              <a:sym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 userDrawn="1"/>
        </p:nvSpPr>
        <p:spPr>
          <a:xfrm>
            <a:off x="1112520" y="1492250"/>
            <a:ext cx="300164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l" defTabSz="965835">
              <a:buFont typeface="Wingdings" panose="05000000000000000000" charset="0"/>
              <a:buNone/>
              <a:defRPr/>
            </a:pPr>
            <a:r>
              <a:rPr lang="zh-CN" altLang="en-US" sz="2800" kern="0" dirty="0">
                <a:solidFill>
                  <a:srgbClr val="2C608B"/>
                </a:solidFill>
                <a:latin typeface="儷宋 Pro" panose="02020300000000000000" charset="-120"/>
                <a:ea typeface="儷宋 Pro" panose="02020300000000000000" charset="-120"/>
                <a:cs typeface="方正清刻本悦宋简体" panose="02000000000000000000" charset="-122"/>
                <a:sym typeface="微软雅黑" panose="020B0503020204020204" pitchFamily="34" charset="-122"/>
              </a:rPr>
              <a:t>经验总结与感受</a:t>
            </a:r>
            <a:endParaRPr lang="zh-CN" altLang="en-US" sz="2800" kern="0" dirty="0">
              <a:solidFill>
                <a:srgbClr val="2C608B"/>
              </a:solidFill>
              <a:latin typeface="儷宋 Pro" panose="02020300000000000000" charset="-120"/>
              <a:ea typeface="儷宋 Pro" panose="02020300000000000000" charset="-120"/>
              <a:cs typeface="方正清刻本悦宋简体" panose="02000000000000000000" charset="-122"/>
              <a:sym typeface="微软雅黑" panose="020B0503020204020204" pitchFamily="34" charset="-122"/>
            </a:endParaRPr>
          </a:p>
        </p:txBody>
      </p:sp>
      <p:sp>
        <p:nvSpPr>
          <p:cNvPr id="46" name="文本框 1"/>
          <p:cNvSpPr txBox="1"/>
          <p:nvPr/>
        </p:nvSpPr>
        <p:spPr>
          <a:xfrm>
            <a:off x="1203960" y="695325"/>
            <a:ext cx="3001645" cy="36830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altLang="zh-CN" sz="1200" dirty="0">
                <a:solidFill>
                  <a:srgbClr val="2C608B"/>
                </a:solidFill>
                <a:latin typeface="思源黑体旧字形 ExtraLight" panose="020B0200000000000000" charset="-128"/>
                <a:ea typeface="思源黑体旧字形 ExtraLight" panose="020B0200000000000000" charset="-128"/>
                <a:cs typeface="+mn-lt"/>
              </a:rPr>
              <a:t> </a:t>
            </a:r>
            <a:endParaRPr lang="en-US" altLang="zh-CN" sz="1200" dirty="0">
              <a:solidFill>
                <a:srgbClr val="2C608B"/>
              </a:solidFill>
              <a:latin typeface="思源黑体旧字形 ExtraLight" panose="020B0200000000000000" charset="-128"/>
              <a:ea typeface="思源黑体旧字形 ExtraLight" panose="020B0200000000000000" charset="-128"/>
              <a:cs typeface="+mn-lt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933440" y="2106930"/>
            <a:ext cx="5071110" cy="3489325"/>
            <a:chOff x="8663" y="2708"/>
            <a:chExt cx="9036" cy="6217"/>
          </a:xfrm>
        </p:grpSpPr>
        <p:sp>
          <p:nvSpPr>
            <p:cNvPr id="5" name="矩形 4"/>
            <p:cNvSpPr/>
            <p:nvPr/>
          </p:nvSpPr>
          <p:spPr>
            <a:xfrm>
              <a:off x="13125" y="2708"/>
              <a:ext cx="4575" cy="2061"/>
            </a:xfrm>
            <a:prstGeom prst="rect">
              <a:avLst/>
            </a:prstGeom>
            <a:solidFill>
              <a:srgbClr val="2C60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pic>
          <p:nvPicPr>
            <p:cNvPr id="4" name="图片 3" descr="jhk-1590228716579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8663" y="3223"/>
              <a:ext cx="8551" cy="5703"/>
            </a:xfrm>
            <a:prstGeom prst="rect">
              <a:avLst/>
            </a:prstGeom>
          </p:spPr>
        </p:pic>
      </p:grpSp>
      <p:sp>
        <p:nvSpPr>
          <p:cNvPr id="6" name="文本框 5"/>
          <p:cNvSpPr txBox="1"/>
          <p:nvPr userDrawn="1"/>
        </p:nvSpPr>
        <p:spPr>
          <a:xfrm>
            <a:off x="1112520" y="2583180"/>
            <a:ext cx="3957955" cy="95313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 marL="171450" indent="-171450" algn="l">
              <a:lnSpc>
                <a:spcPct val="200000"/>
              </a:lnSpc>
              <a:buFont typeface="Arial" panose="020B0604020202090204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ExtraLight" panose="020B0200000000000000" charset="-122"/>
                <a:ea typeface="思源黑体 CN ExtraLight" panose="020B0200000000000000" charset="-122"/>
              </a:rPr>
              <a:t>学习了信息爬取的编译过程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ExtraLight" panose="020B0200000000000000" charset="-122"/>
                <a:ea typeface="思源黑体 CN ExtraLight" panose="020B0200000000000000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ExtraLight" panose="020B0200000000000000" charset="-122"/>
                <a:ea typeface="思源黑体 CN ExtraLight" panose="020B0200000000000000" charset="-122"/>
              </a:rPr>
              <a:t>对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ExtraLight" panose="020B0200000000000000" charset="-122"/>
                <a:ea typeface="思源黑体 CN ExtraLight" panose="020B0200000000000000" charset="-122"/>
              </a:rPr>
              <a:t>requests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ExtraLight" panose="020B0200000000000000" charset="-122"/>
                <a:ea typeface="思源黑体 CN ExtraLight" panose="020B0200000000000000" charset="-122"/>
              </a:rPr>
              <a:t>库等编辑信息有了进一步的了解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思源黑体 CN ExtraLight" panose="020B0200000000000000" charset="-122"/>
              <a:ea typeface="思源黑体 CN ExtraLight" panose="020B0200000000000000" charset="-122"/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1112520" y="3535680"/>
            <a:ext cx="3957955" cy="1267460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p>
            <a:pPr marL="171450" indent="-171450" algn="l">
              <a:lnSpc>
                <a:spcPct val="200000"/>
              </a:lnSpc>
              <a:buFont typeface="Arial" panose="020B0604020202090204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ExtraLight" panose="020B0200000000000000" charset="-122"/>
                <a:ea typeface="思源黑体 CN ExtraLight" panose="020B0200000000000000" charset="-122"/>
              </a:rPr>
              <a:t>要从多方面获取自己需要的知识和资源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思源黑体 CN ExtraLight" panose="020B0200000000000000" charset="-122"/>
              <a:ea typeface="思源黑体 CN ExtraLight" panose="020B0200000000000000" charset="-122"/>
            </a:endParaRPr>
          </a:p>
          <a:p>
            <a:pPr marL="171450" indent="-171450" algn="l">
              <a:lnSpc>
                <a:spcPct val="200000"/>
              </a:lnSpc>
              <a:buFont typeface="Arial" panose="020B0604020202090204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ExtraLight" panose="020B0200000000000000" charset="-122"/>
                <a:ea typeface="思源黑体 CN ExtraLight" panose="020B0200000000000000" charset="-122"/>
              </a:rPr>
              <a:t>明白了数据处理与分析的重要性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思源黑体 CN ExtraLight" panose="020B0200000000000000" charset="-122"/>
              <a:ea typeface="思源黑体 CN ExtraLight" panose="020B0200000000000000" charset="-122"/>
            </a:endParaRPr>
          </a:p>
        </p:txBody>
      </p:sp>
      <p:pic>
        <p:nvPicPr>
          <p:cNvPr id="31" name="图片 30" descr="21541560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09775" y="5274945"/>
            <a:ext cx="321945" cy="321945"/>
          </a:xfrm>
          <a:prstGeom prst="rect">
            <a:avLst/>
          </a:prstGeom>
        </p:spPr>
      </p:pic>
      <p:pic>
        <p:nvPicPr>
          <p:cNvPr id="32" name="图片 31" descr="21541535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585085" y="5262880"/>
            <a:ext cx="344805" cy="344805"/>
          </a:xfrm>
          <a:prstGeom prst="rect">
            <a:avLst/>
          </a:prstGeom>
        </p:spPr>
      </p:pic>
      <p:pic>
        <p:nvPicPr>
          <p:cNvPr id="33" name="图片 32" descr="21541537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194685" y="5262880"/>
            <a:ext cx="346075" cy="346075"/>
          </a:xfrm>
          <a:prstGeom prst="rect">
            <a:avLst/>
          </a:prstGeom>
        </p:spPr>
      </p:pic>
      <p:pic>
        <p:nvPicPr>
          <p:cNvPr id="34" name="图片 33" descr="21541523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794760" y="5278120"/>
            <a:ext cx="319405" cy="319405"/>
          </a:xfrm>
          <a:prstGeom prst="rect">
            <a:avLst/>
          </a:prstGeom>
        </p:spPr>
      </p:pic>
    </p:spTree>
    <p:custDataLst>
      <p:tags r:id="rId10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 6"/>
          <p:cNvSpPr/>
          <p:nvPr/>
        </p:nvSpPr>
        <p:spPr>
          <a:xfrm>
            <a:off x="4681220" y="5356860"/>
            <a:ext cx="2924810" cy="584200"/>
          </a:xfrm>
          <a:prstGeom prst="roundRect">
            <a:avLst>
              <a:gd name="adj" fmla="val 50000"/>
            </a:avLst>
          </a:prstGeom>
          <a:noFill/>
          <a:ln w="15875">
            <a:solidFill>
              <a:srgbClr val="2C60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848860" y="5356860"/>
            <a:ext cx="2673350" cy="5835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p>
            <a:pPr algn="ctr"/>
            <a:r>
              <a:rPr lang="zh-CN" altLang="en-US" sz="1600">
                <a:solidFill>
                  <a:srgbClr val="2C608B"/>
                </a:solidFill>
                <a:latin typeface="儷宋 Pro" panose="02020300000000000000" charset="-120"/>
                <a:ea typeface="儷宋 Pro" panose="02020300000000000000" charset="-120"/>
              </a:rPr>
              <a:t>汇报人：彭涵煦</a:t>
            </a:r>
            <a:endParaRPr lang="zh-CN" altLang="en-US" sz="1600">
              <a:solidFill>
                <a:srgbClr val="2C608B"/>
              </a:solidFill>
              <a:latin typeface="儷宋 Pro" panose="02020300000000000000" charset="-120"/>
              <a:ea typeface="儷宋 Pro" panose="02020300000000000000" charset="-120"/>
            </a:endParaRPr>
          </a:p>
          <a:p>
            <a:pPr algn="ctr"/>
            <a:r>
              <a:rPr lang="zh-CN" altLang="en-US" sz="1600">
                <a:solidFill>
                  <a:srgbClr val="2C608B"/>
                </a:solidFill>
                <a:latin typeface="儷宋 Pro" panose="02020300000000000000" charset="-120"/>
                <a:ea typeface="儷宋 Pro" panose="02020300000000000000" charset="-120"/>
              </a:rPr>
              <a:t>小组成员</a:t>
            </a:r>
            <a:r>
              <a:rPr lang="en-US" altLang="zh-CN" sz="1600">
                <a:solidFill>
                  <a:srgbClr val="2C608B"/>
                </a:solidFill>
                <a:latin typeface="儷宋 Pro" panose="02020300000000000000" charset="-120"/>
                <a:ea typeface="儷宋 Pro" panose="02020300000000000000" charset="-120"/>
              </a:rPr>
              <a:t>：</a:t>
            </a:r>
            <a:r>
              <a:rPr lang="zh-CN" altLang="en-US" sz="1600">
                <a:solidFill>
                  <a:srgbClr val="2C608B"/>
                </a:solidFill>
                <a:latin typeface="儷宋 Pro" panose="02020300000000000000" charset="-120"/>
                <a:ea typeface="儷宋 Pro" panose="02020300000000000000" charset="-120"/>
              </a:rPr>
              <a:t>王闰奇</a:t>
            </a:r>
            <a:r>
              <a:rPr lang="en-US" altLang="zh-CN" sz="1600">
                <a:solidFill>
                  <a:srgbClr val="2C608B"/>
                </a:solidFill>
                <a:latin typeface="儷宋 Pro" panose="02020300000000000000" charset="-120"/>
                <a:ea typeface="儷宋 Pro" panose="02020300000000000000" charset="-120"/>
              </a:rPr>
              <a:t>、</a:t>
            </a:r>
            <a:r>
              <a:rPr lang="zh-CN" altLang="en-US" sz="1600">
                <a:solidFill>
                  <a:srgbClr val="2C608B"/>
                </a:solidFill>
                <a:latin typeface="儷宋 Pro" panose="02020300000000000000" charset="-120"/>
                <a:ea typeface="儷宋 Pro" panose="02020300000000000000" charset="-120"/>
              </a:rPr>
              <a:t>彭涵煦     </a:t>
            </a:r>
            <a:endParaRPr lang="zh-CN" altLang="en-US" sz="1600">
              <a:solidFill>
                <a:srgbClr val="2C608B"/>
              </a:solidFill>
              <a:latin typeface="儷宋 Pro" panose="02020300000000000000" charset="-120"/>
              <a:ea typeface="儷宋 Pro" panose="02020300000000000000" charset="-12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32915" y="2292350"/>
            <a:ext cx="8728710" cy="14452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p>
            <a:pPr algn="dist"/>
            <a:r>
              <a:rPr lang="zh-CN" altLang="en-US" sz="8800">
                <a:solidFill>
                  <a:srgbClr val="2C608B"/>
                </a:solidFill>
                <a:latin typeface="儷宋 Pro" panose="02020300000000000000" charset="-120"/>
                <a:ea typeface="儷宋 Pro" panose="02020300000000000000" charset="-120"/>
              </a:rPr>
              <a:t>感谢观看</a:t>
            </a:r>
            <a:endParaRPr lang="zh-CN" altLang="en-US" sz="8800">
              <a:solidFill>
                <a:srgbClr val="2C608B"/>
              </a:solidFill>
              <a:latin typeface="儷宋 Pro" panose="02020300000000000000" charset="-120"/>
              <a:ea typeface="儷宋 Pro" panose="02020300000000000000" charset="-120"/>
            </a:endParaRP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3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3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3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0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51.xml><?xml version="1.0" encoding="utf-8"?>
<p:tagLst xmlns:p="http://schemas.openxmlformats.org/presentationml/2006/main">
  <p:tag name="COMMONDATA" val="eyJoZGlkIjoiMWFiNWU5MDZkOTdhOTkwZmU2NDUwMzRjY2M4ZTJjMzQ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736</Words>
  <Application>WPS 表格</Application>
  <PresentationFormat>宽屏</PresentationFormat>
  <Paragraphs>131</Paragraphs>
  <Slides>14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30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45" baseType="lpstr">
      <vt:lpstr>Arial</vt:lpstr>
      <vt:lpstr>宋体</vt:lpstr>
      <vt:lpstr>Wingdings</vt:lpstr>
      <vt:lpstr>微软雅黑</vt:lpstr>
      <vt:lpstr>汉仪旗黑</vt:lpstr>
      <vt:lpstr>Wingdings</vt:lpstr>
      <vt:lpstr>思源黑体 CN Normal</vt:lpstr>
      <vt:lpstr>汉仪中黑KW</vt:lpstr>
      <vt:lpstr>思源黑体旧字形 Light</vt:lpstr>
      <vt:lpstr>方正清刻本悦宋简体</vt:lpstr>
      <vt:lpstr>思源黑体 CN ExtraLight</vt:lpstr>
      <vt:lpstr>Morganite</vt:lpstr>
      <vt:lpstr>思源黑体旧字形 ExtraLight</vt:lpstr>
      <vt:lpstr>Roboto</vt:lpstr>
      <vt:lpstr>思源黑体 CN Regular</vt:lpstr>
      <vt:lpstr>宋体</vt:lpstr>
      <vt:lpstr>Arial Unicode MS</vt:lpstr>
      <vt:lpstr>Calibri</vt:lpstr>
      <vt:lpstr>Helvetica Neue</vt:lpstr>
      <vt:lpstr>汉仪书宋二KW</vt:lpstr>
      <vt:lpstr>苹方-简</vt:lpstr>
      <vt:lpstr>微软雅黑</vt:lpstr>
      <vt:lpstr>思源黑体 CN ExtraLight</vt:lpstr>
      <vt:lpstr>思源黑体 CN Normal</vt:lpstr>
      <vt:lpstr>思源黑体 CN Regular</vt:lpstr>
      <vt:lpstr>思源黑体旧字形 ExtraLight</vt:lpstr>
      <vt:lpstr>思源黑体旧字形 Light</vt:lpstr>
      <vt:lpstr>方正清刻本悦宋简体</vt:lpstr>
      <vt:lpstr>汉仪中宋简</vt:lpstr>
      <vt:lpstr>儷宋 Pro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......</cp:lastModifiedBy>
  <cp:revision>184</cp:revision>
  <dcterms:created xsi:type="dcterms:W3CDTF">2025-05-17T10:27:04Z</dcterms:created>
  <dcterms:modified xsi:type="dcterms:W3CDTF">2025-05-17T10:27:04Z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2052-7.2.2.8955</vt:lpwstr>
  </property>
  <property fmtid="{D5CDD505-2E9C-101B-9397-08002B2CF9AE}" pid="3" name="ICV">
    <vt:lpwstr>0279B2C3DC07E7206A4828683FF1DEE9_41</vt:lpwstr>
  </property>
  <property fmtid="{D5CDD505-2E9C-101B-9397-08002B2CF9AE}" pid="4" name="KSOTemplateUUID">
    <vt:lpwstr>v1.0_mb_ppjPqx0qmssBDKIU5bG/jA==</vt:lpwstr>
  </property>
</Properties>
</file>