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98" r:id="rId3"/>
  </p:sldMasterIdLst>
  <p:notesMasterIdLst>
    <p:notesMasterId r:id="rId5"/>
  </p:notesMasterIdLst>
  <p:handoutMasterIdLst>
    <p:handoutMasterId r:id="rId28"/>
  </p:handoutMasterIdLst>
  <p:sldIdLst>
    <p:sldId id="362" r:id="rId4"/>
    <p:sldId id="363" r:id="rId6"/>
    <p:sldId id="369" r:id="rId7"/>
    <p:sldId id="392" r:id="rId8"/>
    <p:sldId id="393" r:id="rId9"/>
    <p:sldId id="404" r:id="rId10"/>
    <p:sldId id="408" r:id="rId11"/>
    <p:sldId id="409" r:id="rId12"/>
    <p:sldId id="410" r:id="rId13"/>
    <p:sldId id="412" r:id="rId14"/>
    <p:sldId id="413" r:id="rId15"/>
    <p:sldId id="414" r:id="rId16"/>
    <p:sldId id="415" r:id="rId17"/>
    <p:sldId id="416" r:id="rId18"/>
    <p:sldId id="405" r:id="rId19"/>
    <p:sldId id="397" r:id="rId20"/>
    <p:sldId id="399" r:id="rId21"/>
    <p:sldId id="398" r:id="rId22"/>
    <p:sldId id="406" r:id="rId23"/>
    <p:sldId id="400" r:id="rId24"/>
    <p:sldId id="401" r:id="rId25"/>
    <p:sldId id="411" r:id="rId26"/>
    <p:sldId id="403" r:id="rId27"/>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0" userDrawn="1">
          <p15:clr>
            <a:srgbClr val="A4A3A4"/>
          </p15:clr>
        </p15:guide>
        <p15:guide id="2" pos="381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6F58"/>
    <a:srgbClr val="01527F"/>
    <a:srgbClr val="011C27"/>
    <a:srgbClr val="FCF7DA"/>
    <a:srgbClr val="DF2123"/>
    <a:srgbClr val="F49E00"/>
    <a:srgbClr val="4256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16" autoAdjust="0"/>
    <p:restoredTop sz="96271"/>
  </p:normalViewPr>
  <p:slideViewPr>
    <p:cSldViewPr snapToGrid="0" snapToObjects="1" showGuides="1">
      <p:cViewPr varScale="1">
        <p:scale>
          <a:sx n="89" d="100"/>
          <a:sy n="89" d="100"/>
        </p:scale>
        <p:origin x="53" y="202"/>
      </p:cViewPr>
      <p:guideLst>
        <p:guide orient="horz" pos="2170"/>
        <p:guide pos="3818"/>
      </p:guideLst>
    </p:cSldViewPr>
  </p:slideViewPr>
  <p:outlineViewPr>
    <p:cViewPr>
      <p:scale>
        <a:sx n="33" d="100"/>
        <a:sy n="33" d="100"/>
      </p:scale>
      <p:origin x="0" y="0"/>
    </p:cViewPr>
  </p:outlineViewPr>
  <p:notesTextViewPr>
    <p:cViewPr>
      <p:scale>
        <a:sx n="1" d="1"/>
        <a:sy n="1" d="1"/>
      </p:scale>
      <p:origin x="0" y="0"/>
    </p:cViewPr>
  </p:notesTextViewPr>
  <p:sorterViewPr>
    <p:cViewPr>
      <p:scale>
        <a:sx n="196" d="100"/>
        <a:sy n="196" d="100"/>
      </p:scale>
      <p:origin x="0" y="0"/>
    </p:cViewPr>
  </p:sorterViewPr>
  <p:notesViewPr>
    <p:cSldViewPr snapToGrid="0" snapToObjects="1">
      <p:cViewPr varScale="1">
        <p:scale>
          <a:sx n="95" d="100"/>
          <a:sy n="95" d="100"/>
        </p:scale>
        <p:origin x="2504" y="19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2" Type="http://schemas.openxmlformats.org/officeDocument/2006/relationships/tags" Target="tags/tag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Master" Target="slideMasters/slideMaster2.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84B3C7D-7ED1-A34F-BCFC-1C01389AE58C}" type="datetimeFigureOut">
              <a:rPr kumimoji="1" lang="zh-CN" altLang="en-US" smtClean="0"/>
            </a:fld>
            <a:endParaRPr kumimoji="1"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ED8CE-3D9F-CA47-A17E-9AD879C3B1C0}"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ACF2CF-5EF1-D24F-8F8B-C67282AA038A}"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F70782-008B-5B48-B01C-A994AC4AA046}"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hyperlink" Target="http://www.1ppt.com/hangye/" TargetMode="External"/><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9" name="圆角矩形 8"/>
          <p:cNvSpPr/>
          <p:nvPr userDrawn="1"/>
        </p:nvSpPr>
        <p:spPr>
          <a:xfrm>
            <a:off x="-1251391" y="-411145"/>
            <a:ext cx="1619148" cy="1217525"/>
          </a:xfrm>
          <a:prstGeom prst="roundRect">
            <a:avLst>
              <a:gd name="adj" fmla="val 14907"/>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endParaRPr>
          </a:p>
        </p:txBody>
      </p:sp>
      <p:sp>
        <p:nvSpPr>
          <p:cNvPr id="10" name="圆角矩形 9"/>
          <p:cNvSpPr/>
          <p:nvPr userDrawn="1"/>
        </p:nvSpPr>
        <p:spPr>
          <a:xfrm>
            <a:off x="-580937" y="-335230"/>
            <a:ext cx="1324516" cy="714803"/>
          </a:xfrm>
          <a:prstGeom prst="roundRect">
            <a:avLst>
              <a:gd name="adj" fmla="val 23145"/>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endParaRPr>
          </a:p>
        </p:txBody>
      </p:sp>
      <p:sp>
        <p:nvSpPr>
          <p:cNvPr id="7" name="椭圆 6"/>
          <p:cNvSpPr/>
          <p:nvPr userDrawn="1"/>
        </p:nvSpPr>
        <p:spPr>
          <a:xfrm>
            <a:off x="280387" y="292506"/>
            <a:ext cx="174134" cy="17413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endParaRPr>
          </a:p>
        </p:txBody>
      </p:sp>
      <p:sp>
        <p:nvSpPr>
          <p:cNvPr id="11" name="文本框 10"/>
          <p:cNvSpPr txBox="1"/>
          <p:nvPr userDrawn="1"/>
        </p:nvSpPr>
        <p:spPr>
          <a:xfrm>
            <a:off x="744373" y="147940"/>
            <a:ext cx="2839157" cy="523220"/>
          </a:xfrm>
          <a:prstGeom prst="rect">
            <a:avLst/>
          </a:prstGeom>
          <a:noFill/>
        </p:spPr>
        <p:txBody>
          <a:bodyPr wrap="square" rtlCol="0">
            <a:spAutoFit/>
          </a:bodyPr>
          <a:lstStyle/>
          <a:p>
            <a:pPr algn="dist"/>
            <a:r>
              <a:rPr kumimoji="1" lang="zh-CN" altLang="en-US" sz="2800" dirty="0">
                <a:solidFill>
                  <a:schemeClr val="tx1">
                    <a:lumMod val="75000"/>
                    <a:lumOff val="25000"/>
                  </a:schemeClr>
                </a:solidFill>
                <a:latin typeface="造字工房悦黑体验版纤细体" pitchFamily="50" charset="-122"/>
                <a:ea typeface="造字工房悦黑体验版纤细体" pitchFamily="50" charset="-122"/>
              </a:rPr>
              <a:t>请在此输入标题</a:t>
            </a:r>
            <a:endParaRPr kumimoji="1" lang="zh-CN" altLang="en-US" sz="2800" dirty="0">
              <a:solidFill>
                <a:schemeClr val="tx1">
                  <a:lumMod val="75000"/>
                  <a:lumOff val="25000"/>
                </a:schemeClr>
              </a:solidFill>
              <a:latin typeface="造字工房悦黑体验版纤细体" pitchFamily="50" charset="-122"/>
              <a:ea typeface="造字工房悦黑体验版纤细体" pitchFamily="50"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hf sldNum="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hf sldNum="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TextBox 2"/>
          <p:cNvSpPr txBox="1"/>
          <p:nvPr userDrawn="1"/>
        </p:nvSpPr>
        <p:spPr>
          <a:xfrm>
            <a:off x="453650" y="0"/>
            <a:ext cx="54006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2"/>
              </a:rPr>
              <a:t>行业</a:t>
            </a:r>
            <a:r>
              <a:rPr lang="en-US" altLang="zh-CN" sz="100" dirty="0">
                <a:solidFill>
                  <a:schemeClr val="tx1">
                    <a:alpha val="0"/>
                  </a:schemeClr>
                </a:solidFill>
                <a:latin typeface="微软雅黑" panose="020B0503020204020204" pitchFamily="34" charset="-122"/>
                <a:ea typeface="微软雅黑" panose="020B0503020204020204" pitchFamily="34" charset="-122"/>
                <a:hlinkClick r:id="rId2"/>
              </a:rPr>
              <a:t>PPT</a:t>
            </a: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2"/>
              </a:rPr>
              <a:t>模板</a:t>
            </a:r>
            <a:r>
              <a:rPr lang="en-US" altLang="zh-CN" sz="100" dirty="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dirty="0">
              <a:solidFill>
                <a:schemeClr val="tx1">
                  <a:alpha val="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hf sldNum="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hf sldNum="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hf sldNum="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0" Type="http://schemas.openxmlformats.org/officeDocument/2006/relationships/theme" Target="../theme/theme1.xml"/><Relationship Id="rId5" Type="http://schemas.openxmlformats.org/officeDocument/2006/relationships/slideLayout" Target="../slideLayouts/slideLayout5.xml"/><Relationship Id="rId49" Type="http://schemas.openxmlformats.org/officeDocument/2006/relationships/slideLayout" Target="../slideLayouts/slideLayout4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0" Type="http://schemas.openxmlformats.org/officeDocument/2006/relationships/slideLayout" Target="../slideLayouts/slideLayout40.xml"/><Relationship Id="rId4" Type="http://schemas.openxmlformats.org/officeDocument/2006/relationships/slideLayout" Target="../slideLayouts/slideLayout4.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52.xml"/><Relationship Id="rId2" Type="http://schemas.openxmlformats.org/officeDocument/2006/relationships/slideLayout" Target="../slideLayouts/slideLayout51.xml"/><Relationship Id="rId1"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alpha val="30000"/>
          </a:scheme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Lst>
  <mc:AlternateContent xmlns:mc="http://schemas.openxmlformats.org/markup-compatibility/2006">
    <mc:Choice xmlns:p14="http://schemas.microsoft.com/office/powerpoint/2010/main" Requires="p14">
      <p:transition spd="slow" p14:dur="2000" advTm="3000"/>
    </mc:Choice>
    <mc:Fallback>
      <p:transition spd="slow" advTm="3000"/>
    </mc:Fallback>
  </mc:AlternateContent>
  <p:hf sldNum="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9.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14.jpe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xml"/><Relationship Id="rId3" Type="http://schemas.openxmlformats.org/officeDocument/2006/relationships/tags" Target="../tags/tag1.xml"/><Relationship Id="rId2" Type="http://schemas.openxmlformats.org/officeDocument/2006/relationships/image" Target="../media/image16.jpeg"/><Relationship Id="rId1" Type="http://schemas.openxmlformats.org/officeDocument/2006/relationships/image" Target="../media/image15.pn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9.xml"/></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2.xml"/><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505840" y="4161938"/>
            <a:ext cx="3543300" cy="39548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 name="圆角矩形 2"/>
          <p:cNvSpPr/>
          <p:nvPr/>
        </p:nvSpPr>
        <p:spPr>
          <a:xfrm>
            <a:off x="599773" y="341832"/>
            <a:ext cx="11027450" cy="6072659"/>
          </a:xfrm>
          <a:prstGeom prst="roundRect">
            <a:avLst>
              <a:gd name="adj" fmla="val 12005"/>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5" name="文本框 4"/>
          <p:cNvSpPr txBox="1"/>
          <p:nvPr/>
        </p:nvSpPr>
        <p:spPr>
          <a:xfrm>
            <a:off x="4708327" y="2292704"/>
            <a:ext cx="3138326" cy="369332"/>
          </a:xfrm>
          <a:prstGeom prst="rect">
            <a:avLst/>
          </a:prstGeom>
          <a:noFill/>
        </p:spPr>
        <p:txBody>
          <a:bodyPr wrap="square" rtlCol="0">
            <a:spAutoFit/>
          </a:bodyPr>
          <a:lstStyle/>
          <a:p>
            <a:pPr algn="dist"/>
            <a:r>
              <a:rPr kumimoji="1" lang="en-US" altLang="zh-CN" dirty="0">
                <a:solidFill>
                  <a:schemeClr val="tx1">
                    <a:lumMod val="65000"/>
                    <a:lumOff val="35000"/>
                  </a:schemeClr>
                </a:solidFill>
                <a:cs typeface="+mn-ea"/>
                <a:sym typeface="+mn-lt"/>
              </a:rPr>
              <a:t>MINIMAL</a:t>
            </a:r>
            <a:r>
              <a:rPr kumimoji="1" lang="zh-CN" altLang="en-US" dirty="0">
                <a:solidFill>
                  <a:schemeClr val="tx1">
                    <a:lumMod val="65000"/>
                    <a:lumOff val="35000"/>
                  </a:schemeClr>
                </a:solidFill>
                <a:cs typeface="+mn-ea"/>
                <a:sym typeface="+mn-lt"/>
              </a:rPr>
              <a:t> </a:t>
            </a:r>
            <a:r>
              <a:rPr kumimoji="1" lang="en-US" altLang="zh-CN" dirty="0">
                <a:solidFill>
                  <a:schemeClr val="tx1">
                    <a:lumMod val="65000"/>
                    <a:lumOff val="35000"/>
                  </a:schemeClr>
                </a:solidFill>
                <a:cs typeface="+mn-ea"/>
                <a:sym typeface="+mn-lt"/>
              </a:rPr>
              <a:t>STYLE</a:t>
            </a:r>
            <a:endParaRPr kumimoji="1" lang="zh-CN" altLang="en-US" dirty="0">
              <a:solidFill>
                <a:schemeClr val="tx1">
                  <a:lumMod val="65000"/>
                  <a:lumOff val="35000"/>
                </a:schemeClr>
              </a:solidFill>
              <a:cs typeface="+mn-ea"/>
              <a:sym typeface="+mn-lt"/>
            </a:endParaRPr>
          </a:p>
        </p:txBody>
      </p:sp>
      <p:sp>
        <p:nvSpPr>
          <p:cNvPr id="6" name="文本框 5"/>
          <p:cNvSpPr txBox="1"/>
          <p:nvPr/>
        </p:nvSpPr>
        <p:spPr>
          <a:xfrm>
            <a:off x="1358265" y="2689225"/>
            <a:ext cx="9674860" cy="1322070"/>
          </a:xfrm>
          <a:prstGeom prst="rect">
            <a:avLst/>
          </a:prstGeom>
          <a:noFill/>
        </p:spPr>
        <p:txBody>
          <a:bodyPr wrap="square" rtlCol="0">
            <a:spAutoFit/>
          </a:bodyPr>
          <a:lstStyle/>
          <a:p>
            <a:pPr algn="dist"/>
            <a:r>
              <a:rPr kumimoji="1" lang="zh-CN" altLang="en-US" sz="8000" dirty="0">
                <a:solidFill>
                  <a:schemeClr val="tx1">
                    <a:lumMod val="65000"/>
                    <a:lumOff val="35000"/>
                  </a:schemeClr>
                </a:solidFill>
                <a:cs typeface="+mn-ea"/>
                <a:sym typeface="+mn-lt"/>
              </a:rPr>
              <a:t>备忘录开源软件维护</a:t>
            </a:r>
            <a:endParaRPr kumimoji="1" lang="zh-CN" altLang="en-US" sz="8000" dirty="0">
              <a:solidFill>
                <a:schemeClr val="tx1">
                  <a:lumMod val="65000"/>
                  <a:lumOff val="35000"/>
                </a:schemeClr>
              </a:solidFill>
              <a:cs typeface="+mn-ea"/>
              <a:sym typeface="+mn-lt"/>
            </a:endParaRPr>
          </a:p>
        </p:txBody>
      </p:sp>
      <p:sp>
        <p:nvSpPr>
          <p:cNvPr id="7" name="文本框 6"/>
          <p:cNvSpPr txBox="1"/>
          <p:nvPr/>
        </p:nvSpPr>
        <p:spPr>
          <a:xfrm>
            <a:off x="4683125" y="4192905"/>
            <a:ext cx="3190875" cy="337185"/>
          </a:xfrm>
          <a:prstGeom prst="rect">
            <a:avLst/>
          </a:prstGeom>
          <a:noFill/>
        </p:spPr>
        <p:txBody>
          <a:bodyPr wrap="square" rtlCol="0">
            <a:spAutoFit/>
          </a:bodyPr>
          <a:lstStyle/>
          <a:p>
            <a:pPr algn="dist"/>
            <a:r>
              <a:rPr kumimoji="1" lang="zh-CN" altLang="en-US" sz="1600" dirty="0">
                <a:solidFill>
                  <a:schemeClr val="bg1"/>
                </a:solidFill>
                <a:cs typeface="+mn-ea"/>
                <a:sym typeface="+mn-lt"/>
              </a:rPr>
              <a:t>小组</a:t>
            </a:r>
            <a:r>
              <a:rPr kumimoji="1" sz="1600" dirty="0" err="1">
                <a:solidFill>
                  <a:schemeClr val="bg1"/>
                </a:solidFill>
                <a:cs typeface="+mn-ea"/>
                <a:sym typeface="+mn-lt"/>
              </a:rPr>
              <a:t>工作报告</a:t>
            </a:r>
            <a:endParaRPr kumimoji="1" sz="1600" dirty="0">
              <a:solidFill>
                <a:schemeClr val="bg1"/>
              </a:solidFill>
              <a:cs typeface="+mn-ea"/>
              <a:sym typeface="+mn-lt"/>
            </a:endParaRPr>
          </a:p>
        </p:txBody>
      </p:sp>
      <p:sp>
        <p:nvSpPr>
          <p:cNvPr id="16" name="圆角矩形 15"/>
          <p:cNvSpPr/>
          <p:nvPr/>
        </p:nvSpPr>
        <p:spPr>
          <a:xfrm flipV="1">
            <a:off x="-115541" y="-407846"/>
            <a:ext cx="3937435" cy="2042354"/>
          </a:xfrm>
          <a:prstGeom prst="roundRect">
            <a:avLst>
              <a:gd name="adj" fmla="val 15038"/>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7" name="椭圆 16"/>
          <p:cNvSpPr/>
          <p:nvPr/>
        </p:nvSpPr>
        <p:spPr>
          <a:xfrm flipV="1">
            <a:off x="423127" y="1473120"/>
            <a:ext cx="353291" cy="35329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8" name="圆角矩形 17"/>
          <p:cNvSpPr/>
          <p:nvPr/>
        </p:nvSpPr>
        <p:spPr>
          <a:xfrm>
            <a:off x="8889914" y="5146184"/>
            <a:ext cx="3937435" cy="2042354"/>
          </a:xfrm>
          <a:prstGeom prst="roundRect">
            <a:avLst>
              <a:gd name="adj" fmla="val 15038"/>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9" name="椭圆 18"/>
          <p:cNvSpPr/>
          <p:nvPr/>
        </p:nvSpPr>
        <p:spPr>
          <a:xfrm>
            <a:off x="11450577" y="4969538"/>
            <a:ext cx="353291" cy="35329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2" name="文本框 1"/>
          <p:cNvSpPr txBox="1"/>
          <p:nvPr/>
        </p:nvSpPr>
        <p:spPr>
          <a:xfrm>
            <a:off x="3917315" y="4889500"/>
            <a:ext cx="6169025" cy="368300"/>
          </a:xfrm>
          <a:prstGeom prst="rect">
            <a:avLst/>
          </a:prstGeom>
          <a:noFill/>
        </p:spPr>
        <p:txBody>
          <a:bodyPr wrap="square" rtlCol="0">
            <a:spAutoFit/>
          </a:bodyPr>
          <a:p>
            <a:r>
              <a:rPr lang="zh-CN" altLang="en-US"/>
              <a:t>小组成员：李思钰</a:t>
            </a:r>
            <a:r>
              <a:rPr lang="en-US" altLang="zh-CN"/>
              <a:t>  </a:t>
            </a:r>
            <a:r>
              <a:rPr lang="zh-CN" altLang="en-US"/>
              <a:t>田艺欣</a:t>
            </a:r>
            <a:r>
              <a:rPr lang="en-US" altLang="zh-CN"/>
              <a:t>  </a:t>
            </a:r>
            <a:r>
              <a:rPr lang="zh-CN" altLang="en-US"/>
              <a:t>孟雪苗</a:t>
            </a:r>
            <a:r>
              <a:rPr lang="en-US" altLang="zh-CN"/>
              <a:t>  </a:t>
            </a:r>
            <a:r>
              <a:rPr lang="zh-CN" altLang="en-US"/>
              <a:t>陈乐乐</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heckerboard(across)">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5056822" y="2161376"/>
            <a:ext cx="1941836" cy="39548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5" name="圆角矩形 14"/>
          <p:cNvSpPr/>
          <p:nvPr/>
        </p:nvSpPr>
        <p:spPr>
          <a:xfrm>
            <a:off x="-1199204" y="5818701"/>
            <a:ext cx="4253122" cy="6909975"/>
          </a:xfrm>
          <a:prstGeom prst="roundRect">
            <a:avLst>
              <a:gd name="adj" fmla="val 12005"/>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6" name="文本框 15"/>
          <p:cNvSpPr txBox="1"/>
          <p:nvPr/>
        </p:nvSpPr>
        <p:spPr>
          <a:xfrm>
            <a:off x="5067213" y="1140741"/>
            <a:ext cx="1941836" cy="1015663"/>
          </a:xfrm>
          <a:prstGeom prst="rect">
            <a:avLst/>
          </a:prstGeom>
          <a:noFill/>
        </p:spPr>
        <p:txBody>
          <a:bodyPr wrap="square" rtlCol="0">
            <a:spAutoFit/>
          </a:bodyPr>
          <a:lstStyle/>
          <a:p>
            <a:pPr algn="dist"/>
            <a:r>
              <a:rPr kumimoji="1" lang="zh-CN" altLang="en-US" sz="6000" dirty="0">
                <a:solidFill>
                  <a:schemeClr val="tx1">
                    <a:lumMod val="65000"/>
                    <a:lumOff val="35000"/>
                  </a:schemeClr>
                </a:solidFill>
                <a:cs typeface="+mn-ea"/>
                <a:sym typeface="+mn-lt"/>
              </a:rPr>
              <a:t>目录</a:t>
            </a:r>
            <a:endParaRPr kumimoji="1" lang="zh-CN" altLang="en-US" sz="6000" dirty="0">
              <a:solidFill>
                <a:schemeClr val="tx1">
                  <a:lumMod val="65000"/>
                  <a:lumOff val="35000"/>
                </a:schemeClr>
              </a:solidFill>
              <a:cs typeface="+mn-ea"/>
              <a:sym typeface="+mn-lt"/>
            </a:endParaRPr>
          </a:p>
        </p:txBody>
      </p:sp>
      <p:sp>
        <p:nvSpPr>
          <p:cNvPr id="17" name="文本框 16"/>
          <p:cNvSpPr txBox="1"/>
          <p:nvPr/>
        </p:nvSpPr>
        <p:spPr>
          <a:xfrm>
            <a:off x="5120111" y="2182158"/>
            <a:ext cx="1816201" cy="338554"/>
          </a:xfrm>
          <a:prstGeom prst="rect">
            <a:avLst/>
          </a:prstGeom>
          <a:noFill/>
        </p:spPr>
        <p:txBody>
          <a:bodyPr wrap="square" rtlCol="0">
            <a:spAutoFit/>
          </a:bodyPr>
          <a:lstStyle/>
          <a:p>
            <a:pPr algn="dist"/>
            <a:r>
              <a:rPr kumimoji="1" lang="en-US" altLang="zh-CN" sz="1600" b="1" dirty="0">
                <a:solidFill>
                  <a:schemeClr val="bg1"/>
                </a:solidFill>
                <a:cs typeface="+mn-ea"/>
                <a:sym typeface="+mn-lt"/>
              </a:rPr>
              <a:t>CONTENTS</a:t>
            </a:r>
            <a:endParaRPr kumimoji="1" lang="zh-CN" altLang="en-US" sz="1600" b="1" dirty="0">
              <a:solidFill>
                <a:schemeClr val="bg1"/>
              </a:solidFill>
              <a:cs typeface="+mn-ea"/>
              <a:sym typeface="+mn-lt"/>
            </a:endParaRPr>
          </a:p>
        </p:txBody>
      </p:sp>
      <p:sp>
        <p:nvSpPr>
          <p:cNvPr id="18" name="圆角矩形 17"/>
          <p:cNvSpPr/>
          <p:nvPr/>
        </p:nvSpPr>
        <p:spPr>
          <a:xfrm>
            <a:off x="-1668544" y="4484000"/>
            <a:ext cx="3937435" cy="2042354"/>
          </a:xfrm>
          <a:prstGeom prst="roundRect">
            <a:avLst>
              <a:gd name="adj" fmla="val 15038"/>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20" name="椭圆 19"/>
          <p:cNvSpPr/>
          <p:nvPr/>
        </p:nvSpPr>
        <p:spPr>
          <a:xfrm>
            <a:off x="2049234" y="5642055"/>
            <a:ext cx="353291" cy="35329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21" name="文本框 20"/>
          <p:cNvSpPr txBox="1"/>
          <p:nvPr/>
        </p:nvSpPr>
        <p:spPr>
          <a:xfrm>
            <a:off x="2178685" y="2827655"/>
            <a:ext cx="4576445" cy="2245360"/>
          </a:xfrm>
          <a:prstGeom prst="rect">
            <a:avLst/>
          </a:prstGeom>
          <a:noFill/>
        </p:spPr>
        <p:txBody>
          <a:bodyPr wrap="square" rtlCol="0">
            <a:spAutoFit/>
          </a:bodyPr>
          <a:lstStyle/>
          <a:p>
            <a:pPr>
              <a:lnSpc>
                <a:spcPct val="250000"/>
              </a:lnSpc>
            </a:pPr>
            <a:r>
              <a:rPr lang="en-US" altLang="zh-CN" sz="2800" dirty="0"/>
              <a:t>1.</a:t>
            </a:r>
            <a:r>
              <a:rPr lang="zh-CN" altLang="en-US" sz="2800" dirty="0"/>
              <a:t>项目简介与开发背景</a:t>
            </a:r>
            <a:endParaRPr kumimoji="1" lang="en-US" altLang="zh-CN" sz="2800" dirty="0">
              <a:solidFill>
                <a:schemeClr val="tx1">
                  <a:lumMod val="75000"/>
                  <a:lumOff val="25000"/>
                </a:schemeClr>
              </a:solidFill>
              <a:cs typeface="+mn-ea"/>
              <a:sym typeface="+mn-lt"/>
            </a:endParaRPr>
          </a:p>
          <a:p>
            <a:pPr>
              <a:lnSpc>
                <a:spcPct val="250000"/>
              </a:lnSpc>
            </a:pPr>
            <a:r>
              <a:rPr lang="en-US" altLang="zh-CN" sz="2800" dirty="0"/>
              <a:t>3.</a:t>
            </a:r>
            <a:r>
              <a:rPr lang="zh-CN" altLang="en-US" sz="2800" dirty="0"/>
              <a:t>界面设计与用户体验优化</a:t>
            </a:r>
            <a:endParaRPr kumimoji="1" lang="zh-CN" altLang="en-US" sz="2800" dirty="0">
              <a:solidFill>
                <a:schemeClr val="tx1">
                  <a:lumMod val="75000"/>
                  <a:lumOff val="25000"/>
                </a:schemeClr>
              </a:solidFill>
              <a:cs typeface="+mn-ea"/>
              <a:sym typeface="+mn-lt"/>
            </a:endParaRPr>
          </a:p>
        </p:txBody>
      </p:sp>
      <p:sp>
        <p:nvSpPr>
          <p:cNvPr id="22" name="文本框 21"/>
          <p:cNvSpPr txBox="1"/>
          <p:nvPr/>
        </p:nvSpPr>
        <p:spPr>
          <a:xfrm>
            <a:off x="7238572" y="2827551"/>
            <a:ext cx="3027680" cy="2245360"/>
          </a:xfrm>
          <a:prstGeom prst="rect">
            <a:avLst/>
          </a:prstGeom>
          <a:noFill/>
        </p:spPr>
        <p:txBody>
          <a:bodyPr wrap="none" rtlCol="0">
            <a:spAutoFit/>
          </a:bodyPr>
          <a:lstStyle/>
          <a:p>
            <a:pPr>
              <a:lnSpc>
                <a:spcPct val="250000"/>
              </a:lnSpc>
            </a:pPr>
            <a:r>
              <a:rPr lang="en-US" altLang="zh-CN" sz="2800" dirty="0"/>
              <a:t>2.</a:t>
            </a:r>
            <a:r>
              <a:rPr lang="zh-CN" altLang="en-US" sz="2800" dirty="0"/>
              <a:t>核心功能实现</a:t>
            </a:r>
            <a:endParaRPr lang="en-US" altLang="zh-CN" sz="2800" dirty="0"/>
          </a:p>
          <a:p>
            <a:pPr>
              <a:lnSpc>
                <a:spcPct val="250000"/>
              </a:lnSpc>
            </a:pPr>
            <a:r>
              <a:rPr lang="en-US" altLang="zh-CN" sz="2800" dirty="0"/>
              <a:t>4.</a:t>
            </a:r>
            <a:r>
              <a:rPr lang="zh-CN" altLang="en-US" sz="2800" dirty="0"/>
              <a:t>成果展示及总结</a:t>
            </a:r>
            <a:endParaRPr kumimoji="1" lang="zh-CN" altLang="en-US" sz="2800" dirty="0">
              <a:solidFill>
                <a:schemeClr val="tx1">
                  <a:lumMod val="75000"/>
                  <a:lumOff val="25000"/>
                </a:schemeClr>
              </a:solidFill>
              <a:cs typeface="+mn-ea"/>
              <a:sym typeface="+mn-lt"/>
            </a:endParaRPr>
          </a:p>
        </p:txBody>
      </p:sp>
      <p:sp>
        <p:nvSpPr>
          <p:cNvPr id="19" name="圆角矩形 18"/>
          <p:cNvSpPr/>
          <p:nvPr/>
        </p:nvSpPr>
        <p:spPr>
          <a:xfrm>
            <a:off x="9237787" y="-5787377"/>
            <a:ext cx="4253122" cy="6909975"/>
          </a:xfrm>
          <a:prstGeom prst="roundRect">
            <a:avLst>
              <a:gd name="adj" fmla="val 12005"/>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27" name="圆角矩形 26"/>
          <p:cNvSpPr/>
          <p:nvPr/>
        </p:nvSpPr>
        <p:spPr>
          <a:xfrm>
            <a:off x="10089391" y="221629"/>
            <a:ext cx="3937435" cy="2042354"/>
          </a:xfrm>
          <a:prstGeom prst="roundRect">
            <a:avLst>
              <a:gd name="adj" fmla="val 15038"/>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28" name="椭圆 27"/>
          <p:cNvSpPr/>
          <p:nvPr/>
        </p:nvSpPr>
        <p:spPr>
          <a:xfrm>
            <a:off x="9912745" y="988993"/>
            <a:ext cx="353291" cy="35329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29" name="TextBox 4"/>
          <p:cNvSpPr txBox="1"/>
          <p:nvPr/>
        </p:nvSpPr>
        <p:spPr>
          <a:xfrm>
            <a:off x="0" y="0"/>
            <a:ext cx="45365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cs typeface="+mn-ea"/>
                <a:sym typeface="+mn-lt"/>
              </a:rPr>
              <a:t>行业</a:t>
            </a:r>
            <a:r>
              <a:rPr lang="en-US" altLang="zh-CN" sz="100" dirty="0">
                <a:solidFill>
                  <a:schemeClr val="tx1">
                    <a:alpha val="0"/>
                  </a:schemeClr>
                </a:solidFill>
                <a:cs typeface="+mn-ea"/>
                <a:sym typeface="+mn-lt"/>
              </a:rPr>
              <a:t>PPT</a:t>
            </a:r>
            <a:r>
              <a:rPr lang="zh-CN" altLang="en-US" sz="100" dirty="0">
                <a:solidFill>
                  <a:schemeClr val="tx1">
                    <a:alpha val="0"/>
                  </a:schemeClr>
                </a:solidFill>
                <a:cs typeface="+mn-ea"/>
                <a:sym typeface="+mn-lt"/>
              </a:rPr>
              <a:t>模板</a:t>
            </a:r>
            <a:r>
              <a:rPr lang="en-US" altLang="zh-CN" sz="100" dirty="0">
                <a:solidFill>
                  <a:schemeClr val="tx1">
                    <a:alpha val="0"/>
                  </a:schemeClr>
                </a:solidFill>
                <a:cs typeface="+mn-ea"/>
                <a:sym typeface="+mn-lt"/>
              </a:rPr>
              <a:t>http://www.1ppt.com/hangye/</a:t>
            </a:r>
            <a:endParaRPr lang="en-US" altLang="zh-CN" sz="100" dirty="0">
              <a:solidFill>
                <a:schemeClr val="tx1">
                  <a:alpha val="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heckerboard(across)">
                                      <p:cBhvr>
                                        <p:cTn id="7" dur="500"/>
                                        <p:tgtEl>
                                          <p:spTgt spid="21"/>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checkerboard(across)">
                                      <p:cBhvr>
                                        <p:cTn id="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3505851" y="2740796"/>
            <a:ext cx="7802136" cy="1107996"/>
          </a:xfrm>
          <a:prstGeom prst="rect">
            <a:avLst/>
          </a:prstGeom>
          <a:noFill/>
        </p:spPr>
        <p:txBody>
          <a:bodyPr wrap="none" rtlCol="0">
            <a:spAutoFit/>
          </a:bodyPr>
          <a:lstStyle/>
          <a:p>
            <a:r>
              <a:rPr lang="zh-CN" altLang="en-US" sz="6600" dirty="0"/>
              <a:t>项目简介与开发背景</a:t>
            </a:r>
            <a:endParaRPr kumimoji="1" lang="zh-CN" altLang="en-US" sz="6600" b="1" dirty="0">
              <a:solidFill>
                <a:schemeClr val="tx1">
                  <a:lumMod val="75000"/>
                  <a:lumOff val="25000"/>
                </a:schemeClr>
              </a:solidFill>
              <a:cs typeface="+mn-ea"/>
              <a:sym typeface="+mn-lt"/>
            </a:endParaRPr>
          </a:p>
        </p:txBody>
      </p:sp>
      <p:sp>
        <p:nvSpPr>
          <p:cNvPr id="18" name="文本框 17"/>
          <p:cNvSpPr txBox="1"/>
          <p:nvPr/>
        </p:nvSpPr>
        <p:spPr>
          <a:xfrm>
            <a:off x="2288535" y="2772323"/>
            <a:ext cx="1040670" cy="1015663"/>
          </a:xfrm>
          <a:prstGeom prst="rect">
            <a:avLst/>
          </a:prstGeom>
          <a:noFill/>
        </p:spPr>
        <p:txBody>
          <a:bodyPr wrap="none" rtlCol="0">
            <a:spAutoFit/>
          </a:bodyPr>
          <a:lstStyle/>
          <a:p>
            <a:r>
              <a:rPr kumimoji="1" lang="en-US" altLang="zh-CN" sz="6000" dirty="0">
                <a:solidFill>
                  <a:schemeClr val="tx1">
                    <a:lumMod val="75000"/>
                    <a:lumOff val="25000"/>
                  </a:schemeClr>
                </a:solidFill>
                <a:cs typeface="+mn-ea"/>
                <a:sym typeface="+mn-lt"/>
              </a:rPr>
              <a:t>01</a:t>
            </a:r>
            <a:endParaRPr kumimoji="1" lang="zh-CN" altLang="en-US" sz="6000" dirty="0">
              <a:solidFill>
                <a:schemeClr val="tx1">
                  <a:lumMod val="75000"/>
                  <a:lumOff val="25000"/>
                </a:schemeClr>
              </a:solidFill>
              <a:cs typeface="+mn-ea"/>
              <a:sym typeface="+mn-lt"/>
            </a:endParaRPr>
          </a:p>
        </p:txBody>
      </p:sp>
      <p:sp>
        <p:nvSpPr>
          <p:cNvPr id="14" name="圆角矩形 13"/>
          <p:cNvSpPr/>
          <p:nvPr/>
        </p:nvSpPr>
        <p:spPr>
          <a:xfrm>
            <a:off x="599773" y="341832"/>
            <a:ext cx="11027450" cy="6072659"/>
          </a:xfrm>
          <a:prstGeom prst="roundRect">
            <a:avLst>
              <a:gd name="adj" fmla="val 12005"/>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9" name="圆角矩形 18"/>
          <p:cNvSpPr/>
          <p:nvPr/>
        </p:nvSpPr>
        <p:spPr>
          <a:xfrm flipV="1">
            <a:off x="-115541" y="-407846"/>
            <a:ext cx="3937435" cy="2042354"/>
          </a:xfrm>
          <a:prstGeom prst="roundRect">
            <a:avLst>
              <a:gd name="adj" fmla="val 15038"/>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20" name="椭圆 19"/>
          <p:cNvSpPr/>
          <p:nvPr/>
        </p:nvSpPr>
        <p:spPr>
          <a:xfrm flipV="1">
            <a:off x="423127" y="1473120"/>
            <a:ext cx="353291" cy="35329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21" name="圆角矩形 20"/>
          <p:cNvSpPr/>
          <p:nvPr/>
        </p:nvSpPr>
        <p:spPr>
          <a:xfrm>
            <a:off x="8889914" y="5146184"/>
            <a:ext cx="3937435" cy="2042354"/>
          </a:xfrm>
          <a:prstGeom prst="roundRect">
            <a:avLst>
              <a:gd name="adj" fmla="val 15038"/>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22" name="椭圆 21"/>
          <p:cNvSpPr/>
          <p:nvPr/>
        </p:nvSpPr>
        <p:spPr>
          <a:xfrm>
            <a:off x="11450577" y="4969538"/>
            <a:ext cx="353291" cy="35329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heckerboard(across)">
                                      <p:cBhvr>
                                        <p:cTn id="7" dur="500"/>
                                        <p:tgtEl>
                                          <p:spTgt spid="18"/>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checkerboard(across)">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1534808" y="2917139"/>
            <a:ext cx="647652" cy="53448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cs typeface="+mn-ea"/>
                <a:sym typeface="+mn-lt"/>
              </a:rPr>
              <a:t>01</a:t>
            </a:r>
            <a:endParaRPr kumimoji="1" lang="zh-CN" altLang="en-US" sz="2400" dirty="0">
              <a:cs typeface="+mn-ea"/>
              <a:sym typeface="+mn-lt"/>
            </a:endParaRPr>
          </a:p>
        </p:txBody>
      </p:sp>
      <p:sp>
        <p:nvSpPr>
          <p:cNvPr id="18" name="矩形 17"/>
          <p:cNvSpPr/>
          <p:nvPr/>
        </p:nvSpPr>
        <p:spPr>
          <a:xfrm>
            <a:off x="1534808" y="3916752"/>
            <a:ext cx="647652" cy="53448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cs typeface="+mn-ea"/>
                <a:sym typeface="+mn-lt"/>
              </a:rPr>
              <a:t>02</a:t>
            </a:r>
            <a:endParaRPr kumimoji="1" lang="zh-CN" altLang="en-US" sz="2400" dirty="0">
              <a:cs typeface="+mn-ea"/>
              <a:sym typeface="+mn-lt"/>
            </a:endParaRPr>
          </a:p>
        </p:txBody>
      </p:sp>
      <p:sp>
        <p:nvSpPr>
          <p:cNvPr id="20" name="文本框 19"/>
          <p:cNvSpPr txBox="1"/>
          <p:nvPr/>
        </p:nvSpPr>
        <p:spPr>
          <a:xfrm>
            <a:off x="2260407" y="3828601"/>
            <a:ext cx="3415673" cy="922020"/>
          </a:xfrm>
          <a:prstGeom prst="rect">
            <a:avLst/>
          </a:prstGeom>
          <a:noFill/>
        </p:spPr>
        <p:txBody>
          <a:bodyPr wrap="square" rtlCol="0">
            <a:spAutoFit/>
          </a:bodyPr>
          <a:lstStyle/>
          <a:p>
            <a:pPr>
              <a:lnSpc>
                <a:spcPct val="150000"/>
              </a:lnSpc>
            </a:pPr>
            <a:r>
              <a:rPr kumimoji="1" lang="zh-CN" altLang="en-US" dirty="0">
                <a:solidFill>
                  <a:schemeClr val="tx1">
                    <a:lumMod val="75000"/>
                    <a:lumOff val="25000"/>
                  </a:schemeClr>
                </a:solidFill>
                <a:cs typeface="+mn-ea"/>
                <a:sym typeface="+mn-lt"/>
              </a:rPr>
              <a:t>开发环境：</a:t>
            </a:r>
            <a:r>
              <a:rPr kumimoji="1" lang="fr-FR" altLang="zh-CN" dirty="0">
                <a:solidFill>
                  <a:schemeClr val="tx1">
                    <a:lumMod val="75000"/>
                    <a:lumOff val="25000"/>
                  </a:schemeClr>
                </a:solidFill>
                <a:cs typeface="+mn-ea"/>
                <a:sym typeface="+mn-lt"/>
              </a:rPr>
              <a:t>Android Studio + Java + XML</a:t>
            </a:r>
            <a:endParaRPr kumimoji="1" lang="zh-CN" altLang="en-US" dirty="0">
              <a:solidFill>
                <a:schemeClr val="tx1">
                  <a:lumMod val="75000"/>
                  <a:lumOff val="25000"/>
                </a:schemeClr>
              </a:solidFill>
              <a:cs typeface="+mn-ea"/>
              <a:sym typeface="+mn-lt"/>
            </a:endParaRPr>
          </a:p>
        </p:txBody>
      </p:sp>
      <p:sp>
        <p:nvSpPr>
          <p:cNvPr id="21" name="文本框 20"/>
          <p:cNvSpPr txBox="1"/>
          <p:nvPr/>
        </p:nvSpPr>
        <p:spPr>
          <a:xfrm>
            <a:off x="2286000" y="3000375"/>
            <a:ext cx="4491355" cy="645160"/>
          </a:xfrm>
          <a:prstGeom prst="rect">
            <a:avLst/>
          </a:prstGeom>
          <a:noFill/>
        </p:spPr>
        <p:txBody>
          <a:bodyPr wrap="square" rtlCol="0">
            <a:spAutoFit/>
          </a:bodyPr>
          <a:lstStyle/>
          <a:p>
            <a:r>
              <a:rPr lang="zh-CN" altLang="en-US" dirty="0">
                <a:solidFill>
                  <a:schemeClr val="tx1">
                    <a:lumMod val="75000"/>
                    <a:lumOff val="25000"/>
                  </a:schemeClr>
                </a:solidFill>
                <a:cs typeface="+mn-ea"/>
                <a:sym typeface="+mn-lt"/>
              </a:rPr>
              <a:t>项目目的：提升日常任务管理效率，作为开源软件维护开发实践。</a:t>
            </a:r>
            <a:endParaRPr lang="zh-CN" altLang="en-US" dirty="0">
              <a:solidFill>
                <a:schemeClr val="tx1">
                  <a:lumMod val="75000"/>
                  <a:lumOff val="25000"/>
                </a:schemeClr>
              </a:solidFill>
              <a:cs typeface="+mn-ea"/>
              <a:sym typeface="+mn-lt"/>
            </a:endParaRPr>
          </a:p>
        </p:txBody>
      </p:sp>
      <p:sp>
        <p:nvSpPr>
          <p:cNvPr id="23" name="文本框 22"/>
          <p:cNvSpPr txBox="1"/>
          <p:nvPr/>
        </p:nvSpPr>
        <p:spPr>
          <a:xfrm>
            <a:off x="2285977" y="5267865"/>
            <a:ext cx="4754880" cy="368300"/>
          </a:xfrm>
          <a:prstGeom prst="rect">
            <a:avLst/>
          </a:prstGeom>
          <a:noFill/>
        </p:spPr>
        <p:txBody>
          <a:bodyPr wrap="none" rtlCol="0">
            <a:spAutoFit/>
          </a:bodyPr>
          <a:lstStyle/>
          <a:p>
            <a:r>
              <a:rPr lang="zh-CN" altLang="en-US" dirty="0">
                <a:solidFill>
                  <a:schemeClr val="tx1">
                    <a:lumMod val="75000"/>
                    <a:lumOff val="25000"/>
                  </a:schemeClr>
                </a:solidFill>
                <a:cs typeface="+mn-ea"/>
                <a:sym typeface="+mn-lt"/>
              </a:rPr>
              <a:t>项目特色：功能简洁，支持提醒，美观易用。</a:t>
            </a:r>
            <a:endParaRPr lang="zh-CN" altLang="en-US" dirty="0">
              <a:solidFill>
                <a:schemeClr val="tx1">
                  <a:lumMod val="75000"/>
                  <a:lumOff val="25000"/>
                </a:schemeClr>
              </a:solidFill>
              <a:cs typeface="+mn-ea"/>
              <a:sym typeface="+mn-lt"/>
            </a:endParaRPr>
          </a:p>
        </p:txBody>
      </p:sp>
      <p:sp>
        <p:nvSpPr>
          <p:cNvPr id="24" name="文本框 23"/>
          <p:cNvSpPr txBox="1"/>
          <p:nvPr/>
        </p:nvSpPr>
        <p:spPr>
          <a:xfrm>
            <a:off x="1380021" y="1330260"/>
            <a:ext cx="1605280" cy="521970"/>
          </a:xfrm>
          <a:prstGeom prst="rect">
            <a:avLst/>
          </a:prstGeom>
          <a:noFill/>
        </p:spPr>
        <p:txBody>
          <a:bodyPr wrap="none" rtlCol="0">
            <a:spAutoFit/>
          </a:bodyPr>
          <a:lstStyle/>
          <a:p>
            <a:r>
              <a:rPr kumimoji="1" lang="zh-CN" sz="2800" dirty="0">
                <a:solidFill>
                  <a:schemeClr val="tx1">
                    <a:lumMod val="75000"/>
                    <a:lumOff val="25000"/>
                  </a:schemeClr>
                </a:solidFill>
                <a:cs typeface="+mn-ea"/>
                <a:sym typeface="+mn-lt"/>
              </a:rPr>
              <a:t>项目简介</a:t>
            </a:r>
            <a:endParaRPr kumimoji="1" lang="zh-CN" sz="2800" dirty="0">
              <a:solidFill>
                <a:schemeClr val="tx1">
                  <a:lumMod val="75000"/>
                  <a:lumOff val="25000"/>
                </a:schemeClr>
              </a:solidFill>
              <a:cs typeface="+mn-ea"/>
              <a:sym typeface="+mn-lt"/>
            </a:endParaRPr>
          </a:p>
        </p:txBody>
      </p:sp>
      <p:sp>
        <p:nvSpPr>
          <p:cNvPr id="25" name="文本框 24"/>
          <p:cNvSpPr txBox="1"/>
          <p:nvPr/>
        </p:nvSpPr>
        <p:spPr>
          <a:xfrm>
            <a:off x="1393273" y="974180"/>
            <a:ext cx="1298753" cy="369332"/>
          </a:xfrm>
          <a:prstGeom prst="rect">
            <a:avLst/>
          </a:prstGeom>
          <a:noFill/>
        </p:spPr>
        <p:txBody>
          <a:bodyPr wrap="none" rtlCol="0">
            <a:spAutoFit/>
          </a:bodyPr>
          <a:lstStyle/>
          <a:p>
            <a:r>
              <a:rPr kumimoji="1" lang="en-US" altLang="zh-CN" dirty="0">
                <a:solidFill>
                  <a:schemeClr val="bg1">
                    <a:lumMod val="75000"/>
                  </a:schemeClr>
                </a:solidFill>
                <a:cs typeface="+mn-ea"/>
                <a:sym typeface="+mn-lt"/>
              </a:rPr>
              <a:t>TITLE</a:t>
            </a:r>
            <a:r>
              <a:rPr kumimoji="1" lang="zh-CN" altLang="en-US" dirty="0">
                <a:solidFill>
                  <a:schemeClr val="bg1">
                    <a:lumMod val="75000"/>
                  </a:schemeClr>
                </a:solidFill>
                <a:cs typeface="+mn-ea"/>
                <a:sym typeface="+mn-lt"/>
              </a:rPr>
              <a:t> </a:t>
            </a:r>
            <a:r>
              <a:rPr kumimoji="1" lang="en-US" altLang="zh-CN" dirty="0">
                <a:solidFill>
                  <a:schemeClr val="bg1">
                    <a:lumMod val="75000"/>
                  </a:schemeClr>
                </a:solidFill>
                <a:cs typeface="+mn-ea"/>
                <a:sym typeface="+mn-lt"/>
              </a:rPr>
              <a:t>HERE</a:t>
            </a:r>
            <a:endParaRPr kumimoji="1" lang="zh-CN" altLang="en-US" dirty="0">
              <a:solidFill>
                <a:schemeClr val="bg1">
                  <a:lumMod val="75000"/>
                </a:schemeClr>
              </a:solidFill>
              <a:cs typeface="+mn-ea"/>
              <a:sym typeface="+mn-lt"/>
            </a:endParaRPr>
          </a:p>
        </p:txBody>
      </p:sp>
      <p:sp>
        <p:nvSpPr>
          <p:cNvPr id="26" name="文本框 25"/>
          <p:cNvSpPr txBox="1"/>
          <p:nvPr/>
        </p:nvSpPr>
        <p:spPr>
          <a:xfrm>
            <a:off x="1341120" y="2038985"/>
            <a:ext cx="4335145" cy="922020"/>
          </a:xfrm>
          <a:prstGeom prst="rect">
            <a:avLst/>
          </a:prstGeom>
          <a:noFill/>
        </p:spPr>
        <p:txBody>
          <a:bodyPr wrap="square" rtlCol="0">
            <a:spAutoFit/>
          </a:bodyPr>
          <a:lstStyle/>
          <a:p>
            <a:pPr>
              <a:lnSpc>
                <a:spcPct val="150000"/>
              </a:lnSpc>
            </a:pPr>
            <a:r>
              <a:rPr lang="fr-FR" altLang="zh-CN" dirty="0"/>
              <a:t>Java + Android </a:t>
            </a:r>
            <a:r>
              <a:rPr lang="zh-CN" altLang="en-US" dirty="0"/>
              <a:t>实现 </a:t>
            </a:r>
            <a:r>
              <a:rPr lang="en-US" altLang="zh-CN" dirty="0"/>
              <a:t>| </a:t>
            </a:r>
            <a:r>
              <a:rPr lang="zh-CN" altLang="en-US" dirty="0"/>
              <a:t>支持任务提醒与界面美化</a:t>
            </a:r>
            <a:endParaRPr kumimoji="1" lang="en-US" altLang="zh-CN" dirty="0">
              <a:solidFill>
                <a:schemeClr val="tx1">
                  <a:lumMod val="50000"/>
                  <a:lumOff val="50000"/>
                </a:schemeClr>
              </a:solidFill>
              <a:cs typeface="+mn-ea"/>
              <a:sym typeface="+mn-lt"/>
            </a:endParaRPr>
          </a:p>
        </p:txBody>
      </p:sp>
      <p:sp>
        <p:nvSpPr>
          <p:cNvPr id="5" name="矩形 4"/>
          <p:cNvSpPr/>
          <p:nvPr/>
        </p:nvSpPr>
        <p:spPr>
          <a:xfrm>
            <a:off x="1534808" y="5078083"/>
            <a:ext cx="647652" cy="53448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cs typeface="+mn-ea"/>
                <a:sym typeface="+mn-lt"/>
              </a:rPr>
              <a:t>03</a:t>
            </a:r>
            <a:endParaRPr kumimoji="1" lang="zh-CN" altLang="en-US" sz="2400" dirty="0">
              <a:cs typeface="+mn-ea"/>
              <a:sym typeface="+mn-lt"/>
            </a:endParaRPr>
          </a:p>
        </p:txBody>
      </p:sp>
      <p:sp>
        <p:nvSpPr>
          <p:cNvPr id="3" name="文本框 2"/>
          <p:cNvSpPr txBox="1"/>
          <p:nvPr/>
        </p:nvSpPr>
        <p:spPr>
          <a:xfrm>
            <a:off x="6901815" y="1246505"/>
            <a:ext cx="2012950" cy="792480"/>
          </a:xfrm>
          <a:prstGeom prst="rect">
            <a:avLst/>
          </a:prstGeom>
          <a:noFill/>
        </p:spPr>
        <p:txBody>
          <a:bodyPr wrap="square" rtlCol="0">
            <a:noAutofit/>
          </a:bodyPr>
          <a:p>
            <a:r>
              <a:rPr lang="zh-CN" altLang="en-US" sz="2800"/>
              <a:t>开发背景</a:t>
            </a:r>
            <a:endParaRPr lang="zh-CN" altLang="en-US" sz="2800"/>
          </a:p>
        </p:txBody>
      </p:sp>
      <p:sp>
        <p:nvSpPr>
          <p:cNvPr id="4" name="文本框 3"/>
          <p:cNvSpPr txBox="1"/>
          <p:nvPr/>
        </p:nvSpPr>
        <p:spPr>
          <a:xfrm>
            <a:off x="7040880" y="2038985"/>
            <a:ext cx="4554220" cy="3692525"/>
          </a:xfrm>
          <a:prstGeom prst="rect">
            <a:avLst/>
          </a:prstGeom>
        </p:spPr>
        <p:style>
          <a:lnRef idx="3">
            <a:schemeClr val="accent1"/>
          </a:lnRef>
          <a:fillRef idx="0">
            <a:srgbClr val="FFFFFF"/>
          </a:fillRef>
          <a:effectRef idx="0">
            <a:srgbClr val="FFFFFF"/>
          </a:effectRef>
          <a:fontRef idx="minor">
            <a:schemeClr val="tx1"/>
          </a:fontRef>
        </p:style>
        <p:txBody>
          <a:bodyPr wrap="square" rtlCol="0">
            <a:spAutoFit/>
          </a:bodyPr>
          <a:p>
            <a:r>
              <a:rPr lang="zh-CN" altLang="en-US"/>
              <a:t>原始软件问题：</a:t>
            </a:r>
            <a:endParaRPr lang="zh-CN" altLang="en-US"/>
          </a:p>
          <a:p>
            <a:endParaRPr lang="en-US" altLang="zh-CN"/>
          </a:p>
          <a:p>
            <a:r>
              <a:rPr lang="zh-CN" altLang="en-US"/>
              <a:t>仅支持基础任务增删改查（文字列表，无优先级</a:t>
            </a:r>
            <a:r>
              <a:rPr lang="en-US" altLang="zh-CN"/>
              <a:t>/</a:t>
            </a:r>
            <a:r>
              <a:rPr lang="zh-CN" altLang="en-US"/>
              <a:t>提醒）。</a:t>
            </a:r>
            <a:endParaRPr lang="zh-CN" altLang="en-US"/>
          </a:p>
          <a:p>
            <a:endParaRPr lang="en-US" altLang="zh-CN"/>
          </a:p>
          <a:p>
            <a:r>
              <a:rPr lang="zh-CN" altLang="en-US"/>
              <a:t>用户体验差（无搜索、无状态反馈）。</a:t>
            </a:r>
            <a:endParaRPr lang="zh-CN" altLang="en-US"/>
          </a:p>
          <a:p>
            <a:endParaRPr lang="en-US" altLang="zh-CN"/>
          </a:p>
          <a:p>
            <a:r>
              <a:rPr lang="zh-CN" altLang="en-US"/>
              <a:t>维护目标：</a:t>
            </a:r>
            <a:endParaRPr lang="zh-CN" altLang="en-US"/>
          </a:p>
          <a:p>
            <a:endParaRPr lang="en-US" altLang="zh-CN"/>
          </a:p>
          <a:p>
            <a:r>
              <a:rPr lang="zh-CN" altLang="en-US"/>
              <a:t>新增</a:t>
            </a:r>
            <a:r>
              <a:rPr lang="en-US" altLang="zh-CN"/>
              <a:t>4</a:t>
            </a:r>
            <a:r>
              <a:rPr lang="zh-CN" altLang="en-US"/>
              <a:t>大功能（优先级、完成状态、搜索、提醒）。</a:t>
            </a:r>
            <a:endParaRPr lang="zh-CN" altLang="en-US"/>
          </a:p>
          <a:p>
            <a:endParaRPr lang="en-US" altLang="zh-CN"/>
          </a:p>
          <a:p>
            <a:r>
              <a:rPr lang="zh-CN" altLang="en-US"/>
              <a:t>优化界面交互。</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dissolve">
                                      <p:cBhvr>
                                        <p:cTn id="10" dur="500"/>
                                        <p:tgtEl>
                                          <p:spTgt spid="18"/>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dissolve">
                                      <p:cBhvr>
                                        <p:cTn id="13" dur="500"/>
                                        <p:tgtEl>
                                          <p:spTgt spid="20"/>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dissolve">
                                      <p:cBhvr>
                                        <p:cTn id="16" dur="500"/>
                                        <p:tgtEl>
                                          <p:spTgt spid="21"/>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dissolve">
                                      <p:cBhvr>
                                        <p:cTn id="19" dur="500"/>
                                        <p:tgtEl>
                                          <p:spTgt spid="23"/>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dissolve">
                                      <p:cBhvr>
                                        <p:cTn id="22" dur="500"/>
                                        <p:tgtEl>
                                          <p:spTgt spid="24"/>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dissolve">
                                      <p:cBhvr>
                                        <p:cTn id="25" dur="500"/>
                                        <p:tgtEl>
                                          <p:spTgt spid="25"/>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dissolve">
                                      <p:cBhvr>
                                        <p:cTn id="28" dur="500"/>
                                        <p:tgtEl>
                                          <p:spTgt spid="26"/>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dissolv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0" grpId="0"/>
      <p:bldP spid="21" grpId="0"/>
      <p:bldP spid="23" grpId="0"/>
      <p:bldP spid="24" grpId="0"/>
      <p:bldP spid="25" grpId="0"/>
      <p:bldP spid="26" grpId="0"/>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BackShape"/>
          <p:cNvSpPr/>
          <p:nvPr/>
        </p:nvSpPr>
        <p:spPr>
          <a:xfrm>
            <a:off x="907397" y="2531119"/>
            <a:ext cx="1409483" cy="1409484"/>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21" name="ValueShape"/>
          <p:cNvSpPr/>
          <p:nvPr/>
        </p:nvSpPr>
        <p:spPr>
          <a:xfrm>
            <a:off x="895745" y="2493703"/>
            <a:ext cx="1511092" cy="1511092"/>
          </a:xfrm>
          <a:prstGeom prst="pie">
            <a:avLst>
              <a:gd name="adj1" fmla="val 16200000"/>
              <a:gd name="adj2" fmla="val 7776000"/>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22" name="ValueBack"/>
          <p:cNvSpPr/>
          <p:nvPr/>
        </p:nvSpPr>
        <p:spPr>
          <a:xfrm>
            <a:off x="1081635" y="2708789"/>
            <a:ext cx="927000" cy="927000"/>
          </a:xfrm>
          <a:prstGeom prst="ellipse">
            <a:avLst/>
          </a:prstGeom>
          <a:solidFill>
            <a:schemeClr val="bg1"/>
          </a:solidFill>
          <a:ln w="127000">
            <a:solidFill>
              <a:schemeClr val="accent1">
                <a:lumMod val="40000"/>
                <a:lumOff val="60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cxnSp>
        <p:nvCxnSpPr>
          <p:cNvPr id="23" name="LineShape"/>
          <p:cNvCxnSpPr/>
          <p:nvPr/>
        </p:nvCxnSpPr>
        <p:spPr>
          <a:xfrm flipH="1">
            <a:off x="1574050" y="4190666"/>
            <a:ext cx="1671551" cy="0"/>
          </a:xfrm>
          <a:prstGeom prst="straightConnector1">
            <a:avLst/>
          </a:prstGeom>
          <a:noFill/>
          <a:ln w="12700" cap="flat" cmpd="sng">
            <a:solidFill>
              <a:srgbClr val="D8D8D8"/>
            </a:solidFill>
            <a:prstDash val="solid"/>
            <a:miter/>
            <a:headEnd type="none" w="med" len="med"/>
            <a:tailEnd type="none" w="med" len="med"/>
          </a:ln>
        </p:spPr>
      </p:cxnSp>
      <p:sp>
        <p:nvSpPr>
          <p:cNvPr id="38" name="文本框 37"/>
          <p:cNvSpPr txBox="1"/>
          <p:nvPr/>
        </p:nvSpPr>
        <p:spPr>
          <a:xfrm flipH="1">
            <a:off x="696641" y="4338081"/>
            <a:ext cx="1909300" cy="1160895"/>
          </a:xfrm>
          <a:prstGeom prst="rect">
            <a:avLst/>
          </a:prstGeom>
          <a:noFill/>
        </p:spPr>
        <p:txBody>
          <a:bodyPr wrap="square" rtlCol="0">
            <a:spAutoFit/>
            <a:scene3d>
              <a:camera prst="orthographicFront"/>
              <a:lightRig rig="threePt" dir="t"/>
            </a:scene3d>
            <a:sp3d contourW="12700"/>
          </a:bodyPr>
          <a:lstStyle/>
          <a:p>
            <a:pPr algn="ctr">
              <a:lnSpc>
                <a:spcPct val="154000"/>
              </a:lnSpc>
            </a:pPr>
            <a:r>
              <a:rPr lang="zh-CN" altLang="en-US" sz="2400" dirty="0">
                <a:solidFill>
                  <a:schemeClr val="tx1">
                    <a:lumMod val="75000"/>
                    <a:lumOff val="25000"/>
                  </a:schemeClr>
                </a:solidFill>
                <a:cs typeface="+mn-ea"/>
                <a:sym typeface="+mn-lt"/>
              </a:rPr>
              <a:t>主页面任务列表展示</a:t>
            </a:r>
            <a:endParaRPr lang="en-US" altLang="zh-CN" sz="2400" dirty="0">
              <a:solidFill>
                <a:schemeClr val="tx1">
                  <a:lumMod val="75000"/>
                  <a:lumOff val="25000"/>
                </a:schemeClr>
              </a:solidFill>
              <a:cs typeface="+mn-ea"/>
              <a:sym typeface="+mn-lt"/>
            </a:endParaRPr>
          </a:p>
        </p:txBody>
      </p:sp>
      <p:sp>
        <p:nvSpPr>
          <p:cNvPr id="66" name="文本框 65"/>
          <p:cNvSpPr txBox="1"/>
          <p:nvPr/>
        </p:nvSpPr>
        <p:spPr>
          <a:xfrm>
            <a:off x="706364" y="2956261"/>
            <a:ext cx="1811548" cy="707886"/>
          </a:xfrm>
          <a:prstGeom prst="rect">
            <a:avLst/>
          </a:prstGeom>
          <a:noFill/>
        </p:spPr>
        <p:txBody>
          <a:bodyPr wrap="square" rtlCol="0">
            <a:spAutoFit/>
          </a:bodyPr>
          <a:lstStyle/>
          <a:p>
            <a:pPr algn="ctr"/>
            <a:r>
              <a:rPr lang="en-US" altLang="zh-CN" sz="2000" dirty="0" err="1">
                <a:cs typeface="+mn-ea"/>
                <a:sym typeface="+mn-lt"/>
              </a:rPr>
              <a:t>MainActivity</a:t>
            </a:r>
            <a:r>
              <a:rPr lang="en-US" altLang="zh-CN" sz="2000" dirty="0">
                <a:cs typeface="+mn-ea"/>
                <a:sym typeface="+mn-lt"/>
              </a:rPr>
              <a:t>          .java</a:t>
            </a:r>
            <a:endParaRPr lang="zh-CN" altLang="en-US" sz="2000" dirty="0">
              <a:cs typeface="+mn-ea"/>
              <a:sym typeface="+mn-lt"/>
            </a:endParaRPr>
          </a:p>
        </p:txBody>
      </p:sp>
      <p:sp>
        <p:nvSpPr>
          <p:cNvPr id="2" name="文本框 1"/>
          <p:cNvSpPr txBox="1"/>
          <p:nvPr/>
        </p:nvSpPr>
        <p:spPr>
          <a:xfrm>
            <a:off x="923026" y="748391"/>
            <a:ext cx="2717321" cy="523220"/>
          </a:xfrm>
          <a:prstGeom prst="rect">
            <a:avLst/>
          </a:prstGeom>
          <a:noFill/>
        </p:spPr>
        <p:txBody>
          <a:bodyPr wrap="square" rtlCol="0">
            <a:spAutoFit/>
          </a:bodyPr>
          <a:lstStyle/>
          <a:p>
            <a:r>
              <a:rPr lang="zh-CN" altLang="en-US" sz="2800" dirty="0"/>
              <a:t>项目结构简介</a:t>
            </a:r>
            <a:endParaRPr lang="zh-CN" altLang="en-US" sz="2800" dirty="0"/>
          </a:p>
        </p:txBody>
      </p:sp>
      <p:sp>
        <p:nvSpPr>
          <p:cNvPr id="3" name="文本框 2"/>
          <p:cNvSpPr txBox="1"/>
          <p:nvPr/>
        </p:nvSpPr>
        <p:spPr>
          <a:xfrm>
            <a:off x="1940943" y="1371600"/>
            <a:ext cx="1811548" cy="369332"/>
          </a:xfrm>
          <a:prstGeom prst="rect">
            <a:avLst/>
          </a:prstGeom>
          <a:noFill/>
        </p:spPr>
        <p:txBody>
          <a:bodyPr wrap="square" rtlCol="0">
            <a:spAutoFit/>
          </a:bodyPr>
          <a:lstStyle/>
          <a:p>
            <a:r>
              <a:rPr lang="zh-CN" altLang="en-US" dirty="0"/>
              <a:t>项目结构概览</a:t>
            </a:r>
            <a:endParaRPr lang="zh-CN" altLang="en-US" dirty="0"/>
          </a:p>
        </p:txBody>
      </p:sp>
      <p:sp>
        <p:nvSpPr>
          <p:cNvPr id="4" name="ValueShape"/>
          <p:cNvSpPr/>
          <p:nvPr/>
        </p:nvSpPr>
        <p:spPr>
          <a:xfrm>
            <a:off x="3352368" y="2516713"/>
            <a:ext cx="1511092" cy="1511092"/>
          </a:xfrm>
          <a:prstGeom prst="pie">
            <a:avLst>
              <a:gd name="adj1" fmla="val 16200000"/>
              <a:gd name="adj2" fmla="val 7776000"/>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5" name="ValueBack"/>
          <p:cNvSpPr/>
          <p:nvPr/>
        </p:nvSpPr>
        <p:spPr>
          <a:xfrm>
            <a:off x="3538258" y="2731799"/>
            <a:ext cx="927000" cy="927000"/>
          </a:xfrm>
          <a:prstGeom prst="ellipse">
            <a:avLst/>
          </a:prstGeom>
          <a:solidFill>
            <a:schemeClr val="bg1"/>
          </a:solidFill>
          <a:ln w="127000">
            <a:solidFill>
              <a:schemeClr val="accent1">
                <a:lumMod val="40000"/>
                <a:lumOff val="60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9" name="文本框 8"/>
          <p:cNvSpPr txBox="1"/>
          <p:nvPr/>
        </p:nvSpPr>
        <p:spPr>
          <a:xfrm>
            <a:off x="3162987" y="2979271"/>
            <a:ext cx="1811548" cy="707886"/>
          </a:xfrm>
          <a:prstGeom prst="rect">
            <a:avLst/>
          </a:prstGeom>
          <a:noFill/>
        </p:spPr>
        <p:txBody>
          <a:bodyPr wrap="square" rtlCol="0">
            <a:spAutoFit/>
          </a:bodyPr>
          <a:lstStyle/>
          <a:p>
            <a:r>
              <a:rPr lang="en-US" altLang="zh-CN" sz="2000" dirty="0" err="1">
                <a:cs typeface="+mn-ea"/>
                <a:sym typeface="+mn-lt"/>
              </a:rPr>
              <a:t>DetailActivity</a:t>
            </a:r>
            <a:r>
              <a:rPr lang="en-US" altLang="zh-CN" sz="2000" dirty="0">
                <a:cs typeface="+mn-ea"/>
                <a:sym typeface="+mn-lt"/>
              </a:rPr>
              <a:t>         .java</a:t>
            </a:r>
            <a:endParaRPr lang="zh-CN" altLang="en-US" sz="2000" dirty="0">
              <a:cs typeface="+mn-ea"/>
              <a:sym typeface="+mn-lt"/>
            </a:endParaRPr>
          </a:p>
        </p:txBody>
      </p:sp>
      <p:sp>
        <p:nvSpPr>
          <p:cNvPr id="10" name="ValueShape"/>
          <p:cNvSpPr/>
          <p:nvPr/>
        </p:nvSpPr>
        <p:spPr>
          <a:xfrm>
            <a:off x="5499367" y="2447697"/>
            <a:ext cx="1511092" cy="1511092"/>
          </a:xfrm>
          <a:prstGeom prst="pie">
            <a:avLst>
              <a:gd name="adj1" fmla="val 16200000"/>
              <a:gd name="adj2" fmla="val 7776000"/>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11" name="ValueBack"/>
          <p:cNvSpPr/>
          <p:nvPr/>
        </p:nvSpPr>
        <p:spPr>
          <a:xfrm>
            <a:off x="5685257" y="2662783"/>
            <a:ext cx="927000" cy="927000"/>
          </a:xfrm>
          <a:prstGeom prst="ellipse">
            <a:avLst/>
          </a:prstGeom>
          <a:solidFill>
            <a:schemeClr val="bg1"/>
          </a:solidFill>
          <a:ln w="127000">
            <a:solidFill>
              <a:schemeClr val="accent1">
                <a:lumMod val="40000"/>
                <a:lumOff val="60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15" name="文本框 14"/>
          <p:cNvSpPr txBox="1"/>
          <p:nvPr/>
        </p:nvSpPr>
        <p:spPr>
          <a:xfrm>
            <a:off x="5672624" y="2979271"/>
            <a:ext cx="1811548" cy="400110"/>
          </a:xfrm>
          <a:prstGeom prst="rect">
            <a:avLst/>
          </a:prstGeom>
          <a:noFill/>
        </p:spPr>
        <p:txBody>
          <a:bodyPr wrap="square" rtlCol="0">
            <a:spAutoFit/>
          </a:bodyPr>
          <a:lstStyle/>
          <a:p>
            <a:r>
              <a:rPr lang="en-US" altLang="zh-CN" sz="2000" dirty="0">
                <a:cs typeface="+mn-ea"/>
                <a:sym typeface="+mn-lt"/>
              </a:rPr>
              <a:t>Task.java</a:t>
            </a:r>
            <a:endParaRPr lang="zh-CN" altLang="en-US" sz="2000" dirty="0">
              <a:cs typeface="+mn-ea"/>
              <a:sym typeface="+mn-lt"/>
            </a:endParaRPr>
          </a:p>
        </p:txBody>
      </p:sp>
      <p:sp>
        <p:nvSpPr>
          <p:cNvPr id="16" name="ValueShape"/>
          <p:cNvSpPr/>
          <p:nvPr/>
        </p:nvSpPr>
        <p:spPr>
          <a:xfrm>
            <a:off x="7914759" y="2439073"/>
            <a:ext cx="1511092" cy="1511092"/>
          </a:xfrm>
          <a:prstGeom prst="pie">
            <a:avLst>
              <a:gd name="adj1" fmla="val 16200000"/>
              <a:gd name="adj2" fmla="val 7776000"/>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17" name="ValueBack"/>
          <p:cNvSpPr/>
          <p:nvPr/>
        </p:nvSpPr>
        <p:spPr>
          <a:xfrm>
            <a:off x="8100649" y="2654159"/>
            <a:ext cx="927000" cy="927000"/>
          </a:xfrm>
          <a:prstGeom prst="ellipse">
            <a:avLst/>
          </a:prstGeom>
          <a:solidFill>
            <a:schemeClr val="bg1"/>
          </a:solidFill>
          <a:ln w="127000">
            <a:solidFill>
              <a:schemeClr val="accent1">
                <a:lumMod val="40000"/>
                <a:lumOff val="60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43" name="文本框 42"/>
          <p:cNvSpPr txBox="1"/>
          <p:nvPr/>
        </p:nvSpPr>
        <p:spPr>
          <a:xfrm>
            <a:off x="7725378" y="2901631"/>
            <a:ext cx="1811548" cy="707886"/>
          </a:xfrm>
          <a:prstGeom prst="rect">
            <a:avLst/>
          </a:prstGeom>
          <a:noFill/>
        </p:spPr>
        <p:txBody>
          <a:bodyPr wrap="square" rtlCol="0">
            <a:spAutoFit/>
          </a:bodyPr>
          <a:lstStyle/>
          <a:p>
            <a:pPr algn="ctr"/>
            <a:r>
              <a:rPr lang="en-US" altLang="zh-CN" sz="2000" dirty="0">
                <a:cs typeface="+mn-ea"/>
                <a:sym typeface="+mn-lt"/>
              </a:rPr>
              <a:t>ReminderReceiver.java</a:t>
            </a:r>
            <a:endParaRPr lang="zh-CN" altLang="en-US" sz="2000" dirty="0">
              <a:cs typeface="+mn-ea"/>
              <a:sym typeface="+mn-lt"/>
            </a:endParaRPr>
          </a:p>
        </p:txBody>
      </p:sp>
      <p:sp>
        <p:nvSpPr>
          <p:cNvPr id="44" name="ValueShape"/>
          <p:cNvSpPr/>
          <p:nvPr/>
        </p:nvSpPr>
        <p:spPr>
          <a:xfrm>
            <a:off x="10287025" y="2447702"/>
            <a:ext cx="1511092" cy="1511092"/>
          </a:xfrm>
          <a:prstGeom prst="pie">
            <a:avLst>
              <a:gd name="adj1" fmla="val 16200000"/>
              <a:gd name="adj2" fmla="val 7776000"/>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45" name="ValueBack"/>
          <p:cNvSpPr/>
          <p:nvPr/>
        </p:nvSpPr>
        <p:spPr>
          <a:xfrm>
            <a:off x="10472915" y="2662788"/>
            <a:ext cx="927000" cy="927000"/>
          </a:xfrm>
          <a:prstGeom prst="ellipse">
            <a:avLst/>
          </a:prstGeom>
          <a:solidFill>
            <a:schemeClr val="bg1"/>
          </a:solidFill>
          <a:ln w="127000">
            <a:solidFill>
              <a:schemeClr val="accent1">
                <a:lumMod val="40000"/>
                <a:lumOff val="60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49" name="文本框 48"/>
          <p:cNvSpPr txBox="1"/>
          <p:nvPr/>
        </p:nvSpPr>
        <p:spPr>
          <a:xfrm>
            <a:off x="10097644" y="2910260"/>
            <a:ext cx="1811548" cy="707886"/>
          </a:xfrm>
          <a:prstGeom prst="rect">
            <a:avLst/>
          </a:prstGeom>
          <a:noFill/>
        </p:spPr>
        <p:txBody>
          <a:bodyPr wrap="square" rtlCol="0">
            <a:spAutoFit/>
          </a:bodyPr>
          <a:lstStyle/>
          <a:p>
            <a:r>
              <a:rPr lang="en-US" altLang="zh-CN" sz="2000" dirty="0">
                <a:cs typeface="+mn-ea"/>
                <a:sym typeface="+mn-lt"/>
              </a:rPr>
              <a:t>NotificationHelper.java</a:t>
            </a:r>
            <a:endParaRPr lang="zh-CN" altLang="en-US" sz="2000" dirty="0">
              <a:cs typeface="+mn-ea"/>
              <a:sym typeface="+mn-lt"/>
            </a:endParaRPr>
          </a:p>
        </p:txBody>
      </p:sp>
      <p:sp>
        <p:nvSpPr>
          <p:cNvPr id="50" name="文本框 49"/>
          <p:cNvSpPr txBox="1"/>
          <p:nvPr/>
        </p:nvSpPr>
        <p:spPr>
          <a:xfrm flipH="1">
            <a:off x="3219058" y="4281652"/>
            <a:ext cx="1909300" cy="2298386"/>
          </a:xfrm>
          <a:prstGeom prst="rect">
            <a:avLst/>
          </a:prstGeom>
          <a:noFill/>
        </p:spPr>
        <p:txBody>
          <a:bodyPr wrap="square" rtlCol="0">
            <a:spAutoFit/>
            <a:scene3d>
              <a:camera prst="orthographicFront"/>
              <a:lightRig rig="threePt" dir="t"/>
            </a:scene3d>
            <a:sp3d contourW="12700"/>
          </a:bodyPr>
          <a:lstStyle/>
          <a:p>
            <a:pPr algn="ctr">
              <a:lnSpc>
                <a:spcPct val="154000"/>
              </a:lnSpc>
            </a:pPr>
            <a:r>
              <a:rPr lang="zh-CN" altLang="en-US" sz="2400" dirty="0">
                <a:solidFill>
                  <a:schemeClr val="tx1">
                    <a:lumMod val="75000"/>
                    <a:lumOff val="25000"/>
                  </a:schemeClr>
                </a:solidFill>
                <a:cs typeface="+mn-ea"/>
                <a:sym typeface="+mn-lt"/>
              </a:rPr>
              <a:t>任务详情页，支持编辑、删除、设置提醒</a:t>
            </a:r>
            <a:endParaRPr lang="en-US" altLang="zh-CN" sz="2400" dirty="0">
              <a:solidFill>
                <a:schemeClr val="tx1">
                  <a:lumMod val="75000"/>
                  <a:lumOff val="25000"/>
                </a:schemeClr>
              </a:solidFill>
              <a:cs typeface="+mn-ea"/>
              <a:sym typeface="+mn-lt"/>
            </a:endParaRPr>
          </a:p>
        </p:txBody>
      </p:sp>
      <p:sp>
        <p:nvSpPr>
          <p:cNvPr id="51" name="文本框 50"/>
          <p:cNvSpPr txBox="1"/>
          <p:nvPr/>
        </p:nvSpPr>
        <p:spPr>
          <a:xfrm flipH="1">
            <a:off x="5309986" y="4338081"/>
            <a:ext cx="1909300" cy="1160895"/>
          </a:xfrm>
          <a:prstGeom prst="rect">
            <a:avLst/>
          </a:prstGeom>
          <a:noFill/>
        </p:spPr>
        <p:txBody>
          <a:bodyPr wrap="square" rtlCol="0">
            <a:spAutoFit/>
            <a:scene3d>
              <a:camera prst="orthographicFront"/>
              <a:lightRig rig="threePt" dir="t"/>
            </a:scene3d>
            <a:sp3d contourW="12700"/>
          </a:bodyPr>
          <a:lstStyle/>
          <a:p>
            <a:pPr algn="ctr">
              <a:lnSpc>
                <a:spcPct val="154000"/>
              </a:lnSpc>
            </a:pPr>
            <a:r>
              <a:rPr lang="zh-CN" altLang="en-US" sz="2400" dirty="0">
                <a:solidFill>
                  <a:schemeClr val="tx1">
                    <a:lumMod val="75000"/>
                    <a:lumOff val="25000"/>
                  </a:schemeClr>
                </a:solidFill>
                <a:cs typeface="+mn-ea"/>
                <a:sym typeface="+mn-lt"/>
              </a:rPr>
              <a:t>任务数据模型类</a:t>
            </a:r>
            <a:endParaRPr lang="en-US" altLang="zh-CN" sz="2400" dirty="0">
              <a:solidFill>
                <a:schemeClr val="tx1">
                  <a:lumMod val="75000"/>
                  <a:lumOff val="25000"/>
                </a:schemeClr>
              </a:solidFill>
              <a:cs typeface="+mn-ea"/>
              <a:sym typeface="+mn-lt"/>
            </a:endParaRPr>
          </a:p>
        </p:txBody>
      </p:sp>
      <p:sp>
        <p:nvSpPr>
          <p:cNvPr id="52" name="文本框 51"/>
          <p:cNvSpPr txBox="1"/>
          <p:nvPr/>
        </p:nvSpPr>
        <p:spPr>
          <a:xfrm flipH="1">
            <a:off x="7725378" y="4405966"/>
            <a:ext cx="1909300" cy="1729641"/>
          </a:xfrm>
          <a:prstGeom prst="rect">
            <a:avLst/>
          </a:prstGeom>
          <a:noFill/>
        </p:spPr>
        <p:txBody>
          <a:bodyPr wrap="square" rtlCol="0">
            <a:spAutoFit/>
            <a:scene3d>
              <a:camera prst="orthographicFront"/>
              <a:lightRig rig="threePt" dir="t"/>
            </a:scene3d>
            <a:sp3d contourW="12700"/>
          </a:bodyPr>
          <a:lstStyle/>
          <a:p>
            <a:pPr algn="ctr">
              <a:lnSpc>
                <a:spcPct val="154000"/>
              </a:lnSpc>
            </a:pPr>
            <a:r>
              <a:rPr lang="zh-CN" altLang="en-US" sz="2400" dirty="0">
                <a:solidFill>
                  <a:schemeClr val="tx1">
                    <a:lumMod val="75000"/>
                    <a:lumOff val="25000"/>
                  </a:schemeClr>
                </a:solidFill>
                <a:cs typeface="+mn-ea"/>
                <a:sym typeface="+mn-lt"/>
              </a:rPr>
              <a:t>用于提醒通知的广播接收器</a:t>
            </a:r>
            <a:endParaRPr lang="en-US" altLang="zh-CN" sz="2400" dirty="0">
              <a:solidFill>
                <a:schemeClr val="tx1">
                  <a:lumMod val="75000"/>
                  <a:lumOff val="25000"/>
                </a:schemeClr>
              </a:solidFill>
              <a:cs typeface="+mn-ea"/>
              <a:sym typeface="+mn-lt"/>
            </a:endParaRPr>
          </a:p>
        </p:txBody>
      </p:sp>
      <p:sp>
        <p:nvSpPr>
          <p:cNvPr id="53" name="文本框 52"/>
          <p:cNvSpPr txBox="1"/>
          <p:nvPr/>
        </p:nvSpPr>
        <p:spPr>
          <a:xfrm flipH="1">
            <a:off x="9999892" y="4338080"/>
            <a:ext cx="1909300" cy="1160895"/>
          </a:xfrm>
          <a:prstGeom prst="rect">
            <a:avLst/>
          </a:prstGeom>
          <a:noFill/>
        </p:spPr>
        <p:txBody>
          <a:bodyPr wrap="square" rtlCol="0">
            <a:spAutoFit/>
            <a:scene3d>
              <a:camera prst="orthographicFront"/>
              <a:lightRig rig="threePt" dir="t"/>
            </a:scene3d>
            <a:sp3d contourW="12700"/>
          </a:bodyPr>
          <a:lstStyle/>
          <a:p>
            <a:pPr algn="ctr">
              <a:lnSpc>
                <a:spcPct val="154000"/>
              </a:lnSpc>
            </a:pPr>
            <a:r>
              <a:rPr lang="zh-CN" altLang="en-US" sz="2400" dirty="0">
                <a:solidFill>
                  <a:schemeClr val="tx1">
                    <a:lumMod val="75000"/>
                    <a:lumOff val="25000"/>
                  </a:schemeClr>
                </a:solidFill>
                <a:cs typeface="+mn-ea"/>
                <a:sym typeface="+mn-lt"/>
              </a:rPr>
              <a:t>封装通知创建逻辑</a:t>
            </a:r>
            <a:endParaRPr lang="en-US" altLang="zh-CN" sz="2400" dirty="0">
              <a:solidFill>
                <a:schemeClr val="tx1">
                  <a:lumMod val="75000"/>
                  <a:lumOff val="25000"/>
                </a:schemeClr>
              </a:solidFill>
              <a:cs typeface="+mn-ea"/>
              <a:sym typeface="+mn-lt"/>
            </a:endParaRPr>
          </a:p>
        </p:txBody>
      </p:sp>
      <p:pic>
        <p:nvPicPr>
          <p:cNvPr id="55" name="图片 54"/>
          <p:cNvPicPr>
            <a:picLocks noChangeAspect="1"/>
          </p:cNvPicPr>
          <p:nvPr/>
        </p:nvPicPr>
        <p:blipFill>
          <a:blip r:embed="rId1"/>
          <a:stretch>
            <a:fillRect/>
          </a:stretch>
        </p:blipFill>
        <p:spPr>
          <a:xfrm>
            <a:off x="3640347" y="113012"/>
            <a:ext cx="2871272" cy="225252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2000"/>
                                        <p:tgtEl>
                                          <p:spTgt spid="20"/>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heel(1)">
                                      <p:cBhvr>
                                        <p:cTn id="10" dur="2000"/>
                                        <p:tgtEl>
                                          <p:spTgt spid="21"/>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heel(1)">
                                      <p:cBhvr>
                                        <p:cTn id="13" dur="2000"/>
                                        <p:tgtEl>
                                          <p:spTgt spid="22"/>
                                        </p:tgtEl>
                                      </p:cBhvr>
                                    </p:animEffect>
                                  </p:childTnLst>
                                </p:cTn>
                              </p:par>
                              <p:par>
                                <p:cTn id="14" presetID="21" presetClass="entr" presetSubtype="1" fill="hold"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heel(1)">
                                      <p:cBhvr>
                                        <p:cTn id="16" dur="2000"/>
                                        <p:tgtEl>
                                          <p:spTgt spid="23"/>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heel(1)">
                                      <p:cBhvr>
                                        <p:cTn id="19" dur="2000"/>
                                        <p:tgtEl>
                                          <p:spTgt spid="4"/>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heel(1)">
                                      <p:cBhvr>
                                        <p:cTn id="22" dur="2000"/>
                                        <p:tgtEl>
                                          <p:spTgt spid="5"/>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heel(1)">
                                      <p:cBhvr>
                                        <p:cTn id="25" dur="2000"/>
                                        <p:tgtEl>
                                          <p:spTgt spid="10"/>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heel(1)">
                                      <p:cBhvr>
                                        <p:cTn id="28" dur="2000"/>
                                        <p:tgtEl>
                                          <p:spTgt spid="11"/>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heel(1)">
                                      <p:cBhvr>
                                        <p:cTn id="31" dur="2000"/>
                                        <p:tgtEl>
                                          <p:spTgt spid="16"/>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heel(1)">
                                      <p:cBhvr>
                                        <p:cTn id="34" dur="2000"/>
                                        <p:tgtEl>
                                          <p:spTgt spid="17"/>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wheel(1)">
                                      <p:cBhvr>
                                        <p:cTn id="37" dur="2000"/>
                                        <p:tgtEl>
                                          <p:spTgt spid="44"/>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wheel(1)">
                                      <p:cBhvr>
                                        <p:cTn id="40" dur="2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4" grpId="0" animBg="1"/>
      <p:bldP spid="5" grpId="0" animBg="1"/>
      <p:bldP spid="10" grpId="0" animBg="1"/>
      <p:bldP spid="11" grpId="0" animBg="1"/>
      <p:bldP spid="16" grpId="0" animBg="1"/>
      <p:bldP spid="17" grpId="0" animBg="1"/>
      <p:bldP spid="44" grpId="0" animBg="1"/>
      <p:bldP spid="4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4049942" y="2762798"/>
            <a:ext cx="5262979" cy="1107996"/>
          </a:xfrm>
          <a:prstGeom prst="rect">
            <a:avLst/>
          </a:prstGeom>
          <a:noFill/>
        </p:spPr>
        <p:txBody>
          <a:bodyPr wrap="none" rtlCol="0">
            <a:spAutoFit/>
          </a:bodyPr>
          <a:lstStyle>
            <a:defPPr>
              <a:defRPr lang="zh-CN"/>
            </a:defPPr>
            <a:lvl1pPr>
              <a:defRPr kumimoji="1" sz="6600" b="1">
                <a:solidFill>
                  <a:schemeClr val="tx1">
                    <a:lumMod val="75000"/>
                    <a:lumOff val="25000"/>
                  </a:schemeClr>
                </a:solidFill>
                <a:latin typeface="Arial" panose="020B0604020202020204"/>
                <a:ea typeface="微软雅黑" panose="020B0503020204020204" pitchFamily="34" charset="-122"/>
              </a:defRPr>
            </a:lvl1pPr>
          </a:lstStyle>
          <a:p>
            <a:r>
              <a:rPr lang="zh-CN" altLang="en-US" dirty="0"/>
              <a:t>核心功能实现</a:t>
            </a:r>
            <a:endParaRPr lang="zh-CN" altLang="en-US" dirty="0">
              <a:latin typeface="+mn-lt"/>
              <a:ea typeface="+mn-ea"/>
              <a:cs typeface="+mn-ea"/>
              <a:sym typeface="+mn-lt"/>
            </a:endParaRPr>
          </a:p>
        </p:txBody>
      </p:sp>
      <p:sp>
        <p:nvSpPr>
          <p:cNvPr id="17" name="文本框 16"/>
          <p:cNvSpPr txBox="1"/>
          <p:nvPr/>
        </p:nvSpPr>
        <p:spPr>
          <a:xfrm>
            <a:off x="4059458" y="3836994"/>
            <a:ext cx="6192981" cy="534762"/>
          </a:xfrm>
          <a:prstGeom prst="rect">
            <a:avLst/>
          </a:prstGeom>
          <a:noFill/>
        </p:spPr>
        <p:txBody>
          <a:bodyPr wrap="square" rtlCol="0">
            <a:spAutoFit/>
          </a:bodyPr>
          <a:lstStyle/>
          <a:p>
            <a:pPr>
              <a:lnSpc>
                <a:spcPct val="150000"/>
              </a:lnSpc>
            </a:pPr>
            <a:r>
              <a:rPr kumimoji="1" lang="en-GB" altLang="zh-CN" sz="1000" dirty="0">
                <a:solidFill>
                  <a:schemeClr val="tx1">
                    <a:lumMod val="50000"/>
                    <a:lumOff val="50000"/>
                  </a:schemeClr>
                </a:solidFill>
                <a:cs typeface="+mn-ea"/>
                <a:sym typeface="+mn-lt"/>
              </a:rPr>
              <a:t>your content is entered here, or by copying your text, select paste in this box and choose to retain only text. your content is typed here, or by copying your text, select paste in this box.</a:t>
            </a:r>
            <a:endParaRPr kumimoji="1" lang="en-GB" altLang="zh-CN" sz="1000" dirty="0">
              <a:solidFill>
                <a:schemeClr val="tx1">
                  <a:lumMod val="50000"/>
                  <a:lumOff val="50000"/>
                </a:schemeClr>
              </a:solidFill>
              <a:cs typeface="+mn-ea"/>
              <a:sym typeface="+mn-lt"/>
            </a:endParaRPr>
          </a:p>
        </p:txBody>
      </p:sp>
      <p:sp>
        <p:nvSpPr>
          <p:cNvPr id="18" name="文本框 17"/>
          <p:cNvSpPr txBox="1"/>
          <p:nvPr/>
        </p:nvSpPr>
        <p:spPr>
          <a:xfrm>
            <a:off x="2395034" y="2819355"/>
            <a:ext cx="1040670" cy="1015663"/>
          </a:xfrm>
          <a:prstGeom prst="rect">
            <a:avLst/>
          </a:prstGeom>
          <a:noFill/>
        </p:spPr>
        <p:txBody>
          <a:bodyPr wrap="none" rtlCol="0">
            <a:spAutoFit/>
          </a:bodyPr>
          <a:lstStyle/>
          <a:p>
            <a:r>
              <a:rPr kumimoji="1" lang="en-US" altLang="zh-CN" sz="6000">
                <a:solidFill>
                  <a:schemeClr val="tx1">
                    <a:lumMod val="75000"/>
                    <a:lumOff val="25000"/>
                  </a:schemeClr>
                </a:solidFill>
                <a:cs typeface="+mn-ea"/>
                <a:sym typeface="+mn-lt"/>
              </a:rPr>
              <a:t>02</a:t>
            </a:r>
            <a:endParaRPr kumimoji="1" lang="zh-CN" altLang="en-US" sz="6000" dirty="0">
              <a:solidFill>
                <a:schemeClr val="tx1">
                  <a:lumMod val="75000"/>
                  <a:lumOff val="25000"/>
                </a:schemeClr>
              </a:solidFill>
              <a:cs typeface="+mn-ea"/>
              <a:sym typeface="+mn-lt"/>
            </a:endParaRPr>
          </a:p>
        </p:txBody>
      </p:sp>
      <p:sp>
        <p:nvSpPr>
          <p:cNvPr id="14" name="圆角矩形 13"/>
          <p:cNvSpPr/>
          <p:nvPr/>
        </p:nvSpPr>
        <p:spPr>
          <a:xfrm>
            <a:off x="599773" y="341832"/>
            <a:ext cx="11027450" cy="6072659"/>
          </a:xfrm>
          <a:prstGeom prst="roundRect">
            <a:avLst>
              <a:gd name="adj" fmla="val 12005"/>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9" name="圆角矩形 18"/>
          <p:cNvSpPr/>
          <p:nvPr/>
        </p:nvSpPr>
        <p:spPr>
          <a:xfrm flipV="1">
            <a:off x="-115541" y="-407846"/>
            <a:ext cx="3937435" cy="2042354"/>
          </a:xfrm>
          <a:prstGeom prst="roundRect">
            <a:avLst>
              <a:gd name="adj" fmla="val 15038"/>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20" name="椭圆 19"/>
          <p:cNvSpPr/>
          <p:nvPr/>
        </p:nvSpPr>
        <p:spPr>
          <a:xfrm flipV="1">
            <a:off x="423127" y="1473120"/>
            <a:ext cx="353291" cy="35329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21" name="圆角矩形 20"/>
          <p:cNvSpPr/>
          <p:nvPr/>
        </p:nvSpPr>
        <p:spPr>
          <a:xfrm>
            <a:off x="8889914" y="5146184"/>
            <a:ext cx="3937435" cy="2042354"/>
          </a:xfrm>
          <a:prstGeom prst="roundRect">
            <a:avLst>
              <a:gd name="adj" fmla="val 15038"/>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22" name="椭圆 21"/>
          <p:cNvSpPr/>
          <p:nvPr/>
        </p:nvSpPr>
        <p:spPr>
          <a:xfrm>
            <a:off x="11450577" y="4969538"/>
            <a:ext cx="353291" cy="35329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heckerboard(across)">
                                      <p:cBhvr>
                                        <p:cTn id="7" dur="500"/>
                                        <p:tgtEl>
                                          <p:spTgt spid="18"/>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checkerboard(across)">
                                      <p:cBhvr>
                                        <p:cTn id="10" dur="500"/>
                                        <p:tgtEl>
                                          <p:spTgt spid="16"/>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checkerboard(across)">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380021" y="536630"/>
            <a:ext cx="1620957" cy="523220"/>
          </a:xfrm>
          <a:prstGeom prst="rect">
            <a:avLst/>
          </a:prstGeom>
          <a:noFill/>
        </p:spPr>
        <p:txBody>
          <a:bodyPr wrap="none" rtlCol="0">
            <a:spAutoFit/>
          </a:bodyPr>
          <a:lstStyle/>
          <a:p>
            <a:r>
              <a:rPr lang="zh-CN" altLang="en-US" sz="2800" dirty="0"/>
              <a:t>功能概述</a:t>
            </a:r>
            <a:endParaRPr kumimoji="1" lang="zh-CN" altLang="en-US" sz="2800" dirty="0">
              <a:solidFill>
                <a:schemeClr val="tx1">
                  <a:lumMod val="75000"/>
                  <a:lumOff val="25000"/>
                </a:schemeClr>
              </a:solidFill>
              <a:cs typeface="+mn-ea"/>
              <a:sym typeface="+mn-lt"/>
            </a:endParaRPr>
          </a:p>
        </p:txBody>
      </p:sp>
      <p:sp>
        <p:nvSpPr>
          <p:cNvPr id="3" name="文本框 2"/>
          <p:cNvSpPr txBox="1"/>
          <p:nvPr/>
        </p:nvSpPr>
        <p:spPr>
          <a:xfrm>
            <a:off x="1380021" y="1158846"/>
            <a:ext cx="9859992" cy="5816977"/>
          </a:xfrm>
          <a:prstGeom prst="rect">
            <a:avLst/>
          </a:prstGeom>
          <a:noFill/>
        </p:spPr>
        <p:txBody>
          <a:bodyPr wrap="square" rtlCol="0">
            <a:spAutoFit/>
          </a:bodyPr>
          <a:lstStyle/>
          <a:p>
            <a:r>
              <a:rPr lang="zh-CN" altLang="en-US" dirty="0"/>
              <a:t>本项目是一款简洁高效的任务管理应用，具备以下主要功能：</a:t>
            </a:r>
            <a:endParaRPr lang="zh-CN" altLang="en-US" dirty="0"/>
          </a:p>
          <a:p>
            <a:r>
              <a:rPr lang="zh-CN" altLang="en-US" sz="2400" b="1" dirty="0"/>
              <a:t>任务的创建、编辑与删除</a:t>
            </a:r>
            <a:br>
              <a:rPr lang="zh-CN" altLang="en-US" sz="2400" dirty="0"/>
            </a:br>
            <a:r>
              <a:rPr lang="zh-CN" altLang="en-US" dirty="0"/>
              <a:t>用户可以灵活地添加新任务，设置任务内容和优先级，支持修改已有任务信息及删除不需要的任务，方便日常管理。</a:t>
            </a:r>
            <a:endParaRPr lang="zh-CN" altLang="en-US" dirty="0"/>
          </a:p>
          <a:p>
            <a:r>
              <a:rPr lang="zh-CN" altLang="en-US" sz="2400" b="1" dirty="0"/>
              <a:t>任务优先级设置与视觉区分</a:t>
            </a:r>
            <a:br>
              <a:rPr lang="zh-CN" altLang="en-US" sz="2400" dirty="0"/>
            </a:br>
            <a:r>
              <a:rPr lang="zh-CN" altLang="en-US" dirty="0"/>
              <a:t>任务分为“高”、“中”、“低”三个优先级，不同优先级用不同颜色标识，提升任务列表的可读性和重要性区分。</a:t>
            </a:r>
            <a:endParaRPr lang="zh-CN" altLang="en-US" dirty="0"/>
          </a:p>
          <a:p>
            <a:r>
              <a:rPr lang="zh-CN" altLang="en-US" sz="2400" b="1" dirty="0"/>
              <a:t>任务完成状态管理</a:t>
            </a:r>
            <a:br>
              <a:rPr lang="zh-CN" altLang="en-US" dirty="0"/>
            </a:br>
            <a:r>
              <a:rPr lang="zh-CN" altLang="en-US" dirty="0"/>
              <a:t>通过复选框标记任务完成状态，已完成任务自动添加删除线并变灰显示，帮助用户直观区分待办与已完成任务。</a:t>
            </a:r>
            <a:endParaRPr lang="zh-CN" altLang="en-US" dirty="0"/>
          </a:p>
          <a:p>
            <a:r>
              <a:rPr lang="zh-CN" altLang="en-US" sz="2400" b="1" dirty="0"/>
              <a:t>任务截止时间及提醒功能</a:t>
            </a:r>
            <a:br>
              <a:rPr lang="zh-CN" altLang="en-US" dirty="0"/>
            </a:br>
            <a:r>
              <a:rPr lang="zh-CN" altLang="en-US" dirty="0"/>
              <a:t>用户可为任务设置截止日期和时间，系统会在截止时间前</a:t>
            </a:r>
            <a:r>
              <a:rPr lang="en-US" altLang="zh-CN" dirty="0"/>
              <a:t>15</a:t>
            </a:r>
            <a:r>
              <a:rPr lang="zh-CN" altLang="en-US" dirty="0"/>
              <a:t>分钟自动触发提醒通知，提醒用户及时处理重要任务。提醒通过</a:t>
            </a:r>
            <a:r>
              <a:rPr lang="en-US" altLang="zh-CN" dirty="0" err="1"/>
              <a:t>AlarmManager</a:t>
            </a:r>
            <a:r>
              <a:rPr lang="zh-CN" altLang="en-US" dirty="0"/>
              <a:t>和</a:t>
            </a:r>
            <a:r>
              <a:rPr lang="en-US" altLang="zh-CN" dirty="0" err="1"/>
              <a:t>BroadcastReceiver</a:t>
            </a:r>
            <a:r>
              <a:rPr lang="zh-CN" altLang="en-US" dirty="0"/>
              <a:t>实现，兼容多版本</a:t>
            </a:r>
            <a:r>
              <a:rPr lang="en-US" altLang="zh-CN" dirty="0"/>
              <a:t>Android</a:t>
            </a:r>
            <a:r>
              <a:rPr lang="zh-CN" altLang="en-US" dirty="0"/>
              <a:t>，确保通知准确及时。</a:t>
            </a:r>
            <a:endParaRPr lang="zh-CN" altLang="en-US" dirty="0"/>
          </a:p>
          <a:p>
            <a:r>
              <a:rPr lang="zh-CN" altLang="en-US" dirty="0"/>
              <a:t>以上功能协同作用，为用户提供便捷的任务规划和高效的时间管理工具，提升工作和生活效率。</a:t>
            </a:r>
            <a:endParaRPr lang="en-US" altLang="zh-CN" dirty="0"/>
          </a:p>
          <a:p>
            <a:r>
              <a:rPr lang="zh-CN" altLang="en-US" sz="2400" b="1" dirty="0"/>
              <a:t>任务搜索与筛选功能</a:t>
            </a:r>
            <a:br>
              <a:rPr lang="zh-CN" altLang="en-US" dirty="0"/>
            </a:br>
            <a:r>
              <a:rPr lang="zh-CN" altLang="en-US" dirty="0"/>
              <a:t>在任务列表页面，用户可通过输入关键词快速搜索任务内容，实现任务的即时筛选，方便用户快速定位目标任务，提高查找效率。</a:t>
            </a:r>
            <a:endParaRPr lang="zh-CN" altLang="en-US" dirty="0"/>
          </a:p>
          <a:p>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586391" y="208826"/>
            <a:ext cx="2339102" cy="523220"/>
          </a:xfrm>
          <a:prstGeom prst="rect">
            <a:avLst/>
          </a:prstGeom>
          <a:noFill/>
        </p:spPr>
        <p:txBody>
          <a:bodyPr wrap="none" rtlCol="0">
            <a:spAutoFit/>
          </a:bodyPr>
          <a:lstStyle/>
          <a:p>
            <a:r>
              <a:rPr lang="zh-CN" altLang="en-US" sz="2800" dirty="0"/>
              <a:t>关键代码展示</a:t>
            </a:r>
            <a:endParaRPr kumimoji="1" lang="zh-CN" altLang="en-US" sz="2800" dirty="0">
              <a:solidFill>
                <a:schemeClr val="tx1">
                  <a:lumMod val="75000"/>
                  <a:lumOff val="25000"/>
                </a:schemeClr>
              </a:solidFill>
              <a:cs typeface="+mn-ea"/>
              <a:sym typeface="+mn-lt"/>
            </a:endParaRPr>
          </a:p>
        </p:txBody>
      </p:sp>
      <p:sp>
        <p:nvSpPr>
          <p:cNvPr id="25" name="文本框 24"/>
          <p:cNvSpPr txBox="1"/>
          <p:nvPr/>
        </p:nvSpPr>
        <p:spPr>
          <a:xfrm>
            <a:off x="1617560" y="758029"/>
            <a:ext cx="3611880" cy="368300"/>
          </a:xfrm>
          <a:prstGeom prst="rect">
            <a:avLst/>
          </a:prstGeom>
          <a:noFill/>
        </p:spPr>
        <p:txBody>
          <a:bodyPr wrap="none" rtlCol="0">
            <a:spAutoFit/>
          </a:bodyPr>
          <a:lstStyle/>
          <a:p>
            <a:r>
              <a:rPr lang="en-US" altLang="zh-CN" dirty="0"/>
              <a:t>1.</a:t>
            </a:r>
            <a:r>
              <a:rPr lang="zh-CN" altLang="en-US" dirty="0"/>
              <a:t>任务列表显示与优先级颜色设置</a:t>
            </a:r>
            <a:endParaRPr kumimoji="1" lang="zh-CN" altLang="en-US" dirty="0">
              <a:solidFill>
                <a:schemeClr val="bg1">
                  <a:lumMod val="75000"/>
                </a:schemeClr>
              </a:solidFill>
              <a:cs typeface="+mn-ea"/>
              <a:sym typeface="+mn-lt"/>
            </a:endParaRPr>
          </a:p>
        </p:txBody>
      </p:sp>
      <p:pic>
        <p:nvPicPr>
          <p:cNvPr id="4" name="图片 3"/>
          <p:cNvPicPr>
            <a:picLocks noChangeAspect="1"/>
          </p:cNvPicPr>
          <p:nvPr/>
        </p:nvPicPr>
        <p:blipFill>
          <a:blip r:embed="rId1"/>
          <a:stretch>
            <a:fillRect/>
          </a:stretch>
        </p:blipFill>
        <p:spPr>
          <a:xfrm>
            <a:off x="258793" y="1166940"/>
            <a:ext cx="7043684" cy="5482234"/>
          </a:xfrm>
          <a:prstGeom prst="rect">
            <a:avLst/>
          </a:prstGeom>
        </p:spPr>
      </p:pic>
      <p:sp>
        <p:nvSpPr>
          <p:cNvPr id="5" name="文本框 4"/>
          <p:cNvSpPr txBox="1"/>
          <p:nvPr/>
        </p:nvSpPr>
        <p:spPr>
          <a:xfrm>
            <a:off x="7435969" y="4244196"/>
            <a:ext cx="4652514" cy="1477328"/>
          </a:xfrm>
          <a:prstGeom prst="rect">
            <a:avLst/>
          </a:prstGeom>
          <a:noFill/>
        </p:spPr>
        <p:txBody>
          <a:bodyPr wrap="square" rtlCol="0">
            <a:spAutoFit/>
          </a:bodyPr>
          <a:lstStyle/>
          <a:p>
            <a:r>
              <a:rPr lang="zh-CN" altLang="en-US" dirty="0"/>
              <a:t>通过</a:t>
            </a:r>
            <a:r>
              <a:rPr lang="en-US" altLang="zh-CN" dirty="0" err="1"/>
              <a:t>onBindViewHolder</a:t>
            </a:r>
            <a:r>
              <a:rPr lang="zh-CN" altLang="en-US" dirty="0"/>
              <a:t>绑定每个任务内容。 </a:t>
            </a:r>
            <a:endParaRPr lang="en-US" altLang="zh-CN" dirty="0"/>
          </a:p>
          <a:p>
            <a:r>
              <a:rPr lang="zh-CN" altLang="en-US" dirty="0"/>
              <a:t>根据完成状态给任务文字添加删除线和灰色颜色。 </a:t>
            </a:r>
            <a:endParaRPr lang="en-US" altLang="zh-CN" dirty="0"/>
          </a:p>
          <a:p>
            <a:r>
              <a:rPr lang="zh-CN" altLang="en-US" dirty="0"/>
              <a:t>根据任务优先级动态设置字体颜色，便于区分高、中、低优先级任务。</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dissolve">
                                      <p:cBhvr>
                                        <p:cTn id="1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86391" y="208826"/>
            <a:ext cx="2339102" cy="523220"/>
          </a:xfrm>
          <a:prstGeom prst="rect">
            <a:avLst/>
          </a:prstGeom>
          <a:noFill/>
        </p:spPr>
        <p:txBody>
          <a:bodyPr wrap="none" rtlCol="0">
            <a:spAutoFit/>
          </a:bodyPr>
          <a:lstStyle/>
          <a:p>
            <a:r>
              <a:rPr lang="zh-CN" altLang="en-US" sz="2800" dirty="0"/>
              <a:t>关键代码展示</a:t>
            </a:r>
            <a:endParaRPr kumimoji="1" lang="zh-CN" altLang="en-US" sz="2800" dirty="0">
              <a:solidFill>
                <a:schemeClr val="tx1">
                  <a:lumMod val="75000"/>
                  <a:lumOff val="25000"/>
                </a:schemeClr>
              </a:solidFill>
              <a:cs typeface="+mn-ea"/>
              <a:sym typeface="+mn-lt"/>
            </a:endParaRPr>
          </a:p>
        </p:txBody>
      </p:sp>
      <p:sp>
        <p:nvSpPr>
          <p:cNvPr id="5" name="文本框 4"/>
          <p:cNvSpPr txBox="1"/>
          <p:nvPr/>
        </p:nvSpPr>
        <p:spPr>
          <a:xfrm>
            <a:off x="1617560" y="758029"/>
            <a:ext cx="3154680" cy="368300"/>
          </a:xfrm>
          <a:prstGeom prst="rect">
            <a:avLst/>
          </a:prstGeom>
          <a:noFill/>
        </p:spPr>
        <p:txBody>
          <a:bodyPr wrap="none" rtlCol="0">
            <a:spAutoFit/>
          </a:bodyPr>
          <a:lstStyle/>
          <a:p>
            <a:r>
              <a:rPr lang="en-US" altLang="zh-CN" dirty="0"/>
              <a:t>2.</a:t>
            </a:r>
            <a:r>
              <a:rPr lang="zh-CN" altLang="en-US" dirty="0"/>
              <a:t>任务详情页保存与删除逻辑</a:t>
            </a:r>
            <a:endParaRPr kumimoji="1" lang="zh-CN" altLang="en-US" dirty="0">
              <a:solidFill>
                <a:schemeClr val="bg1">
                  <a:lumMod val="75000"/>
                </a:schemeClr>
              </a:solidFill>
              <a:cs typeface="+mn-ea"/>
              <a:sym typeface="+mn-lt"/>
            </a:endParaRPr>
          </a:p>
        </p:txBody>
      </p:sp>
      <p:pic>
        <p:nvPicPr>
          <p:cNvPr id="9" name="图片 8"/>
          <p:cNvPicPr>
            <a:picLocks noChangeAspect="1"/>
          </p:cNvPicPr>
          <p:nvPr/>
        </p:nvPicPr>
        <p:blipFill>
          <a:blip r:embed="rId1"/>
          <a:stretch>
            <a:fillRect/>
          </a:stretch>
        </p:blipFill>
        <p:spPr>
          <a:xfrm>
            <a:off x="0" y="5290839"/>
            <a:ext cx="7308308" cy="1442429"/>
          </a:xfrm>
          <a:prstGeom prst="rect">
            <a:avLst/>
          </a:prstGeom>
        </p:spPr>
      </p:pic>
      <p:pic>
        <p:nvPicPr>
          <p:cNvPr id="19" name="图片 18"/>
          <p:cNvPicPr>
            <a:picLocks noChangeAspect="1"/>
          </p:cNvPicPr>
          <p:nvPr/>
        </p:nvPicPr>
        <p:blipFill>
          <a:blip r:embed="rId2"/>
          <a:stretch>
            <a:fillRect/>
          </a:stretch>
        </p:blipFill>
        <p:spPr>
          <a:xfrm>
            <a:off x="67299" y="1220192"/>
            <a:ext cx="6756196" cy="4271002"/>
          </a:xfrm>
          <a:prstGeom prst="rect">
            <a:avLst/>
          </a:prstGeom>
        </p:spPr>
      </p:pic>
      <p:sp>
        <p:nvSpPr>
          <p:cNvPr id="15" name="文本框 14"/>
          <p:cNvSpPr txBox="1"/>
          <p:nvPr/>
        </p:nvSpPr>
        <p:spPr>
          <a:xfrm>
            <a:off x="5580572" y="1901970"/>
            <a:ext cx="6094562" cy="1200329"/>
          </a:xfrm>
          <a:prstGeom prst="rect">
            <a:avLst/>
          </a:prstGeom>
          <a:noFill/>
        </p:spPr>
        <p:txBody>
          <a:bodyPr wrap="square">
            <a:spAutoFit/>
          </a:bodyPr>
          <a:lstStyle/>
          <a:p>
            <a:r>
              <a:rPr lang="zh-CN" altLang="en-US" dirty="0"/>
              <a:t>保存按钮逻辑说明：点击“保存”后，会读取用户填写的新任务内容和优先级，如果内容非空，就在原任务基础上更新其信息（包括保留创建时间、完成状态、提醒设置），并替换进任务列表。</a:t>
            </a:r>
            <a:endParaRPr lang="en-US" altLang="zh-CN" dirty="0"/>
          </a:p>
        </p:txBody>
      </p:sp>
      <p:sp>
        <p:nvSpPr>
          <p:cNvPr id="17" name="文本框 16"/>
          <p:cNvSpPr txBox="1"/>
          <p:nvPr/>
        </p:nvSpPr>
        <p:spPr>
          <a:xfrm>
            <a:off x="6287219" y="5234967"/>
            <a:ext cx="6094562" cy="1477328"/>
          </a:xfrm>
          <a:prstGeom prst="rect">
            <a:avLst/>
          </a:prstGeom>
          <a:noFill/>
        </p:spPr>
        <p:txBody>
          <a:bodyPr wrap="square">
            <a:spAutoFit/>
          </a:bodyPr>
          <a:lstStyle/>
          <a:p>
            <a:r>
              <a:rPr lang="zh-CN" altLang="en-US" dirty="0"/>
              <a:t>删除按钮逻辑说明：点击“删除”会直接将该任务从主列表中移除，并返回主页面。删除操作有确认提示，用户体验友好。</a:t>
            </a:r>
            <a:endParaRPr lang="en-US" altLang="zh-CN" dirty="0"/>
          </a:p>
          <a:p>
            <a:r>
              <a:rPr lang="en-US" altLang="zh-CN" dirty="0"/>
              <a:t>UI</a:t>
            </a:r>
            <a:r>
              <a:rPr lang="zh-CN" altLang="en-US" dirty="0"/>
              <a:t>反馈：使用 </a:t>
            </a:r>
            <a:r>
              <a:rPr lang="en-US" altLang="zh-CN" dirty="0"/>
              <a:t>Toast </a:t>
            </a:r>
            <a:r>
              <a:rPr lang="zh-CN" altLang="en-US" dirty="0"/>
              <a:t>弹窗提醒用户“已保存”或“已删除”，及时反馈操作结果。</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586391" y="208826"/>
            <a:ext cx="2339102" cy="523220"/>
          </a:xfrm>
          <a:prstGeom prst="rect">
            <a:avLst/>
          </a:prstGeom>
          <a:noFill/>
        </p:spPr>
        <p:txBody>
          <a:bodyPr wrap="none" rtlCol="0">
            <a:spAutoFit/>
          </a:bodyPr>
          <a:p>
            <a:r>
              <a:rPr lang="zh-CN" altLang="en-US" sz="2800" dirty="0"/>
              <a:t>关键代码展示</a:t>
            </a:r>
            <a:endParaRPr kumimoji="1" lang="zh-CN" altLang="en-US" sz="2800" dirty="0">
              <a:solidFill>
                <a:schemeClr val="tx1">
                  <a:lumMod val="75000"/>
                  <a:lumOff val="25000"/>
                </a:schemeClr>
              </a:solidFill>
              <a:cs typeface="+mn-ea"/>
              <a:sym typeface="+mn-lt"/>
            </a:endParaRPr>
          </a:p>
        </p:txBody>
      </p:sp>
      <p:sp>
        <p:nvSpPr>
          <p:cNvPr id="5" name="文本框 4"/>
          <p:cNvSpPr txBox="1"/>
          <p:nvPr/>
        </p:nvSpPr>
        <p:spPr>
          <a:xfrm>
            <a:off x="1617560" y="758029"/>
            <a:ext cx="2983509" cy="369332"/>
          </a:xfrm>
          <a:prstGeom prst="rect">
            <a:avLst/>
          </a:prstGeom>
          <a:noFill/>
        </p:spPr>
        <p:txBody>
          <a:bodyPr wrap="none" rtlCol="0">
            <a:spAutoFit/>
          </a:bodyPr>
          <a:p>
            <a:r>
              <a:rPr lang="zh-CN" altLang="en-US" dirty="0"/>
              <a:t> </a:t>
            </a:r>
            <a:r>
              <a:rPr lang="en-US" altLang="zh-CN" dirty="0"/>
              <a:t>3.</a:t>
            </a:r>
            <a:r>
              <a:rPr lang="zh-CN" altLang="en-US" dirty="0"/>
              <a:t>截止时间选择与提醒设置</a:t>
            </a:r>
            <a:endParaRPr kumimoji="1" lang="zh-CN" altLang="en-US" dirty="0">
              <a:solidFill>
                <a:schemeClr val="bg1">
                  <a:lumMod val="75000"/>
                </a:schemeClr>
              </a:solidFill>
              <a:cs typeface="+mn-ea"/>
              <a:sym typeface="+mn-lt"/>
            </a:endParaRPr>
          </a:p>
        </p:txBody>
      </p:sp>
      <p:pic>
        <p:nvPicPr>
          <p:cNvPr id="3" name="图片 2"/>
          <p:cNvPicPr>
            <a:picLocks noChangeAspect="1"/>
          </p:cNvPicPr>
          <p:nvPr/>
        </p:nvPicPr>
        <p:blipFill>
          <a:blip r:embed="rId1"/>
          <a:stretch>
            <a:fillRect/>
          </a:stretch>
        </p:blipFill>
        <p:spPr>
          <a:xfrm>
            <a:off x="138023" y="1075710"/>
            <a:ext cx="7459448" cy="4625392"/>
          </a:xfrm>
          <a:prstGeom prst="rect">
            <a:avLst/>
          </a:prstGeom>
        </p:spPr>
      </p:pic>
      <p:pic>
        <p:nvPicPr>
          <p:cNvPr id="7" name="图片 6"/>
          <p:cNvPicPr>
            <a:picLocks noChangeAspect="1"/>
          </p:cNvPicPr>
          <p:nvPr/>
        </p:nvPicPr>
        <p:blipFill>
          <a:blip r:embed="rId2"/>
          <a:stretch>
            <a:fillRect/>
          </a:stretch>
        </p:blipFill>
        <p:spPr>
          <a:xfrm>
            <a:off x="0" y="5692477"/>
            <a:ext cx="7668883" cy="1113308"/>
          </a:xfrm>
          <a:prstGeom prst="rect">
            <a:avLst/>
          </a:prstGeom>
        </p:spPr>
      </p:pic>
      <p:sp>
        <p:nvSpPr>
          <p:cNvPr id="10" name="文本框 9"/>
          <p:cNvSpPr txBox="1"/>
          <p:nvPr/>
        </p:nvSpPr>
        <p:spPr>
          <a:xfrm>
            <a:off x="5959415" y="2172274"/>
            <a:ext cx="6094562" cy="1754326"/>
          </a:xfrm>
          <a:prstGeom prst="rect">
            <a:avLst/>
          </a:prstGeom>
          <a:noFill/>
        </p:spPr>
        <p:txBody>
          <a:bodyPr wrap="square">
            <a:spAutoFit/>
          </a:bodyPr>
          <a:p>
            <a:r>
              <a:rPr lang="zh-CN" altLang="en-US" dirty="0"/>
              <a:t>在任务详情页中，通过 </a:t>
            </a:r>
            <a:r>
              <a:rPr lang="en-US" altLang="zh-CN" dirty="0" err="1"/>
              <a:t>showDateTimePicker</a:t>
            </a:r>
            <a:r>
              <a:rPr lang="en-US" altLang="zh-CN" dirty="0"/>
              <a:t>() </a:t>
            </a:r>
            <a:r>
              <a:rPr lang="zh-CN" altLang="en-US" dirty="0"/>
              <a:t>方法实现了设置任务截止时间的功能。该方法先弹出日期选择器，再弹出时间选择器，用户可精确设置任务的截止时间。设置完成后，时间会实时更新显示在页面中。同时，系统还会弹出对话框询问是否开启提醒功能，为任务添加通知广播，提升用户的时间管理效率。</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586391" y="208826"/>
            <a:ext cx="2339102" cy="523220"/>
          </a:xfrm>
          <a:prstGeom prst="rect">
            <a:avLst/>
          </a:prstGeom>
          <a:noFill/>
        </p:spPr>
        <p:txBody>
          <a:bodyPr wrap="none" rtlCol="0">
            <a:spAutoFit/>
          </a:bodyPr>
          <a:p>
            <a:r>
              <a:rPr lang="zh-CN" altLang="en-US" sz="2800" dirty="0"/>
              <a:t>关键代码展示</a:t>
            </a:r>
            <a:endParaRPr kumimoji="1" lang="zh-CN" altLang="en-US" sz="2800" dirty="0">
              <a:solidFill>
                <a:schemeClr val="tx1">
                  <a:lumMod val="75000"/>
                  <a:lumOff val="25000"/>
                </a:schemeClr>
              </a:solidFill>
              <a:cs typeface="+mn-ea"/>
              <a:sym typeface="+mn-lt"/>
            </a:endParaRPr>
          </a:p>
        </p:txBody>
      </p:sp>
      <p:sp>
        <p:nvSpPr>
          <p:cNvPr id="5" name="文本框 4"/>
          <p:cNvSpPr txBox="1"/>
          <p:nvPr/>
        </p:nvSpPr>
        <p:spPr>
          <a:xfrm>
            <a:off x="1617560" y="758029"/>
            <a:ext cx="2983509" cy="369332"/>
          </a:xfrm>
          <a:prstGeom prst="rect">
            <a:avLst/>
          </a:prstGeom>
          <a:noFill/>
        </p:spPr>
        <p:txBody>
          <a:bodyPr wrap="none" rtlCol="0">
            <a:spAutoFit/>
          </a:bodyPr>
          <a:p>
            <a:r>
              <a:rPr lang="zh-CN" altLang="en-US" dirty="0"/>
              <a:t> </a:t>
            </a:r>
            <a:r>
              <a:rPr lang="en-US" altLang="zh-CN" dirty="0"/>
              <a:t>3.</a:t>
            </a:r>
            <a:r>
              <a:rPr lang="zh-CN" altLang="en-US" dirty="0"/>
              <a:t>截止时间选择与提醒设置</a:t>
            </a:r>
            <a:endParaRPr kumimoji="1" lang="zh-CN" altLang="en-US" dirty="0">
              <a:solidFill>
                <a:schemeClr val="bg1">
                  <a:lumMod val="75000"/>
                </a:schemeClr>
              </a:solidFill>
              <a:cs typeface="+mn-ea"/>
              <a:sym typeface="+mn-lt"/>
            </a:endParaRPr>
          </a:p>
        </p:txBody>
      </p:sp>
      <p:pic>
        <p:nvPicPr>
          <p:cNvPr id="7" name="图片 6"/>
          <p:cNvPicPr>
            <a:picLocks noChangeAspect="1"/>
          </p:cNvPicPr>
          <p:nvPr/>
        </p:nvPicPr>
        <p:blipFill>
          <a:blip r:embed="rId1"/>
          <a:stretch>
            <a:fillRect/>
          </a:stretch>
        </p:blipFill>
        <p:spPr>
          <a:xfrm>
            <a:off x="0" y="1480644"/>
            <a:ext cx="6668078" cy="3482642"/>
          </a:xfrm>
          <a:prstGeom prst="rect">
            <a:avLst/>
          </a:prstGeom>
        </p:spPr>
      </p:pic>
      <p:sp>
        <p:nvSpPr>
          <p:cNvPr id="9" name="文本框 8"/>
          <p:cNvSpPr txBox="1"/>
          <p:nvPr/>
        </p:nvSpPr>
        <p:spPr>
          <a:xfrm>
            <a:off x="5410919" y="4834721"/>
            <a:ext cx="6094562" cy="1754326"/>
          </a:xfrm>
          <a:prstGeom prst="rect">
            <a:avLst/>
          </a:prstGeom>
          <a:noFill/>
        </p:spPr>
        <p:txBody>
          <a:bodyPr wrap="square">
            <a:spAutoFit/>
          </a:bodyPr>
          <a:p>
            <a:r>
              <a:rPr lang="zh-CN" altLang="en-US" dirty="0"/>
              <a:t>在用户设置了任务的截止时间后，</a:t>
            </a:r>
            <a:r>
              <a:rPr lang="en-US" altLang="zh-CN" dirty="0" err="1"/>
              <a:t>showReminderDialog</a:t>
            </a:r>
            <a:r>
              <a:rPr lang="en-US" altLang="zh-CN" dirty="0"/>
              <a:t>() </a:t>
            </a:r>
            <a:r>
              <a:rPr lang="zh-CN" altLang="en-US" dirty="0"/>
              <a:t>方法会弹出一个提醒确认对话框，询问是否在截止前</a:t>
            </a:r>
            <a:r>
              <a:rPr lang="en-US" altLang="zh-CN" dirty="0"/>
              <a:t>15</a:t>
            </a:r>
            <a:r>
              <a:rPr lang="zh-CN" altLang="en-US" dirty="0"/>
              <a:t>分钟进行通知提醒。若用户选择“是”，则调用 </a:t>
            </a:r>
            <a:r>
              <a:rPr lang="en-US" altLang="zh-CN" dirty="0" err="1"/>
              <a:t>scheduleReminder</a:t>
            </a:r>
            <a:r>
              <a:rPr lang="en-US" altLang="zh-CN" dirty="0"/>
              <a:t>() </a:t>
            </a:r>
            <a:r>
              <a:rPr lang="zh-CN" altLang="en-US" dirty="0"/>
              <a:t>方法开启提醒，并设置任务的提醒标志；若选择“否”，则取消提醒。该功能增强了任务的实用性和人性化设计，帮助用户更好地掌控重要事务。</a:t>
            </a:r>
            <a:endParaRPr lang="zh-CN" altLang="en-US" dirty="0"/>
          </a:p>
        </p:txBody>
      </p:sp>
      <p:pic>
        <p:nvPicPr>
          <p:cNvPr id="11" name="图片 10"/>
          <p:cNvPicPr>
            <a:picLocks noChangeAspect="1"/>
          </p:cNvPicPr>
          <p:nvPr/>
        </p:nvPicPr>
        <p:blipFill>
          <a:blip r:embed="rId2"/>
          <a:stretch>
            <a:fillRect/>
          </a:stretch>
        </p:blipFill>
        <p:spPr>
          <a:xfrm>
            <a:off x="6176513" y="67342"/>
            <a:ext cx="7382828" cy="368782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586391" y="208826"/>
            <a:ext cx="2339102" cy="523220"/>
          </a:xfrm>
          <a:prstGeom prst="rect">
            <a:avLst/>
          </a:prstGeom>
          <a:noFill/>
        </p:spPr>
        <p:txBody>
          <a:bodyPr wrap="none" rtlCol="0">
            <a:spAutoFit/>
          </a:bodyPr>
          <a:p>
            <a:r>
              <a:rPr lang="zh-CN" altLang="en-US" sz="2800" dirty="0"/>
              <a:t>关键代码展示</a:t>
            </a:r>
            <a:endParaRPr kumimoji="1" lang="zh-CN" altLang="en-US" sz="2800" dirty="0">
              <a:solidFill>
                <a:schemeClr val="tx1">
                  <a:lumMod val="75000"/>
                  <a:lumOff val="25000"/>
                </a:schemeClr>
              </a:solidFill>
              <a:cs typeface="+mn-ea"/>
              <a:sym typeface="+mn-lt"/>
            </a:endParaRPr>
          </a:p>
        </p:txBody>
      </p:sp>
      <p:sp>
        <p:nvSpPr>
          <p:cNvPr id="5" name="文本框 4"/>
          <p:cNvSpPr txBox="1"/>
          <p:nvPr/>
        </p:nvSpPr>
        <p:spPr>
          <a:xfrm>
            <a:off x="1617560" y="758029"/>
            <a:ext cx="2914580" cy="369332"/>
          </a:xfrm>
          <a:prstGeom prst="rect">
            <a:avLst/>
          </a:prstGeom>
          <a:noFill/>
        </p:spPr>
        <p:txBody>
          <a:bodyPr wrap="none" rtlCol="0">
            <a:spAutoFit/>
          </a:bodyPr>
          <a:p>
            <a:r>
              <a:rPr lang="en-US" altLang="zh-CN" dirty="0"/>
              <a:t>4.</a:t>
            </a:r>
            <a:r>
              <a:rPr lang="zh-CN" altLang="en-US" dirty="0"/>
              <a:t>提醒广播接收与通知弹出</a:t>
            </a:r>
            <a:endParaRPr kumimoji="1" lang="zh-CN" altLang="en-US" dirty="0">
              <a:solidFill>
                <a:schemeClr val="bg1">
                  <a:lumMod val="75000"/>
                </a:schemeClr>
              </a:solidFill>
              <a:cs typeface="+mn-ea"/>
              <a:sym typeface="+mn-lt"/>
            </a:endParaRPr>
          </a:p>
        </p:txBody>
      </p:sp>
      <p:pic>
        <p:nvPicPr>
          <p:cNvPr id="3" name="图片 2"/>
          <p:cNvPicPr>
            <a:picLocks noChangeAspect="1"/>
          </p:cNvPicPr>
          <p:nvPr/>
        </p:nvPicPr>
        <p:blipFill>
          <a:blip r:embed="rId1"/>
          <a:stretch>
            <a:fillRect/>
          </a:stretch>
        </p:blipFill>
        <p:spPr>
          <a:xfrm>
            <a:off x="321381" y="1232335"/>
            <a:ext cx="7201524" cy="3772227"/>
          </a:xfrm>
          <a:prstGeom prst="rect">
            <a:avLst/>
          </a:prstGeom>
        </p:spPr>
      </p:pic>
      <p:sp>
        <p:nvSpPr>
          <p:cNvPr id="7" name="文本框 6"/>
          <p:cNvSpPr txBox="1"/>
          <p:nvPr/>
        </p:nvSpPr>
        <p:spPr>
          <a:xfrm>
            <a:off x="5712843" y="3975196"/>
            <a:ext cx="6094562" cy="1754326"/>
          </a:xfrm>
          <a:prstGeom prst="rect">
            <a:avLst/>
          </a:prstGeom>
          <a:noFill/>
        </p:spPr>
        <p:txBody>
          <a:bodyPr wrap="square">
            <a:spAutoFit/>
          </a:bodyPr>
          <a:p>
            <a:r>
              <a:rPr lang="zh-CN" altLang="en-US" dirty="0"/>
              <a:t>通过自定义 </a:t>
            </a:r>
            <a:r>
              <a:rPr lang="fr-FR" altLang="zh-CN" dirty="0"/>
              <a:t>BroadcastReceiver </a:t>
            </a:r>
            <a:r>
              <a:rPr lang="zh-CN" altLang="en-US" dirty="0"/>
              <a:t>类 </a:t>
            </a:r>
            <a:r>
              <a:rPr lang="fr-FR" altLang="zh-CN" dirty="0"/>
              <a:t>ReminderReceiver</a:t>
            </a:r>
            <a:r>
              <a:rPr lang="zh-CN" altLang="fr-FR" dirty="0"/>
              <a:t>，</a:t>
            </a:r>
            <a:r>
              <a:rPr lang="zh-CN" altLang="en-US" dirty="0"/>
              <a:t>结合 </a:t>
            </a:r>
            <a:r>
              <a:rPr lang="fr-FR" altLang="zh-CN" dirty="0"/>
              <a:t>AlarmManager </a:t>
            </a:r>
            <a:r>
              <a:rPr lang="zh-CN" altLang="en-US" dirty="0"/>
              <a:t>实现了定时提醒功能。当任务设置了提醒时间（如截止前</a:t>
            </a:r>
            <a:r>
              <a:rPr lang="en-US" altLang="zh-CN" dirty="0"/>
              <a:t>15</a:t>
            </a:r>
            <a:r>
              <a:rPr lang="zh-CN" altLang="en-US" dirty="0"/>
              <a:t>分钟），系统会在指定时刻发送广播，由 </a:t>
            </a:r>
            <a:r>
              <a:rPr lang="fr-FR" altLang="zh-CN" dirty="0"/>
              <a:t>ReminderReceiver </a:t>
            </a:r>
            <a:r>
              <a:rPr lang="zh-CN" altLang="en-US" dirty="0"/>
              <a:t>接收并调用 </a:t>
            </a:r>
            <a:r>
              <a:rPr lang="fr-FR" altLang="zh-CN" dirty="0"/>
              <a:t>NotificationHelper </a:t>
            </a:r>
            <a:r>
              <a:rPr lang="zh-CN" altLang="en-US" dirty="0"/>
              <a:t>弹出通知，提示用户“任务即将到期”，从而有效提高用户的时间管理意识和任务执行效率。</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586391" y="208826"/>
            <a:ext cx="2339102" cy="523220"/>
          </a:xfrm>
          <a:prstGeom prst="rect">
            <a:avLst/>
          </a:prstGeom>
          <a:noFill/>
        </p:spPr>
        <p:txBody>
          <a:bodyPr wrap="none" rtlCol="0">
            <a:spAutoFit/>
          </a:bodyPr>
          <a:p>
            <a:r>
              <a:rPr lang="zh-CN" altLang="en-US" sz="2800" dirty="0"/>
              <a:t>关键代码展示</a:t>
            </a:r>
            <a:endParaRPr kumimoji="1" lang="zh-CN" altLang="en-US" sz="2800" dirty="0">
              <a:solidFill>
                <a:schemeClr val="tx1">
                  <a:lumMod val="75000"/>
                  <a:lumOff val="25000"/>
                </a:schemeClr>
              </a:solidFill>
              <a:cs typeface="+mn-ea"/>
              <a:sym typeface="+mn-lt"/>
            </a:endParaRPr>
          </a:p>
        </p:txBody>
      </p:sp>
      <p:sp>
        <p:nvSpPr>
          <p:cNvPr id="5" name="文本框 4"/>
          <p:cNvSpPr txBox="1"/>
          <p:nvPr/>
        </p:nvSpPr>
        <p:spPr>
          <a:xfrm>
            <a:off x="1617560" y="758029"/>
            <a:ext cx="2914580" cy="369332"/>
          </a:xfrm>
          <a:prstGeom prst="rect">
            <a:avLst/>
          </a:prstGeom>
          <a:noFill/>
        </p:spPr>
        <p:txBody>
          <a:bodyPr wrap="none" rtlCol="0">
            <a:spAutoFit/>
          </a:bodyPr>
          <a:p>
            <a:r>
              <a:rPr lang="en-US" altLang="zh-CN" dirty="0"/>
              <a:t>4.</a:t>
            </a:r>
            <a:r>
              <a:rPr lang="zh-CN" altLang="en-US" dirty="0"/>
              <a:t>提醒广播接收与通知弹出</a:t>
            </a:r>
            <a:endParaRPr kumimoji="1" lang="zh-CN" altLang="en-US" dirty="0">
              <a:solidFill>
                <a:schemeClr val="bg1">
                  <a:lumMod val="75000"/>
                </a:schemeClr>
              </a:solidFill>
              <a:cs typeface="+mn-ea"/>
              <a:sym typeface="+mn-lt"/>
            </a:endParaRPr>
          </a:p>
        </p:txBody>
      </p:sp>
      <p:pic>
        <p:nvPicPr>
          <p:cNvPr id="3" name="图片 2"/>
          <p:cNvPicPr>
            <a:picLocks noChangeAspect="1"/>
          </p:cNvPicPr>
          <p:nvPr/>
        </p:nvPicPr>
        <p:blipFill>
          <a:blip r:embed="rId1"/>
          <a:stretch>
            <a:fillRect/>
          </a:stretch>
        </p:blipFill>
        <p:spPr>
          <a:xfrm>
            <a:off x="47067" y="1092962"/>
            <a:ext cx="6211536" cy="5359596"/>
          </a:xfrm>
          <a:prstGeom prst="rect">
            <a:avLst/>
          </a:prstGeom>
        </p:spPr>
      </p:pic>
      <p:pic>
        <p:nvPicPr>
          <p:cNvPr id="7" name="图片 6"/>
          <p:cNvPicPr>
            <a:picLocks noChangeAspect="1"/>
          </p:cNvPicPr>
          <p:nvPr/>
        </p:nvPicPr>
        <p:blipFill>
          <a:blip r:embed="rId2"/>
          <a:stretch>
            <a:fillRect/>
          </a:stretch>
        </p:blipFill>
        <p:spPr>
          <a:xfrm>
            <a:off x="5641674" y="863955"/>
            <a:ext cx="5591889" cy="1924091"/>
          </a:xfrm>
          <a:prstGeom prst="rect">
            <a:avLst/>
          </a:prstGeom>
        </p:spPr>
      </p:pic>
      <p:sp>
        <p:nvSpPr>
          <p:cNvPr id="9" name="文本框 8"/>
          <p:cNvSpPr txBox="1"/>
          <p:nvPr/>
        </p:nvSpPr>
        <p:spPr>
          <a:xfrm>
            <a:off x="5963009" y="2915793"/>
            <a:ext cx="6094562" cy="2308324"/>
          </a:xfrm>
          <a:prstGeom prst="rect">
            <a:avLst/>
          </a:prstGeom>
          <a:noFill/>
        </p:spPr>
        <p:txBody>
          <a:bodyPr wrap="square">
            <a:spAutoFit/>
          </a:bodyPr>
          <a:p>
            <a:r>
              <a:rPr lang="fr-FR" altLang="zh-CN" dirty="0"/>
              <a:t>NotificationHelper </a:t>
            </a:r>
            <a:r>
              <a:rPr lang="zh-CN" altLang="en-US" dirty="0"/>
              <a:t>是用于统一管理通知功能的工具类。它提供了两个关键方法：</a:t>
            </a:r>
            <a:r>
              <a:rPr lang="en-US" altLang="zh-CN" dirty="0"/>
              <a:t> 1.</a:t>
            </a:r>
            <a:r>
              <a:rPr lang="fr-FR" altLang="zh-CN" dirty="0"/>
              <a:t>createNotificationChannel(Context)</a:t>
            </a:r>
            <a:r>
              <a:rPr lang="zh-CN" altLang="fr-FR" dirty="0"/>
              <a:t>：</a:t>
            </a:r>
            <a:r>
              <a:rPr lang="zh-CN" altLang="en-US" dirty="0"/>
              <a:t>为 </a:t>
            </a:r>
            <a:r>
              <a:rPr lang="fr-FR" altLang="zh-CN" dirty="0"/>
              <a:t>Android 8.0 </a:t>
            </a:r>
            <a:r>
              <a:rPr lang="zh-CN" altLang="en-US" dirty="0"/>
              <a:t>及以上版本创建通知渠道，确保提醒正常显示。</a:t>
            </a:r>
            <a:r>
              <a:rPr lang="en-US" altLang="zh-CN" dirty="0"/>
              <a:t> 2.</a:t>
            </a:r>
            <a:r>
              <a:rPr lang="fr-FR" altLang="zh-CN" dirty="0"/>
              <a:t>showNotification(Context, title, content)</a:t>
            </a:r>
            <a:r>
              <a:rPr lang="zh-CN" altLang="fr-FR" dirty="0"/>
              <a:t>：</a:t>
            </a:r>
            <a:r>
              <a:rPr lang="zh-CN" altLang="en-US" dirty="0"/>
              <a:t>构建并显示高优先级的系统通知，用于提醒用户任务即将到期。通过该类，项目中的任务提醒功能得以模块化、规范化，提升了用户体验和代码可维护性。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586391" y="208826"/>
            <a:ext cx="2339102" cy="523220"/>
          </a:xfrm>
          <a:prstGeom prst="rect">
            <a:avLst/>
          </a:prstGeom>
          <a:noFill/>
        </p:spPr>
        <p:txBody>
          <a:bodyPr wrap="none" rtlCol="0">
            <a:spAutoFit/>
          </a:bodyPr>
          <a:p>
            <a:r>
              <a:rPr lang="zh-CN" altLang="en-US" sz="2800" dirty="0"/>
              <a:t>关键代码展示</a:t>
            </a:r>
            <a:endParaRPr kumimoji="1" lang="zh-CN" altLang="en-US" sz="2800" dirty="0">
              <a:solidFill>
                <a:schemeClr val="tx1">
                  <a:lumMod val="75000"/>
                  <a:lumOff val="25000"/>
                </a:schemeClr>
              </a:solidFill>
              <a:cs typeface="+mn-ea"/>
              <a:sym typeface="+mn-lt"/>
            </a:endParaRPr>
          </a:p>
        </p:txBody>
      </p:sp>
      <p:sp>
        <p:nvSpPr>
          <p:cNvPr id="5" name="文本框 4"/>
          <p:cNvSpPr txBox="1"/>
          <p:nvPr/>
        </p:nvSpPr>
        <p:spPr>
          <a:xfrm>
            <a:off x="1617560" y="758029"/>
            <a:ext cx="2291012" cy="369332"/>
          </a:xfrm>
          <a:prstGeom prst="rect">
            <a:avLst/>
          </a:prstGeom>
          <a:noFill/>
        </p:spPr>
        <p:txBody>
          <a:bodyPr wrap="none" rtlCol="0">
            <a:spAutoFit/>
          </a:bodyPr>
          <a:p>
            <a:r>
              <a:rPr lang="en-US" altLang="zh-CN" dirty="0"/>
              <a:t>5. </a:t>
            </a:r>
            <a:r>
              <a:rPr lang="zh-CN" altLang="en-US" dirty="0"/>
              <a:t>任务搜索实现逻辑</a:t>
            </a:r>
            <a:endParaRPr kumimoji="1" lang="zh-CN" altLang="en-US" dirty="0">
              <a:solidFill>
                <a:schemeClr val="bg1">
                  <a:lumMod val="75000"/>
                </a:schemeClr>
              </a:solidFill>
              <a:cs typeface="+mn-ea"/>
              <a:sym typeface="+mn-lt"/>
            </a:endParaRPr>
          </a:p>
        </p:txBody>
      </p:sp>
      <p:pic>
        <p:nvPicPr>
          <p:cNvPr id="7" name="图片 6"/>
          <p:cNvPicPr>
            <a:picLocks noChangeAspect="1"/>
          </p:cNvPicPr>
          <p:nvPr/>
        </p:nvPicPr>
        <p:blipFill>
          <a:blip r:embed="rId1"/>
          <a:stretch>
            <a:fillRect/>
          </a:stretch>
        </p:blipFill>
        <p:spPr>
          <a:xfrm>
            <a:off x="4663273" y="266611"/>
            <a:ext cx="6904318" cy="2377646"/>
          </a:xfrm>
          <a:prstGeom prst="rect">
            <a:avLst/>
          </a:prstGeom>
        </p:spPr>
      </p:pic>
      <p:pic>
        <p:nvPicPr>
          <p:cNvPr id="6" name="图片 5"/>
          <p:cNvPicPr>
            <a:picLocks noChangeAspect="1"/>
          </p:cNvPicPr>
          <p:nvPr/>
        </p:nvPicPr>
        <p:blipFill>
          <a:blip r:embed="rId2"/>
          <a:stretch>
            <a:fillRect/>
          </a:stretch>
        </p:blipFill>
        <p:spPr>
          <a:xfrm>
            <a:off x="244475" y="2644140"/>
            <a:ext cx="7105650" cy="2838450"/>
          </a:xfrm>
          <a:prstGeom prst="rect">
            <a:avLst/>
          </a:prstGeom>
        </p:spPr>
      </p:pic>
      <p:sp>
        <p:nvSpPr>
          <p:cNvPr id="9" name="文本框 8"/>
          <p:cNvSpPr txBox="1"/>
          <p:nvPr/>
        </p:nvSpPr>
        <p:spPr>
          <a:xfrm>
            <a:off x="5372088" y="4265261"/>
            <a:ext cx="6094562" cy="1200329"/>
          </a:xfrm>
          <a:prstGeom prst="rect">
            <a:avLst/>
          </a:prstGeom>
          <a:noFill/>
        </p:spPr>
        <p:txBody>
          <a:bodyPr wrap="square">
            <a:spAutoFit/>
          </a:bodyPr>
          <a:p>
            <a:r>
              <a:rPr lang="zh-CN" altLang="en-US" dirty="0"/>
              <a:t>在主页面的 </a:t>
            </a:r>
            <a:r>
              <a:rPr lang="fr-FR" altLang="zh-CN" dirty="0"/>
              <a:t>addTextChangedListener </a:t>
            </a:r>
            <a:r>
              <a:rPr lang="zh-CN" altLang="en-US" dirty="0"/>
              <a:t>中监听输入变化，回调中调用 </a:t>
            </a:r>
            <a:r>
              <a:rPr lang="fr-FR" altLang="zh-CN" dirty="0"/>
              <a:t>filterTasks() </a:t>
            </a:r>
            <a:r>
              <a:rPr lang="zh-CN" altLang="en-US" dirty="0"/>
              <a:t>方法，该方法在 </a:t>
            </a:r>
            <a:r>
              <a:rPr lang="fr-FR" altLang="zh-CN" dirty="0"/>
              <a:t>MainActivity </a:t>
            </a:r>
            <a:r>
              <a:rPr lang="zh-CN" altLang="en-US" dirty="0"/>
              <a:t>中定义，负责遍历任务列表并刷新 </a:t>
            </a:r>
            <a:r>
              <a:rPr lang="fr-FR" altLang="zh-CN" dirty="0"/>
              <a:t>RecyclerView </a:t>
            </a:r>
            <a:r>
              <a:rPr lang="zh-CN" altLang="en-US" dirty="0"/>
              <a:t>展示筛选结果。</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1729652" y="2702528"/>
            <a:ext cx="9444990" cy="1106805"/>
          </a:xfrm>
          <a:prstGeom prst="rect">
            <a:avLst/>
          </a:prstGeom>
          <a:noFill/>
        </p:spPr>
        <p:txBody>
          <a:bodyPr wrap="none" rtlCol="0">
            <a:spAutoFit/>
          </a:bodyPr>
          <a:lstStyle>
            <a:defPPr>
              <a:defRPr lang="zh-CN"/>
            </a:defPPr>
            <a:lvl1pPr>
              <a:defRPr kumimoji="1" sz="6600" b="1">
                <a:solidFill>
                  <a:schemeClr val="tx1">
                    <a:lumMod val="75000"/>
                    <a:lumOff val="25000"/>
                  </a:schemeClr>
                </a:solidFill>
                <a:latin typeface="Arial" panose="020B0604020202020204"/>
                <a:ea typeface="微软雅黑" panose="020B0503020204020204" pitchFamily="34" charset="-122"/>
              </a:defRPr>
            </a:lvl1pPr>
          </a:lstStyle>
          <a:p>
            <a:r>
              <a:rPr lang="zh-CN" altLang="en-US" dirty="0">
                <a:latin typeface="+mn-lt"/>
                <a:ea typeface="+mn-ea"/>
                <a:cs typeface="+mn-ea"/>
                <a:sym typeface="+mn-lt"/>
              </a:rPr>
              <a:t>界面设计与用户体验优化</a:t>
            </a:r>
            <a:endParaRPr lang="zh-CN" altLang="en-US" dirty="0">
              <a:latin typeface="+mn-lt"/>
              <a:ea typeface="+mn-ea"/>
              <a:cs typeface="+mn-ea"/>
              <a:sym typeface="+mn-lt"/>
            </a:endParaRPr>
          </a:p>
        </p:txBody>
      </p:sp>
      <p:sp>
        <p:nvSpPr>
          <p:cNvPr id="17" name="文本框 16"/>
          <p:cNvSpPr txBox="1"/>
          <p:nvPr/>
        </p:nvSpPr>
        <p:spPr>
          <a:xfrm>
            <a:off x="2548793" y="3752594"/>
            <a:ext cx="6192981" cy="534762"/>
          </a:xfrm>
          <a:prstGeom prst="rect">
            <a:avLst/>
          </a:prstGeom>
          <a:noFill/>
        </p:spPr>
        <p:txBody>
          <a:bodyPr wrap="square" rtlCol="0">
            <a:spAutoFit/>
          </a:bodyPr>
          <a:lstStyle/>
          <a:p>
            <a:pPr>
              <a:lnSpc>
                <a:spcPct val="150000"/>
              </a:lnSpc>
            </a:pPr>
            <a:r>
              <a:rPr kumimoji="1" lang="en-GB" altLang="zh-CN" sz="1000" dirty="0">
                <a:solidFill>
                  <a:schemeClr val="tx1">
                    <a:lumMod val="50000"/>
                    <a:lumOff val="50000"/>
                  </a:schemeClr>
                </a:solidFill>
                <a:cs typeface="+mn-ea"/>
                <a:sym typeface="+mn-lt"/>
              </a:rPr>
              <a:t>your content is entered here, or by copying your text, select paste in this box and choose to retain only text. your content is typed here, or by copying your text, select paste in this box.</a:t>
            </a:r>
            <a:endParaRPr kumimoji="1" lang="en-GB" altLang="zh-CN" sz="1000" dirty="0">
              <a:solidFill>
                <a:schemeClr val="tx1">
                  <a:lumMod val="50000"/>
                  <a:lumOff val="50000"/>
                </a:schemeClr>
              </a:solidFill>
              <a:cs typeface="+mn-ea"/>
              <a:sym typeface="+mn-lt"/>
            </a:endParaRPr>
          </a:p>
        </p:txBody>
      </p:sp>
      <p:sp>
        <p:nvSpPr>
          <p:cNvPr id="18" name="文本框 17"/>
          <p:cNvSpPr txBox="1"/>
          <p:nvPr/>
        </p:nvSpPr>
        <p:spPr>
          <a:xfrm>
            <a:off x="854524" y="2702570"/>
            <a:ext cx="1040670" cy="1015663"/>
          </a:xfrm>
          <a:prstGeom prst="rect">
            <a:avLst/>
          </a:prstGeom>
          <a:noFill/>
        </p:spPr>
        <p:txBody>
          <a:bodyPr wrap="none" rtlCol="0">
            <a:spAutoFit/>
          </a:bodyPr>
          <a:lstStyle/>
          <a:p>
            <a:r>
              <a:rPr kumimoji="1" lang="en-US" altLang="zh-CN" sz="6000">
                <a:solidFill>
                  <a:schemeClr val="tx1">
                    <a:lumMod val="75000"/>
                    <a:lumOff val="25000"/>
                  </a:schemeClr>
                </a:solidFill>
                <a:cs typeface="+mn-ea"/>
                <a:sym typeface="+mn-lt"/>
              </a:rPr>
              <a:t>03</a:t>
            </a:r>
            <a:endParaRPr kumimoji="1" lang="zh-CN" altLang="en-US" sz="6000" dirty="0">
              <a:solidFill>
                <a:schemeClr val="tx1">
                  <a:lumMod val="75000"/>
                  <a:lumOff val="25000"/>
                </a:schemeClr>
              </a:solidFill>
              <a:cs typeface="+mn-ea"/>
              <a:sym typeface="+mn-lt"/>
            </a:endParaRPr>
          </a:p>
        </p:txBody>
      </p:sp>
      <p:sp>
        <p:nvSpPr>
          <p:cNvPr id="14" name="圆角矩形 13"/>
          <p:cNvSpPr/>
          <p:nvPr/>
        </p:nvSpPr>
        <p:spPr>
          <a:xfrm>
            <a:off x="599773" y="341832"/>
            <a:ext cx="11027450" cy="6072659"/>
          </a:xfrm>
          <a:prstGeom prst="roundRect">
            <a:avLst>
              <a:gd name="adj" fmla="val 12005"/>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9" name="圆角矩形 18"/>
          <p:cNvSpPr/>
          <p:nvPr/>
        </p:nvSpPr>
        <p:spPr>
          <a:xfrm flipV="1">
            <a:off x="-115541" y="-407846"/>
            <a:ext cx="3937435" cy="2042354"/>
          </a:xfrm>
          <a:prstGeom prst="roundRect">
            <a:avLst>
              <a:gd name="adj" fmla="val 15038"/>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20" name="椭圆 19"/>
          <p:cNvSpPr/>
          <p:nvPr/>
        </p:nvSpPr>
        <p:spPr>
          <a:xfrm flipV="1">
            <a:off x="423127" y="1473120"/>
            <a:ext cx="353291" cy="35329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21" name="圆角矩形 20"/>
          <p:cNvSpPr/>
          <p:nvPr/>
        </p:nvSpPr>
        <p:spPr>
          <a:xfrm>
            <a:off x="8889914" y="5146184"/>
            <a:ext cx="3937435" cy="2042354"/>
          </a:xfrm>
          <a:prstGeom prst="roundRect">
            <a:avLst>
              <a:gd name="adj" fmla="val 15038"/>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22" name="椭圆 21"/>
          <p:cNvSpPr/>
          <p:nvPr/>
        </p:nvSpPr>
        <p:spPr>
          <a:xfrm>
            <a:off x="11450577" y="4969538"/>
            <a:ext cx="353291" cy="35329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heckerboard(across)">
                                      <p:cBhvr>
                                        <p:cTn id="7" dur="500"/>
                                        <p:tgtEl>
                                          <p:spTgt spid="18"/>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checkerboard(across)">
                                      <p:cBhvr>
                                        <p:cTn id="10" dur="500"/>
                                        <p:tgtEl>
                                          <p:spTgt spid="16"/>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checkerboard(across)">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pSp>
        <p:nvGrpSpPr>
          <p:cNvPr id="19" name="组合 18"/>
          <p:cNvGrpSpPr/>
          <p:nvPr/>
        </p:nvGrpSpPr>
        <p:grpSpPr>
          <a:xfrm>
            <a:off x="919707" y="1291935"/>
            <a:ext cx="10415043" cy="3935147"/>
            <a:chOff x="1465950" y="3310065"/>
            <a:chExt cx="7199686" cy="3935147"/>
          </a:xfrm>
        </p:grpSpPr>
        <p:sp>
          <p:nvSpPr>
            <p:cNvPr id="20" name="矩形 19"/>
            <p:cNvSpPr/>
            <p:nvPr/>
          </p:nvSpPr>
          <p:spPr bwMode="auto">
            <a:xfrm>
              <a:off x="1465950" y="3922257"/>
              <a:ext cx="7199686" cy="3322955"/>
            </a:xfrm>
            <a:prstGeom prst="rect">
              <a:avLst/>
            </a:prstGeom>
          </p:spPr>
          <p:txBody>
            <a:bodyPr wrap="square">
              <a:spAutoFit/>
              <a:scene3d>
                <a:camera prst="orthographicFront"/>
                <a:lightRig rig="threePt" dir="t"/>
              </a:scene3d>
              <a:sp3d contourW="12700"/>
            </a:bodyPr>
            <a:lstStyle/>
            <a:p>
              <a:pPr>
                <a:lnSpc>
                  <a:spcPct val="150000"/>
                </a:lnSpc>
                <a:defRPr/>
              </a:pPr>
              <a:r>
                <a:rPr lang="en-US" altLang="zh-CN" sz="2000" dirty="0">
                  <a:solidFill>
                    <a:schemeClr val="tx1">
                      <a:lumMod val="75000"/>
                      <a:lumOff val="25000"/>
                    </a:schemeClr>
                  </a:solidFill>
                  <a:latin typeface="宋体" panose="02010600030101010101" pitchFamily="2" charset="-122"/>
                  <a:ea typeface="宋体" panose="02010600030101010101" pitchFamily="2" charset="-122"/>
                  <a:cs typeface="宋体" panose="02010600030101010101" pitchFamily="2" charset="-122"/>
                  <a:sym typeface="+mn-lt"/>
                </a:rPr>
                <a:t>1. </a:t>
              </a:r>
              <a:r>
                <a:rPr lang="zh-CN" altLang="en-US" sz="2000" dirty="0">
                  <a:solidFill>
                    <a:schemeClr val="tx1">
                      <a:lumMod val="75000"/>
                      <a:lumOff val="25000"/>
                    </a:schemeClr>
                  </a:solidFill>
                  <a:latin typeface="宋体" panose="02010600030101010101" pitchFamily="2" charset="-122"/>
                  <a:ea typeface="宋体" panose="02010600030101010101" pitchFamily="2" charset="-122"/>
                  <a:cs typeface="宋体" panose="02010600030101010101" pitchFamily="2" charset="-122"/>
                  <a:sym typeface="+mn-lt"/>
                </a:rPr>
                <a:t>设计目标</a:t>
              </a:r>
              <a:endParaRPr lang="zh-CN" altLang="en-US" sz="2000" dirty="0">
                <a:solidFill>
                  <a:schemeClr val="tx1">
                    <a:lumMod val="75000"/>
                    <a:lumOff val="25000"/>
                  </a:schemeClr>
                </a:solidFill>
                <a:latin typeface="宋体" panose="02010600030101010101" pitchFamily="2" charset="-122"/>
                <a:ea typeface="宋体" panose="02010600030101010101" pitchFamily="2" charset="-122"/>
                <a:cs typeface="宋体" panose="02010600030101010101" pitchFamily="2" charset="-122"/>
                <a:sym typeface="+mn-lt"/>
              </a:endParaRPr>
            </a:p>
            <a:p>
              <a:pPr>
                <a:lnSpc>
                  <a:spcPct val="150000"/>
                </a:lnSpc>
                <a:defRPr/>
              </a:pPr>
              <a:r>
                <a:rPr lang="zh-CN" altLang="en-US" sz="2000" dirty="0">
                  <a:solidFill>
                    <a:schemeClr val="tx1">
                      <a:lumMod val="75000"/>
                      <a:lumOff val="25000"/>
                    </a:schemeClr>
                  </a:solidFill>
                  <a:latin typeface="宋体" panose="02010600030101010101" pitchFamily="2" charset="-122"/>
                  <a:ea typeface="宋体" panose="02010600030101010101" pitchFamily="2" charset="-122"/>
                  <a:cs typeface="宋体" panose="02010600030101010101" pitchFamily="2" charset="-122"/>
                  <a:sym typeface="+mn-lt"/>
                </a:rPr>
                <a:t>问题驱动：</a:t>
              </a:r>
              <a:endParaRPr lang="en-US" altLang="zh-CN" sz="2000" dirty="0">
                <a:solidFill>
                  <a:schemeClr val="tx1">
                    <a:lumMod val="75000"/>
                    <a:lumOff val="25000"/>
                  </a:schemeClr>
                </a:solidFill>
                <a:latin typeface="宋体" panose="02010600030101010101" pitchFamily="2" charset="-122"/>
                <a:ea typeface="宋体" panose="02010600030101010101" pitchFamily="2" charset="-122"/>
                <a:cs typeface="宋体" panose="02010600030101010101" pitchFamily="2" charset="-122"/>
                <a:sym typeface="+mn-lt"/>
              </a:endParaRPr>
            </a:p>
            <a:p>
              <a:pPr>
                <a:lnSpc>
                  <a:spcPct val="150000"/>
                </a:lnSpc>
                <a:defRPr/>
              </a:pPr>
              <a:r>
                <a:rPr lang="zh-CN" altLang="en-US" sz="2000" dirty="0">
                  <a:solidFill>
                    <a:schemeClr val="tx1">
                      <a:lumMod val="75000"/>
                      <a:lumOff val="25000"/>
                    </a:schemeClr>
                  </a:solidFill>
                  <a:latin typeface="宋体" panose="02010600030101010101" pitchFamily="2" charset="-122"/>
                  <a:ea typeface="宋体" panose="02010600030101010101" pitchFamily="2" charset="-122"/>
                  <a:cs typeface="宋体" panose="02010600030101010101" pitchFamily="2" charset="-122"/>
                  <a:sym typeface="+mn-lt"/>
                </a:rPr>
                <a:t>原版界面单调（纯文本列表），缺乏视觉层次和交互反馈。</a:t>
              </a:r>
              <a:endParaRPr lang="en-US" altLang="zh-CN" sz="2000" dirty="0">
                <a:solidFill>
                  <a:schemeClr val="tx1">
                    <a:lumMod val="75000"/>
                    <a:lumOff val="25000"/>
                  </a:schemeClr>
                </a:solidFill>
                <a:latin typeface="宋体" panose="02010600030101010101" pitchFamily="2" charset="-122"/>
                <a:ea typeface="宋体" panose="02010600030101010101" pitchFamily="2" charset="-122"/>
                <a:cs typeface="宋体" panose="02010600030101010101" pitchFamily="2" charset="-122"/>
                <a:sym typeface="+mn-lt"/>
              </a:endParaRPr>
            </a:p>
            <a:p>
              <a:pPr>
                <a:lnSpc>
                  <a:spcPct val="150000"/>
                </a:lnSpc>
                <a:defRPr/>
              </a:pPr>
              <a:r>
                <a:rPr lang="zh-CN" altLang="en-US" sz="2000" dirty="0">
                  <a:solidFill>
                    <a:schemeClr val="tx1">
                      <a:lumMod val="75000"/>
                      <a:lumOff val="25000"/>
                    </a:schemeClr>
                  </a:solidFill>
                  <a:latin typeface="宋体" panose="02010600030101010101" pitchFamily="2" charset="-122"/>
                  <a:ea typeface="宋体" panose="02010600030101010101" pitchFamily="2" charset="-122"/>
                  <a:cs typeface="宋体" panose="02010600030101010101" pitchFamily="2" charset="-122"/>
                  <a:sym typeface="+mn-lt"/>
                </a:rPr>
                <a:t>用户操作路径冗长（如无法快速区分任务优先级）。</a:t>
              </a:r>
              <a:endParaRPr lang="en-US" altLang="zh-CN" sz="2000" dirty="0">
                <a:solidFill>
                  <a:schemeClr val="tx1">
                    <a:lumMod val="75000"/>
                    <a:lumOff val="25000"/>
                  </a:schemeClr>
                </a:solidFill>
                <a:latin typeface="宋体" panose="02010600030101010101" pitchFamily="2" charset="-122"/>
                <a:ea typeface="宋体" panose="02010600030101010101" pitchFamily="2" charset="-122"/>
                <a:cs typeface="宋体" panose="02010600030101010101" pitchFamily="2" charset="-122"/>
                <a:sym typeface="+mn-lt"/>
              </a:endParaRPr>
            </a:p>
            <a:p>
              <a:pPr>
                <a:lnSpc>
                  <a:spcPct val="150000"/>
                </a:lnSpc>
                <a:defRPr/>
              </a:pPr>
              <a:r>
                <a:rPr lang="zh-CN" altLang="en-US" sz="2000" dirty="0">
                  <a:solidFill>
                    <a:schemeClr val="tx1">
                      <a:lumMod val="75000"/>
                      <a:lumOff val="25000"/>
                    </a:schemeClr>
                  </a:solidFill>
                  <a:latin typeface="宋体" panose="02010600030101010101" pitchFamily="2" charset="-122"/>
                  <a:ea typeface="宋体" panose="02010600030101010101" pitchFamily="2" charset="-122"/>
                  <a:cs typeface="宋体" panose="02010600030101010101" pitchFamily="2" charset="-122"/>
                  <a:sym typeface="+mn-lt"/>
                </a:rPr>
                <a:t>优化方向：</a:t>
              </a:r>
              <a:endParaRPr lang="en-US" altLang="zh-CN" sz="2000" dirty="0">
                <a:solidFill>
                  <a:schemeClr val="tx1">
                    <a:lumMod val="75000"/>
                    <a:lumOff val="25000"/>
                  </a:schemeClr>
                </a:solidFill>
                <a:latin typeface="宋体" panose="02010600030101010101" pitchFamily="2" charset="-122"/>
                <a:ea typeface="宋体" panose="02010600030101010101" pitchFamily="2" charset="-122"/>
                <a:cs typeface="宋体" panose="02010600030101010101" pitchFamily="2" charset="-122"/>
                <a:sym typeface="+mn-lt"/>
              </a:endParaRPr>
            </a:p>
            <a:p>
              <a:pPr>
                <a:lnSpc>
                  <a:spcPct val="150000"/>
                </a:lnSpc>
                <a:defRPr/>
              </a:pPr>
              <a:r>
                <a:rPr lang="zh-CN" altLang="en-US" sz="2000" dirty="0">
                  <a:solidFill>
                    <a:schemeClr val="tx1">
                      <a:lumMod val="75000"/>
                      <a:lumOff val="25000"/>
                    </a:schemeClr>
                  </a:solidFill>
                  <a:latin typeface="宋体" panose="02010600030101010101" pitchFamily="2" charset="-122"/>
                  <a:ea typeface="宋体" panose="02010600030101010101" pitchFamily="2" charset="-122"/>
                  <a:cs typeface="宋体" panose="02010600030101010101" pitchFamily="2" charset="-122"/>
                  <a:sym typeface="+mn-lt"/>
                </a:rPr>
                <a:t>可视化：通过颜色、图标传递信息（如优先级</a:t>
              </a:r>
              <a:r>
                <a:rPr lang="en-US" altLang="zh-CN" sz="2000" dirty="0">
                  <a:solidFill>
                    <a:schemeClr val="tx1">
                      <a:lumMod val="75000"/>
                      <a:lumOff val="25000"/>
                    </a:schemeClr>
                  </a:solidFill>
                  <a:latin typeface="宋体" panose="02010600030101010101" pitchFamily="2" charset="-122"/>
                  <a:ea typeface="宋体" panose="02010600030101010101" pitchFamily="2" charset="-122"/>
                  <a:cs typeface="宋体" panose="02010600030101010101" pitchFamily="2" charset="-122"/>
                  <a:sym typeface="+mn-lt"/>
                </a:rPr>
                <a:t>/</a:t>
              </a:r>
              <a:r>
                <a:rPr lang="zh-CN" altLang="en-US" sz="2000" dirty="0">
                  <a:solidFill>
                    <a:schemeClr val="tx1">
                      <a:lumMod val="75000"/>
                      <a:lumOff val="25000"/>
                    </a:schemeClr>
                  </a:solidFill>
                  <a:latin typeface="宋体" panose="02010600030101010101" pitchFamily="2" charset="-122"/>
                  <a:ea typeface="宋体" panose="02010600030101010101" pitchFamily="2" charset="-122"/>
                  <a:cs typeface="宋体" panose="02010600030101010101" pitchFamily="2" charset="-122"/>
                  <a:sym typeface="+mn-lt"/>
                </a:rPr>
                <a:t>完成状态）。</a:t>
              </a:r>
              <a:endParaRPr lang="en-US" altLang="zh-CN" sz="2000" dirty="0">
                <a:solidFill>
                  <a:schemeClr val="tx1">
                    <a:lumMod val="75000"/>
                    <a:lumOff val="25000"/>
                  </a:schemeClr>
                </a:solidFill>
                <a:latin typeface="宋体" panose="02010600030101010101" pitchFamily="2" charset="-122"/>
                <a:ea typeface="宋体" panose="02010600030101010101" pitchFamily="2" charset="-122"/>
                <a:cs typeface="宋体" panose="02010600030101010101" pitchFamily="2" charset="-122"/>
                <a:sym typeface="+mn-lt"/>
              </a:endParaRPr>
            </a:p>
            <a:p>
              <a:pPr>
                <a:lnSpc>
                  <a:spcPct val="150000"/>
                </a:lnSpc>
                <a:defRPr/>
              </a:pPr>
              <a:r>
                <a:rPr lang="zh-CN" altLang="en-US" sz="2000" dirty="0">
                  <a:solidFill>
                    <a:schemeClr val="tx1">
                      <a:lumMod val="75000"/>
                      <a:lumOff val="25000"/>
                    </a:schemeClr>
                  </a:solidFill>
                  <a:latin typeface="宋体" panose="02010600030101010101" pitchFamily="2" charset="-122"/>
                  <a:ea typeface="宋体" panose="02010600030101010101" pitchFamily="2" charset="-122"/>
                  <a:cs typeface="宋体" panose="02010600030101010101" pitchFamily="2" charset="-122"/>
                  <a:sym typeface="+mn-lt"/>
                </a:rPr>
                <a:t>效率提升：减少操作步骤（如一键筛选、快捷设置提醒）。</a:t>
              </a:r>
              <a:endParaRPr lang="zh-CN" altLang="en-US" sz="2000" dirty="0">
                <a:solidFill>
                  <a:schemeClr val="tx1">
                    <a:lumMod val="75000"/>
                    <a:lumOff val="25000"/>
                  </a:schemeClr>
                </a:solidFill>
                <a:latin typeface="宋体" panose="02010600030101010101" pitchFamily="2" charset="-122"/>
                <a:ea typeface="宋体" panose="02010600030101010101" pitchFamily="2" charset="-122"/>
                <a:cs typeface="宋体" panose="02010600030101010101" pitchFamily="2" charset="-122"/>
                <a:sym typeface="+mn-lt"/>
              </a:endParaRPr>
            </a:p>
          </p:txBody>
        </p:sp>
        <p:sp>
          <p:nvSpPr>
            <p:cNvPr id="21" name="文本框 20"/>
            <p:cNvSpPr txBox="1"/>
            <p:nvPr/>
          </p:nvSpPr>
          <p:spPr>
            <a:xfrm>
              <a:off x="1465950" y="3310065"/>
              <a:ext cx="2255718" cy="521970"/>
            </a:xfrm>
            <a:prstGeom prst="rect">
              <a:avLst/>
            </a:prstGeom>
            <a:noFill/>
          </p:spPr>
          <p:txBody>
            <a:bodyPr wrap="square" rtlCol="0">
              <a:spAutoFit/>
              <a:scene3d>
                <a:camera prst="orthographicFront"/>
                <a:lightRig rig="threePt" dir="t"/>
              </a:scene3d>
              <a:sp3d contourW="12700"/>
            </a:bodyPr>
            <a:lstStyle/>
            <a:p>
              <a:pPr lvl="0"/>
              <a:r>
                <a:rPr lang="zh-CN" altLang="en-US" sz="2800" dirty="0">
                  <a:solidFill>
                    <a:schemeClr val="tx1">
                      <a:lumMod val="75000"/>
                      <a:lumOff val="25000"/>
                    </a:schemeClr>
                  </a:solidFill>
                  <a:cs typeface="+mn-ea"/>
                  <a:sym typeface="+mn-lt"/>
                </a:rPr>
                <a:t>设计目标</a:t>
              </a:r>
              <a:endParaRPr lang="zh-CN" altLang="en-US" sz="2800" dirty="0">
                <a:solidFill>
                  <a:schemeClr val="tx1">
                    <a:lumMod val="75000"/>
                    <a:lumOff val="25000"/>
                  </a:schemeClr>
                </a:solidFill>
                <a:cs typeface="+mn-ea"/>
                <a:sym typeface="+mn-lt"/>
              </a:endParaRPr>
            </a:p>
          </p:txBody>
        </p:sp>
      </p:grpSp>
      <p:pic>
        <p:nvPicPr>
          <p:cNvPr id="52" name="图片 51"/>
          <p:cNvPicPr>
            <a:picLocks noChangeAspect="1"/>
          </p:cNvPicPr>
          <p:nvPr/>
        </p:nvPicPr>
        <p:blipFill>
          <a:blip r:embed="rId1" cstate="screen"/>
          <a:stretch>
            <a:fillRect/>
          </a:stretch>
        </p:blipFill>
        <p:spPr>
          <a:xfrm>
            <a:off x="7548959" y="392423"/>
            <a:ext cx="4519060" cy="3012707"/>
          </a:xfrm>
          <a:prstGeom prst="rect">
            <a:avLst/>
          </a:prstGeom>
        </p:spPr>
      </p:pic>
    </p:spTree>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 presetClass="entr" presetSubtype="10" fill="hold"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checkerboard(across)">
                                      <p:cBhvr>
                                        <p:cTn id="1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文本框 29"/>
          <p:cNvSpPr txBox="1"/>
          <p:nvPr/>
        </p:nvSpPr>
        <p:spPr>
          <a:xfrm>
            <a:off x="879924" y="823648"/>
            <a:ext cx="2327910" cy="521970"/>
          </a:xfrm>
          <a:prstGeom prst="rect">
            <a:avLst/>
          </a:prstGeom>
          <a:noFill/>
        </p:spPr>
        <p:txBody>
          <a:bodyPr wrap="none" rtlCol="0">
            <a:spAutoFit/>
          </a:bodyPr>
          <a:lstStyle/>
          <a:p>
            <a:pPr algn="l"/>
            <a:r>
              <a:rPr kumimoji="1" lang="zh-CN" altLang="en-US" sz="2800" b="1" dirty="0">
                <a:solidFill>
                  <a:schemeClr val="tx1">
                    <a:lumMod val="75000"/>
                    <a:lumOff val="25000"/>
                  </a:schemeClr>
                </a:solidFill>
                <a:cs typeface="+mn-ea"/>
                <a:sym typeface="+mn-lt"/>
              </a:rPr>
              <a:t>改进点与实现</a:t>
            </a:r>
            <a:endParaRPr kumimoji="1" lang="zh-CN" altLang="en-US" sz="2800" b="1" dirty="0">
              <a:solidFill>
                <a:schemeClr val="tx1">
                  <a:lumMod val="75000"/>
                  <a:lumOff val="25000"/>
                </a:schemeClr>
              </a:solidFill>
              <a:cs typeface="+mn-ea"/>
              <a:sym typeface="+mn-lt"/>
            </a:endParaRPr>
          </a:p>
        </p:txBody>
      </p:sp>
      <p:pic>
        <p:nvPicPr>
          <p:cNvPr id="32" name="Picture 2"/>
          <p:cNvPicPr>
            <a:picLocks noChangeAspect="1" noChangeArrowheads="1"/>
          </p:cNvPicPr>
          <p:nvPr/>
        </p:nvPicPr>
        <p:blipFill>
          <a:blip r:embed="rId1" cstate="screen"/>
          <a:stretch>
            <a:fillRect/>
          </a:stretch>
        </p:blipFill>
        <p:spPr bwMode="auto">
          <a:xfrm>
            <a:off x="0" y="4652645"/>
            <a:ext cx="2823210" cy="2205355"/>
          </a:xfrm>
          <a:prstGeom prst="rect">
            <a:avLst/>
          </a:prstGeom>
          <a:noFill/>
          <a:extLst>
            <a:ext uri="{909E8E84-426E-40DD-AFC4-6F175D3DCCD1}">
              <a14:hiddenFill xmlns:a14="http://schemas.microsoft.com/office/drawing/2010/main">
                <a:solidFill>
                  <a:srgbClr val="FFFFFF"/>
                </a:solidFill>
              </a14:hiddenFill>
            </a:ext>
          </a:extLst>
        </p:spPr>
      </p:pic>
      <p:sp>
        <p:nvSpPr>
          <p:cNvPr id="33" name="矩形 32"/>
          <p:cNvSpPr/>
          <p:nvPr/>
        </p:nvSpPr>
        <p:spPr>
          <a:xfrm>
            <a:off x="307975" y="4897120"/>
            <a:ext cx="2315210" cy="1316990"/>
          </a:xfrm>
          <a:prstGeom prst="rect">
            <a:avLst/>
          </a:prstGeom>
          <a:blipFill>
            <a:blip r:embed="rId2"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cs typeface="+mn-ea"/>
              <a:sym typeface="+mn-lt"/>
            </a:endParaRPr>
          </a:p>
        </p:txBody>
      </p:sp>
      <p:graphicFrame>
        <p:nvGraphicFramePr>
          <p:cNvPr id="4" name="表格 3"/>
          <p:cNvGraphicFramePr/>
          <p:nvPr>
            <p:custDataLst>
              <p:tags r:id="rId3"/>
            </p:custDataLst>
          </p:nvPr>
        </p:nvGraphicFramePr>
        <p:xfrm>
          <a:off x="588010" y="1359535"/>
          <a:ext cx="11015345" cy="3324225"/>
        </p:xfrm>
        <a:graphic>
          <a:graphicData uri="http://schemas.openxmlformats.org/drawingml/2006/table">
            <a:tbl>
              <a:tblPr/>
              <a:tblGrid>
                <a:gridCol w="3151505"/>
                <a:gridCol w="2621280"/>
                <a:gridCol w="2621280"/>
                <a:gridCol w="2621280"/>
              </a:tblGrid>
              <a:tr h="596900">
                <a:tc>
                  <a:txBody>
                    <a:bodyPr/>
                    <a:p>
                      <a:pPr algn="l"/>
                      <a:r>
                        <a:rPr lang="zh-CN" altLang="en-US" sz="1600" b="0" i="0">
                          <a:solidFill>
                            <a:srgbClr val="404040"/>
                          </a:solidFill>
                          <a:latin typeface="宋体" panose="02010600030101010101" pitchFamily="2" charset="-122"/>
                          <a:ea typeface="宋体" panose="02010600030101010101" pitchFamily="2" charset="-122"/>
                        </a:rPr>
                        <a:t>优化项</a:t>
                      </a:r>
                      <a:endParaRPr lang="zh-CN" altLang="en-US" sz="1600" b="0" i="0">
                        <a:solidFill>
                          <a:srgbClr val="404040"/>
                        </a:solidFill>
                        <a:latin typeface="宋体" panose="02010600030101010101" pitchFamily="2" charset="-122"/>
                        <a:ea typeface="宋体" panose="02010600030101010101" pitchFamily="2" charset="-122"/>
                      </a:endParaRPr>
                    </a:p>
                  </a:txBody>
                  <a:tcPr marL="0" marR="63817" marT="63817" marB="63817" anchor="ctr" anchorCtr="0">
                    <a:lnL>
                      <a:noFill/>
                    </a:lnL>
                    <a:lnR>
                      <a:noFill/>
                    </a:lnR>
                    <a:lnT>
                      <a:noFill/>
                    </a:lnT>
                    <a:lnB w="4445" cap="flat" cmpd="sng">
                      <a:solidFill>
                        <a:srgbClr val="BBBBBB"/>
                      </a:solidFill>
                      <a:prstDash val="solid"/>
                      <a:headEnd type="none" w="med" len="med"/>
                      <a:tailEnd type="none" w="med" len="med"/>
                    </a:lnB>
                    <a:noFill/>
                  </a:tcPr>
                </a:tc>
                <a:tc>
                  <a:txBody>
                    <a:bodyPr/>
                    <a:p>
                      <a:pPr algn="l"/>
                      <a:r>
                        <a:rPr lang="zh-CN" altLang="en-US" sz="1600" b="0" i="0">
                          <a:solidFill>
                            <a:srgbClr val="404040"/>
                          </a:solidFill>
                          <a:latin typeface="宋体" panose="02010600030101010101" pitchFamily="2" charset="-122"/>
                          <a:ea typeface="宋体" panose="02010600030101010101" pitchFamily="2" charset="-122"/>
                        </a:rPr>
                        <a:t>原版问题</a:t>
                      </a:r>
                      <a:endParaRPr lang="zh-CN" altLang="en-US" sz="1600" b="0" i="0">
                        <a:solidFill>
                          <a:srgbClr val="404040"/>
                        </a:solidFill>
                        <a:latin typeface="宋体" panose="02010600030101010101" pitchFamily="2" charset="-122"/>
                        <a:ea typeface="宋体" panose="02010600030101010101" pitchFamily="2" charset="-122"/>
                      </a:endParaRPr>
                    </a:p>
                  </a:txBody>
                  <a:tcPr marL="63817" marR="63817" marT="63817" marB="63817" anchor="ctr" anchorCtr="0">
                    <a:lnL>
                      <a:noFill/>
                    </a:lnL>
                    <a:lnR>
                      <a:noFill/>
                    </a:lnR>
                    <a:lnT>
                      <a:noFill/>
                    </a:lnT>
                    <a:lnB w="4445" cap="flat" cmpd="sng">
                      <a:solidFill>
                        <a:srgbClr val="BBBBBB"/>
                      </a:solidFill>
                      <a:prstDash val="solid"/>
                      <a:headEnd type="none" w="med" len="med"/>
                      <a:tailEnd type="none" w="med" len="med"/>
                    </a:lnB>
                    <a:noFill/>
                  </a:tcPr>
                </a:tc>
                <a:tc>
                  <a:txBody>
                    <a:bodyPr/>
                    <a:p>
                      <a:pPr algn="l"/>
                      <a:r>
                        <a:rPr lang="zh-CN" altLang="en-US" sz="1600" b="0" i="0">
                          <a:solidFill>
                            <a:srgbClr val="404040"/>
                          </a:solidFill>
                          <a:latin typeface="宋体" panose="02010600030101010101" pitchFamily="2" charset="-122"/>
                          <a:ea typeface="宋体" panose="02010600030101010101" pitchFamily="2" charset="-122"/>
                        </a:rPr>
                        <a:t>维护后方案</a:t>
                      </a:r>
                      <a:endParaRPr lang="zh-CN" altLang="en-US" sz="1600" b="0" i="0">
                        <a:solidFill>
                          <a:srgbClr val="404040"/>
                        </a:solidFill>
                        <a:latin typeface="宋体" panose="02010600030101010101" pitchFamily="2" charset="-122"/>
                        <a:ea typeface="宋体" panose="02010600030101010101" pitchFamily="2" charset="-122"/>
                      </a:endParaRPr>
                    </a:p>
                  </a:txBody>
                  <a:tcPr marL="63817" marR="63817" marT="63817" marB="63817" anchor="ctr" anchorCtr="0">
                    <a:lnL>
                      <a:noFill/>
                    </a:lnL>
                    <a:lnR>
                      <a:noFill/>
                    </a:lnR>
                    <a:lnT>
                      <a:noFill/>
                    </a:lnT>
                    <a:lnB w="4445" cap="flat" cmpd="sng">
                      <a:solidFill>
                        <a:srgbClr val="BBBBBB"/>
                      </a:solidFill>
                      <a:prstDash val="solid"/>
                      <a:headEnd type="none" w="med" len="med"/>
                      <a:tailEnd type="none" w="med" len="med"/>
                    </a:lnB>
                    <a:noFill/>
                  </a:tcPr>
                </a:tc>
                <a:tc>
                  <a:txBody>
                    <a:bodyPr/>
                    <a:p>
                      <a:pPr algn="l"/>
                      <a:r>
                        <a:rPr lang="zh-CN" altLang="en-US" sz="1600" b="0" i="0">
                          <a:solidFill>
                            <a:srgbClr val="404040"/>
                          </a:solidFill>
                          <a:latin typeface="宋体" panose="02010600030101010101" pitchFamily="2" charset="-122"/>
                          <a:ea typeface="宋体" panose="02010600030101010101" pitchFamily="2" charset="-122"/>
                        </a:rPr>
                        <a:t>技术实现</a:t>
                      </a:r>
                      <a:endParaRPr lang="zh-CN" altLang="en-US" sz="1600" b="0" i="0">
                        <a:solidFill>
                          <a:srgbClr val="404040"/>
                        </a:solidFill>
                        <a:latin typeface="宋体" panose="02010600030101010101" pitchFamily="2" charset="-122"/>
                        <a:ea typeface="宋体" panose="02010600030101010101" pitchFamily="2" charset="-122"/>
                      </a:endParaRPr>
                    </a:p>
                  </a:txBody>
                  <a:tcPr marL="63817" marR="63817" marT="63817" marB="63817" anchor="ctr" anchorCtr="0">
                    <a:lnL>
                      <a:noFill/>
                    </a:lnL>
                    <a:lnR>
                      <a:noFill/>
                    </a:lnR>
                    <a:lnT>
                      <a:noFill/>
                    </a:lnT>
                    <a:lnB w="4445" cap="flat" cmpd="sng">
                      <a:solidFill>
                        <a:srgbClr val="BBBBBB"/>
                      </a:solidFill>
                      <a:prstDash val="solid"/>
                      <a:headEnd type="none" w="med" len="med"/>
                      <a:tailEnd type="none" w="med" len="med"/>
                    </a:lnB>
                    <a:noFill/>
                  </a:tcPr>
                </a:tc>
              </a:tr>
              <a:tr h="936625">
                <a:tc>
                  <a:txBody>
                    <a:bodyPr/>
                    <a:p>
                      <a:r>
                        <a:rPr lang="zh-CN" altLang="en-US" sz="1600" b="0" i="0">
                          <a:solidFill>
                            <a:srgbClr val="404040"/>
                          </a:solidFill>
                          <a:latin typeface="宋体" panose="02010600030101010101" pitchFamily="2" charset="-122"/>
                          <a:ea typeface="宋体" panose="02010600030101010101" pitchFamily="2" charset="-122"/>
                        </a:rPr>
                        <a:t>任务列表</a:t>
                      </a:r>
                      <a:endParaRPr lang="zh-CN" altLang="en-US" sz="1600" b="0" i="0">
                        <a:solidFill>
                          <a:srgbClr val="404040"/>
                        </a:solidFill>
                        <a:latin typeface="宋体" panose="02010600030101010101" pitchFamily="2" charset="-122"/>
                        <a:ea typeface="宋体" panose="02010600030101010101" pitchFamily="2" charset="-122"/>
                      </a:endParaRPr>
                    </a:p>
                  </a:txBody>
                  <a:tcPr marL="0" marR="63817" marT="63817" marB="63817" anchor="ctr" anchorCtr="0">
                    <a:lnL>
                      <a:noFill/>
                    </a:lnL>
                    <a:lnR>
                      <a:noFill/>
                    </a:lnR>
                    <a:lnT w="4445" cap="flat" cmpd="sng">
                      <a:solidFill>
                        <a:srgbClr val="BBBBBB"/>
                      </a:solidFill>
                      <a:prstDash val="solid"/>
                      <a:headEnd type="none" w="med" len="med"/>
                      <a:tailEnd type="none" w="med" len="med"/>
                    </a:lnT>
                    <a:lnB w="4445" cap="flat" cmpd="sng">
                      <a:solidFill>
                        <a:srgbClr val="E5E5E5"/>
                      </a:solidFill>
                      <a:prstDash val="solid"/>
                      <a:headEnd type="none" w="med" len="med"/>
                      <a:tailEnd type="none" w="med" len="med"/>
                    </a:lnB>
                    <a:noFill/>
                  </a:tcPr>
                </a:tc>
                <a:tc>
                  <a:txBody>
                    <a:bodyPr/>
                    <a:p>
                      <a:r>
                        <a:rPr lang="zh-CN" altLang="en-US" sz="1600" b="0" i="0">
                          <a:solidFill>
                            <a:srgbClr val="404040"/>
                          </a:solidFill>
                          <a:latin typeface="宋体" panose="02010600030101010101" pitchFamily="2" charset="-122"/>
                          <a:ea typeface="宋体" panose="02010600030101010101" pitchFamily="2" charset="-122"/>
                        </a:rPr>
                        <a:t>纯文字，无状态区分</a:t>
                      </a:r>
                      <a:endParaRPr lang="zh-CN" altLang="en-US" sz="1600" b="0" i="0">
                        <a:solidFill>
                          <a:srgbClr val="404040"/>
                        </a:solidFill>
                        <a:latin typeface="宋体" panose="02010600030101010101" pitchFamily="2" charset="-122"/>
                        <a:ea typeface="宋体" panose="02010600030101010101" pitchFamily="2" charset="-122"/>
                      </a:endParaRPr>
                    </a:p>
                  </a:txBody>
                  <a:tcPr marL="63817" marR="63817" marT="63817" marB="63817" anchor="ctr" anchorCtr="0">
                    <a:lnL>
                      <a:noFill/>
                    </a:lnL>
                    <a:lnR>
                      <a:noFill/>
                    </a:lnR>
                    <a:lnT w="4445" cap="flat" cmpd="sng">
                      <a:solidFill>
                        <a:srgbClr val="BBBBBB"/>
                      </a:solidFill>
                      <a:prstDash val="solid"/>
                      <a:headEnd type="none" w="med" len="med"/>
                      <a:tailEnd type="none" w="med" len="med"/>
                    </a:lnT>
                    <a:lnB w="4445" cap="flat" cmpd="sng">
                      <a:solidFill>
                        <a:srgbClr val="E5E5E5"/>
                      </a:solidFill>
                      <a:prstDash val="solid"/>
                      <a:headEnd type="none" w="med" len="med"/>
                      <a:tailEnd type="none" w="med" len="med"/>
                    </a:lnB>
                    <a:noFill/>
                  </a:tcPr>
                </a:tc>
                <a:tc>
                  <a:txBody>
                    <a:bodyPr/>
                    <a:p>
                      <a:r>
                        <a:rPr lang="zh-CN" altLang="en-US" sz="1600" b="0" i="0">
                          <a:solidFill>
                            <a:srgbClr val="404040"/>
                          </a:solidFill>
                          <a:latin typeface="宋体" panose="02010600030101010101" pitchFamily="2" charset="-122"/>
                          <a:ea typeface="宋体" panose="02010600030101010101" pitchFamily="2" charset="-122"/>
                          <a:cs typeface="宋体" panose="02010600030101010101" pitchFamily="2" charset="-122"/>
                        </a:rPr>
                        <a:t>优先级颜色标签（红</a:t>
                      </a:r>
                      <a:r>
                        <a:rPr lang="en-US" altLang="zh-CN" sz="1600" b="0" i="0">
                          <a:solidFill>
                            <a:srgbClr val="404040"/>
                          </a:solidFill>
                          <a:latin typeface="宋体" panose="02010600030101010101" pitchFamily="2" charset="-122"/>
                          <a:ea typeface="宋体" panose="02010600030101010101" pitchFamily="2" charset="-122"/>
                          <a:cs typeface="宋体" panose="02010600030101010101" pitchFamily="2" charset="-122"/>
                        </a:rPr>
                        <a:t>/</a:t>
                      </a:r>
                      <a:r>
                        <a:rPr lang="zh-CN" altLang="en-US" sz="1600" b="0" i="0">
                          <a:solidFill>
                            <a:srgbClr val="404040"/>
                          </a:solidFill>
                          <a:latin typeface="宋体" panose="02010600030101010101" pitchFamily="2" charset="-122"/>
                          <a:ea typeface="宋体" panose="02010600030101010101" pitchFamily="2" charset="-122"/>
                          <a:cs typeface="宋体" panose="02010600030101010101" pitchFamily="2" charset="-122"/>
                        </a:rPr>
                        <a:t>黄</a:t>
                      </a:r>
                      <a:r>
                        <a:rPr lang="en-US" altLang="zh-CN" sz="1600" b="0" i="0">
                          <a:solidFill>
                            <a:srgbClr val="404040"/>
                          </a:solidFill>
                          <a:latin typeface="宋体" panose="02010600030101010101" pitchFamily="2" charset="-122"/>
                          <a:ea typeface="宋体" panose="02010600030101010101" pitchFamily="2" charset="-122"/>
                          <a:cs typeface="宋体" panose="02010600030101010101" pitchFamily="2" charset="-122"/>
                        </a:rPr>
                        <a:t>/</a:t>
                      </a:r>
                      <a:r>
                        <a:rPr lang="zh-CN" altLang="en-US" sz="1600" b="0" i="0">
                          <a:solidFill>
                            <a:srgbClr val="404040"/>
                          </a:solidFill>
                          <a:latin typeface="宋体" panose="02010600030101010101" pitchFamily="2" charset="-122"/>
                          <a:ea typeface="宋体" panose="02010600030101010101" pitchFamily="2" charset="-122"/>
                          <a:cs typeface="宋体" panose="02010600030101010101" pitchFamily="2" charset="-122"/>
                        </a:rPr>
                        <a:t>绿）</a:t>
                      </a:r>
                      <a:r>
                        <a:rPr lang="en-US" altLang="zh-CN" sz="1600" b="0" i="0">
                          <a:solidFill>
                            <a:srgbClr val="404040"/>
                          </a:solidFill>
                          <a:latin typeface="宋体" panose="02010600030101010101" pitchFamily="2" charset="-122"/>
                          <a:ea typeface="宋体" panose="02010600030101010101" pitchFamily="2" charset="-122"/>
                          <a:cs typeface="宋体" panose="02010600030101010101" pitchFamily="2" charset="-122"/>
                        </a:rPr>
                        <a:t>+ </a:t>
                      </a:r>
                      <a:r>
                        <a:rPr lang="zh-CN" altLang="en-US" sz="1600" b="0" i="0">
                          <a:solidFill>
                            <a:srgbClr val="404040"/>
                          </a:solidFill>
                          <a:latin typeface="宋体" panose="02010600030101010101" pitchFamily="2" charset="-122"/>
                          <a:ea typeface="宋体" panose="02010600030101010101" pitchFamily="2" charset="-122"/>
                          <a:cs typeface="宋体" panose="02010600030101010101" pitchFamily="2" charset="-122"/>
                        </a:rPr>
                        <a:t>删除线效果</a:t>
                      </a:r>
                      <a:endParaRPr lang="zh-CN" altLang="en-US" sz="1600" b="0" i="0">
                        <a:solidFill>
                          <a:srgbClr val="404040"/>
                        </a:solidFill>
                        <a:latin typeface="宋体" panose="02010600030101010101" pitchFamily="2" charset="-122"/>
                        <a:ea typeface="宋体" panose="02010600030101010101" pitchFamily="2" charset="-122"/>
                        <a:cs typeface="宋体" panose="02010600030101010101" pitchFamily="2" charset="-122"/>
                      </a:endParaRPr>
                    </a:p>
                  </a:txBody>
                  <a:tcPr marL="63817" marR="63817" marT="63817" marB="63817" anchor="ctr" anchorCtr="0">
                    <a:lnL>
                      <a:noFill/>
                    </a:lnL>
                    <a:lnR>
                      <a:noFill/>
                    </a:lnR>
                    <a:lnT w="4445" cap="flat" cmpd="sng">
                      <a:solidFill>
                        <a:srgbClr val="BBBBBB"/>
                      </a:solidFill>
                      <a:prstDash val="solid"/>
                      <a:headEnd type="none" w="med" len="med"/>
                      <a:tailEnd type="none" w="med" len="med"/>
                    </a:lnT>
                    <a:lnB w="4445" cap="flat" cmpd="sng">
                      <a:solidFill>
                        <a:srgbClr val="E5E5E5"/>
                      </a:solidFill>
                      <a:prstDash val="solid"/>
                      <a:headEnd type="none" w="med" len="med"/>
                      <a:tailEnd type="none" w="med" len="med"/>
                    </a:lnB>
                    <a:noFill/>
                  </a:tcPr>
                </a:tc>
                <a:tc>
                  <a:txBody>
                    <a:bodyPr/>
                    <a:p>
                      <a:r>
                        <a:rPr lang="zh-CN" altLang="en-US" sz="1600" b="0" i="0">
                          <a:solidFill>
                            <a:srgbClr val="404040"/>
                          </a:solidFill>
                          <a:latin typeface="宋体" panose="02010600030101010101" pitchFamily="2" charset="-122"/>
                          <a:ea typeface="宋体" panose="02010600030101010101" pitchFamily="2" charset="-122"/>
                          <a:cs typeface="宋体" panose="02010600030101010101" pitchFamily="2" charset="-122"/>
                        </a:rPr>
                        <a:t>修改</a:t>
                      </a:r>
                      <a:r>
                        <a:rPr lang="en-US" altLang="zh-CN" sz="1600" b="0" i="0">
                          <a:solidFill>
                            <a:srgbClr val="404040"/>
                          </a:solidFill>
                          <a:latin typeface="宋体" panose="02010600030101010101" pitchFamily="2" charset="-122"/>
                          <a:ea typeface="宋体" panose="02010600030101010101" pitchFamily="2" charset="-122"/>
                          <a:cs typeface="宋体" panose="02010600030101010101" pitchFamily="2" charset="-122"/>
                        </a:rPr>
                        <a:t>TaskAdapter</a:t>
                      </a:r>
                      <a:r>
                        <a:rPr lang="zh-CN" altLang="en-US" sz="1600" b="0" i="0">
                          <a:solidFill>
                            <a:srgbClr val="404040"/>
                          </a:solidFill>
                          <a:latin typeface="宋体" panose="02010600030101010101" pitchFamily="2" charset="-122"/>
                          <a:ea typeface="宋体" panose="02010600030101010101" pitchFamily="2" charset="-122"/>
                          <a:cs typeface="宋体" panose="02010600030101010101" pitchFamily="2" charset="-122"/>
                        </a:rPr>
                        <a:t>，绑定</a:t>
                      </a:r>
                      <a:r>
                        <a:rPr lang="en-US" altLang="zh-CN" sz="1600" b="0" i="0">
                          <a:solidFill>
                            <a:srgbClr val="404040"/>
                          </a:solidFill>
                          <a:latin typeface="宋体" panose="02010600030101010101" pitchFamily="2" charset="-122"/>
                          <a:ea typeface="宋体" panose="02010600030101010101" pitchFamily="2" charset="-122"/>
                          <a:cs typeface="宋体" panose="02010600030101010101" pitchFamily="2" charset="-122"/>
                        </a:rPr>
                        <a:t>Priority</a:t>
                      </a:r>
                      <a:r>
                        <a:rPr lang="zh-CN" altLang="en-US" sz="1600" b="0" i="0">
                          <a:solidFill>
                            <a:srgbClr val="404040"/>
                          </a:solidFill>
                          <a:latin typeface="宋体" panose="02010600030101010101" pitchFamily="2" charset="-122"/>
                          <a:ea typeface="宋体" panose="02010600030101010101" pitchFamily="2" charset="-122"/>
                          <a:cs typeface="宋体" panose="02010600030101010101" pitchFamily="2" charset="-122"/>
                        </a:rPr>
                        <a:t>枚举</a:t>
                      </a:r>
                      <a:endParaRPr lang="zh-CN" altLang="en-US" sz="1600" b="0" i="0">
                        <a:solidFill>
                          <a:srgbClr val="404040"/>
                        </a:solidFill>
                        <a:latin typeface="宋体" panose="02010600030101010101" pitchFamily="2" charset="-122"/>
                        <a:ea typeface="宋体" panose="02010600030101010101" pitchFamily="2" charset="-122"/>
                        <a:cs typeface="宋体" panose="02010600030101010101" pitchFamily="2" charset="-122"/>
                      </a:endParaRPr>
                    </a:p>
                  </a:txBody>
                  <a:tcPr marL="63817" marR="63817" marT="63817" marB="63817" anchor="ctr" anchorCtr="0">
                    <a:lnL>
                      <a:noFill/>
                    </a:lnL>
                    <a:lnR>
                      <a:noFill/>
                    </a:lnR>
                    <a:lnT w="4445" cap="flat" cmpd="sng">
                      <a:solidFill>
                        <a:srgbClr val="BBBBBB"/>
                      </a:solidFill>
                      <a:prstDash val="solid"/>
                      <a:headEnd type="none" w="med" len="med"/>
                      <a:tailEnd type="none" w="med" len="med"/>
                    </a:lnT>
                    <a:lnB w="4445" cap="flat" cmpd="sng">
                      <a:solidFill>
                        <a:srgbClr val="E5E5E5"/>
                      </a:solidFill>
                      <a:prstDash val="solid"/>
                      <a:headEnd type="none" w="med" len="med"/>
                      <a:tailEnd type="none" w="med" len="med"/>
                    </a:lnB>
                    <a:noFill/>
                  </a:tcPr>
                </a:tc>
              </a:tr>
              <a:tr h="596900">
                <a:tc>
                  <a:txBody>
                    <a:bodyPr/>
                    <a:p>
                      <a:r>
                        <a:rPr lang="zh-CN" altLang="en-US" sz="1600" b="0" i="0">
                          <a:solidFill>
                            <a:srgbClr val="404040"/>
                          </a:solidFill>
                          <a:latin typeface="宋体" panose="02010600030101010101" pitchFamily="2" charset="-122"/>
                          <a:ea typeface="宋体" panose="02010600030101010101" pitchFamily="2" charset="-122"/>
                        </a:rPr>
                        <a:t>新增任务弹窗</a:t>
                      </a:r>
                      <a:endParaRPr lang="zh-CN" altLang="en-US" sz="1600" b="0" i="0">
                        <a:solidFill>
                          <a:srgbClr val="404040"/>
                        </a:solidFill>
                        <a:latin typeface="宋体" panose="02010600030101010101" pitchFamily="2" charset="-122"/>
                        <a:ea typeface="宋体" panose="02010600030101010101" pitchFamily="2" charset="-122"/>
                      </a:endParaRPr>
                    </a:p>
                  </a:txBody>
                  <a:tcPr marL="0" marR="63817" marT="63817" marB="63817" anchor="ctr" anchorCtr="0">
                    <a:lnL>
                      <a:noFill/>
                    </a:lnL>
                    <a:lnR>
                      <a:noFill/>
                    </a:lnR>
                    <a:lnT w="4445" cap="flat" cmpd="sng">
                      <a:solidFill>
                        <a:srgbClr val="E5E5E5"/>
                      </a:solidFill>
                      <a:prstDash val="solid"/>
                      <a:headEnd type="none" w="med" len="med"/>
                      <a:tailEnd type="none" w="med" len="med"/>
                    </a:lnT>
                    <a:lnB w="4445" cap="flat" cmpd="sng">
                      <a:solidFill>
                        <a:srgbClr val="E5E5E5"/>
                      </a:solidFill>
                      <a:prstDash val="solid"/>
                      <a:headEnd type="none" w="med" len="med"/>
                      <a:tailEnd type="none" w="med" len="med"/>
                    </a:lnB>
                    <a:noFill/>
                  </a:tcPr>
                </a:tc>
                <a:tc>
                  <a:txBody>
                    <a:bodyPr/>
                    <a:p>
                      <a:r>
                        <a:rPr lang="zh-CN" altLang="en-US" sz="1600" b="0" i="0">
                          <a:solidFill>
                            <a:srgbClr val="404040"/>
                          </a:solidFill>
                          <a:latin typeface="宋体" panose="02010600030101010101" pitchFamily="2" charset="-122"/>
                          <a:ea typeface="宋体" panose="02010600030101010101" pitchFamily="2" charset="-122"/>
                        </a:rPr>
                        <a:t>仅支持输入任务名称</a:t>
                      </a:r>
                      <a:endParaRPr lang="zh-CN" altLang="en-US" sz="1600" b="0" i="0">
                        <a:solidFill>
                          <a:srgbClr val="404040"/>
                        </a:solidFill>
                        <a:latin typeface="宋体" panose="02010600030101010101" pitchFamily="2" charset="-122"/>
                        <a:ea typeface="宋体" panose="02010600030101010101" pitchFamily="2" charset="-122"/>
                      </a:endParaRPr>
                    </a:p>
                  </a:txBody>
                  <a:tcPr marL="63817" marR="63817" marT="63817" marB="63817" anchor="ctr" anchorCtr="0">
                    <a:lnL>
                      <a:noFill/>
                    </a:lnL>
                    <a:lnR>
                      <a:noFill/>
                    </a:lnR>
                    <a:lnT w="4445" cap="flat" cmpd="sng">
                      <a:solidFill>
                        <a:srgbClr val="E5E5E5"/>
                      </a:solidFill>
                      <a:prstDash val="solid"/>
                      <a:headEnd type="none" w="med" len="med"/>
                      <a:tailEnd type="none" w="med" len="med"/>
                    </a:lnT>
                    <a:lnB w="4445" cap="flat" cmpd="sng">
                      <a:solidFill>
                        <a:srgbClr val="E5E5E5"/>
                      </a:solidFill>
                      <a:prstDash val="solid"/>
                      <a:headEnd type="none" w="med" len="med"/>
                      <a:tailEnd type="none" w="med" len="med"/>
                    </a:lnB>
                    <a:noFill/>
                  </a:tcPr>
                </a:tc>
                <a:tc>
                  <a:txBody>
                    <a:bodyPr/>
                    <a:p>
                      <a:r>
                        <a:rPr lang="zh-CN" altLang="en-US" sz="1600" b="0" i="0">
                          <a:solidFill>
                            <a:srgbClr val="404040"/>
                          </a:solidFill>
                          <a:latin typeface="宋体" panose="02010600030101010101" pitchFamily="2" charset="-122"/>
                          <a:ea typeface="宋体" panose="02010600030101010101" pitchFamily="2" charset="-122"/>
                          <a:cs typeface="宋体" panose="02010600030101010101" pitchFamily="2" charset="-122"/>
                        </a:rPr>
                        <a:t>集成优先级选择器</a:t>
                      </a:r>
                      <a:r>
                        <a:rPr lang="en-US" altLang="zh-CN" sz="1600" b="0" i="0">
                          <a:solidFill>
                            <a:srgbClr val="404040"/>
                          </a:solidFill>
                          <a:latin typeface="宋体" panose="02010600030101010101" pitchFamily="2" charset="-122"/>
                          <a:ea typeface="宋体" panose="02010600030101010101" pitchFamily="2" charset="-122"/>
                          <a:cs typeface="宋体" panose="02010600030101010101" pitchFamily="2" charset="-122"/>
                        </a:rPr>
                        <a:t>+</a:t>
                      </a:r>
                      <a:r>
                        <a:rPr lang="zh-CN" altLang="en-US" sz="1600" b="0" i="0">
                          <a:solidFill>
                            <a:srgbClr val="404040"/>
                          </a:solidFill>
                          <a:latin typeface="宋体" panose="02010600030101010101" pitchFamily="2" charset="-122"/>
                          <a:ea typeface="宋体" panose="02010600030101010101" pitchFamily="2" charset="-122"/>
                          <a:cs typeface="宋体" panose="02010600030101010101" pitchFamily="2" charset="-122"/>
                        </a:rPr>
                        <a:t>时间选择器</a:t>
                      </a:r>
                      <a:endParaRPr lang="zh-CN" altLang="en-US" sz="1600" b="0" i="0">
                        <a:solidFill>
                          <a:srgbClr val="404040"/>
                        </a:solidFill>
                        <a:latin typeface="宋体" panose="02010600030101010101" pitchFamily="2" charset="-122"/>
                        <a:ea typeface="宋体" panose="02010600030101010101" pitchFamily="2" charset="-122"/>
                        <a:cs typeface="宋体" panose="02010600030101010101" pitchFamily="2" charset="-122"/>
                      </a:endParaRPr>
                    </a:p>
                  </a:txBody>
                  <a:tcPr marL="63817" marR="63817" marT="63817" marB="63817" anchor="ctr" anchorCtr="0">
                    <a:lnL>
                      <a:noFill/>
                    </a:lnL>
                    <a:lnR>
                      <a:noFill/>
                    </a:lnR>
                    <a:lnT w="4445" cap="flat" cmpd="sng">
                      <a:solidFill>
                        <a:srgbClr val="E5E5E5"/>
                      </a:solidFill>
                      <a:prstDash val="solid"/>
                      <a:headEnd type="none" w="med" len="med"/>
                      <a:tailEnd type="none" w="med" len="med"/>
                    </a:lnT>
                    <a:lnB w="4445" cap="flat" cmpd="sng">
                      <a:solidFill>
                        <a:srgbClr val="E5E5E5"/>
                      </a:solidFill>
                      <a:prstDash val="solid"/>
                      <a:headEnd type="none" w="med" len="med"/>
                      <a:tailEnd type="none" w="med" len="med"/>
                    </a:lnB>
                    <a:noFill/>
                  </a:tcPr>
                </a:tc>
                <a:tc>
                  <a:txBody>
                    <a:bodyPr/>
                    <a:p>
                      <a:r>
                        <a:rPr lang="zh-CN" altLang="en-US" sz="1600" b="0" i="0">
                          <a:solidFill>
                            <a:srgbClr val="404040"/>
                          </a:solidFill>
                          <a:latin typeface="宋体" panose="02010600030101010101" pitchFamily="2" charset="-122"/>
                          <a:ea typeface="宋体" panose="02010600030101010101" pitchFamily="2" charset="-122"/>
                          <a:cs typeface="宋体" panose="02010600030101010101" pitchFamily="2" charset="-122"/>
                        </a:rPr>
                        <a:t>新增</a:t>
                      </a:r>
                      <a:r>
                        <a:rPr lang="en-US" altLang="zh-CN" sz="1600" b="0" i="0">
                          <a:solidFill>
                            <a:srgbClr val="404040"/>
                          </a:solidFill>
                          <a:latin typeface="宋体" panose="02010600030101010101" pitchFamily="2" charset="-122"/>
                          <a:ea typeface="宋体" panose="02010600030101010101" pitchFamily="2" charset="-122"/>
                          <a:cs typeface="宋体" panose="02010600030101010101" pitchFamily="2" charset="-122"/>
                        </a:rPr>
                        <a:t>DeadlinePicker</a:t>
                      </a:r>
                      <a:r>
                        <a:rPr lang="zh-CN" altLang="en-US" sz="1600" b="0" i="0">
                          <a:solidFill>
                            <a:srgbClr val="404040"/>
                          </a:solidFill>
                          <a:latin typeface="宋体" panose="02010600030101010101" pitchFamily="2" charset="-122"/>
                          <a:ea typeface="宋体" panose="02010600030101010101" pitchFamily="2" charset="-122"/>
                          <a:cs typeface="宋体" panose="02010600030101010101" pitchFamily="2" charset="-122"/>
                        </a:rPr>
                        <a:t>对话框组件</a:t>
                      </a:r>
                      <a:endParaRPr lang="zh-CN" altLang="en-US" sz="1600" b="0" i="0">
                        <a:solidFill>
                          <a:srgbClr val="404040"/>
                        </a:solidFill>
                        <a:latin typeface="宋体" panose="02010600030101010101" pitchFamily="2" charset="-122"/>
                        <a:ea typeface="宋体" panose="02010600030101010101" pitchFamily="2" charset="-122"/>
                        <a:cs typeface="宋体" panose="02010600030101010101" pitchFamily="2" charset="-122"/>
                      </a:endParaRPr>
                    </a:p>
                  </a:txBody>
                  <a:tcPr marL="63817" marR="63817" marT="63817" marB="63817" anchor="ctr" anchorCtr="0">
                    <a:lnL>
                      <a:noFill/>
                    </a:lnL>
                    <a:lnR>
                      <a:noFill/>
                    </a:lnR>
                    <a:lnT w="4445" cap="flat" cmpd="sng">
                      <a:solidFill>
                        <a:srgbClr val="E5E5E5"/>
                      </a:solidFill>
                      <a:prstDash val="solid"/>
                      <a:headEnd type="none" w="med" len="med"/>
                      <a:tailEnd type="none" w="med" len="med"/>
                    </a:lnT>
                    <a:lnB w="4445" cap="flat" cmpd="sng">
                      <a:solidFill>
                        <a:srgbClr val="E5E5E5"/>
                      </a:solidFill>
                      <a:prstDash val="solid"/>
                      <a:headEnd type="none" w="med" len="med"/>
                      <a:tailEnd type="none" w="med" len="med"/>
                    </a:lnB>
                    <a:noFill/>
                  </a:tcPr>
                </a:tc>
              </a:tr>
              <a:tr h="596900">
                <a:tc>
                  <a:txBody>
                    <a:bodyPr/>
                    <a:p>
                      <a:r>
                        <a:rPr lang="zh-CN" altLang="en-US" sz="1600" b="0" i="0">
                          <a:solidFill>
                            <a:srgbClr val="404040"/>
                          </a:solidFill>
                          <a:latin typeface="宋体" panose="02010600030101010101" pitchFamily="2" charset="-122"/>
                          <a:ea typeface="宋体" panose="02010600030101010101" pitchFamily="2" charset="-122"/>
                        </a:rPr>
                        <a:t>搜索框</a:t>
                      </a:r>
                      <a:endParaRPr lang="zh-CN" altLang="en-US" sz="1600" b="0" i="0">
                        <a:solidFill>
                          <a:srgbClr val="404040"/>
                        </a:solidFill>
                        <a:latin typeface="宋体" panose="02010600030101010101" pitchFamily="2" charset="-122"/>
                        <a:ea typeface="宋体" panose="02010600030101010101" pitchFamily="2" charset="-122"/>
                      </a:endParaRPr>
                    </a:p>
                  </a:txBody>
                  <a:tcPr marL="0" marR="63817" marT="63817" marB="63817" anchor="ctr" anchorCtr="0">
                    <a:lnL>
                      <a:noFill/>
                    </a:lnL>
                    <a:lnR>
                      <a:noFill/>
                    </a:lnR>
                    <a:lnT w="4445" cap="flat" cmpd="sng">
                      <a:solidFill>
                        <a:srgbClr val="E5E5E5"/>
                      </a:solidFill>
                      <a:prstDash val="solid"/>
                      <a:headEnd type="none" w="med" len="med"/>
                      <a:tailEnd type="none" w="med" len="med"/>
                    </a:lnT>
                    <a:lnB w="4445" cap="flat" cmpd="sng">
                      <a:solidFill>
                        <a:srgbClr val="E5E5E5"/>
                      </a:solidFill>
                      <a:prstDash val="solid"/>
                      <a:headEnd type="none" w="med" len="med"/>
                      <a:tailEnd type="none" w="med" len="med"/>
                    </a:lnB>
                    <a:noFill/>
                  </a:tcPr>
                </a:tc>
                <a:tc>
                  <a:txBody>
                    <a:bodyPr/>
                    <a:p>
                      <a:r>
                        <a:rPr lang="zh-CN" altLang="en-US" sz="1600" b="0" i="0">
                          <a:solidFill>
                            <a:srgbClr val="404040"/>
                          </a:solidFill>
                          <a:latin typeface="宋体" panose="02010600030101010101" pitchFamily="2" charset="-122"/>
                          <a:ea typeface="宋体" panose="02010600030101010101" pitchFamily="2" charset="-122"/>
                        </a:rPr>
                        <a:t>无</a:t>
                      </a:r>
                      <a:endParaRPr lang="zh-CN" altLang="en-US" sz="1600" b="0" i="0">
                        <a:solidFill>
                          <a:srgbClr val="404040"/>
                        </a:solidFill>
                        <a:latin typeface="宋体" panose="02010600030101010101" pitchFamily="2" charset="-122"/>
                        <a:ea typeface="宋体" panose="02010600030101010101" pitchFamily="2" charset="-122"/>
                      </a:endParaRPr>
                    </a:p>
                  </a:txBody>
                  <a:tcPr marL="63817" marR="63817" marT="63817" marB="63817" anchor="ctr" anchorCtr="0">
                    <a:lnL>
                      <a:noFill/>
                    </a:lnL>
                    <a:lnR>
                      <a:noFill/>
                    </a:lnR>
                    <a:lnT w="4445" cap="flat" cmpd="sng">
                      <a:solidFill>
                        <a:srgbClr val="E5E5E5"/>
                      </a:solidFill>
                      <a:prstDash val="solid"/>
                      <a:headEnd type="none" w="med" len="med"/>
                      <a:tailEnd type="none" w="med" len="med"/>
                    </a:lnT>
                    <a:lnB w="4445" cap="flat" cmpd="sng">
                      <a:solidFill>
                        <a:srgbClr val="E5E5E5"/>
                      </a:solidFill>
                      <a:prstDash val="solid"/>
                      <a:headEnd type="none" w="med" len="med"/>
                      <a:tailEnd type="none" w="med" len="med"/>
                    </a:lnB>
                    <a:noFill/>
                  </a:tcPr>
                </a:tc>
                <a:tc>
                  <a:txBody>
                    <a:bodyPr/>
                    <a:p>
                      <a:r>
                        <a:rPr lang="zh-CN" altLang="en-US" sz="1600" b="0" i="0">
                          <a:solidFill>
                            <a:srgbClr val="404040"/>
                          </a:solidFill>
                          <a:latin typeface="宋体" panose="02010600030101010101" pitchFamily="2" charset="-122"/>
                          <a:ea typeface="宋体" panose="02010600030101010101" pitchFamily="2" charset="-122"/>
                        </a:rPr>
                        <a:t>顶部实时搜索，输入即过滤</a:t>
                      </a:r>
                      <a:endParaRPr lang="zh-CN" altLang="en-US" sz="1600" b="0" i="0">
                        <a:solidFill>
                          <a:srgbClr val="404040"/>
                        </a:solidFill>
                        <a:latin typeface="宋体" panose="02010600030101010101" pitchFamily="2" charset="-122"/>
                        <a:ea typeface="宋体" panose="02010600030101010101" pitchFamily="2" charset="-122"/>
                      </a:endParaRPr>
                    </a:p>
                  </a:txBody>
                  <a:tcPr marL="63817" marR="63817" marT="63817" marB="63817" anchor="ctr" anchorCtr="0">
                    <a:lnL>
                      <a:noFill/>
                    </a:lnL>
                    <a:lnR>
                      <a:noFill/>
                    </a:lnR>
                    <a:lnT w="4445" cap="flat" cmpd="sng">
                      <a:solidFill>
                        <a:srgbClr val="E5E5E5"/>
                      </a:solidFill>
                      <a:prstDash val="solid"/>
                      <a:headEnd type="none" w="med" len="med"/>
                      <a:tailEnd type="none" w="med" len="med"/>
                    </a:lnT>
                    <a:lnB w="4445" cap="flat" cmpd="sng">
                      <a:solidFill>
                        <a:srgbClr val="E5E5E5"/>
                      </a:solidFill>
                      <a:prstDash val="solid"/>
                      <a:headEnd type="none" w="med" len="med"/>
                      <a:tailEnd type="none" w="med" len="med"/>
                    </a:lnB>
                    <a:noFill/>
                  </a:tcPr>
                </a:tc>
                <a:tc>
                  <a:txBody>
                    <a:bodyPr/>
                    <a:p>
                      <a:r>
                        <a:rPr lang="en-US" altLang="zh-CN" sz="1600" b="0" i="0">
                          <a:solidFill>
                            <a:srgbClr val="404040"/>
                          </a:solidFill>
                          <a:latin typeface="宋体" panose="02010600030101010101" pitchFamily="2" charset="-122"/>
                          <a:ea typeface="宋体" panose="02010600030101010101" pitchFamily="2" charset="-122"/>
                          <a:cs typeface="宋体" panose="02010600030101010101" pitchFamily="2" charset="-122"/>
                        </a:rPr>
                        <a:t>MainActivity</a:t>
                      </a:r>
                      <a:r>
                        <a:rPr lang="zh-CN" altLang="en-US" sz="1600" b="0" i="0">
                          <a:solidFill>
                            <a:srgbClr val="404040"/>
                          </a:solidFill>
                          <a:latin typeface="宋体" panose="02010600030101010101" pitchFamily="2" charset="-122"/>
                          <a:ea typeface="宋体" panose="02010600030101010101" pitchFamily="2" charset="-122"/>
                          <a:cs typeface="宋体" panose="02010600030101010101" pitchFamily="2" charset="-122"/>
                        </a:rPr>
                        <a:t>监听</a:t>
                      </a:r>
                      <a:r>
                        <a:rPr lang="en-US" altLang="zh-CN" sz="1600" b="0" i="0">
                          <a:solidFill>
                            <a:srgbClr val="404040"/>
                          </a:solidFill>
                          <a:latin typeface="宋体" panose="02010600030101010101" pitchFamily="2" charset="-122"/>
                          <a:ea typeface="宋体" panose="02010600030101010101" pitchFamily="2" charset="-122"/>
                          <a:cs typeface="宋体" panose="02010600030101010101" pitchFamily="2" charset="-122"/>
                        </a:rPr>
                        <a:t>EditText</a:t>
                      </a:r>
                      <a:r>
                        <a:rPr lang="zh-CN" altLang="en-US" sz="1600" b="0" i="0">
                          <a:solidFill>
                            <a:srgbClr val="404040"/>
                          </a:solidFill>
                          <a:latin typeface="宋体" panose="02010600030101010101" pitchFamily="2" charset="-122"/>
                          <a:ea typeface="宋体" panose="02010600030101010101" pitchFamily="2" charset="-122"/>
                          <a:cs typeface="宋体" panose="02010600030101010101" pitchFamily="2" charset="-122"/>
                        </a:rPr>
                        <a:t>输入事件</a:t>
                      </a:r>
                      <a:endParaRPr lang="zh-CN" altLang="en-US" sz="1600" b="0" i="0">
                        <a:solidFill>
                          <a:srgbClr val="404040"/>
                        </a:solidFill>
                        <a:latin typeface="宋体" panose="02010600030101010101" pitchFamily="2" charset="-122"/>
                        <a:ea typeface="宋体" panose="02010600030101010101" pitchFamily="2" charset="-122"/>
                        <a:cs typeface="宋体" panose="02010600030101010101" pitchFamily="2" charset="-122"/>
                      </a:endParaRPr>
                    </a:p>
                  </a:txBody>
                  <a:tcPr marL="63817" marR="63817" marT="63817" marB="63817" anchor="ctr" anchorCtr="0">
                    <a:lnL>
                      <a:noFill/>
                    </a:lnL>
                    <a:lnR>
                      <a:noFill/>
                    </a:lnR>
                    <a:lnT w="4445" cap="flat" cmpd="sng">
                      <a:solidFill>
                        <a:srgbClr val="E5E5E5"/>
                      </a:solidFill>
                      <a:prstDash val="solid"/>
                      <a:headEnd type="none" w="med" len="med"/>
                      <a:tailEnd type="none" w="med" len="med"/>
                    </a:lnT>
                    <a:lnB w="4445" cap="flat" cmpd="sng">
                      <a:solidFill>
                        <a:srgbClr val="E5E5E5"/>
                      </a:solidFill>
                      <a:prstDash val="solid"/>
                      <a:headEnd type="none" w="med" len="med"/>
                      <a:tailEnd type="none" w="med" len="med"/>
                    </a:lnB>
                    <a:noFill/>
                  </a:tcPr>
                </a:tc>
              </a:tr>
              <a:tr h="596900">
                <a:tc>
                  <a:txBody>
                    <a:bodyPr/>
                    <a:p>
                      <a:r>
                        <a:rPr lang="zh-CN" altLang="en-US" sz="1600" b="0" i="0">
                          <a:solidFill>
                            <a:srgbClr val="404040"/>
                          </a:solidFill>
                          <a:latin typeface="宋体" panose="02010600030101010101" pitchFamily="2" charset="-122"/>
                          <a:ea typeface="宋体" panose="02010600030101010101" pitchFamily="2" charset="-122"/>
                        </a:rPr>
                        <a:t>交互反馈</a:t>
                      </a:r>
                      <a:endParaRPr lang="zh-CN" altLang="en-US" sz="1600" b="0" i="0">
                        <a:solidFill>
                          <a:srgbClr val="404040"/>
                        </a:solidFill>
                        <a:latin typeface="宋体" panose="02010600030101010101" pitchFamily="2" charset="-122"/>
                        <a:ea typeface="宋体" panose="02010600030101010101" pitchFamily="2" charset="-122"/>
                      </a:endParaRPr>
                    </a:p>
                  </a:txBody>
                  <a:tcPr marL="0" marR="63817" marT="63817" marB="63817" anchor="ctr" anchorCtr="0">
                    <a:lnL>
                      <a:noFill/>
                    </a:lnL>
                    <a:lnR>
                      <a:noFill/>
                    </a:lnR>
                    <a:lnT w="4445" cap="flat" cmpd="sng">
                      <a:solidFill>
                        <a:srgbClr val="E5E5E5"/>
                      </a:solidFill>
                      <a:prstDash val="solid"/>
                      <a:headEnd type="none" w="med" len="med"/>
                      <a:tailEnd type="none" w="med" len="med"/>
                    </a:lnT>
                    <a:lnB w="4445" cap="flat" cmpd="sng">
                      <a:solidFill>
                        <a:srgbClr val="E5E5E5"/>
                      </a:solidFill>
                      <a:prstDash val="solid"/>
                      <a:headEnd type="none" w="med" len="med"/>
                      <a:tailEnd type="none" w="med" len="med"/>
                    </a:lnB>
                    <a:noFill/>
                  </a:tcPr>
                </a:tc>
                <a:tc>
                  <a:txBody>
                    <a:bodyPr/>
                    <a:p>
                      <a:r>
                        <a:rPr lang="zh-CN" altLang="en-US" sz="1600" b="0" i="0">
                          <a:solidFill>
                            <a:srgbClr val="404040"/>
                          </a:solidFill>
                          <a:latin typeface="宋体" panose="02010600030101010101" pitchFamily="2" charset="-122"/>
                          <a:ea typeface="宋体" panose="02010600030101010101" pitchFamily="2" charset="-122"/>
                        </a:rPr>
                        <a:t>无完成状态提示</a:t>
                      </a:r>
                      <a:endParaRPr lang="zh-CN" altLang="en-US" sz="1600" b="0" i="0">
                        <a:solidFill>
                          <a:srgbClr val="404040"/>
                        </a:solidFill>
                        <a:latin typeface="宋体" panose="02010600030101010101" pitchFamily="2" charset="-122"/>
                        <a:ea typeface="宋体" panose="02010600030101010101" pitchFamily="2" charset="-122"/>
                      </a:endParaRPr>
                    </a:p>
                  </a:txBody>
                  <a:tcPr marL="63817" marR="63817" marT="63817" marB="63817" anchor="ctr" anchorCtr="0">
                    <a:lnL>
                      <a:noFill/>
                    </a:lnL>
                    <a:lnR>
                      <a:noFill/>
                    </a:lnR>
                    <a:lnT w="4445" cap="flat" cmpd="sng">
                      <a:solidFill>
                        <a:srgbClr val="E5E5E5"/>
                      </a:solidFill>
                      <a:prstDash val="solid"/>
                      <a:headEnd type="none" w="med" len="med"/>
                      <a:tailEnd type="none" w="med" len="med"/>
                    </a:lnT>
                    <a:lnB w="4445" cap="flat" cmpd="sng">
                      <a:solidFill>
                        <a:srgbClr val="E5E5E5"/>
                      </a:solidFill>
                      <a:prstDash val="solid"/>
                      <a:headEnd type="none" w="med" len="med"/>
                      <a:tailEnd type="none" w="med" len="med"/>
                    </a:lnB>
                    <a:noFill/>
                  </a:tcPr>
                </a:tc>
                <a:tc>
                  <a:txBody>
                    <a:bodyPr/>
                    <a:p>
                      <a:r>
                        <a:rPr lang="zh-CN" altLang="en-US" sz="1600" b="0" i="0">
                          <a:solidFill>
                            <a:srgbClr val="404040"/>
                          </a:solidFill>
                          <a:latin typeface="宋体" panose="02010600030101010101" pitchFamily="2" charset="-122"/>
                          <a:ea typeface="宋体" panose="02010600030101010101" pitchFamily="2" charset="-122"/>
                        </a:rPr>
                        <a:t>复选框点击后即时显示删除线</a:t>
                      </a:r>
                      <a:endParaRPr lang="zh-CN" altLang="en-US" sz="1600" b="0" i="0">
                        <a:solidFill>
                          <a:srgbClr val="404040"/>
                        </a:solidFill>
                        <a:latin typeface="宋体" panose="02010600030101010101" pitchFamily="2" charset="-122"/>
                        <a:ea typeface="宋体" panose="02010600030101010101" pitchFamily="2" charset="-122"/>
                      </a:endParaRPr>
                    </a:p>
                  </a:txBody>
                  <a:tcPr marL="63817" marR="63817" marT="63817" marB="63817" anchor="ctr" anchorCtr="0">
                    <a:lnL>
                      <a:noFill/>
                    </a:lnL>
                    <a:lnR>
                      <a:noFill/>
                    </a:lnR>
                    <a:lnT w="4445" cap="flat" cmpd="sng">
                      <a:solidFill>
                        <a:srgbClr val="E5E5E5"/>
                      </a:solidFill>
                      <a:prstDash val="solid"/>
                      <a:headEnd type="none" w="med" len="med"/>
                      <a:tailEnd type="none" w="med" len="med"/>
                    </a:lnT>
                    <a:lnB w="4445" cap="flat" cmpd="sng">
                      <a:solidFill>
                        <a:srgbClr val="E5E5E5"/>
                      </a:solidFill>
                      <a:prstDash val="solid"/>
                      <a:headEnd type="none" w="med" len="med"/>
                      <a:tailEnd type="none" w="med" len="med"/>
                    </a:lnB>
                    <a:noFill/>
                  </a:tcPr>
                </a:tc>
                <a:tc>
                  <a:txBody>
                    <a:bodyPr/>
                    <a:p>
                      <a:r>
                        <a:rPr lang="en-US" altLang="zh-CN" sz="1600" b="0" i="0">
                          <a:solidFill>
                            <a:srgbClr val="404040"/>
                          </a:solidFill>
                          <a:latin typeface="宋体" panose="02010600030101010101" pitchFamily="2" charset="-122"/>
                          <a:ea typeface="宋体" panose="02010600030101010101" pitchFamily="2" charset="-122"/>
                          <a:cs typeface="宋体" panose="02010600030101010101" pitchFamily="2" charset="-122"/>
                        </a:rPr>
                        <a:t>RecyclerView</a:t>
                      </a:r>
                      <a:r>
                        <a:rPr lang="zh-CN" altLang="en-US" sz="1600" b="0" i="0">
                          <a:solidFill>
                            <a:srgbClr val="404040"/>
                          </a:solidFill>
                          <a:latin typeface="宋体" panose="02010600030101010101" pitchFamily="2" charset="-122"/>
                          <a:ea typeface="宋体" panose="02010600030101010101" pitchFamily="2" charset="-122"/>
                          <a:cs typeface="宋体" panose="02010600030101010101" pitchFamily="2" charset="-122"/>
                        </a:rPr>
                        <a:t>动态刷新单项视图</a:t>
                      </a:r>
                      <a:endParaRPr lang="zh-CN" altLang="en-US" sz="1600" b="0" i="0">
                        <a:solidFill>
                          <a:srgbClr val="404040"/>
                        </a:solidFill>
                        <a:latin typeface="宋体" panose="02010600030101010101" pitchFamily="2" charset="-122"/>
                        <a:ea typeface="宋体" panose="02010600030101010101" pitchFamily="2" charset="-122"/>
                        <a:cs typeface="宋体" panose="02010600030101010101" pitchFamily="2" charset="-122"/>
                      </a:endParaRPr>
                    </a:p>
                  </a:txBody>
                  <a:tcPr marL="63817" marR="63817" marT="63817" marB="63817" anchor="ctr" anchorCtr="0">
                    <a:lnL>
                      <a:noFill/>
                    </a:lnL>
                    <a:lnR>
                      <a:noFill/>
                    </a:lnR>
                    <a:lnT w="4445" cap="flat" cmpd="sng">
                      <a:solidFill>
                        <a:srgbClr val="E5E5E5"/>
                      </a:solidFill>
                      <a:prstDash val="solid"/>
                      <a:headEnd type="none" w="med" len="med"/>
                      <a:tailEnd type="none" w="med" len="med"/>
                    </a:lnT>
                    <a:lnB w="4445" cap="flat" cmpd="sng">
                      <a:solidFill>
                        <a:srgbClr val="E5E5E5"/>
                      </a:solidFill>
                      <a:prstDash val="solid"/>
                      <a:headEnd type="none" w="med" len="med"/>
                      <a:tailEnd type="none" w="med" len="med"/>
                    </a:lnB>
                    <a:no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checkerboard(across)">
                                      <p:cBhvr>
                                        <p:cTn id="7" dur="500"/>
                                        <p:tgtEl>
                                          <p:spTgt spid="30"/>
                                        </p:tgtEl>
                                      </p:cBhvr>
                                    </p:animEffect>
                                  </p:childTnLst>
                                </p:cTn>
                              </p:par>
                              <p:par>
                                <p:cTn id="8" presetID="5" presetClass="entr" presetSubtype="10"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checkerboard(across)">
                                      <p:cBhvr>
                                        <p:cTn id="10" dur="500"/>
                                        <p:tgtEl>
                                          <p:spTgt spid="32"/>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checkerboard(across)">
                                      <p:cBhvr>
                                        <p:cTn id="1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3"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Oval 4"/>
          <p:cNvSpPr/>
          <p:nvPr/>
        </p:nvSpPr>
        <p:spPr>
          <a:xfrm>
            <a:off x="526415" y="1054735"/>
            <a:ext cx="3128645" cy="721995"/>
          </a:xfrm>
          <a:prstGeom prst="ellipse">
            <a:avLst/>
          </a:prstGeom>
          <a:solidFill>
            <a:schemeClr val="tx1">
              <a:lumMod val="75000"/>
              <a:lumOff val="25000"/>
            </a:schemeClr>
          </a:solidFill>
          <a:ln w="38100" cap="flat">
            <a:solidFill>
              <a:srgbClr val="FFFFFF"/>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defTabSz="814070" fontAlgn="base">
              <a:lnSpc>
                <a:spcPct val="130000"/>
              </a:lnSpc>
              <a:spcBef>
                <a:spcPct val="0"/>
              </a:spcBef>
              <a:spcAft>
                <a:spcPct val="0"/>
              </a:spcAft>
              <a:buFont typeface="Arial" panose="020B0604020202020204" pitchFamily="34" charset="0"/>
              <a:buNone/>
            </a:pPr>
            <a:r>
              <a:rPr lang="en-US" altLang="zh-CN" sz="1400" dirty="0">
                <a:solidFill>
                  <a:schemeClr val="bg1"/>
                </a:solidFill>
                <a:cs typeface="+mn-ea"/>
                <a:sym typeface="+mn-lt"/>
              </a:rPr>
              <a:t>3. </a:t>
            </a:r>
            <a:r>
              <a:rPr lang="zh-CN" altLang="en-US" sz="1400" dirty="0">
                <a:solidFill>
                  <a:schemeClr val="bg1"/>
                </a:solidFill>
                <a:cs typeface="+mn-ea"/>
                <a:sym typeface="+mn-lt"/>
              </a:rPr>
              <a:t>用户操作流程示例</a:t>
            </a:r>
            <a:endParaRPr kumimoji="0" lang="zh-CN" altLang="en-US" sz="1400" b="0" i="0" u="none" strike="noStrike" kern="0" cap="none" spc="0" normalizeH="0" baseline="0" noProof="0" dirty="0">
              <a:ln>
                <a:noFill/>
              </a:ln>
              <a:solidFill>
                <a:schemeClr val="bg1"/>
              </a:solidFill>
              <a:effectLst/>
              <a:uLnTx/>
              <a:uFillTx/>
              <a:cs typeface="+mn-ea"/>
              <a:sym typeface="+mn-lt"/>
            </a:endParaRPr>
          </a:p>
        </p:txBody>
      </p:sp>
      <p:sp>
        <p:nvSpPr>
          <p:cNvPr id="60" name="Text Box 10"/>
          <p:cNvSpPr txBox="1">
            <a:spLocks noChangeArrowheads="1"/>
          </p:cNvSpPr>
          <p:nvPr/>
        </p:nvSpPr>
        <p:spPr bwMode="auto">
          <a:xfrm>
            <a:off x="4472305" y="652780"/>
            <a:ext cx="5503545" cy="1710055"/>
          </a:xfrm>
          <a:prstGeom prst="rect">
            <a:avLst/>
          </a:prstGeom>
          <a:noFill/>
          <a:ln w="9525">
            <a:noFill/>
            <a:miter lim="800000"/>
          </a:ln>
        </p:spPr>
        <p:txBody>
          <a:bodyPr wrap="square" lIns="34226" tIns="17112" rIns="34226" bIns="17112">
            <a:spAutoFit/>
          </a:bodyPr>
          <a:lstStyle/>
          <a:p>
            <a:pPr defTabSz="814070" fontAlgn="base">
              <a:lnSpc>
                <a:spcPct val="130000"/>
              </a:lnSpc>
              <a:spcBef>
                <a:spcPct val="0"/>
              </a:spcBef>
              <a:spcAft>
                <a:spcPct val="0"/>
              </a:spcAft>
              <a:buFont typeface="Arial" panose="020B0604020202020204" pitchFamily="34" charset="0"/>
              <a:buNone/>
            </a:pPr>
            <a:endParaRPr lang="en-US" altLang="zh-CN" sz="1400" dirty="0">
              <a:solidFill>
                <a:srgbClr val="4D4D4D"/>
              </a:solidFill>
              <a:cs typeface="+mn-ea"/>
              <a:sym typeface="+mn-lt"/>
            </a:endParaRPr>
          </a:p>
          <a:p>
            <a:pPr defTabSz="814070" fontAlgn="base">
              <a:lnSpc>
                <a:spcPct val="130000"/>
              </a:lnSpc>
              <a:spcBef>
                <a:spcPct val="0"/>
              </a:spcBef>
              <a:spcAft>
                <a:spcPct val="0"/>
              </a:spcAft>
              <a:buFont typeface="Arial" panose="020B0604020202020204" pitchFamily="34" charset="0"/>
              <a:buNone/>
            </a:pPr>
            <a:r>
              <a:rPr lang="zh-CN" altLang="en-US" sz="1400" dirty="0">
                <a:solidFill>
                  <a:srgbClr val="4D4D4D"/>
                </a:solidFill>
                <a:cs typeface="+mn-ea"/>
                <a:sym typeface="+mn-lt"/>
              </a:rPr>
              <a:t>添加高优先级任务：</a:t>
            </a:r>
            <a:endParaRPr lang="zh-CN" altLang="en-US" sz="1400" dirty="0">
              <a:solidFill>
                <a:srgbClr val="4D4D4D"/>
              </a:solidFill>
              <a:cs typeface="+mn-ea"/>
              <a:sym typeface="+mn-lt"/>
            </a:endParaRPr>
          </a:p>
          <a:p>
            <a:pPr defTabSz="814070" fontAlgn="base">
              <a:lnSpc>
                <a:spcPct val="130000"/>
              </a:lnSpc>
              <a:spcBef>
                <a:spcPct val="0"/>
              </a:spcBef>
              <a:spcAft>
                <a:spcPct val="0"/>
              </a:spcAft>
              <a:buFont typeface="Arial" panose="020B0604020202020204" pitchFamily="34" charset="0"/>
              <a:buNone/>
            </a:pPr>
            <a:endParaRPr lang="en-US" altLang="zh-CN" sz="1400" dirty="0">
              <a:solidFill>
                <a:srgbClr val="4D4D4D"/>
              </a:solidFill>
              <a:cs typeface="+mn-ea"/>
              <a:sym typeface="+mn-lt"/>
            </a:endParaRPr>
          </a:p>
          <a:p>
            <a:pPr defTabSz="814070" fontAlgn="base">
              <a:lnSpc>
                <a:spcPct val="130000"/>
              </a:lnSpc>
              <a:spcBef>
                <a:spcPct val="0"/>
              </a:spcBef>
              <a:spcAft>
                <a:spcPct val="0"/>
              </a:spcAft>
              <a:buFont typeface="Arial" panose="020B0604020202020204" pitchFamily="34" charset="0"/>
              <a:buNone/>
            </a:pPr>
            <a:r>
              <a:rPr lang="zh-CN" altLang="en-US" sz="1400" dirty="0">
                <a:solidFill>
                  <a:srgbClr val="4D4D4D"/>
                </a:solidFill>
                <a:cs typeface="+mn-ea"/>
                <a:sym typeface="+mn-lt"/>
              </a:rPr>
              <a:t>点击添加任务</a:t>
            </a:r>
            <a:r>
              <a:rPr lang="en-US" altLang="en-US" sz="1400" dirty="0">
                <a:solidFill>
                  <a:srgbClr val="4D4D4D"/>
                </a:solidFill>
                <a:cs typeface="+mn-ea"/>
                <a:sym typeface="+mn-lt"/>
              </a:rPr>
              <a:t>→</a:t>
            </a:r>
            <a:r>
              <a:rPr lang="en-US" altLang="zh-CN" sz="1400" dirty="0">
                <a:solidFill>
                  <a:srgbClr val="4D4D4D"/>
                </a:solidFill>
                <a:cs typeface="+mn-ea"/>
                <a:sym typeface="+mn-lt"/>
              </a:rPr>
              <a:t> </a:t>
            </a:r>
            <a:r>
              <a:rPr lang="zh-CN" altLang="en-US" sz="1400" dirty="0">
                <a:solidFill>
                  <a:srgbClr val="4D4D4D"/>
                </a:solidFill>
                <a:cs typeface="+mn-ea"/>
                <a:sym typeface="+mn-lt"/>
              </a:rPr>
              <a:t>输入名称</a:t>
            </a:r>
            <a:r>
              <a:rPr lang="en-US" altLang="zh-CN" sz="1400" dirty="0">
                <a:solidFill>
                  <a:srgbClr val="4D4D4D"/>
                </a:solidFill>
                <a:cs typeface="+mn-ea"/>
                <a:sym typeface="+mn-lt"/>
              </a:rPr>
              <a:t> </a:t>
            </a:r>
            <a:r>
              <a:rPr lang="en-US" altLang="en-US" sz="1400" dirty="0">
                <a:solidFill>
                  <a:srgbClr val="4D4D4D"/>
                </a:solidFill>
                <a:cs typeface="+mn-ea"/>
                <a:sym typeface="+mn-lt"/>
              </a:rPr>
              <a:t>→</a:t>
            </a:r>
            <a:r>
              <a:rPr lang="en-US" altLang="zh-CN" sz="1400" dirty="0">
                <a:solidFill>
                  <a:srgbClr val="4D4D4D"/>
                </a:solidFill>
                <a:cs typeface="+mn-ea"/>
                <a:sym typeface="+mn-lt"/>
              </a:rPr>
              <a:t> </a:t>
            </a:r>
            <a:r>
              <a:rPr lang="zh-CN" altLang="en-US" sz="1400" dirty="0">
                <a:solidFill>
                  <a:srgbClr val="4D4D4D"/>
                </a:solidFill>
                <a:cs typeface="+mn-ea"/>
                <a:sym typeface="+mn-lt"/>
              </a:rPr>
              <a:t>选择</a:t>
            </a:r>
            <a:r>
              <a:rPr lang="en-US" altLang="zh-CN" sz="1400" dirty="0">
                <a:solidFill>
                  <a:srgbClr val="4D4D4D"/>
                </a:solidFill>
                <a:cs typeface="+mn-ea"/>
                <a:sym typeface="+mn-lt"/>
              </a:rPr>
              <a:t>“</a:t>
            </a:r>
            <a:r>
              <a:rPr lang="zh-CN" altLang="en-US" sz="1400" dirty="0">
                <a:solidFill>
                  <a:srgbClr val="4D4D4D"/>
                </a:solidFill>
                <a:cs typeface="+mn-ea"/>
                <a:sym typeface="+mn-lt"/>
              </a:rPr>
              <a:t>高优先级</a:t>
            </a:r>
            <a:r>
              <a:rPr lang="en-US" altLang="zh-CN" sz="1400" dirty="0">
                <a:solidFill>
                  <a:srgbClr val="4D4D4D"/>
                </a:solidFill>
                <a:cs typeface="+mn-ea"/>
                <a:sym typeface="+mn-lt"/>
              </a:rPr>
              <a:t>” </a:t>
            </a:r>
            <a:r>
              <a:rPr lang="en-US" altLang="en-US" sz="1400" dirty="0">
                <a:solidFill>
                  <a:srgbClr val="4D4D4D"/>
                </a:solidFill>
                <a:cs typeface="+mn-ea"/>
                <a:sym typeface="+mn-lt"/>
              </a:rPr>
              <a:t>→</a:t>
            </a:r>
            <a:r>
              <a:rPr lang="en-US" altLang="zh-CN" sz="1400" dirty="0">
                <a:solidFill>
                  <a:srgbClr val="4D4D4D"/>
                </a:solidFill>
                <a:cs typeface="+mn-ea"/>
                <a:sym typeface="+mn-lt"/>
              </a:rPr>
              <a:t> </a:t>
            </a:r>
            <a:r>
              <a:rPr lang="zh-CN" altLang="en-US" sz="1400" dirty="0">
                <a:solidFill>
                  <a:srgbClr val="4D4D4D"/>
                </a:solidFill>
                <a:cs typeface="+mn-ea"/>
                <a:sym typeface="+mn-lt"/>
              </a:rPr>
              <a:t>设置时间</a:t>
            </a:r>
            <a:r>
              <a:rPr lang="en-US" altLang="zh-CN" sz="1400" dirty="0">
                <a:solidFill>
                  <a:srgbClr val="4D4D4D"/>
                </a:solidFill>
                <a:cs typeface="+mn-ea"/>
                <a:sym typeface="+mn-lt"/>
              </a:rPr>
              <a:t> </a:t>
            </a:r>
            <a:r>
              <a:rPr lang="en-US" altLang="en-US" sz="1400" dirty="0">
                <a:solidFill>
                  <a:srgbClr val="4D4D4D"/>
                </a:solidFill>
                <a:cs typeface="+mn-ea"/>
                <a:sym typeface="+mn-lt"/>
              </a:rPr>
              <a:t>→</a:t>
            </a:r>
            <a:r>
              <a:rPr lang="en-US" altLang="zh-CN" sz="1400" dirty="0">
                <a:solidFill>
                  <a:srgbClr val="4D4D4D"/>
                </a:solidFill>
                <a:cs typeface="+mn-ea"/>
                <a:sym typeface="+mn-lt"/>
              </a:rPr>
              <a:t> </a:t>
            </a:r>
            <a:r>
              <a:rPr lang="zh-CN" altLang="en-US" sz="1400" dirty="0">
                <a:solidFill>
                  <a:srgbClr val="4D4D4D"/>
                </a:solidFill>
                <a:cs typeface="+mn-ea"/>
                <a:sym typeface="+mn-lt"/>
              </a:rPr>
              <a:t>保存。</a:t>
            </a:r>
            <a:endParaRPr lang="en-US" altLang="zh-CN" sz="1400" dirty="0">
              <a:solidFill>
                <a:srgbClr val="4D4D4D"/>
              </a:solidFill>
              <a:cs typeface="+mn-ea"/>
              <a:sym typeface="+mn-lt"/>
            </a:endParaRPr>
          </a:p>
          <a:p>
            <a:pPr defTabSz="814070" fontAlgn="base">
              <a:lnSpc>
                <a:spcPct val="130000"/>
              </a:lnSpc>
              <a:spcBef>
                <a:spcPct val="0"/>
              </a:spcBef>
              <a:spcAft>
                <a:spcPct val="0"/>
              </a:spcAft>
              <a:buFont typeface="Arial" panose="020B0604020202020204" pitchFamily="34" charset="0"/>
              <a:buNone/>
            </a:pPr>
            <a:r>
              <a:rPr lang="zh-CN" altLang="en-US" sz="1400" dirty="0">
                <a:solidFill>
                  <a:srgbClr val="4D4D4D"/>
                </a:solidFill>
                <a:cs typeface="+mn-ea"/>
                <a:sym typeface="+mn-lt"/>
              </a:rPr>
              <a:t>效果：任务列表立即显示红色标签。</a:t>
            </a:r>
            <a:endParaRPr lang="zh-CN" altLang="en-US" sz="1400" dirty="0">
              <a:solidFill>
                <a:srgbClr val="4D4D4D"/>
              </a:solidFill>
              <a:cs typeface="+mn-ea"/>
              <a:sym typeface="+mn-lt"/>
            </a:endParaRPr>
          </a:p>
        </p:txBody>
      </p:sp>
      <p:pic>
        <p:nvPicPr>
          <p:cNvPr id="5" name="图片 4" descr="wechat_2025-06-17_162715_316"/>
          <p:cNvPicPr>
            <a:picLocks noChangeAspect="1"/>
          </p:cNvPicPr>
          <p:nvPr/>
        </p:nvPicPr>
        <p:blipFill>
          <a:blip r:embed="rId1"/>
          <a:stretch>
            <a:fillRect/>
          </a:stretch>
        </p:blipFill>
        <p:spPr>
          <a:xfrm>
            <a:off x="4284980" y="2362835"/>
            <a:ext cx="2574925" cy="1492250"/>
          </a:xfrm>
          <a:prstGeom prst="rect">
            <a:avLst/>
          </a:prstGeom>
        </p:spPr>
      </p:pic>
      <p:pic>
        <p:nvPicPr>
          <p:cNvPr id="6" name="图片 5" descr="wechat_2025-06-17_162743_316"/>
          <p:cNvPicPr>
            <a:picLocks noChangeAspect="1"/>
          </p:cNvPicPr>
          <p:nvPr/>
        </p:nvPicPr>
        <p:blipFill>
          <a:blip r:embed="rId2"/>
          <a:stretch>
            <a:fillRect/>
          </a:stretch>
        </p:blipFill>
        <p:spPr>
          <a:xfrm>
            <a:off x="8608695" y="2743200"/>
            <a:ext cx="1943100" cy="714375"/>
          </a:xfrm>
          <a:prstGeom prst="rect">
            <a:avLst/>
          </a:prstGeom>
        </p:spPr>
      </p:pic>
      <p:pic>
        <p:nvPicPr>
          <p:cNvPr id="7" name="图片 6" descr="wechat_2025-06-17_162751_528"/>
          <p:cNvPicPr>
            <a:picLocks noChangeAspect="1"/>
          </p:cNvPicPr>
          <p:nvPr/>
        </p:nvPicPr>
        <p:blipFill>
          <a:blip r:embed="rId3"/>
          <a:stretch>
            <a:fillRect/>
          </a:stretch>
        </p:blipFill>
        <p:spPr>
          <a:xfrm>
            <a:off x="908050" y="3859530"/>
            <a:ext cx="1965325" cy="2728595"/>
          </a:xfrm>
          <a:prstGeom prst="rect">
            <a:avLst/>
          </a:prstGeom>
        </p:spPr>
      </p:pic>
      <p:pic>
        <p:nvPicPr>
          <p:cNvPr id="8" name="图片 7" descr="wechat_2025-06-17_162801_284"/>
          <p:cNvPicPr>
            <a:picLocks noChangeAspect="1"/>
          </p:cNvPicPr>
          <p:nvPr/>
        </p:nvPicPr>
        <p:blipFill>
          <a:blip r:embed="rId4"/>
          <a:stretch>
            <a:fillRect/>
          </a:stretch>
        </p:blipFill>
        <p:spPr>
          <a:xfrm>
            <a:off x="4613275" y="3903980"/>
            <a:ext cx="1917700" cy="2701925"/>
          </a:xfrm>
          <a:prstGeom prst="rect">
            <a:avLst/>
          </a:prstGeom>
        </p:spPr>
      </p:pic>
      <p:pic>
        <p:nvPicPr>
          <p:cNvPr id="9" name="图片 8" descr="wechat_2025-06-17_162812_067"/>
          <p:cNvPicPr>
            <a:picLocks noChangeAspect="1"/>
          </p:cNvPicPr>
          <p:nvPr/>
        </p:nvPicPr>
        <p:blipFill>
          <a:blip r:embed="rId5"/>
          <a:stretch>
            <a:fillRect/>
          </a:stretch>
        </p:blipFill>
        <p:spPr>
          <a:xfrm>
            <a:off x="7952740" y="4854575"/>
            <a:ext cx="3419475" cy="800100"/>
          </a:xfrm>
          <a:prstGeom prst="rect">
            <a:avLst/>
          </a:prstGeom>
        </p:spPr>
      </p:pic>
      <p:cxnSp>
        <p:nvCxnSpPr>
          <p:cNvPr id="11" name="直接箭头连接符 10"/>
          <p:cNvCxnSpPr>
            <a:stCxn id="5" idx="3"/>
            <a:endCxn id="6" idx="1"/>
          </p:cNvCxnSpPr>
          <p:nvPr/>
        </p:nvCxnSpPr>
        <p:spPr>
          <a:xfrm flipV="1">
            <a:off x="6859905" y="3100705"/>
            <a:ext cx="1748790" cy="825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13" name="直接箭头连接符 12"/>
          <p:cNvCxnSpPr>
            <a:stCxn id="7" idx="3"/>
            <a:endCxn id="8" idx="1"/>
          </p:cNvCxnSpPr>
          <p:nvPr/>
        </p:nvCxnSpPr>
        <p:spPr>
          <a:xfrm>
            <a:off x="2873375" y="5224145"/>
            <a:ext cx="1739900" cy="3111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14" name="直接箭头连接符 13"/>
          <p:cNvCxnSpPr>
            <a:stCxn id="8" idx="3"/>
            <a:endCxn id="9" idx="1"/>
          </p:cNvCxnSpPr>
          <p:nvPr/>
        </p:nvCxnSpPr>
        <p:spPr>
          <a:xfrm flipV="1">
            <a:off x="6530975" y="5254625"/>
            <a:ext cx="1421765" cy="63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pic>
        <p:nvPicPr>
          <p:cNvPr id="3" name="图片 2"/>
          <p:cNvPicPr>
            <a:picLocks noChangeAspect="1"/>
          </p:cNvPicPr>
          <p:nvPr/>
        </p:nvPicPr>
        <p:blipFill>
          <a:blip r:embed="rId6"/>
          <a:stretch>
            <a:fillRect/>
          </a:stretch>
        </p:blipFill>
        <p:spPr>
          <a:xfrm>
            <a:off x="0" y="2591435"/>
            <a:ext cx="2913380" cy="1017270"/>
          </a:xfrm>
          <a:prstGeom prst="rect">
            <a:avLst/>
          </a:prstGeom>
        </p:spPr>
      </p:pic>
      <p:cxnSp>
        <p:nvCxnSpPr>
          <p:cNvPr id="12" name="直接箭头连接符 11"/>
          <p:cNvCxnSpPr>
            <a:stCxn id="3" idx="3"/>
          </p:cNvCxnSpPr>
          <p:nvPr/>
        </p:nvCxnSpPr>
        <p:spPr>
          <a:xfrm>
            <a:off x="2913380" y="3100070"/>
            <a:ext cx="1558925" cy="889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ppt_x"/>
                                          </p:val>
                                        </p:tav>
                                        <p:tav tm="100000">
                                          <p:val>
                                            <p:strVal val="#ppt_x"/>
                                          </p:val>
                                        </p:tav>
                                      </p:tavLst>
                                    </p:anim>
                                    <p:anim calcmode="lin" valueType="num">
                                      <p:cBhvr additive="base">
                                        <p:cTn id="8" dur="500" fill="hold"/>
                                        <p:tgtEl>
                                          <p:spTgt spid="58"/>
                                        </p:tgtEl>
                                        <p:attrNameLst>
                                          <p:attrName>ppt_y</p:attrName>
                                        </p:attrNameLst>
                                      </p:cBhvr>
                                      <p:tavLst>
                                        <p:tav tm="0">
                                          <p:val>
                                            <p:strVal val="0-#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fill="hold"/>
                                        <p:tgtEl>
                                          <p:spTgt spid="60"/>
                                        </p:tgtEl>
                                        <p:attrNameLst>
                                          <p:attrName>ppt_x</p:attrName>
                                        </p:attrNameLst>
                                      </p:cBhvr>
                                      <p:tavLst>
                                        <p:tav tm="0">
                                          <p:val>
                                            <p:strVal val="1+#ppt_w/2"/>
                                          </p:val>
                                        </p:tav>
                                        <p:tav tm="100000">
                                          <p:val>
                                            <p:strVal val="#ppt_x"/>
                                          </p:val>
                                        </p:tav>
                                      </p:tavLst>
                                    </p:anim>
                                    <p:anim calcmode="lin" valueType="num">
                                      <p:cBhvr additive="base">
                                        <p:cTn id="12" dur="50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ldLvl="0" animBg="1"/>
      <p:bldP spid="6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圆角矩形 9"/>
          <p:cNvSpPr/>
          <p:nvPr/>
        </p:nvSpPr>
        <p:spPr>
          <a:xfrm>
            <a:off x="-1996954" y="-2490492"/>
            <a:ext cx="5691788" cy="6447034"/>
          </a:xfrm>
          <a:prstGeom prst="roundRect">
            <a:avLst>
              <a:gd name="adj" fmla="val 11008"/>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1" name="圆角矩形 10"/>
          <p:cNvSpPr/>
          <p:nvPr/>
        </p:nvSpPr>
        <p:spPr>
          <a:xfrm>
            <a:off x="1815712" y="2179329"/>
            <a:ext cx="11027450" cy="6909975"/>
          </a:xfrm>
          <a:prstGeom prst="roundRect">
            <a:avLst>
              <a:gd name="adj" fmla="val 12005"/>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2" name="圆角矩形 11"/>
          <p:cNvSpPr/>
          <p:nvPr/>
        </p:nvSpPr>
        <p:spPr>
          <a:xfrm>
            <a:off x="9446055" y="-1229677"/>
            <a:ext cx="3937435" cy="2042354"/>
          </a:xfrm>
          <a:prstGeom prst="roundRect">
            <a:avLst>
              <a:gd name="adj" fmla="val 15038"/>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3" name="椭圆 12"/>
          <p:cNvSpPr/>
          <p:nvPr/>
        </p:nvSpPr>
        <p:spPr>
          <a:xfrm>
            <a:off x="3518189" y="2002683"/>
            <a:ext cx="353291" cy="35329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5" name="椭圆 14"/>
          <p:cNvSpPr/>
          <p:nvPr/>
        </p:nvSpPr>
        <p:spPr>
          <a:xfrm>
            <a:off x="1639066" y="3779897"/>
            <a:ext cx="353291" cy="35329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6" name="文本框 15"/>
          <p:cNvSpPr txBox="1"/>
          <p:nvPr/>
        </p:nvSpPr>
        <p:spPr>
          <a:xfrm>
            <a:off x="3973742" y="2448323"/>
            <a:ext cx="6076950" cy="1106805"/>
          </a:xfrm>
          <a:prstGeom prst="rect">
            <a:avLst/>
          </a:prstGeom>
          <a:noFill/>
        </p:spPr>
        <p:txBody>
          <a:bodyPr wrap="none" rtlCol="0">
            <a:spAutoFit/>
          </a:bodyPr>
          <a:lstStyle>
            <a:defPPr>
              <a:defRPr lang="zh-CN"/>
            </a:defPPr>
            <a:lvl1pPr>
              <a:defRPr kumimoji="1" sz="6600" b="1">
                <a:solidFill>
                  <a:schemeClr val="tx1">
                    <a:lumMod val="75000"/>
                    <a:lumOff val="25000"/>
                  </a:schemeClr>
                </a:solidFill>
                <a:latin typeface="Arial" panose="020B0604020202020204"/>
                <a:ea typeface="微软雅黑" panose="020B0503020204020204" pitchFamily="34" charset="-122"/>
              </a:defRPr>
            </a:lvl1pPr>
          </a:lstStyle>
          <a:p>
            <a:r>
              <a:rPr lang="zh-CN" altLang="en-US" dirty="0">
                <a:latin typeface="+mn-lt"/>
                <a:ea typeface="+mn-ea"/>
                <a:cs typeface="+mn-ea"/>
                <a:sym typeface="+mn-lt"/>
              </a:rPr>
              <a:t>成果展示及总结</a:t>
            </a:r>
            <a:endParaRPr lang="zh-CN" altLang="en-US" dirty="0">
              <a:latin typeface="+mn-lt"/>
              <a:ea typeface="+mn-ea"/>
              <a:cs typeface="+mn-ea"/>
              <a:sym typeface="+mn-lt"/>
            </a:endParaRPr>
          </a:p>
        </p:txBody>
      </p:sp>
      <p:sp>
        <p:nvSpPr>
          <p:cNvPr id="17" name="文本框 16"/>
          <p:cNvSpPr txBox="1"/>
          <p:nvPr/>
        </p:nvSpPr>
        <p:spPr>
          <a:xfrm>
            <a:off x="3983258" y="3522519"/>
            <a:ext cx="6192981" cy="534762"/>
          </a:xfrm>
          <a:prstGeom prst="rect">
            <a:avLst/>
          </a:prstGeom>
          <a:noFill/>
        </p:spPr>
        <p:txBody>
          <a:bodyPr wrap="square" rtlCol="0">
            <a:spAutoFit/>
          </a:bodyPr>
          <a:lstStyle/>
          <a:p>
            <a:pPr>
              <a:lnSpc>
                <a:spcPct val="150000"/>
              </a:lnSpc>
            </a:pPr>
            <a:r>
              <a:rPr kumimoji="1" lang="en-GB" altLang="zh-CN" sz="1000" dirty="0">
                <a:solidFill>
                  <a:schemeClr val="tx1">
                    <a:lumMod val="50000"/>
                    <a:lumOff val="50000"/>
                  </a:schemeClr>
                </a:solidFill>
                <a:cs typeface="+mn-ea"/>
                <a:sym typeface="+mn-lt"/>
              </a:rPr>
              <a:t>your content is entered here, or by copying your text, select paste in this box and choose to retain only text. your content is typed here, or by copying your text, select paste in this box.</a:t>
            </a:r>
            <a:endParaRPr kumimoji="1" lang="en-GB" altLang="zh-CN" sz="1000" dirty="0">
              <a:solidFill>
                <a:schemeClr val="tx1">
                  <a:lumMod val="50000"/>
                  <a:lumOff val="50000"/>
                </a:schemeClr>
              </a:solidFill>
              <a:cs typeface="+mn-ea"/>
              <a:sym typeface="+mn-lt"/>
            </a:endParaRPr>
          </a:p>
        </p:txBody>
      </p:sp>
      <p:sp>
        <p:nvSpPr>
          <p:cNvPr id="18" name="文本框 17"/>
          <p:cNvSpPr txBox="1"/>
          <p:nvPr/>
        </p:nvSpPr>
        <p:spPr>
          <a:xfrm>
            <a:off x="2318834" y="2504880"/>
            <a:ext cx="1040670" cy="1015663"/>
          </a:xfrm>
          <a:prstGeom prst="rect">
            <a:avLst/>
          </a:prstGeom>
          <a:noFill/>
        </p:spPr>
        <p:txBody>
          <a:bodyPr wrap="none" rtlCol="0">
            <a:spAutoFit/>
          </a:bodyPr>
          <a:lstStyle/>
          <a:p>
            <a:r>
              <a:rPr kumimoji="1" lang="en-US" altLang="zh-CN" sz="6000">
                <a:solidFill>
                  <a:schemeClr val="tx1">
                    <a:lumMod val="75000"/>
                    <a:lumOff val="25000"/>
                  </a:schemeClr>
                </a:solidFill>
                <a:cs typeface="+mn-ea"/>
                <a:sym typeface="+mn-lt"/>
              </a:rPr>
              <a:t>04</a:t>
            </a:r>
            <a:endParaRPr kumimoji="1" lang="zh-CN" altLang="en-US" sz="6000"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heckerboard(across)">
                                      <p:cBhvr>
                                        <p:cTn id="7" dur="500"/>
                                        <p:tgtEl>
                                          <p:spTgt spid="18"/>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checkerboard(across)">
                                      <p:cBhvr>
                                        <p:cTn id="10" dur="500"/>
                                        <p:tgtEl>
                                          <p:spTgt spid="16"/>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checkerboard(across)">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78510" y="282575"/>
            <a:ext cx="3032760" cy="829945"/>
          </a:xfrm>
          <a:prstGeom prst="rect">
            <a:avLst/>
          </a:prstGeom>
          <a:noFill/>
        </p:spPr>
        <p:txBody>
          <a:bodyPr wrap="square" rtlCol="0">
            <a:spAutoFit/>
          </a:bodyPr>
          <a:p>
            <a:r>
              <a:rPr lang="zh-CN" altLang="en-US" sz="4800">
                <a:ln w="22225">
                  <a:solidFill>
                    <a:schemeClr val="accent2"/>
                  </a:solidFill>
                  <a:prstDash val="solid"/>
                </a:ln>
                <a:solidFill>
                  <a:schemeClr val="accent2">
                    <a:lumMod val="40000"/>
                    <a:lumOff val="60000"/>
                  </a:schemeClr>
                </a:solidFill>
              </a:rPr>
              <a:t>成果展示</a:t>
            </a:r>
            <a:endParaRPr lang="zh-CN" altLang="en-US" sz="4800">
              <a:ln w="22225">
                <a:solidFill>
                  <a:schemeClr val="accent2"/>
                </a:solidFill>
                <a:prstDash val="solid"/>
              </a:ln>
              <a:solidFill>
                <a:schemeClr val="accent2">
                  <a:lumMod val="40000"/>
                  <a:lumOff val="60000"/>
                </a:schemeClr>
              </a:solidFill>
            </a:endParaRPr>
          </a:p>
        </p:txBody>
      </p:sp>
      <p:sp>
        <p:nvSpPr>
          <p:cNvPr id="3" name="文本框 2"/>
          <p:cNvSpPr txBox="1"/>
          <p:nvPr/>
        </p:nvSpPr>
        <p:spPr>
          <a:xfrm>
            <a:off x="637540" y="1112520"/>
            <a:ext cx="3610610" cy="1476375"/>
          </a:xfrm>
          <a:prstGeom prst="rect">
            <a:avLst/>
          </a:prstGeom>
        </p:spPr>
        <p:style>
          <a:lnRef idx="3">
            <a:schemeClr val="accent2"/>
          </a:lnRef>
          <a:fillRef idx="0">
            <a:srgbClr val="FFFFFF"/>
          </a:fillRef>
          <a:effectRef idx="0">
            <a:srgbClr val="FFFFFF"/>
          </a:effectRef>
          <a:fontRef idx="minor">
            <a:schemeClr val="tx1"/>
          </a:fontRef>
        </p:style>
        <p:txBody>
          <a:bodyPr wrap="square" rtlCol="0">
            <a:spAutoFit/>
            <a:scene3d>
              <a:camera prst="orthographicFront"/>
              <a:lightRig rig="soft" dir="t">
                <a:rot lat="0" lon="0" rev="15600000"/>
              </a:lightRig>
            </a:scene3d>
            <a:sp3d extrusionH="57150" prstMaterial="softEdge">
              <a:bevelT w="25400" h="38100"/>
            </a:sp3d>
          </a:bodyPr>
          <a:p>
            <a:r>
              <a:rPr lang="zh-CN" altLang="en-US">
                <a:solidFill>
                  <a:schemeClr val="tx1"/>
                </a:solidFill>
                <a:effectLst/>
              </a:rPr>
              <a:t>维护前：</a:t>
            </a:r>
            <a:endParaRPr lang="zh-CN" altLang="en-US">
              <a:solidFill>
                <a:schemeClr val="tx1"/>
              </a:solidFill>
              <a:effectLst/>
            </a:endParaRPr>
          </a:p>
          <a:p>
            <a:endParaRPr lang="zh-CN" altLang="en-US">
              <a:solidFill>
                <a:schemeClr val="tx1"/>
              </a:solidFill>
            </a:endParaRPr>
          </a:p>
          <a:p>
            <a:r>
              <a:rPr lang="zh-CN" altLang="en-US">
                <a:solidFill>
                  <a:schemeClr val="tx1"/>
                </a:solidFill>
              </a:rPr>
              <a:t>纯文本列表截图（无颜色</a:t>
            </a:r>
            <a:r>
              <a:rPr lang="en-US" altLang="zh-CN">
                <a:solidFill>
                  <a:schemeClr val="tx1"/>
                </a:solidFill>
              </a:rPr>
              <a:t>/</a:t>
            </a:r>
            <a:r>
              <a:rPr lang="zh-CN" altLang="en-US">
                <a:solidFill>
                  <a:schemeClr val="tx1"/>
                </a:solidFill>
              </a:rPr>
              <a:t>搜索框）。</a:t>
            </a:r>
            <a:endParaRPr lang="zh-CN" altLang="en-US">
              <a:solidFill>
                <a:schemeClr val="tx1"/>
              </a:solidFill>
            </a:endParaRPr>
          </a:p>
          <a:p>
            <a:endParaRPr lang="zh-CN" altLang="en-US">
              <a:solidFill>
                <a:schemeClr val="tx1"/>
              </a:solidFill>
            </a:endParaRPr>
          </a:p>
        </p:txBody>
      </p:sp>
      <p:pic>
        <p:nvPicPr>
          <p:cNvPr id="4" name="图片 -2147482624"/>
          <p:cNvPicPr>
            <a:picLocks noChangeAspect="1"/>
          </p:cNvPicPr>
          <p:nvPr/>
        </p:nvPicPr>
        <p:blipFill>
          <a:blip r:embed="rId1"/>
          <a:stretch>
            <a:fillRect/>
          </a:stretch>
        </p:blipFill>
        <p:spPr>
          <a:xfrm>
            <a:off x="4389120" y="282575"/>
            <a:ext cx="2728595" cy="4664710"/>
          </a:xfrm>
          <a:prstGeom prst="rect">
            <a:avLst/>
          </a:prstGeom>
          <a:noFill/>
          <a:ln w="9525">
            <a:noFill/>
          </a:ln>
        </p:spPr>
      </p:pic>
      <p:pic>
        <p:nvPicPr>
          <p:cNvPr id="5" name="图片 2"/>
          <p:cNvPicPr>
            <a:picLocks noChangeAspect="1"/>
          </p:cNvPicPr>
          <p:nvPr/>
        </p:nvPicPr>
        <p:blipFill>
          <a:blip r:embed="rId2"/>
          <a:stretch>
            <a:fillRect/>
          </a:stretch>
        </p:blipFill>
        <p:spPr>
          <a:xfrm>
            <a:off x="8016875" y="282575"/>
            <a:ext cx="2651760" cy="4645025"/>
          </a:xfrm>
          <a:prstGeom prst="rect">
            <a:avLst/>
          </a:prstGeom>
          <a:noFill/>
          <a:ln w="9525">
            <a:noFill/>
          </a:ln>
        </p:spPr>
      </p:pic>
      <p:pic>
        <p:nvPicPr>
          <p:cNvPr id="9" name="图片 8"/>
          <p:cNvPicPr>
            <a:picLocks noChangeAspect="1"/>
          </p:cNvPicPr>
          <p:nvPr/>
        </p:nvPicPr>
        <p:blipFill>
          <a:blip r:embed="rId3"/>
          <a:stretch>
            <a:fillRect/>
          </a:stretch>
        </p:blipFill>
        <p:spPr>
          <a:xfrm>
            <a:off x="778510" y="3003550"/>
            <a:ext cx="3051810" cy="3276600"/>
          </a:xfrm>
          <a:prstGeom prst="rect">
            <a:avLst/>
          </a:prstGeom>
        </p:spPr>
      </p:pic>
    </p:spTree>
  </p:cSld>
  <p:clrMapOvr>
    <a:masterClrMapping/>
  </p:clrMapOvr>
  <p:transition spd="slow" advTm="3000">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1142365" y="993775"/>
            <a:ext cx="1664970" cy="737235"/>
          </a:xfrm>
          <a:prstGeom prst="rect">
            <a:avLst/>
          </a:prstGeom>
          <a:noFill/>
        </p:spPr>
        <p:txBody>
          <a:bodyPr wrap="square" rtlCol="0">
            <a:spAutoFit/>
            <a:scene3d>
              <a:camera prst="orthographicFront"/>
              <a:lightRig rig="threePt" dir="t"/>
            </a:scene3d>
          </a:bodyPr>
          <a:lstStyle/>
          <a:p>
            <a:pPr>
              <a:lnSpc>
                <a:spcPct val="150000"/>
              </a:lnSpc>
            </a:pPr>
            <a:r>
              <a:rPr kumimoji="1" lang="zh-CN" sz="2800" b="1" dirty="0">
                <a:ln w="22225">
                  <a:solidFill>
                    <a:schemeClr val="accent2"/>
                  </a:solidFill>
                  <a:prstDash val="solid"/>
                </a:ln>
                <a:solidFill>
                  <a:schemeClr val="tx1"/>
                </a:solidFill>
                <a:effectLst/>
                <a:cs typeface="+mn-ea"/>
                <a:sym typeface="+mn-lt"/>
              </a:rPr>
              <a:t>维护后</a:t>
            </a:r>
            <a:endParaRPr kumimoji="1" lang="zh-CN" sz="2800" b="1" dirty="0">
              <a:ln w="22225">
                <a:solidFill>
                  <a:schemeClr val="accent2"/>
                </a:solidFill>
                <a:prstDash val="solid"/>
              </a:ln>
              <a:solidFill>
                <a:schemeClr val="tx1"/>
              </a:solidFill>
              <a:effectLst/>
              <a:cs typeface="+mn-ea"/>
              <a:sym typeface="+mn-lt"/>
            </a:endParaRPr>
          </a:p>
        </p:txBody>
      </p:sp>
      <p:sp>
        <p:nvSpPr>
          <p:cNvPr id="17" name="文本框 16"/>
          <p:cNvSpPr txBox="1"/>
          <p:nvPr/>
        </p:nvSpPr>
        <p:spPr>
          <a:xfrm>
            <a:off x="1246505" y="1731010"/>
            <a:ext cx="3124200" cy="2353310"/>
          </a:xfrm>
          <a:prstGeom prst="rect">
            <a:avLst/>
          </a:prstGeom>
          <a:noFill/>
        </p:spPr>
        <p:txBody>
          <a:bodyPr wrap="square" rtlCol="0">
            <a:spAutoFit/>
          </a:bodyPr>
          <a:lstStyle/>
          <a:p>
            <a:pPr>
              <a:lnSpc>
                <a:spcPct val="150000"/>
              </a:lnSpc>
            </a:pPr>
            <a:r>
              <a:rPr lang="zh-CN" altLang="en-US" sz="1400">
                <a:sym typeface="+mn-ea"/>
              </a:rPr>
              <a:t>维护后：</a:t>
            </a:r>
            <a:endParaRPr lang="zh-CN" altLang="en-US" sz="1400"/>
          </a:p>
          <a:p>
            <a:pPr>
              <a:lnSpc>
                <a:spcPct val="150000"/>
              </a:lnSpc>
            </a:pPr>
            <a:endParaRPr lang="en-US" altLang="zh-CN" sz="1400"/>
          </a:p>
          <a:p>
            <a:pPr>
              <a:lnSpc>
                <a:spcPct val="150000"/>
              </a:lnSpc>
            </a:pPr>
            <a:r>
              <a:rPr lang="zh-CN" altLang="en-US" sz="1400">
                <a:sym typeface="+mn-ea"/>
              </a:rPr>
              <a:t>任务列表带优先级颜色和删除线。</a:t>
            </a:r>
            <a:endParaRPr lang="zh-CN" altLang="en-US" sz="1400"/>
          </a:p>
          <a:p>
            <a:pPr>
              <a:lnSpc>
                <a:spcPct val="150000"/>
              </a:lnSpc>
            </a:pPr>
            <a:endParaRPr lang="en-US" altLang="zh-CN" sz="1400"/>
          </a:p>
          <a:p>
            <a:pPr>
              <a:lnSpc>
                <a:spcPct val="150000"/>
              </a:lnSpc>
            </a:pPr>
            <a:r>
              <a:rPr lang="zh-CN" altLang="en-US" sz="1400">
                <a:sym typeface="+mn-ea"/>
              </a:rPr>
              <a:t>设置闹钟提醒。</a:t>
            </a:r>
            <a:endParaRPr lang="zh-CN" altLang="en-US" sz="1400"/>
          </a:p>
          <a:p>
            <a:pPr>
              <a:lnSpc>
                <a:spcPct val="150000"/>
              </a:lnSpc>
            </a:pPr>
            <a:endParaRPr lang="en-US" altLang="zh-CN" sz="1400"/>
          </a:p>
          <a:p>
            <a:pPr>
              <a:lnSpc>
                <a:spcPct val="150000"/>
              </a:lnSpc>
            </a:pPr>
            <a:r>
              <a:rPr lang="zh-CN" altLang="en-US" sz="1400">
                <a:sym typeface="+mn-ea"/>
              </a:rPr>
              <a:t>通知栏提醒截图。</a:t>
            </a:r>
            <a:endParaRPr kumimoji="1" lang="zh-CN" altLang="en-US" sz="1400" dirty="0">
              <a:solidFill>
                <a:schemeClr val="tx1">
                  <a:lumMod val="75000"/>
                  <a:lumOff val="25000"/>
                </a:schemeClr>
              </a:solidFill>
              <a:cs typeface="+mn-ea"/>
              <a:sym typeface="+mn-lt"/>
            </a:endParaRPr>
          </a:p>
        </p:txBody>
      </p:sp>
      <p:pic>
        <p:nvPicPr>
          <p:cNvPr id="3" name="图片 2" descr="wechat_2025-06-17_163954_457"/>
          <p:cNvPicPr>
            <a:picLocks noChangeAspect="1"/>
          </p:cNvPicPr>
          <p:nvPr/>
        </p:nvPicPr>
        <p:blipFill>
          <a:blip r:embed="rId1"/>
          <a:stretch>
            <a:fillRect/>
          </a:stretch>
        </p:blipFill>
        <p:spPr>
          <a:xfrm>
            <a:off x="4205605" y="271145"/>
            <a:ext cx="2249805" cy="3915410"/>
          </a:xfrm>
          <a:prstGeom prst="rect">
            <a:avLst/>
          </a:prstGeom>
        </p:spPr>
      </p:pic>
      <p:pic>
        <p:nvPicPr>
          <p:cNvPr id="9" name="图片 8"/>
          <p:cNvPicPr>
            <a:picLocks noChangeAspect="1"/>
          </p:cNvPicPr>
          <p:nvPr/>
        </p:nvPicPr>
        <p:blipFill>
          <a:blip r:embed="rId2"/>
          <a:stretch>
            <a:fillRect/>
          </a:stretch>
        </p:blipFill>
        <p:spPr>
          <a:xfrm>
            <a:off x="9384030" y="3205480"/>
            <a:ext cx="2400300" cy="3498850"/>
          </a:xfrm>
          <a:prstGeom prst="rect">
            <a:avLst/>
          </a:prstGeom>
        </p:spPr>
      </p:pic>
      <p:pic>
        <p:nvPicPr>
          <p:cNvPr id="11" name="图片 10"/>
          <p:cNvPicPr>
            <a:picLocks noChangeAspect="1"/>
          </p:cNvPicPr>
          <p:nvPr/>
        </p:nvPicPr>
        <p:blipFill>
          <a:blip r:embed="rId3"/>
          <a:stretch>
            <a:fillRect/>
          </a:stretch>
        </p:blipFill>
        <p:spPr>
          <a:xfrm>
            <a:off x="9384030" y="271145"/>
            <a:ext cx="2400300" cy="2628900"/>
          </a:xfrm>
          <a:prstGeom prst="rect">
            <a:avLst/>
          </a:prstGeom>
        </p:spPr>
      </p:pic>
      <p:pic>
        <p:nvPicPr>
          <p:cNvPr id="13" name="图片 12"/>
          <p:cNvPicPr>
            <a:picLocks noChangeAspect="1"/>
          </p:cNvPicPr>
          <p:nvPr/>
        </p:nvPicPr>
        <p:blipFill>
          <a:blip r:embed="rId4"/>
          <a:stretch>
            <a:fillRect/>
          </a:stretch>
        </p:blipFill>
        <p:spPr>
          <a:xfrm>
            <a:off x="6636385" y="271145"/>
            <a:ext cx="2495550" cy="3915410"/>
          </a:xfrm>
          <a:prstGeom prst="rect">
            <a:avLst/>
          </a:prstGeom>
        </p:spPr>
      </p:pic>
      <p:pic>
        <p:nvPicPr>
          <p:cNvPr id="15" name="图片 14"/>
          <p:cNvPicPr>
            <a:picLocks noChangeAspect="1"/>
          </p:cNvPicPr>
          <p:nvPr/>
        </p:nvPicPr>
        <p:blipFill>
          <a:blip r:embed="rId5"/>
          <a:stretch>
            <a:fillRect/>
          </a:stretch>
        </p:blipFill>
        <p:spPr>
          <a:xfrm>
            <a:off x="6686550" y="4244340"/>
            <a:ext cx="2647950" cy="2459990"/>
          </a:xfrm>
          <a:prstGeom prst="rect">
            <a:avLst/>
          </a:prstGeom>
        </p:spPr>
      </p:pic>
      <p:pic>
        <p:nvPicPr>
          <p:cNvPr id="4" name="图片 3"/>
          <p:cNvPicPr>
            <a:picLocks noChangeAspect="1"/>
          </p:cNvPicPr>
          <p:nvPr/>
        </p:nvPicPr>
        <p:blipFill>
          <a:blip r:embed="rId6"/>
          <a:stretch>
            <a:fillRect/>
          </a:stretch>
        </p:blipFill>
        <p:spPr>
          <a:xfrm>
            <a:off x="203835" y="4455160"/>
            <a:ext cx="6432550" cy="16002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split orient="vert"/>
      </p:transition>
    </mc:Choice>
    <mc:Fallback>
      <p:transition spd="slow" advTm="3000">
        <p:split orient="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835660" y="300990"/>
            <a:ext cx="2332355" cy="1198880"/>
          </a:xfrm>
          <a:prstGeom prst="rect">
            <a:avLst/>
          </a:prstGeom>
          <a:noFill/>
        </p:spPr>
        <p:txBody>
          <a:bodyPr wrap="square" rtlCol="0">
            <a:spAutoFit/>
          </a:bodyPr>
          <a:p>
            <a:r>
              <a:rPr lang="zh-CN" altLang="en-US" sz="7200"/>
              <a:t>总结</a:t>
            </a:r>
            <a:endParaRPr lang="zh-CN" altLang="en-US" sz="7200"/>
          </a:p>
        </p:txBody>
      </p:sp>
      <p:sp>
        <p:nvSpPr>
          <p:cNvPr id="3" name="文本框 2"/>
          <p:cNvSpPr txBox="1"/>
          <p:nvPr/>
        </p:nvSpPr>
        <p:spPr>
          <a:xfrm>
            <a:off x="1224280" y="1678940"/>
            <a:ext cx="9447530" cy="4450715"/>
          </a:xfrm>
          <a:prstGeom prst="rect">
            <a:avLst/>
          </a:prstGeom>
          <a:noFill/>
        </p:spPr>
        <p:txBody>
          <a:bodyPr wrap="square" rtlCol="0">
            <a:noAutofit/>
          </a:bodyPr>
          <a:p>
            <a:r>
              <a:rPr lang="en-US" altLang="zh-CN"/>
              <a:t>  </a:t>
            </a:r>
            <a:r>
              <a:rPr lang="en-US" altLang="zh-CN" sz="2800"/>
              <a:t> </a:t>
            </a:r>
            <a:r>
              <a:rPr lang="zh-CN" altLang="en-US" sz="2800">
                <a:latin typeface="宋体" panose="02010600030101010101" pitchFamily="2" charset="-122"/>
                <a:ea typeface="宋体" panose="02010600030101010101" pitchFamily="2" charset="-122"/>
                <a:cs typeface="宋体" panose="02010600030101010101" pitchFamily="2" charset="-122"/>
              </a:rPr>
              <a:t>本次实验通过对开源备忘录软件的代码维护，新增了优先级管理、任务提醒等核心功能，并优化了界面交互，最终提升了软件的可用性和用户体验。</a:t>
            </a:r>
            <a:endParaRPr lang="zh-CN" altLang="en-US" sz="2800">
              <a:latin typeface="宋体" panose="02010600030101010101" pitchFamily="2" charset="-122"/>
              <a:ea typeface="宋体" panose="02010600030101010101" pitchFamily="2" charset="-122"/>
              <a:cs typeface="宋体" panose="02010600030101010101" pitchFamily="2" charset="-122"/>
            </a:endParaRPr>
          </a:p>
          <a:p>
            <a:r>
              <a:rPr lang="en-US" altLang="zh-CN" sz="2800">
                <a:latin typeface="宋体" panose="02010600030101010101" pitchFamily="2" charset="-122"/>
                <a:ea typeface="宋体" panose="02010600030101010101" pitchFamily="2" charset="-122"/>
                <a:cs typeface="宋体" panose="02010600030101010101" pitchFamily="2" charset="-122"/>
              </a:rPr>
              <a:t>   </a:t>
            </a:r>
            <a:endParaRPr lang="en-US" altLang="zh-CN" sz="2800">
              <a:latin typeface="宋体" panose="02010600030101010101" pitchFamily="2" charset="-122"/>
              <a:ea typeface="宋体" panose="02010600030101010101" pitchFamily="2" charset="-122"/>
              <a:cs typeface="宋体" panose="02010600030101010101" pitchFamily="2" charset="-122"/>
            </a:endParaRPr>
          </a:p>
          <a:p>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a:latin typeface="宋体" panose="02010600030101010101" pitchFamily="2" charset="-122"/>
                <a:ea typeface="宋体" panose="02010600030101010101" pitchFamily="2" charset="-122"/>
                <a:cs typeface="宋体" panose="02010600030101010101" pitchFamily="2" charset="-122"/>
              </a:rPr>
              <a:t>完成了</a:t>
            </a:r>
            <a:r>
              <a:rPr lang="en-US" altLang="zh-CN" sz="2800">
                <a:latin typeface="宋体" panose="02010600030101010101" pitchFamily="2" charset="-122"/>
                <a:ea typeface="宋体" panose="02010600030101010101" pitchFamily="2" charset="-122"/>
                <a:cs typeface="宋体" panose="02010600030101010101" pitchFamily="2" charset="-122"/>
              </a:rPr>
              <a:t>4</a:t>
            </a:r>
            <a:r>
              <a:rPr lang="zh-CN" altLang="en-US" sz="2800">
                <a:latin typeface="宋体" panose="02010600030101010101" pitchFamily="2" charset="-122"/>
                <a:ea typeface="宋体" panose="02010600030101010101" pitchFamily="2" charset="-122"/>
                <a:cs typeface="宋体" panose="02010600030101010101" pitchFamily="2" charset="-122"/>
              </a:rPr>
              <a:t>项功能迭代（优先级、状态标记、搜索、提醒），修改代码</a:t>
            </a:r>
            <a:r>
              <a:rPr lang="en-US" altLang="zh-CN" sz="2800">
                <a:latin typeface="宋体" panose="02010600030101010101" pitchFamily="2" charset="-122"/>
                <a:ea typeface="宋体" panose="02010600030101010101" pitchFamily="2" charset="-122"/>
                <a:cs typeface="宋体" panose="02010600030101010101" pitchFamily="2" charset="-122"/>
              </a:rPr>
              <a:t>600</a:t>
            </a:r>
            <a:r>
              <a:rPr lang="zh-CN" altLang="en-US" sz="2800">
                <a:latin typeface="宋体" panose="02010600030101010101" pitchFamily="2" charset="-122"/>
                <a:ea typeface="宋体" panose="02010600030101010101" pitchFamily="2" charset="-122"/>
                <a:cs typeface="宋体" panose="02010600030101010101" pitchFamily="2" charset="-122"/>
              </a:rPr>
              <a:t>行，测试覆盖率提升至</a:t>
            </a:r>
            <a:r>
              <a:rPr lang="en-US" altLang="zh-CN" sz="2800">
                <a:latin typeface="宋体" panose="02010600030101010101" pitchFamily="2" charset="-122"/>
                <a:ea typeface="宋体" panose="02010600030101010101" pitchFamily="2" charset="-122"/>
                <a:cs typeface="宋体" panose="02010600030101010101" pitchFamily="2" charset="-122"/>
              </a:rPr>
              <a:t>85%</a:t>
            </a:r>
            <a:r>
              <a:rPr lang="zh-CN" altLang="en-US" sz="2800">
                <a:latin typeface="宋体" panose="02010600030101010101" pitchFamily="2" charset="-122"/>
                <a:ea typeface="宋体" panose="02010600030101010101" pitchFamily="2" charset="-122"/>
                <a:cs typeface="宋体" panose="02010600030101010101" pitchFamily="2" charset="-122"/>
              </a:rPr>
              <a:t>。</a:t>
            </a:r>
            <a:endParaRPr lang="zh-CN" altLang="en-US" sz="2800">
              <a:latin typeface="宋体" panose="02010600030101010101" pitchFamily="2" charset="-122"/>
              <a:ea typeface="宋体" panose="02010600030101010101" pitchFamily="2" charset="-122"/>
              <a:cs typeface="宋体" panose="02010600030101010101" pitchFamily="2" charset="-122"/>
            </a:endParaRPr>
          </a:p>
          <a:p>
            <a:r>
              <a:rPr lang="en-US" altLang="zh-CN" sz="2800">
                <a:latin typeface="宋体" panose="02010600030101010101" pitchFamily="2" charset="-122"/>
                <a:ea typeface="宋体" panose="02010600030101010101" pitchFamily="2" charset="-122"/>
                <a:cs typeface="宋体" panose="02010600030101010101" pitchFamily="2" charset="-122"/>
              </a:rPr>
              <a:t>  </a:t>
            </a:r>
            <a:endParaRPr lang="en-US" altLang="zh-CN" sz="2800">
              <a:latin typeface="宋体" panose="02010600030101010101" pitchFamily="2" charset="-122"/>
              <a:ea typeface="宋体" panose="02010600030101010101" pitchFamily="2" charset="-122"/>
              <a:cs typeface="宋体" panose="02010600030101010101" pitchFamily="2" charset="-122"/>
            </a:endParaRPr>
          </a:p>
          <a:p>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a:latin typeface="宋体" panose="02010600030101010101" pitchFamily="2" charset="-122"/>
                <a:ea typeface="宋体" panose="02010600030101010101" pitchFamily="2" charset="-122"/>
                <a:cs typeface="宋体" panose="02010600030101010101" pitchFamily="2" charset="-122"/>
              </a:rPr>
              <a:t>开源软件全流程（分析</a:t>
            </a:r>
            <a:r>
              <a:rPr lang="en-US" altLang="en-US"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修改</a:t>
            </a:r>
            <a:r>
              <a:rPr lang="en-US" altLang="en-US"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测试</a:t>
            </a:r>
            <a:r>
              <a:rPr lang="en-US" altLang="en-US"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文档）</a:t>
            </a:r>
            <a:endParaRPr lang="zh-CN" altLang="en-US" sz="2800">
              <a:latin typeface="宋体" panose="02010600030101010101" pitchFamily="2" charset="-122"/>
              <a:ea typeface="宋体" panose="02010600030101010101" pitchFamily="2" charset="-122"/>
              <a:cs typeface="宋体" panose="02010600030101010101" pitchFamily="2" charset="-122"/>
            </a:endParaRPr>
          </a:p>
          <a:p>
            <a:r>
              <a:rPr lang="en-US" altLang="zh-CN" sz="2800">
                <a:latin typeface="宋体" panose="02010600030101010101" pitchFamily="2" charset="-122"/>
                <a:ea typeface="宋体" panose="02010600030101010101" pitchFamily="2" charset="-122"/>
                <a:cs typeface="宋体" panose="02010600030101010101" pitchFamily="2" charset="-122"/>
              </a:rPr>
              <a:t>  </a:t>
            </a:r>
            <a:endParaRPr lang="en-US" altLang="zh-CN" sz="2800">
              <a:latin typeface="宋体" panose="02010600030101010101" pitchFamily="2" charset="-122"/>
              <a:ea typeface="宋体" panose="02010600030101010101" pitchFamily="2" charset="-122"/>
              <a:cs typeface="宋体" panose="02010600030101010101" pitchFamily="2" charset="-122"/>
            </a:endParaRPr>
          </a:p>
          <a:p>
            <a:r>
              <a:rPr lang="en-US" altLang="zh-CN" sz="2800">
                <a:latin typeface="宋体" panose="02010600030101010101" pitchFamily="2" charset="-122"/>
                <a:ea typeface="宋体" panose="02010600030101010101" pitchFamily="2" charset="-122"/>
                <a:cs typeface="宋体" panose="02010600030101010101" pitchFamily="2" charset="-122"/>
              </a:rPr>
              <a:t>  </a:t>
            </a:r>
            <a:endParaRPr lang="zh-CN" altLang="en-US" sz="28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505840" y="4161938"/>
            <a:ext cx="3543300" cy="39548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cs typeface="+mn-ea"/>
                <a:sym typeface="+mn-lt"/>
              </a:rPr>
              <a:t>E N D</a:t>
            </a:r>
            <a:r>
              <a:rPr kumimoji="1" lang="zh-CN" altLang="en-US" dirty="0">
                <a:cs typeface="+mn-ea"/>
                <a:sym typeface="+mn-lt"/>
              </a:rPr>
              <a:t>！</a:t>
            </a:r>
            <a:endParaRPr kumimoji="1" lang="zh-CN" altLang="en-US" dirty="0">
              <a:cs typeface="+mn-ea"/>
              <a:sym typeface="+mn-lt"/>
            </a:endParaRPr>
          </a:p>
        </p:txBody>
      </p:sp>
      <p:sp>
        <p:nvSpPr>
          <p:cNvPr id="16" name="圆角矩形 15"/>
          <p:cNvSpPr/>
          <p:nvPr/>
        </p:nvSpPr>
        <p:spPr>
          <a:xfrm>
            <a:off x="599773" y="341832"/>
            <a:ext cx="11027450" cy="6072659"/>
          </a:xfrm>
          <a:prstGeom prst="roundRect">
            <a:avLst>
              <a:gd name="adj" fmla="val 12005"/>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29" name="文本框 28"/>
          <p:cNvSpPr txBox="1"/>
          <p:nvPr/>
        </p:nvSpPr>
        <p:spPr>
          <a:xfrm>
            <a:off x="4708327" y="2292704"/>
            <a:ext cx="3138326" cy="369332"/>
          </a:xfrm>
          <a:prstGeom prst="rect">
            <a:avLst/>
          </a:prstGeom>
          <a:noFill/>
        </p:spPr>
        <p:txBody>
          <a:bodyPr wrap="square" rtlCol="0">
            <a:spAutoFit/>
          </a:bodyPr>
          <a:lstStyle/>
          <a:p>
            <a:pPr algn="dist"/>
            <a:r>
              <a:rPr kumimoji="1" lang="en-US" altLang="zh-CN" dirty="0">
                <a:solidFill>
                  <a:schemeClr val="tx1">
                    <a:lumMod val="65000"/>
                    <a:lumOff val="35000"/>
                  </a:schemeClr>
                </a:solidFill>
                <a:cs typeface="+mn-ea"/>
                <a:sym typeface="+mn-lt"/>
              </a:rPr>
              <a:t>MINIMAL</a:t>
            </a:r>
            <a:r>
              <a:rPr kumimoji="1" lang="zh-CN" altLang="en-US" dirty="0">
                <a:solidFill>
                  <a:schemeClr val="tx1">
                    <a:lumMod val="65000"/>
                    <a:lumOff val="35000"/>
                  </a:schemeClr>
                </a:solidFill>
                <a:cs typeface="+mn-ea"/>
                <a:sym typeface="+mn-lt"/>
              </a:rPr>
              <a:t> </a:t>
            </a:r>
            <a:r>
              <a:rPr kumimoji="1" lang="en-US" altLang="zh-CN" dirty="0">
                <a:solidFill>
                  <a:schemeClr val="tx1">
                    <a:lumMod val="65000"/>
                    <a:lumOff val="35000"/>
                  </a:schemeClr>
                </a:solidFill>
                <a:cs typeface="+mn-ea"/>
                <a:sym typeface="+mn-lt"/>
              </a:rPr>
              <a:t>STYLE</a:t>
            </a:r>
            <a:endParaRPr kumimoji="1" lang="zh-CN" altLang="en-US" dirty="0">
              <a:solidFill>
                <a:schemeClr val="tx1">
                  <a:lumMod val="65000"/>
                  <a:lumOff val="35000"/>
                </a:schemeClr>
              </a:solidFill>
              <a:cs typeface="+mn-ea"/>
              <a:sym typeface="+mn-lt"/>
            </a:endParaRPr>
          </a:p>
        </p:txBody>
      </p:sp>
      <p:sp>
        <p:nvSpPr>
          <p:cNvPr id="30" name="文本框 29"/>
          <p:cNvSpPr txBox="1"/>
          <p:nvPr/>
        </p:nvSpPr>
        <p:spPr>
          <a:xfrm>
            <a:off x="3984665" y="2669123"/>
            <a:ext cx="4585649" cy="1322070"/>
          </a:xfrm>
          <a:prstGeom prst="rect">
            <a:avLst/>
          </a:prstGeom>
          <a:noFill/>
        </p:spPr>
        <p:txBody>
          <a:bodyPr wrap="square" rtlCol="0">
            <a:spAutoFit/>
          </a:bodyPr>
          <a:lstStyle/>
          <a:p>
            <a:pPr algn="dist"/>
            <a:r>
              <a:rPr kumimoji="1" lang="zh-CN" altLang="en-US" sz="8000" dirty="0">
                <a:solidFill>
                  <a:schemeClr val="tx1">
                    <a:lumMod val="65000"/>
                    <a:lumOff val="35000"/>
                  </a:schemeClr>
                </a:solidFill>
                <a:cs typeface="+mn-ea"/>
                <a:sym typeface="+mn-lt"/>
              </a:rPr>
              <a:t>谢谢观看</a:t>
            </a:r>
            <a:endParaRPr kumimoji="1" lang="zh-CN" altLang="en-US" sz="8000" dirty="0">
              <a:solidFill>
                <a:schemeClr val="tx1">
                  <a:lumMod val="65000"/>
                  <a:lumOff val="35000"/>
                </a:schemeClr>
              </a:solidFill>
              <a:cs typeface="+mn-ea"/>
              <a:sym typeface="+mn-lt"/>
            </a:endParaRPr>
          </a:p>
        </p:txBody>
      </p:sp>
      <p:sp>
        <p:nvSpPr>
          <p:cNvPr id="32" name="圆角矩形 31"/>
          <p:cNvSpPr/>
          <p:nvPr/>
        </p:nvSpPr>
        <p:spPr>
          <a:xfrm flipV="1">
            <a:off x="-115541" y="-407846"/>
            <a:ext cx="3937435" cy="2042354"/>
          </a:xfrm>
          <a:prstGeom prst="roundRect">
            <a:avLst>
              <a:gd name="adj" fmla="val 15038"/>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3" name="椭圆 32"/>
          <p:cNvSpPr/>
          <p:nvPr/>
        </p:nvSpPr>
        <p:spPr>
          <a:xfrm flipV="1">
            <a:off x="423127" y="1473120"/>
            <a:ext cx="353291" cy="35329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4" name="圆角矩形 33"/>
          <p:cNvSpPr/>
          <p:nvPr/>
        </p:nvSpPr>
        <p:spPr>
          <a:xfrm>
            <a:off x="8889914" y="5146184"/>
            <a:ext cx="3937435" cy="2042354"/>
          </a:xfrm>
          <a:prstGeom prst="roundRect">
            <a:avLst>
              <a:gd name="adj" fmla="val 15038"/>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5" name="椭圆 34"/>
          <p:cNvSpPr/>
          <p:nvPr/>
        </p:nvSpPr>
        <p:spPr>
          <a:xfrm>
            <a:off x="11450577" y="4969538"/>
            <a:ext cx="353291" cy="35329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checkerboard(across)">
                                      <p:cBhvr>
                                        <p:cTn id="7" dur="500"/>
                                        <p:tgtEl>
                                          <p:spTgt spid="29"/>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checkerboard(across)">
                                      <p:cBhvr>
                                        <p:cTn id="1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tags/tag1.xml><?xml version="1.0" encoding="utf-8"?>
<p:tagLst xmlns:p="http://schemas.openxmlformats.org/presentationml/2006/main">
  <p:tag name="TABLE_ENDDRAG_ORIGIN_RECT" val="825*261"/>
  <p:tag name="TABLE_ENDDRAG_RECT" val="70*107*825*261"/>
</p:tagLst>
</file>

<file path=ppt/tags/tag2.xml><?xml version="1.0" encoding="utf-8"?>
<p:tagLst xmlns:p="http://schemas.openxmlformats.org/presentationml/2006/main">
  <p:tag name="ISPRING_PRESENTATION_TITLE" val="PowerPoint 演示文稿"/>
  <p:tag name="ISPRING_FIRST_PUBLISH" val="1"/>
  <p:tag name="KSO_WPP_MARK_KEY" val="e0b31fbc-dd69-4fa4-9e08-ff364e41fd26"/>
  <p:tag name="COMMONDATA" val="eyJoZGlkIjoiYjNkNDYxMmIwNmM5NTY2OTdkODYxNGM2OGY2YmI2OGYifQ=="/>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islus3pf">
      <a:majorFont>
        <a:latin typeface="造字工房悦黑体验版纤细体"/>
        <a:ea typeface="造字工房悦黑体验版纤细体"/>
        <a:cs typeface=""/>
      </a:majorFont>
      <a:minorFont>
        <a:latin typeface="造字工房悦黑体验版纤细体"/>
        <a:ea typeface="造字工房悦黑体验版纤细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islus3pf">
      <a:majorFont>
        <a:latin typeface="造字工房悦黑体验版纤细体"/>
        <a:ea typeface="造字工房悦黑体验版纤细体"/>
        <a:cs typeface=""/>
      </a:majorFont>
      <a:minorFont>
        <a:latin typeface="造字工房悦黑体验版纤细体"/>
        <a:ea typeface="造字工房悦黑体验版纤细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3487</Words>
  <Application>WPS 演示</Application>
  <PresentationFormat>宽屏</PresentationFormat>
  <Paragraphs>248</Paragraphs>
  <Slides>23</Slides>
  <Notes>23</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23</vt:i4>
      </vt:variant>
    </vt:vector>
  </HeadingPairs>
  <TitlesOfParts>
    <vt:vector size="36" baseType="lpstr">
      <vt:lpstr>Arial</vt:lpstr>
      <vt:lpstr>宋体</vt:lpstr>
      <vt:lpstr>Wingdings</vt:lpstr>
      <vt:lpstr>Arial</vt:lpstr>
      <vt:lpstr>思源黑体</vt:lpstr>
      <vt:lpstr>造字工房悦黑体验版纤细体</vt:lpstr>
      <vt:lpstr>黑体</vt:lpstr>
      <vt:lpstr>微软雅黑</vt:lpstr>
      <vt:lpstr>Arial Unicode MS</vt:lpstr>
      <vt:lpstr>等线</vt:lpstr>
      <vt:lpstr>造字工房悦黑体验版纤细体</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极简黑白</dc:title>
  <dc:creator>第一PPT</dc:creator>
  <cp:keywords>www.1ppt.com</cp:keywords>
  <dc:description>www.1ppt.com</dc:description>
  <cp:lastModifiedBy>归月</cp:lastModifiedBy>
  <cp:revision>22</cp:revision>
  <dcterms:created xsi:type="dcterms:W3CDTF">2018-06-17T04:53:00Z</dcterms:created>
  <dcterms:modified xsi:type="dcterms:W3CDTF">2025-06-18T03:17:42Z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B68A880EEC224C2AACA45B4F47DC6817_13</vt:lpwstr>
  </property>
  <property fmtid="{D5CDD505-2E9C-101B-9397-08002B2CF9AE}" pid="3" name="KSOProductBuildVer">
    <vt:lpwstr>2052-12.1.0.20784</vt:lpwstr>
  </property>
</Properties>
</file>