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48"/>
  </p:handoutMasterIdLst>
  <p:sldIdLst>
    <p:sldId id="256" r:id="rId3"/>
    <p:sldId id="321" r:id="rId4"/>
    <p:sldId id="322" r:id="rId6"/>
    <p:sldId id="340" r:id="rId7"/>
    <p:sldId id="365" r:id="rId8"/>
    <p:sldId id="416" r:id="rId9"/>
    <p:sldId id="417" r:id="rId10"/>
    <p:sldId id="368" r:id="rId11"/>
    <p:sldId id="369" r:id="rId12"/>
    <p:sldId id="419" r:id="rId13"/>
    <p:sldId id="418" r:id="rId14"/>
    <p:sldId id="370" r:id="rId15"/>
    <p:sldId id="371" r:id="rId16"/>
    <p:sldId id="366" r:id="rId17"/>
    <p:sldId id="331" r:id="rId18"/>
    <p:sldId id="330" r:id="rId19"/>
    <p:sldId id="356" r:id="rId20"/>
    <p:sldId id="354" r:id="rId21"/>
    <p:sldId id="357" r:id="rId22"/>
    <p:sldId id="355" r:id="rId23"/>
    <p:sldId id="358" r:id="rId24"/>
    <p:sldId id="359" r:id="rId25"/>
    <p:sldId id="360" r:id="rId26"/>
    <p:sldId id="361" r:id="rId27"/>
    <p:sldId id="349" r:id="rId28"/>
    <p:sldId id="415" r:id="rId29"/>
    <p:sldId id="373" r:id="rId30"/>
    <p:sldId id="420" r:id="rId31"/>
    <p:sldId id="374" r:id="rId32"/>
    <p:sldId id="376" r:id="rId33"/>
    <p:sldId id="362" r:id="rId34"/>
    <p:sldId id="422" r:id="rId35"/>
    <p:sldId id="363" r:id="rId36"/>
    <p:sldId id="364" r:id="rId37"/>
    <p:sldId id="325" r:id="rId38"/>
    <p:sldId id="406" r:id="rId39"/>
    <p:sldId id="324" r:id="rId40"/>
    <p:sldId id="405" r:id="rId41"/>
    <p:sldId id="332" r:id="rId42"/>
    <p:sldId id="404" r:id="rId43"/>
    <p:sldId id="326" r:id="rId44"/>
    <p:sldId id="329" r:id="rId45"/>
    <p:sldId id="378" r:id="rId46"/>
    <p:sldId id="380" r:id="rId47"/>
  </p:sldIdLst>
  <p:sldSz cx="9144000" cy="6858000" type="screen4x3"/>
  <p:notesSz cx="7099300" cy="10234295"/>
  <p:custDataLst>
    <p:tags r:id="rId5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494" autoAdjust="0"/>
  </p:normalViewPr>
  <p:slideViewPr>
    <p:cSldViewPr>
      <p:cViewPr varScale="1">
        <p:scale>
          <a:sx n="59" d="100"/>
          <a:sy n="59" d="100"/>
        </p:scale>
        <p:origin x="1422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2" Type="http://schemas.openxmlformats.org/officeDocument/2006/relationships/tags" Target="tags/tag2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软件工程课程设计汇报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校园通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4" y="3429000"/>
            <a:ext cx="6121400" cy="1584176"/>
          </a:xfrm>
          <a:noFill/>
        </p:spPr>
        <p:txBody>
          <a:bodyPr>
            <a:normAutofit fontScale="70000"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汇报人： 秦晟颢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       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项目团队成员：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200340065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秦晟颢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                                200340064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刘博洋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                                200340067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阙申申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本软件项目在于帮助学生规划时间，更好地熟悉校园环境，养成每天记录、安排的良好习惯，合理规划</a:t>
            </a:r>
            <a:r>
              <a:rPr lang="zh-CN" altLang="en-US" dirty="0"/>
              <a:t>自己的计划。</a:t>
            </a:r>
            <a:endParaRPr lang="zh-CN" altLang="en-US" dirty="0"/>
          </a:p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/>
              <a:t>软件系统的主体功能为登录账号、查看课表、查看校园地图和校园导航（</a:t>
            </a:r>
            <a:r>
              <a:rPr lang="zh-CN" altLang="en-US" dirty="0"/>
              <a:t>路线规划）。</a:t>
            </a:r>
            <a:endParaRPr lang="zh-CN" altLang="en-US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/>
              <a:t>地图与课表</a:t>
            </a:r>
            <a:r>
              <a:rPr lang="zh-CN" altLang="en-US" dirty="0"/>
              <a:t>的结合，用户可在地图上查看上课地点和</a:t>
            </a:r>
            <a:r>
              <a:rPr lang="zh-CN" altLang="en-US" dirty="0"/>
              <a:t>时间。</a:t>
            </a:r>
            <a:endParaRPr lang="zh-CN" altLang="en-US" dirty="0"/>
          </a:p>
          <a:p>
            <a:pPr lvl="1"/>
            <a:r>
              <a:rPr lang="zh-CN" altLang="en-US" dirty="0"/>
              <a:t>地图与时间的结合，地图上同步显示上课时间。</a:t>
            </a:r>
            <a:endParaRPr lang="zh-CN" altLang="en-US" dirty="0"/>
          </a:p>
          <a:p>
            <a:pPr lvl="1"/>
            <a:r>
              <a:rPr lang="zh-CN" altLang="en-US" dirty="0"/>
              <a:t>用户可以自定义更改</a:t>
            </a:r>
            <a:r>
              <a:rPr lang="zh-CN" altLang="en-US" dirty="0"/>
              <a:t>课表内容。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描述软件系统的需求模型，包括用例模型、顺序图、分析类图。</a:t>
            </a:r>
            <a:endParaRPr lang="zh-CN" altLang="en-US" dirty="0"/>
          </a:p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sz="2300" dirty="0">
                <a:sym typeface="+mn-ea"/>
              </a:rPr>
              <a:t>描述软件系统的非功能需求。</a:t>
            </a:r>
            <a:endParaRPr lang="zh-CN" altLang="en-US" dirty="0"/>
          </a:p>
          <a:p>
            <a:r>
              <a:rPr lang="zh-CN" altLang="en-US" dirty="0"/>
              <a:t>软件需求文档</a:t>
            </a:r>
            <a:endParaRPr lang="zh-CN" altLang="en-US" dirty="0"/>
          </a:p>
          <a:p>
            <a:pPr lvl="1"/>
            <a:r>
              <a:rPr lang="zh-CN" altLang="en-US" sz="2300" dirty="0"/>
              <a:t>介绍项目所产生的软件需求文档，包括软件需求构思与创意文档、软件需求规格说明书。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需求模型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软件</a:t>
            </a:r>
            <a:r>
              <a:rPr lang="zh-CN" altLang="en-US"/>
              <a:t>需求模型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4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2028825"/>
            <a:ext cx="5292090" cy="43789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zh-CN" altLang="en-US"/>
              <a:t>登陆账号</a:t>
            </a:r>
            <a:r>
              <a:rPr lang="zh-CN" altLang="en-US"/>
              <a:t>用例</a:t>
            </a:r>
            <a:endParaRPr lang="zh-CN" altLang="en-US"/>
          </a:p>
          <a:p>
            <a:pPr marL="109855" indent="0">
              <a:buNone/>
            </a:pPr>
            <a:r>
              <a:rPr lang="en-US" altLang="zh-CN"/>
              <a:t> 业务目标：方便用户可以使用针对自己需求的功能。</a:t>
            </a:r>
            <a:endParaRPr lang="en-US" altLang="zh-CN"/>
          </a:p>
          <a:p>
            <a:pPr marL="109855" indent="0">
              <a:buNone/>
            </a:pPr>
            <a:r>
              <a:rPr lang="en-US" altLang="zh-CN"/>
              <a:t>执行者：学生。</a:t>
            </a:r>
            <a:endParaRPr lang="en-US" altLang="zh-CN"/>
          </a:p>
          <a:p>
            <a:pPr marL="109855" indent="0">
              <a:buNone/>
            </a:pPr>
            <a:r>
              <a:rPr lang="en-US" altLang="zh-CN"/>
              <a:t>前置条件：应用程序可以正常使用。</a:t>
            </a:r>
            <a:endParaRPr lang="en-US" altLang="zh-CN"/>
          </a:p>
          <a:p>
            <a:pPr marL="109855" indent="0">
              <a:buNone/>
            </a:pPr>
            <a:r>
              <a:rPr lang="en-US" altLang="zh-CN"/>
              <a:t>基本交互动作：</a:t>
            </a:r>
            <a:endParaRPr lang="en-US" altLang="zh-CN"/>
          </a:p>
          <a:p>
            <a:pPr marL="109855" indent="0">
              <a:buNone/>
            </a:pPr>
            <a:r>
              <a:rPr lang="en-US" altLang="zh-CN"/>
              <a:t>1.打开应用程序，进入登录界面。</a:t>
            </a:r>
            <a:endParaRPr lang="en-US" altLang="zh-CN"/>
          </a:p>
          <a:p>
            <a:pPr marL="109855" indent="0">
              <a:buNone/>
            </a:pPr>
            <a:r>
              <a:rPr lang="en-US" altLang="zh-CN"/>
              <a:t>2.在登录界面，输入账号和密码。</a:t>
            </a:r>
            <a:endParaRPr lang="en-US" altLang="zh-CN"/>
          </a:p>
          <a:p>
            <a:pPr marL="109855" indent="0">
              <a:buNone/>
            </a:pPr>
            <a:r>
              <a:rPr lang="en-US" altLang="zh-CN"/>
              <a:t>3.检验账号和密码是否匹配。</a:t>
            </a:r>
            <a:endParaRPr lang="en-US" altLang="zh-CN"/>
          </a:p>
          <a:p>
            <a:pPr marL="109855" indent="0">
              <a:buNone/>
            </a:pPr>
            <a:r>
              <a:rPr lang="en-US" altLang="zh-CN"/>
              <a:t>4.进入主界面。</a:t>
            </a:r>
            <a:endParaRPr lang="en-US" altLang="zh-CN"/>
          </a:p>
          <a:p>
            <a:pPr marL="109855" indent="0">
              <a:buNone/>
            </a:pPr>
            <a:r>
              <a:rPr lang="en-US" altLang="zh-CN"/>
              <a:t>扩展交互动作：</a:t>
            </a:r>
            <a:endParaRPr lang="en-US" altLang="zh-CN"/>
          </a:p>
          <a:p>
            <a:pPr marL="109855" indent="0">
              <a:buNone/>
            </a:pPr>
            <a:r>
              <a:rPr lang="en-US" altLang="zh-CN"/>
              <a:t>3a.对于输入的账号和密码，返回登录提示信息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软件需求模型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ym typeface="+mn-ea"/>
              </a:rPr>
              <a:t>登陆账户用例</a:t>
            </a:r>
            <a:endParaRPr lang="zh-CN" altLang="en-US">
              <a:sym typeface="+mn-ea"/>
            </a:endParaRPr>
          </a:p>
          <a:p>
            <a:pPr marL="109855" indent="0">
              <a:buNone/>
            </a:pPr>
            <a:r>
              <a:rPr lang="zh-CN" altLang="en-US"/>
              <a:t>学生打开应用程序，可以在登录界面进行操作。在登录界面输入账号和密码后，登录界面与信息校验进行交互，检测输入的账号和密码，并向登录界面返回提示信息。账号确认后，登录界面与主界面进行交互，由登录界面跳转到主界面。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软件需求模型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登陆账户用例</a:t>
            </a:r>
            <a:r>
              <a:rPr lang="zh-CN" altLang="en-US"/>
              <a:t>顺序图</a:t>
            </a:r>
            <a:endParaRPr lang="zh-CN" altLang="en-US"/>
          </a:p>
          <a:p>
            <a:pPr marL="109855" indent="0">
              <a:buNone/>
            </a:pP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软件需求模型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3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1988820"/>
            <a:ext cx="7443470" cy="43618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查看课表</a:t>
            </a:r>
            <a:r>
              <a:rPr lang="zh-CN" altLang="en-US"/>
              <a:t>用例顺序图</a:t>
            </a:r>
            <a:endParaRPr lang="zh-CN" altLang="en-US"/>
          </a:p>
          <a:p>
            <a:pPr marL="109855" indent="0">
              <a:buNone/>
            </a:pP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软件需求模型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6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988820"/>
            <a:ext cx="7181215" cy="44189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20000"/>
          </a:bodyPr>
          <a:p>
            <a:r>
              <a:rPr lang="zh-CN" altLang="en-US"/>
              <a:t>查看校园地图</a:t>
            </a:r>
            <a:r>
              <a:rPr lang="zh-CN" altLang="en-US"/>
              <a:t>用例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业务目标：通过使用地图，用户可以查看校园内各个建筑的位置信息。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执行者：学生。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前置条件：应用程序可以正常使用，并且用户成功登录账号。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基本交互动作：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1.用户进入主界面。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2.选择“地图”选项。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3.查看校园地图，并返回主界面。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扩展：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3a.查看建筑物信息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3b.查看疫情风险区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软件需求</a:t>
            </a:r>
            <a:r>
              <a:rPr lang="zh-CN" altLang="en-US"/>
              <a:t>模型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查看校园地图</a:t>
            </a:r>
            <a:r>
              <a:rPr lang="zh-CN" altLang="en-US"/>
              <a:t>用例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学生进入界面后，选择“地图”，主界面与地图界面进行交互，跳转至地图界面。在地图界面，点击“导航”，跳转至导航界面。在导航界面，输入起始地和目的地，将导航结果显示至地图界面。地图界面与主界面类进行交互，返回至主界面。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软件</a:t>
            </a:r>
            <a:r>
              <a:rPr lang="zh-CN" altLang="en-US"/>
              <a:t>模型模型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查看校园地图</a:t>
            </a:r>
            <a:r>
              <a:rPr lang="zh-CN" altLang="en-US"/>
              <a:t>用例顺序图</a:t>
            </a:r>
            <a:endParaRPr lang="zh-CN" altLang="en-US"/>
          </a:p>
          <a:p>
            <a:pPr marL="109855" indent="0">
              <a:buNone/>
            </a:pP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软件需求模型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7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1988820"/>
            <a:ext cx="7339965" cy="44545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校园导航</a:t>
            </a:r>
            <a:r>
              <a:rPr lang="zh-CN" altLang="en-US"/>
              <a:t>用例顺序图</a:t>
            </a:r>
            <a:endParaRPr lang="zh-CN" altLang="en-US"/>
          </a:p>
          <a:p>
            <a:pPr marL="109855" indent="0">
              <a:buNone/>
            </a:pP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软件需求模型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8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2060575"/>
            <a:ext cx="7285355" cy="333883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分析</a:t>
            </a:r>
            <a:r>
              <a:rPr lang="zh-CN" altLang="en-US"/>
              <a:t>类图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软件需求模型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6" descr="校园通系统分析类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2060575"/>
            <a:ext cx="7788910" cy="44983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软件开发技术</a:t>
            </a:r>
            <a:endParaRPr lang="en-US" altLang="zh-CN"/>
          </a:p>
          <a:p>
            <a:pPr lvl="1"/>
            <a:r>
              <a:rPr lang="zh-CN" altLang="en-US"/>
              <a:t>本软件项目开发运用</a:t>
            </a:r>
            <a:r>
              <a:rPr lang="en-US" altLang="zh-CN"/>
              <a:t>Android APP</a:t>
            </a:r>
            <a:r>
              <a:rPr lang="zh-CN" altLang="en-US"/>
              <a:t>开发技术、地图导航技术、</a:t>
            </a:r>
            <a:r>
              <a:rPr lang="zh-CN" altLang="en-US"/>
              <a:t>数据库技术。</a:t>
            </a:r>
            <a:endParaRPr lang="en-US" altLang="zh-CN"/>
          </a:p>
          <a:p>
            <a:r>
              <a:rPr lang="zh-CN" altLang="en-US"/>
              <a:t>编程语言</a:t>
            </a:r>
            <a:endParaRPr lang="en-US" altLang="zh-CN"/>
          </a:p>
          <a:p>
            <a:pPr lvl="1"/>
            <a:r>
              <a:rPr lang="zh-CN" altLang="en-US"/>
              <a:t>本软件系统使用</a:t>
            </a:r>
            <a:r>
              <a:rPr lang="en-US" altLang="zh-CN"/>
              <a:t>Java</a:t>
            </a:r>
            <a:r>
              <a:rPr lang="zh-CN" altLang="en-US"/>
              <a:t>、</a:t>
            </a:r>
            <a:r>
              <a:rPr lang="en-US" altLang="zh-CN"/>
              <a:t>SQLite</a:t>
            </a:r>
            <a:r>
              <a:rPr lang="zh-CN" altLang="en-US"/>
              <a:t>和</a:t>
            </a:r>
            <a:r>
              <a:rPr lang="en-US" altLang="zh-CN"/>
              <a:t>XML</a:t>
            </a:r>
            <a:r>
              <a:rPr lang="zh-CN" altLang="en-US"/>
              <a:t>进行编写。</a:t>
            </a:r>
            <a:endParaRPr lang="en-US" altLang="zh-CN"/>
          </a:p>
          <a:p>
            <a:r>
              <a:rPr lang="zh-CN" altLang="en-US"/>
              <a:t>软件工具</a:t>
            </a:r>
            <a:endParaRPr lang="en-US" altLang="zh-CN"/>
          </a:p>
          <a:p>
            <a:pPr lvl="1"/>
            <a:r>
              <a:rPr lang="zh-CN" altLang="en-US"/>
              <a:t>本软件使用集成开发软件</a:t>
            </a:r>
            <a:r>
              <a:rPr lang="en-US" altLang="zh-CN"/>
              <a:t>Android Studio</a:t>
            </a:r>
            <a:r>
              <a:rPr lang="zh-CN" altLang="en-US"/>
              <a:t>。</a:t>
            </a:r>
            <a:endParaRPr lang="en-US" altLang="zh-CN"/>
          </a:p>
          <a:p>
            <a:endParaRPr lang="en-US" alt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体系结构设计及其模型</a:t>
            </a:r>
            <a:endParaRPr lang="en-US" altLang="zh-CN"/>
          </a:p>
          <a:p>
            <a:r>
              <a:rPr lang="zh-CN" altLang="en-US"/>
              <a:t>用户界面设计及其模型</a:t>
            </a:r>
            <a:endParaRPr lang="en-US" altLang="zh-CN"/>
          </a:p>
          <a:p>
            <a:r>
              <a:rPr lang="zh-CN" altLang="en-US"/>
              <a:t>用例设计及其模型</a:t>
            </a:r>
            <a:endParaRPr lang="zh-CN" altLang="en-US"/>
          </a:p>
          <a:p>
            <a:r>
              <a:rPr lang="zh-CN" altLang="en-US"/>
              <a:t>类设计及其模型</a:t>
            </a:r>
            <a:endParaRPr lang="zh-CN" altLang="en-US"/>
          </a:p>
          <a:p>
            <a:r>
              <a:rPr lang="zh-CN" altLang="en-US"/>
              <a:t>数据设计及其模型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登录界面</a:t>
            </a:r>
            <a:r>
              <a:rPr lang="zh-CN" altLang="en-US"/>
              <a:t>软件原型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用户界面设计及</a:t>
            </a:r>
            <a:r>
              <a:rPr lang="zh-CN" altLang="en-US">
                <a:sym typeface="+mn-ea"/>
              </a:rPr>
              <a:t>其模型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1" descr="1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2670" y="1340485"/>
            <a:ext cx="2713355" cy="49739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主界面（地图界面）软件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原型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用户界面设计及</a:t>
            </a:r>
            <a:r>
              <a:rPr lang="zh-CN" altLang="en-US">
                <a:sym typeface="+mn-ea"/>
              </a:rPr>
              <a:t>其模型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2" descr="1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3800" y="1340485"/>
            <a:ext cx="2647315" cy="52959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课表界面</a:t>
            </a:r>
            <a:r>
              <a:rPr lang="zh-CN" altLang="en-US"/>
              <a:t>软件原型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用户界面设计及</a:t>
            </a:r>
            <a:r>
              <a:rPr lang="zh-CN" altLang="en-US">
                <a:sym typeface="+mn-ea"/>
              </a:rPr>
              <a:t>其模型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 descr="1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4255" y="1340485"/>
            <a:ext cx="2695575" cy="4953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设置界面</a:t>
            </a:r>
            <a:r>
              <a:rPr lang="zh-CN" altLang="en-US"/>
              <a:t>软件原型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用户界面设计及</a:t>
            </a:r>
            <a:r>
              <a:rPr lang="zh-CN" altLang="en-US">
                <a:sym typeface="+mn-ea"/>
              </a:rPr>
              <a:t>其模型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4" descr="1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3800" y="1340485"/>
            <a:ext cx="2642870" cy="52857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登录界面</a:t>
            </a:r>
            <a:r>
              <a:rPr lang="zh-CN" altLang="en-US"/>
              <a:t>类图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用户界面设计及</a:t>
            </a:r>
            <a:r>
              <a:rPr lang="zh-CN" altLang="en-US">
                <a:sym typeface="+mn-ea"/>
              </a:rPr>
              <a:t>其模型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8" name="图片 4" descr="用户界面UML类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2132965"/>
            <a:ext cx="7632700" cy="227520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课表界面</a:t>
            </a:r>
            <a:r>
              <a:rPr lang="zh-CN" altLang="en-US"/>
              <a:t>类图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用户点击“+”图标进入添加课表界面，用户点击垃圾桶图标进入删除课表界面，点击“X”退出课表界面回到主界面。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用户界面设计及</a:t>
            </a:r>
            <a:r>
              <a:rPr lang="zh-CN" altLang="en-US">
                <a:sym typeface="+mn-ea"/>
              </a:rPr>
              <a:t>其模型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3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5" y="3429000"/>
            <a:ext cx="7632700" cy="224599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地图界面</a:t>
            </a:r>
            <a:r>
              <a:rPr lang="zh-CN" altLang="en-US"/>
              <a:t>类图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用户在此节目可以点击“地图”、“课表”、“我的”以实现界面之间的跳转。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用户界面设计及</a:t>
            </a:r>
            <a:r>
              <a:rPr lang="zh-CN" altLang="en-US">
                <a:sym typeface="+mn-ea"/>
              </a:rPr>
              <a:t>其模型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2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55" y="3068955"/>
            <a:ext cx="7832090" cy="241998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导航界面类图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在导航界面，用户可以在搜索栏中将目的地输入，然后点击“搜索”以实现导航。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用户界面设计及</a:t>
            </a:r>
            <a:r>
              <a:rPr lang="zh-CN" altLang="en-US">
                <a:sym typeface="+mn-ea"/>
              </a:rPr>
              <a:t>其模型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0" y="2996565"/>
            <a:ext cx="7488555" cy="220408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详细</a:t>
            </a:r>
            <a:r>
              <a:rPr lang="zh-CN" altLang="en-US"/>
              <a:t>设计</a:t>
            </a:r>
            <a:endParaRPr lang="zh-CN" altLang="en-US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/>
              <a:t>用例设计及</a:t>
            </a:r>
            <a:r>
              <a:rPr lang="zh-CN" altLang="en-US">
                <a:sym typeface="+mn-ea"/>
              </a:rPr>
              <a:t>其</a:t>
            </a:r>
            <a:r>
              <a:rPr lang="zh-CN" altLang="en-US"/>
              <a:t>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4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2028825"/>
            <a:ext cx="5292090" cy="437896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p>
            <a:r>
              <a:rPr lang="zh-CN" altLang="en-US"/>
              <a:t>登陆账号</a:t>
            </a:r>
            <a:r>
              <a:rPr lang="zh-CN" altLang="en-US"/>
              <a:t>详细设计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首先，用户通过边界类“LoginScreen”对象输入登录的账户和密码，随后该对象向控制类“OnClickListener”对象发送信息“equals(name,password)”以请求登录到系统之中。接受到信息后“OnClickListener”对象向实体类“User”对象发信息“name.equals(user.getName()，user.getPassword())”来验证信息是否合法,“User”类通过自身“TextUtils.isEmpty(name,password)”方法来验证信息合理性并将验证结果“match”返回给“OnClickListener”对象，并以此进一步地将登录成功信息发给“LoginScreen”对象，一旦登录成功，系统界面重定向到“MainScreen”主界面。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用例设计及</a:t>
            </a:r>
            <a:r>
              <a:rPr lang="zh-CN" altLang="en-US">
                <a:sym typeface="+mn-ea"/>
              </a:rPr>
              <a:t>其</a:t>
            </a:r>
            <a:r>
              <a:rPr lang="zh-CN" altLang="en-US">
                <a:sym typeface="+mn-ea"/>
              </a:rPr>
              <a:t>模型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登录账号</a:t>
            </a:r>
            <a:r>
              <a:rPr lang="zh-CN" altLang="en-US"/>
              <a:t>详细设计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用例设计及</a:t>
            </a:r>
            <a:r>
              <a:rPr lang="zh-CN" altLang="en-US">
                <a:sym typeface="+mn-ea"/>
              </a:rPr>
              <a:t>其</a:t>
            </a:r>
            <a:r>
              <a:rPr lang="zh-CN" altLang="en-US">
                <a:sym typeface="+mn-ea"/>
              </a:rPr>
              <a:t>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260" y="2060575"/>
            <a:ext cx="7754620" cy="260223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20000"/>
          </a:bodyPr>
          <a:p>
            <a:r>
              <a:rPr lang="zh-CN" altLang="en-US"/>
              <a:t>添加课表</a:t>
            </a:r>
            <a:r>
              <a:rPr lang="zh-CN" altLang="en-US"/>
              <a:t>详细设计</a:t>
            </a:r>
            <a:endParaRPr lang="zh-CN" altLang="en-US"/>
          </a:p>
          <a:p>
            <a:pPr marL="109855" indent="0">
              <a:buNone/>
            </a:pPr>
            <a:r>
              <a:rPr lang="zh-CN" altLang="en-US"/>
              <a:t>首先，用户通过边界类“AddClass”类对象输入需要录入的课表信息，随后该对象向对象控制类“View.OnClickListener”对象发送自身的方法“Add(subject,time,day,teacher)”，以请求将输入信息录入。接受到信息后“Class”类使用内部方法“Onclick(subject,time,day,teacher)”来判断信息合法性，并将验证结果“match”返回给控制类“View.OnClickListener”并使用内部方法“mHelper.insert(classes)”添加进数据库，“View.OnClickListener”对象以此进一步将添加成功信息发送给“ClassTable”类对象，一旦添加成功遍将课表信息通过“startActivity(intent)”方法跳转到“ClassTable”将课表信息展示出来。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用例设计模型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添加课表详细设计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用例设计及</a:t>
            </a:r>
            <a:r>
              <a:rPr lang="zh-CN" altLang="en-US">
                <a:sym typeface="+mn-ea"/>
              </a:rPr>
              <a:t>其</a:t>
            </a:r>
            <a:r>
              <a:rPr lang="zh-CN" altLang="en-US">
                <a:sym typeface="+mn-ea"/>
              </a:rPr>
              <a:t>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9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2132965"/>
            <a:ext cx="7444740" cy="258381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校园导航详细设计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用例设计及</a:t>
            </a:r>
            <a:r>
              <a:rPr lang="zh-CN" altLang="en-US">
                <a:sym typeface="+mn-ea"/>
              </a:rPr>
              <a:t>其</a:t>
            </a:r>
            <a:r>
              <a:rPr lang="zh-CN" altLang="en-US">
                <a:sym typeface="+mn-ea"/>
              </a:rPr>
              <a:t>模型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260" y="2132965"/>
            <a:ext cx="7590155" cy="306959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20000"/>
          </a:bodyPr>
          <a:p>
            <a:pPr marL="109855" indent="0">
              <a:buNone/>
            </a:pPr>
            <a:r>
              <a:rPr lang="zh-CN" altLang="en-US">
                <a:sym typeface="+mn-ea"/>
              </a:rPr>
              <a:t>LoginScreen类通过函数Login()进入类MainScreen，通过函数Inzhuce()进入类Register。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Register类通过exit()返回LoginScreen，通过zhuce()，将name，password录入UserDBHelper。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MainScreen类通过inUser()进入User界面，通过inClassTable()进入ClassTable，通过inMap()进入MapScreen。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ClassTable类使用AddClass()联系insert()将输入的基本信息导入ClassDBHelper,通过DeleteClass()联系函数delete()将输入信息从ClassDBHelper删除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MapScreen类自动调用mMapView()显示地图，通过latLngList（）定义一个LatLng类对象。通过MarkerOption()添加Marker类对象。根据initLocation()进行参数设置。函数handleMessage()进行路径计算。</a:t>
            </a:r>
            <a:endParaRPr lang="zh-CN" altLang="en-US"/>
          </a:p>
          <a:p>
            <a:pPr marL="109855" indent="0">
              <a:buNone/>
            </a:pP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类设计及其模型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分析类图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类设计</a:t>
            </a:r>
            <a:r>
              <a:rPr lang="zh-CN" altLang="en-US"/>
              <a:t>及其模型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7" descr="校园通系统设计类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3485" y="1556385"/>
            <a:ext cx="4561840" cy="452564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用户数据设计</a:t>
            </a:r>
            <a:r>
              <a:rPr lang="zh-CN" altLang="en-US"/>
              <a:t>类图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数据设计及其模型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0" name="图片 10" descr="user_table数据设计类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2420620"/>
            <a:ext cx="7578725" cy="188214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课程数据设计</a:t>
            </a:r>
            <a:r>
              <a:rPr lang="zh-CN" altLang="en-US"/>
              <a:t>类图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数据设计及其模型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4" name="图片 14" descr="class_table数据设计类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2132965"/>
            <a:ext cx="7515225" cy="217995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代码组织结构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pPr marL="109855" indent="0">
              <a:buNone/>
            </a:pPr>
            <a:endParaRPr lang="en-US" altLang="zh-CN"/>
          </a:p>
          <a:p>
            <a:r>
              <a:rPr lang="zh-CN" altLang="en-US"/>
              <a:t>程序代码量</a:t>
            </a:r>
            <a:endParaRPr lang="en-US" altLang="zh-CN"/>
          </a:p>
          <a:p>
            <a:pPr marL="393065" lvl="1" indent="0">
              <a:buNone/>
            </a:pPr>
            <a:endParaRPr lang="zh-CN" altLang="en-US"/>
          </a:p>
          <a:p>
            <a:pPr marL="393065" lvl="1" indent="0">
              <a:buNone/>
            </a:pPr>
            <a:endParaRPr lang="en-US" altLang="zh-CN"/>
          </a:p>
          <a:p>
            <a:pPr marL="393065" lvl="1" indent="0">
              <a:buNone/>
            </a:pPr>
            <a:endParaRPr lang="en-US" altLang="zh-CN"/>
          </a:p>
          <a:p>
            <a:pPr marL="393065" lvl="1" indent="0">
              <a:buNone/>
            </a:pPr>
            <a:endParaRPr lang="en-US" altLang="zh-CN"/>
          </a:p>
          <a:p>
            <a:pPr marL="393065" lvl="1" indent="0">
              <a:buNone/>
            </a:pPr>
            <a:endParaRPr lang="en-US" altLang="zh-CN"/>
          </a:p>
          <a:p>
            <a:pPr marL="393065" lvl="1" indent="0">
              <a:buNone/>
            </a:pPr>
            <a:endParaRPr lang="en-US" altLang="zh-CN"/>
          </a:p>
          <a:p>
            <a:pPr marL="393065" lvl="1" indent="0">
              <a:buNone/>
            </a:pPr>
            <a:endParaRPr lang="en-US" altLang="zh-CN"/>
          </a:p>
          <a:p>
            <a:pPr marL="393065" lvl="1" indent="0">
              <a:buNone/>
            </a:pPr>
            <a:endParaRPr lang="en-US" altLang="zh-CN"/>
          </a:p>
          <a:p>
            <a:pPr marL="109855" indent="0">
              <a:buNone/>
            </a:pPr>
            <a:endParaRPr lang="en-US" altLang="zh-CN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  <p:pic>
        <p:nvPicPr>
          <p:cNvPr id="2" name="图片 1" descr="QQ图片202211242314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9610" y="548640"/>
            <a:ext cx="2021840" cy="3397250"/>
          </a:xfrm>
          <a:prstGeom prst="rect">
            <a:avLst/>
          </a:prstGeom>
        </p:spPr>
      </p:pic>
      <p:pic>
        <p:nvPicPr>
          <p:cNvPr id="3" name="图片 2" descr="QQ图片202211251155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" y="4364990"/>
            <a:ext cx="5676900" cy="219900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>
                <a:sym typeface="+mn-ea"/>
              </a:rPr>
              <a:t>开源代码利用情况</a:t>
            </a:r>
            <a:endParaRPr lang="en-US" altLang="zh-CN" sz="2700"/>
          </a:p>
          <a:p>
            <a:pPr lvl="1"/>
            <a:r>
              <a:rPr lang="zh-CN" altLang="en-US" sz="2700">
                <a:sym typeface="+mn-ea"/>
              </a:rPr>
              <a:t>利用了百度地图开放平台的官方文档实现了地图显示功能、定位功能、导航功能</a:t>
            </a:r>
            <a:endParaRPr lang="en-US" altLang="zh-CN" sz="2700"/>
          </a:p>
          <a:p>
            <a:pPr lvl="1"/>
            <a:r>
              <a:rPr lang="zh-CN" altLang="en-US" sz="2700">
                <a:sym typeface="+mn-ea"/>
              </a:rPr>
              <a:t>采用了BaiduLBS_AndroidSDK_Lib_aar进行导航功能、BaiduLBS_AndroidSDK_Lib进行基础定位、计算工具、骑行导航、全量定位</a:t>
            </a:r>
            <a:endParaRPr lang="zh-CN" altLang="en-US" sz="2700"/>
          </a:p>
          <a:p>
            <a:pPr lvl="1"/>
            <a:r>
              <a:rPr lang="zh-CN" altLang="en-US" sz="2700">
                <a:sym typeface="+mn-ea"/>
              </a:rPr>
              <a:t>调用百度地图官方的</a:t>
            </a:r>
            <a:r>
              <a:rPr lang="en-US" altLang="zh-CN" sz="2700">
                <a:sym typeface="+mn-ea"/>
              </a:rPr>
              <a:t>key</a:t>
            </a:r>
            <a:r>
              <a:rPr lang="zh-CN" altLang="en-US" sz="2700">
                <a:sym typeface="+mn-ea"/>
              </a:rPr>
              <a:t>值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代码</a:t>
            </a:r>
            <a:r>
              <a:rPr lang="zh-CN" altLang="en-US"/>
              <a:t>编写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80000"/>
          </a:bodyPr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账号登录测试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课表修改测试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路线规划测试</a:t>
            </a:r>
            <a:endParaRPr lang="en-US" altLang="zh-CN" dirty="0"/>
          </a:p>
          <a:p>
            <a:r>
              <a:rPr lang="zh-CN" altLang="en-US" dirty="0"/>
              <a:t>测试用例和测试结果</a:t>
            </a:r>
            <a:endParaRPr lang="zh-CN" altLang="en-US" dirty="0"/>
          </a:p>
          <a:p>
            <a:pPr lvl="1"/>
            <a:r>
              <a:rPr lang="zh-CN" altLang="en-US" dirty="0"/>
              <a:t>账户登</a:t>
            </a:r>
            <a:r>
              <a:rPr lang="zh-CN" altLang="en-US" dirty="0"/>
              <a:t>录测试</a:t>
            </a:r>
            <a:endParaRPr lang="zh-CN" altLang="en-US" dirty="0"/>
          </a:p>
          <a:p>
            <a:pPr lvl="2"/>
            <a:r>
              <a:rPr lang="zh-CN" altLang="en-US" sz="2100" dirty="0"/>
              <a:t>输入正确的账号和密码，登录</a:t>
            </a:r>
            <a:r>
              <a:rPr lang="zh-CN" altLang="en-US" sz="2100" dirty="0"/>
              <a:t>成功，进入界面。</a:t>
            </a:r>
            <a:endParaRPr lang="zh-CN" altLang="en-US" sz="2100" dirty="0"/>
          </a:p>
          <a:p>
            <a:pPr lvl="2"/>
            <a:r>
              <a:rPr lang="zh-CN" altLang="en-US" dirty="0"/>
              <a:t>输入正确的账号和错误的密码，登录失败，重新输入密码。</a:t>
            </a:r>
            <a:endParaRPr lang="en-US" altLang="zh-CN" dirty="0"/>
          </a:p>
          <a:p>
            <a:pPr marL="621665" lvl="1" indent="-228600">
              <a:buFont typeface="Verdana" panose="020B0604030504040204" charset="0"/>
              <a:buChar char="◦"/>
            </a:pPr>
            <a:r>
              <a:rPr lang="zh-CN" altLang="en-US" sz="2285" dirty="0">
                <a:solidFill>
                  <a:schemeClr val="tx1">
                    <a:lumMod val="95000"/>
                    <a:lumOff val="5000"/>
                  </a:schemeClr>
                </a:solidFill>
              </a:rPr>
              <a:t>课表修改测试</a:t>
            </a:r>
            <a:endParaRPr lang="zh-CN" altLang="en-US" sz="2285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59790" lvl="2" indent="-228600">
              <a:buFont typeface="Wingdings 2" panose="05020102010507070707" charset="0"/>
              <a:buChar char=""/>
            </a:pPr>
            <a:r>
              <a:rPr lang="zh-CN" altLang="en-US" sz="2165" dirty="0">
                <a:solidFill>
                  <a:schemeClr val="tx1">
                    <a:lumMod val="95000"/>
                    <a:lumOff val="5000"/>
                  </a:schemeClr>
                </a:solidFill>
              </a:rPr>
              <a:t>增加课程，输入相应信息，</a:t>
            </a:r>
            <a:r>
              <a:rPr lang="zh-CN" altLang="en-US" sz="2165" dirty="0">
                <a:solidFill>
                  <a:schemeClr val="tx1">
                    <a:lumMod val="95000"/>
                    <a:lumOff val="5000"/>
                  </a:schemeClr>
                </a:solidFill>
              </a:rPr>
              <a:t>增加成功。</a:t>
            </a:r>
            <a:endParaRPr lang="zh-CN" altLang="en-US" sz="2165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59790" lvl="2" indent="-228600">
              <a:buFont typeface="Wingdings 2" panose="05020102010507070707" charset="0"/>
              <a:buChar char=""/>
            </a:pPr>
            <a:r>
              <a:rPr lang="zh-CN" altLang="en-US" sz="2165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删除课程，确认删除，删除</a:t>
            </a:r>
            <a:r>
              <a:rPr lang="zh-CN" altLang="en-US" sz="2165" dirty="0">
                <a:solidFill>
                  <a:schemeClr val="tx1">
                    <a:lumMod val="95000"/>
                    <a:lumOff val="5000"/>
                  </a:schemeClr>
                </a:solidFill>
              </a:rPr>
              <a:t>成功。</a:t>
            </a:r>
            <a:endParaRPr lang="zh-CN" altLang="en-US" sz="2165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21665" lvl="1" indent="-228600">
              <a:buFont typeface="Verdana" panose="020B0604030504040204" charset="0"/>
              <a:buChar char="◦"/>
            </a:pPr>
            <a:r>
              <a:rPr lang="zh-CN" altLang="en-US" sz="2285" dirty="0">
                <a:solidFill>
                  <a:schemeClr val="tx1">
                    <a:lumMod val="95000"/>
                    <a:lumOff val="5000"/>
                  </a:schemeClr>
                </a:solidFill>
              </a:rPr>
              <a:t>路线规划测试</a:t>
            </a:r>
            <a:endParaRPr lang="zh-CN" altLang="en-US" sz="2285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59790" lvl="2" indent="-228600">
              <a:buFont typeface="Wingdings 2" panose="05020102010507070707" charset="0"/>
              <a:buChar char=""/>
            </a:pPr>
            <a:r>
              <a:rPr lang="zh-CN" alt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输入目的地，规划路线，显示规划后的结果。</a:t>
            </a:r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 dirty="0">
                <a:sym typeface="+mn-ea"/>
              </a:rPr>
              <a:t>测试演示</a:t>
            </a:r>
            <a:endParaRPr lang="en-US" altLang="zh-CN" sz="2700" dirty="0"/>
          </a:p>
          <a:p>
            <a:pPr lvl="1"/>
            <a:r>
              <a:rPr lang="zh-CN" altLang="en-US"/>
              <a:t>现场演示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软件测试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lvl="0" indent="-255905">
              <a:buFont typeface="Wingdings 3" panose="05040102010807070707" charset="0"/>
              <a:buChar char="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采取了哪些质量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保证手段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67055" lvl="1" indent="0">
              <a:buFont typeface="Wingdings 3" panose="05040102010807070707" charset="0"/>
              <a:buNone/>
            </a:pPr>
            <a:r>
              <a:rPr lang="zh-CN" altLang="en-US" dirty="0">
                <a:sym typeface="+mn-ea"/>
              </a:rPr>
              <a:t>通过调试代码、测试确保质量。</a:t>
            </a:r>
            <a:endParaRPr lang="zh-CN" altLang="en-US" sz="2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65760" lvl="0" indent="-255905">
              <a:buFont typeface="Wingdings 3" panose="05040102010807070707" charset="0"/>
              <a:buChar char="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程序代码风格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09855" indent="0">
              <a:buNone/>
            </a:pP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2996565"/>
            <a:ext cx="6893560" cy="379603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pPr marL="109855" indent="0">
              <a:buNone/>
            </a:pPr>
            <a:r>
              <a:rPr lang="zh-CN" altLang="en-US" sz="2700" dirty="0">
                <a:sym typeface="+mn-ea"/>
              </a:rPr>
              <a:t>程序代码质量</a:t>
            </a:r>
            <a:endParaRPr lang="en-US" altLang="zh-CN" sz="2700" dirty="0"/>
          </a:p>
          <a:p>
            <a:pPr lvl="1"/>
            <a:r>
              <a:rPr lang="zh-CN" altLang="en-US" sz="2700" dirty="0">
                <a:sym typeface="+mn-ea"/>
              </a:rPr>
              <a:t>用</a:t>
            </a:r>
            <a:r>
              <a:rPr lang="en-US" altLang="zh-CN" sz="2700" dirty="0">
                <a:sym typeface="+mn-ea"/>
              </a:rPr>
              <a:t>SonarQube</a:t>
            </a:r>
            <a:r>
              <a:rPr lang="zh-CN" altLang="en-US" sz="2700" dirty="0">
                <a:sym typeface="+mn-ea"/>
              </a:rPr>
              <a:t>分析代码质量并展示其分析结果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软件质量与保证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2493010"/>
            <a:ext cx="6038215" cy="403288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lstStyle/>
          <a:p>
            <a:r>
              <a:rPr lang="zh-CN" altLang="en-US" dirty="0"/>
              <a:t>运行和部署环境</a:t>
            </a:r>
            <a:endParaRPr lang="zh-CN" altLang="en-US" dirty="0"/>
          </a:p>
          <a:p>
            <a:pPr marL="621665" lvl="1" indent="-228600">
              <a:buFont typeface="Verdana" panose="020B0604030504040204" charset="0"/>
              <a:buChar char="◦"/>
            </a:pPr>
            <a:r>
              <a:rPr lang="zh-CN" altLang="en-US" sz="2285" dirty="0">
                <a:solidFill>
                  <a:schemeClr val="tx1">
                    <a:lumMod val="95000"/>
                    <a:lumOff val="5000"/>
                  </a:schemeClr>
                </a:solidFill>
              </a:rPr>
              <a:t>数据部署涉及到客户端和数据库，客户端通过</a:t>
            </a:r>
            <a:r>
              <a:rPr lang="en-US" altLang="zh-CN" sz="2285" dirty="0">
                <a:solidFill>
                  <a:schemeClr val="tx1">
                    <a:lumMod val="95000"/>
                    <a:lumOff val="5000"/>
                  </a:schemeClr>
                </a:solidFill>
              </a:rPr>
              <a:t>SQLite</a:t>
            </a:r>
            <a:r>
              <a:rPr lang="zh-CN" altLang="en-US" sz="2285" dirty="0">
                <a:solidFill>
                  <a:schemeClr val="tx1">
                    <a:lumMod val="95000"/>
                    <a:lumOff val="5000"/>
                  </a:schemeClr>
                </a:solidFill>
              </a:rPr>
              <a:t>调用数据库中的</a:t>
            </a:r>
            <a:r>
              <a:rPr lang="zh-CN" altLang="en-US" sz="2285" dirty="0">
                <a:solidFill>
                  <a:schemeClr val="tx1">
                    <a:lumMod val="95000"/>
                    <a:lumOff val="5000"/>
                  </a:schemeClr>
                </a:solidFill>
              </a:rPr>
              <a:t>内容。</a:t>
            </a:r>
            <a:endParaRPr lang="zh-CN" altLang="en-US" sz="2285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>
              <a:buNone/>
            </a:pP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  <a:p>
            <a:pPr lvl="0"/>
            <a:r>
              <a:rPr lang="zh-CN" altLang="en-US" dirty="0"/>
              <a:t>演示软件系统的运行情况</a:t>
            </a:r>
            <a:endParaRPr lang="zh-CN" altLang="en-US" dirty="0"/>
          </a:p>
          <a:p>
            <a:pPr lvl="1"/>
            <a:r>
              <a:rPr lang="zh-CN" altLang="en-US" dirty="0"/>
              <a:t>现场演示</a:t>
            </a:r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15" y="2178685"/>
            <a:ext cx="6766560" cy="293116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/>
              <a:t>在软件开发过程中，使用到CSDN、博客园、开源中国、github等开源社区和软件开发知识</a:t>
            </a:r>
            <a:r>
              <a:rPr lang="zh-CN" altLang="en-US" b="0"/>
              <a:t>分享社区。</a:t>
            </a:r>
            <a:endParaRPr lang="zh-CN" altLang="en-US" b="0"/>
          </a:p>
          <a:p>
            <a:r>
              <a:rPr lang="zh-CN" altLang="en-US" b="0"/>
              <a:t>使用开源社区，查看与预期功能相近的开源代码，并进行编写；使用软件开发知识分享社区，查询编写程序时遇到的问题，寻找相应的解决</a:t>
            </a:r>
            <a:r>
              <a:rPr lang="zh-CN" altLang="en-US" b="0"/>
              <a:t>办法。</a:t>
            </a:r>
            <a:endParaRPr lang="zh-CN" altLang="en-US" b="0"/>
          </a:p>
          <a:p>
            <a:pPr lvl="1"/>
            <a:endParaRPr lang="zh-CN" altLang="en-US" b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实践收获和</a:t>
            </a:r>
            <a:r>
              <a:rPr lang="zh-CN" altLang="en-US"/>
              <a:t>心得体会</a:t>
            </a:r>
            <a:endParaRPr lang="zh-CN" altLang="en-US"/>
          </a:p>
          <a:p>
            <a:pPr marL="109855" indent="0">
              <a:buNone/>
            </a:pPr>
            <a:r>
              <a:rPr lang="zh-CN" altLang="en-US" b="0"/>
              <a:t>这次软件项目的实践，锻炼了个人理解能力和代码</a:t>
            </a:r>
            <a:r>
              <a:rPr lang="zh-CN" altLang="en-US" b="0">
                <a:sym typeface="+mn-ea"/>
              </a:rPr>
              <a:t>编程能力</a:t>
            </a:r>
            <a:r>
              <a:rPr lang="zh-CN" altLang="en-US" b="0"/>
              <a:t>，让我们了解到软件工程在软件项目中发挥作用，以及组内任务分配的重要性。基本了解Android Studio的用法，编写应用前端和后端，了解百度地图的开发，并在安卓系统应用中载入地图。同时在开发过程中也运用到所学的数据库知识，在开发中对用户信息和课表的信息进行增删查改。但在实际开发过程中，会遇到软件崩溃、运行错误等问题，我们通过网络查找、查看日志，寻找解决办法。</a:t>
            </a:r>
            <a:endParaRPr lang="zh-CN" altLang="en-US" b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zh-CN" altLang="en-US"/>
              <a:t>困难和问题</a:t>
            </a:r>
            <a:endParaRPr lang="zh-CN" altLang="en-US"/>
          </a:p>
          <a:p>
            <a:pPr marL="109855" indent="0">
              <a:buNone/>
            </a:pPr>
            <a:r>
              <a:rPr lang="zh-CN" altLang="en-US" b="0"/>
              <a:t>在学生用户注册及登录时，如何将输入的信息录入后端数据库以及登录时用户的信息判断。</a:t>
            </a:r>
            <a:endParaRPr lang="zh-CN" altLang="en-US" b="0"/>
          </a:p>
          <a:p>
            <a:pPr marL="109855" indent="0">
              <a:buNone/>
            </a:pPr>
            <a:r>
              <a:rPr lang="zh-CN" altLang="en-US" b="0"/>
              <a:t>处理数据库的打开关闭的冲突报错。</a:t>
            </a:r>
            <a:endParaRPr lang="zh-CN" altLang="en-US" b="0"/>
          </a:p>
          <a:p>
            <a:pPr marL="109855" indent="0">
              <a:buNone/>
            </a:pPr>
            <a:r>
              <a:rPr lang="zh-CN" altLang="en-US" b="0"/>
              <a:t>载入地图不至于手机性能不同引导的软件崩溃。</a:t>
            </a:r>
            <a:endParaRPr lang="zh-CN" altLang="en-US" b="0"/>
          </a:p>
          <a:p>
            <a:pPr marL="109855" indent="0">
              <a:buNone/>
            </a:pPr>
            <a:r>
              <a:rPr lang="zh-CN" altLang="en-US" b="0"/>
              <a:t>虚拟机器和实机的测试和地图编译。</a:t>
            </a:r>
            <a:endParaRPr lang="zh-CN" altLang="en-US" b="0"/>
          </a:p>
          <a:p>
            <a:pPr marL="109855" indent="0">
              <a:buNone/>
            </a:pPr>
            <a:r>
              <a:rPr lang="zh-CN" altLang="en-US" b="0"/>
              <a:t>定位显示</a:t>
            </a:r>
            <a:r>
              <a:rPr lang="zh-CN" altLang="en-US" b="0"/>
              <a:t>和导航</a:t>
            </a:r>
            <a:r>
              <a:rPr lang="zh-CN" altLang="en-US" b="0"/>
              <a:t>连接。</a:t>
            </a:r>
            <a:endParaRPr lang="zh-CN" altLang="en-US" b="0"/>
          </a:p>
          <a:p>
            <a:pPr marL="109855" indent="0">
              <a:buNone/>
            </a:pPr>
            <a:r>
              <a:rPr lang="zh-CN" altLang="en-US" b="0"/>
              <a:t>课表数据与账户的结合。</a:t>
            </a:r>
            <a:endParaRPr lang="zh-CN" altLang="en-US" b="0"/>
          </a:p>
          <a:p>
            <a:pPr marL="109855" indent="0">
              <a:buNone/>
            </a:pPr>
            <a:r>
              <a:rPr lang="zh-CN" altLang="en-US" b="0"/>
              <a:t>导航定位</a:t>
            </a:r>
            <a:r>
              <a:rPr lang="zh-CN" altLang="en-US" b="0"/>
              <a:t>仍存在问题，总是会定位到一些其他地方。</a:t>
            </a:r>
            <a:endParaRPr lang="zh-CN" altLang="en-US" b="0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PP_MARK_KEY" val="d9d5a1fd-3ca2-412c-9107-c551fd394242"/>
  <p:tag name="COMMONDATA" val="eyJoZGlkIjoiNGI0OWY0MGRlMDE3MDg4NDQ1NjA1NmE2YmEzOThjNmE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4152</Words>
  <Application>WPS 演示</Application>
  <PresentationFormat>全屏显示(4:3)</PresentationFormat>
  <Paragraphs>404</Paragraphs>
  <Slides>44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9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Lucida Sans Unicode</vt:lpstr>
      <vt:lpstr>Arial Unicode MS</vt:lpstr>
      <vt:lpstr>黑体</vt:lpstr>
      <vt:lpstr>Verdana</vt:lpstr>
      <vt:lpstr>Wingdings 2</vt:lpstr>
      <vt:lpstr>Wingdings 3</vt:lpstr>
      <vt:lpstr>聚合</vt:lpstr>
      <vt:lpstr>软件工程课程设计汇报 校园通</vt:lpstr>
      <vt:lpstr>汇报内容</vt:lpstr>
      <vt:lpstr>软件需求与创意</vt:lpstr>
      <vt:lpstr>需求模型与文档</vt:lpstr>
      <vt:lpstr>软件需求模型</vt:lpstr>
      <vt:lpstr>PowerPoint 演示文稿</vt:lpstr>
      <vt:lpstr>PowerPoint 演示文稿</vt:lpstr>
      <vt:lpstr>软件需求模型</vt:lpstr>
      <vt:lpstr>软件需求模型</vt:lpstr>
      <vt:lpstr>PowerPoint 演示文稿</vt:lpstr>
      <vt:lpstr>PowerPoint 演示文稿</vt:lpstr>
      <vt:lpstr>软件需求模型</vt:lpstr>
      <vt:lpstr>软件需求模型</vt:lpstr>
      <vt:lpstr>软件需求模型</vt:lpstr>
      <vt:lpstr>开发技术与工具</vt:lpstr>
      <vt:lpstr>软件设计与建模</vt:lpstr>
      <vt:lpstr>用户界面设计及其模型</vt:lpstr>
      <vt:lpstr>用户界面设计及其模型</vt:lpstr>
      <vt:lpstr>用户界面设计及其模型</vt:lpstr>
      <vt:lpstr>用户界面设计及其模型</vt:lpstr>
      <vt:lpstr>用户界面设计及其模型</vt:lpstr>
      <vt:lpstr>用户界面设计及其模型</vt:lpstr>
      <vt:lpstr>用户界面设计及其模型</vt:lpstr>
      <vt:lpstr>用户界面设计及其模型</vt:lpstr>
      <vt:lpstr>用例设计及其模型</vt:lpstr>
      <vt:lpstr>PowerPoint 演示文稿</vt:lpstr>
      <vt:lpstr>用例设计及其模型</vt:lpstr>
      <vt:lpstr>PowerPoint 演示文稿</vt:lpstr>
      <vt:lpstr>用例设计及其模型</vt:lpstr>
      <vt:lpstr>用例设计及其模型</vt:lpstr>
      <vt:lpstr>类设计及其模型</vt:lpstr>
      <vt:lpstr>PowerPoint 演示文稿</vt:lpstr>
      <vt:lpstr>数据设计及其模型</vt:lpstr>
      <vt:lpstr>数据设计及其模型</vt:lpstr>
      <vt:lpstr>代码编写</vt:lpstr>
      <vt:lpstr>代码编写</vt:lpstr>
      <vt:lpstr>软件测试</vt:lpstr>
      <vt:lpstr>软件测试</vt:lpstr>
      <vt:lpstr>软件质量与保证</vt:lpstr>
      <vt:lpstr>软件质量与保证</vt:lpstr>
      <vt:lpstr>系统部署与运行</vt:lpstr>
      <vt:lpstr>开源社区的使用</vt:lpstr>
      <vt:lpstr>实践收获与感受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拂尘挥手间</cp:lastModifiedBy>
  <cp:revision>325</cp:revision>
  <dcterms:created xsi:type="dcterms:W3CDTF">2113-01-01T00:00:00Z</dcterms:created>
  <dcterms:modified xsi:type="dcterms:W3CDTF">2022-11-25T06:42:48Z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2052-11.1.0.12763</vt:lpwstr>
  </property>
  <property fmtid="{D5CDD505-2E9C-101B-9397-08002B2CF9AE}" pid="4" name="ICV">
    <vt:lpwstr>638D9BEC3DD84810ACFC215A39B1F7AD</vt:lpwstr>
  </property>
</Properties>
</file>