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3"/>
  </p:sldMasterIdLst>
  <p:notesMasterIdLst>
    <p:notesMasterId r:id="rId5"/>
  </p:notesMasterIdLst>
  <p:handoutMasterIdLst>
    <p:handoutMasterId r:id="rId29"/>
  </p:handoutMasterIdLst>
  <p:sldIdLst>
    <p:sldId id="260" r:id="rId4"/>
    <p:sldId id="261" r:id="rId6"/>
    <p:sldId id="262" r:id="rId7"/>
    <p:sldId id="382" r:id="rId8"/>
    <p:sldId id="383" r:id="rId9"/>
    <p:sldId id="399" r:id="rId10"/>
    <p:sldId id="291" r:id="rId11"/>
    <p:sldId id="384" r:id="rId12"/>
    <p:sldId id="295" r:id="rId13"/>
    <p:sldId id="388" r:id="rId14"/>
    <p:sldId id="389" r:id="rId15"/>
    <p:sldId id="400" r:id="rId16"/>
    <p:sldId id="387" r:id="rId17"/>
    <p:sldId id="390" r:id="rId18"/>
    <p:sldId id="391" r:id="rId19"/>
    <p:sldId id="401" r:id="rId20"/>
    <p:sldId id="392" r:id="rId21"/>
    <p:sldId id="393" r:id="rId22"/>
    <p:sldId id="397" r:id="rId23"/>
    <p:sldId id="396" r:id="rId24"/>
    <p:sldId id="398" r:id="rId25"/>
    <p:sldId id="300" r:id="rId26"/>
    <p:sldId id="394" r:id="rId27"/>
    <p:sldId id="313" r:id="rId28"/>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50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07" d="100"/>
          <a:sy n="107" d="100"/>
        </p:scale>
        <p:origin x="516" y="108"/>
      </p:cViewPr>
      <p:guideLst>
        <p:guide orient="horz" pos="2112"/>
        <p:guide pos="3886"/>
      </p:guideLst>
    </p:cSldViewPr>
  </p:slideViewPr>
  <p:notesTextViewPr>
    <p:cViewPr>
      <p:scale>
        <a:sx n="1" d="1"/>
        <a:sy n="1" d="1"/>
      </p:scale>
      <p:origin x="0" y="0"/>
    </p:cViewPr>
  </p:notesTextViewPr>
  <p:sorterViewPr>
    <p:cViewPr>
      <p:scale>
        <a:sx n="200" d="100"/>
        <a:sy n="200" d="100"/>
      </p:scale>
      <p:origin x="0" y="0"/>
    </p:cViewPr>
  </p:sorterViewPr>
  <p:notesViewPr>
    <p:cSldViewPr snapToGrid="0">
      <p:cViewPr varScale="1">
        <p:scale>
          <a:sx n="72" d="100"/>
          <a:sy n="72" d="100"/>
        </p:scale>
        <p:origin x="2155" y="7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3" Type="http://schemas.openxmlformats.org/officeDocument/2006/relationships/tags" Target="tags/tag6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Master" Target="slideMasters/slideMaster2.xml"/><Relationship Id="rId29" Type="http://schemas.openxmlformats.org/officeDocument/2006/relationships/handoutMaster" Target="handoutMasters/handoutMaster1.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A22F430-4740-40B5-85C9-20862139723A}"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508A98F-62F7-4FC1-8793-2AC85E1AC769}"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E977C3-5D49-4AE3-94A3-4A850F71867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D3FDB9-DDE0-4054-8528-4EF247FF799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体系结构中各层、各包的</a:t>
            </a:r>
            <a:r>
              <a:rPr lang="zh-CN" altLang="en-US"/>
              <a:t>主要职责</a:t>
            </a:r>
            <a:endParaRPr lang="zh-CN" altLang="en-US"/>
          </a:p>
          <a:p>
            <a:r>
              <a:rPr lang="zh-CN" altLang="en-US"/>
              <a:t>界面层：为用户提供交互式的</a:t>
            </a:r>
            <a:r>
              <a:rPr lang="zh-CN" altLang="en-US"/>
              <a:t>操作界面</a:t>
            </a:r>
            <a:endParaRPr lang="zh-CN" altLang="en-US"/>
          </a:p>
          <a:p>
            <a:pPr indent="457200"/>
            <a:r>
              <a:rPr lang="en-US" altLang="zh-CN"/>
              <a:t>ui:</a:t>
            </a:r>
            <a:r>
              <a:rPr lang="zh-CN" altLang="en-US"/>
              <a:t>负责用户界面的展示和交互，包括主界面（</a:t>
            </a:r>
            <a:r>
              <a:rPr lang="en-US" altLang="zh-CN"/>
              <a:t>NotesListActivity</a:t>
            </a:r>
            <a:r>
              <a:rPr lang="zh-CN" altLang="en-US"/>
              <a:t>）、便签编辑界面（</a:t>
            </a:r>
            <a:r>
              <a:rPr lang="en-US" altLang="zh-CN"/>
              <a:t>NoteEditActivity</a:t>
            </a:r>
            <a:r>
              <a:rPr lang="zh-CN" altLang="en-US"/>
              <a:t>）、闹铃提醒界面（</a:t>
            </a:r>
            <a:r>
              <a:rPr lang="en-US" altLang="zh-CN"/>
              <a:t>AlarmAlertActivity</a:t>
            </a:r>
            <a:r>
              <a:rPr lang="zh-CN" altLang="en-US"/>
              <a:t>）等，以及下拉菜单、日期时间选择等组件，处理用户操作并与业务层和数据层交互，实现便签的管理和操作。</a:t>
            </a:r>
            <a:endParaRPr lang="zh-CN" altLang="en-US"/>
          </a:p>
          <a:p>
            <a:pPr indent="457200"/>
            <a:r>
              <a:rPr lang="en-US" altLang="zh-CN"/>
              <a:t>widget:</a:t>
            </a:r>
            <a:r>
              <a:rPr lang="zh-CN" altLang="en-US"/>
              <a:t>提供桌面挂件功能，通过</a:t>
            </a:r>
            <a:r>
              <a:rPr lang="en-US" altLang="zh-CN"/>
              <a:t>NoteWidgetProvider</a:t>
            </a:r>
            <a:r>
              <a:rPr lang="zh-CN" altLang="en-US"/>
              <a:t>类及其不同尺寸的子类（如</a:t>
            </a:r>
            <a:r>
              <a:rPr lang="en-US" altLang="zh-CN"/>
              <a:t>NoteWidgetProvider_2x</a:t>
            </a:r>
            <a:r>
              <a:rPr lang="zh-CN" altLang="en-US"/>
              <a:t>、</a:t>
            </a:r>
            <a:r>
              <a:rPr lang="en-US" altLang="zh-CN"/>
              <a:t>NoteWidgetProvider_4x</a:t>
            </a:r>
            <a:r>
              <a:rPr lang="zh-CN" altLang="en-US"/>
              <a:t>），在桌面上显示便签的基本信息，方便用户快速查看和访问便签，与</a:t>
            </a:r>
            <a:r>
              <a:rPr lang="en-US" altLang="zh-CN"/>
              <a:t>ui</a:t>
            </a:r>
            <a:r>
              <a:rPr lang="zh-CN" altLang="en-US"/>
              <a:t>包中的主界面等存在数据交互和关联。</a:t>
            </a:r>
            <a:endParaRPr lang="zh-CN" altLang="en-US"/>
          </a:p>
          <a:p>
            <a:pPr indent="457200"/>
            <a:r>
              <a:rPr lang="en-US" altLang="zh-CN"/>
              <a:t>res:</a:t>
            </a:r>
            <a:r>
              <a:rPr lang="zh-CN" altLang="en-US"/>
              <a:t>存储和管理各类资源</a:t>
            </a:r>
            <a:r>
              <a:rPr lang="en-US" altLang="zh-CN"/>
              <a:t>,</a:t>
            </a:r>
            <a:r>
              <a:rPr lang="zh-CN" altLang="en-US"/>
              <a:t>构建</a:t>
            </a:r>
            <a:r>
              <a:rPr lang="zh-CN" altLang="en-US"/>
              <a:t>基础用户界面</a:t>
            </a:r>
            <a:endParaRPr lang="zh-CN" altLang="en-US"/>
          </a:p>
          <a:p>
            <a:r>
              <a:rPr lang="zh-CN" altLang="en-US"/>
              <a:t>业务层：链接界面层和模型、数据层，进行数据交换的交互，然后把结果返回给</a:t>
            </a:r>
            <a:r>
              <a:rPr lang="zh-CN" altLang="en-US"/>
              <a:t>界面层</a:t>
            </a:r>
            <a:endParaRPr lang="zh-CN" altLang="en-US"/>
          </a:p>
          <a:p>
            <a:pPr indent="457200"/>
            <a:r>
              <a:rPr lang="en-US" altLang="zh-CN"/>
              <a:t>tool:</a:t>
            </a:r>
            <a:r>
              <a:rPr lang="zh-CN" altLang="en-US"/>
              <a:t>提供工具类辅助开发，如</a:t>
            </a:r>
            <a:r>
              <a:rPr lang="en-US" altLang="zh-CN"/>
              <a:t>BackupUtils</a:t>
            </a:r>
            <a:r>
              <a:rPr lang="zh-CN" altLang="en-US"/>
              <a:t>用于数据备份和恢复；</a:t>
            </a:r>
            <a:r>
              <a:rPr lang="en-US" altLang="zh-CN"/>
              <a:t>DataUtils</a:t>
            </a:r>
            <a:r>
              <a:rPr lang="zh-CN" altLang="en-US"/>
              <a:t>封装了便签数据的常用处理操作；</a:t>
            </a:r>
            <a:r>
              <a:rPr lang="en-US" altLang="zh-CN"/>
              <a:t>GTaskStringUtils</a:t>
            </a:r>
            <a:r>
              <a:rPr lang="zh-CN" altLang="en-US"/>
              <a:t>在同步过程中处理字符串相关操作；</a:t>
            </a:r>
            <a:r>
              <a:rPr lang="en-US" altLang="zh-CN"/>
              <a:t>ResourceParser</a:t>
            </a:r>
            <a:r>
              <a:rPr lang="zh-CN" altLang="en-US"/>
              <a:t>用于获取界面元素资源，为其他包提供资源支持。</a:t>
            </a:r>
            <a:endParaRPr lang="zh-CN" altLang="en-US"/>
          </a:p>
          <a:p>
            <a:pPr indent="457200"/>
            <a:r>
              <a:rPr lang="en-US" altLang="zh-CN"/>
              <a:t>gtask.remote:</a:t>
            </a:r>
            <a:r>
              <a:rPr lang="zh-CN" altLang="en-US"/>
              <a:t>实现与</a:t>
            </a:r>
            <a:r>
              <a:rPr lang="en-US" altLang="zh-CN"/>
              <a:t>Google</a:t>
            </a:r>
            <a:r>
              <a:rPr lang="zh-CN" altLang="en-US"/>
              <a:t>任务服务的交互，同时提供同步服务和异步任务处理，确保本地和远程数据的同步。包括登录账户、创建和任务列表、添加删除结点、提交更新、获取任务列表等操作</a:t>
            </a:r>
            <a:endParaRPr lang="zh-CN" altLang="en-US"/>
          </a:p>
          <a:p>
            <a:pPr indent="457200"/>
            <a:r>
              <a:rPr lang="en-US" altLang="zh-CN"/>
              <a:t>gtask.exception:</a:t>
            </a:r>
            <a:r>
              <a:rPr lang="zh-CN" altLang="en-US"/>
              <a:t>定义了在同步过程中可能遇到的异常，如动作失败异常和网络异常失败异常，用于错误处理和提示。</a:t>
            </a:r>
            <a:endParaRPr lang="zh-CN" altLang="en-US"/>
          </a:p>
          <a:p>
            <a:r>
              <a:rPr lang="zh-CN" altLang="en-US"/>
              <a:t>模型层：对小米便签的单个便签项建模，提供单个便签项的基本功能和</a:t>
            </a:r>
            <a:r>
              <a:rPr lang="zh-CN" altLang="en-US"/>
              <a:t>服务</a:t>
            </a:r>
            <a:endParaRPr lang="zh-CN" altLang="en-US"/>
          </a:p>
          <a:p>
            <a:pPr indent="457200"/>
            <a:r>
              <a:rPr lang="en-US" altLang="zh-CN"/>
              <a:t>model:</a:t>
            </a:r>
            <a:r>
              <a:rPr lang="zh-CN" altLang="en-US"/>
              <a:t>定义单个便签的基本数据，如单个便签项（</a:t>
            </a:r>
            <a:r>
              <a:rPr lang="en-US" altLang="zh-CN"/>
              <a:t>Note</a:t>
            </a:r>
            <a:r>
              <a:rPr lang="zh-CN" altLang="en-US"/>
              <a:t>）和当前活动便签项（</a:t>
            </a:r>
            <a:r>
              <a:rPr lang="en-US" altLang="zh-CN"/>
              <a:t>WorkingNote</a:t>
            </a:r>
            <a:r>
              <a:rPr lang="zh-CN" altLang="en-US"/>
              <a:t>），用于在应用程序中表示和传递便签数据，是业务逻辑处理和界面展示的基础。</a:t>
            </a:r>
            <a:endParaRPr lang="zh-CN" altLang="en-US"/>
          </a:p>
          <a:p>
            <a:pPr indent="457200"/>
            <a:r>
              <a:rPr lang="en-US" altLang="zh-CN"/>
              <a:t>gtask.data:</a:t>
            </a:r>
            <a:r>
              <a:rPr lang="zh-CN" altLang="en-US"/>
              <a:t>处理同步服务的相关数据，如处理数据库的基本数据，如存储同步任务的元数据、管理同步任务结点、处理数据库中的基本数据和便签数据等，以及将同步动作包装成</a:t>
            </a:r>
            <a:r>
              <a:rPr lang="en-US" altLang="zh-CN"/>
              <a:t>JSON</a:t>
            </a:r>
            <a:r>
              <a:rPr lang="zh-CN" altLang="en-US"/>
              <a:t>对象进行数据传输。</a:t>
            </a:r>
            <a:endParaRPr lang="zh-CN" altLang="en-US"/>
          </a:p>
          <a:p>
            <a:r>
              <a:rPr lang="zh-CN" altLang="en-US"/>
              <a:t>数据层：存储小米便签的相关</a:t>
            </a:r>
            <a:r>
              <a:rPr lang="zh-CN" altLang="en-US"/>
              <a:t>数据</a:t>
            </a:r>
            <a:endParaRPr lang="zh-CN" altLang="en-US"/>
          </a:p>
          <a:p>
            <a:pPr indent="457200"/>
            <a:r>
              <a:rPr lang="en-US" altLang="zh-CN"/>
              <a:t>data:</a:t>
            </a:r>
            <a:r>
              <a:rPr lang="zh-CN" altLang="en-US"/>
              <a:t>存储并管理便签相关数据，如便签数据、联系人数据等如</a:t>
            </a:r>
            <a:r>
              <a:rPr lang="en-US" altLang="zh-CN"/>
              <a:t>NotesDatabaseHelper</a:t>
            </a:r>
            <a:r>
              <a:rPr lang="zh-CN" altLang="en-US"/>
              <a:t>）实现对数据的增删改查操作，为其他层提供数据支持。</a:t>
            </a:r>
            <a:endParaRPr lang="zh-CN" altLang="en-US"/>
          </a:p>
          <a:p>
            <a:pPr indent="0"/>
            <a:r>
              <a:rPr lang="zh-CN" altLang="en-US"/>
              <a:t>包之间的关系</a:t>
            </a:r>
            <a:endParaRPr lang="en-US" altLang="zh-CN"/>
          </a:p>
          <a:p>
            <a:pPr indent="0"/>
            <a:r>
              <a:rPr lang="en-US" altLang="zh-CN"/>
              <a:t>ui</a:t>
            </a:r>
            <a:r>
              <a:rPr lang="zh-CN" altLang="en-US"/>
              <a:t>包和</a:t>
            </a:r>
            <a:r>
              <a:rPr lang="en-US" altLang="zh-CN"/>
              <a:t>widget</a:t>
            </a:r>
            <a:r>
              <a:rPr lang="zh-CN" altLang="en-US"/>
              <a:t>包依赖</a:t>
            </a:r>
            <a:r>
              <a:rPr lang="en-US" altLang="zh-CN"/>
              <a:t>res</a:t>
            </a:r>
            <a:r>
              <a:rPr lang="zh-CN" altLang="en-US"/>
              <a:t>包，</a:t>
            </a:r>
            <a:r>
              <a:rPr lang="en-US" altLang="zh-CN"/>
              <a:t>res</a:t>
            </a:r>
            <a:r>
              <a:rPr lang="zh-CN" altLang="en-US"/>
              <a:t>包为</a:t>
            </a:r>
            <a:r>
              <a:rPr lang="en-US" altLang="zh-CN"/>
              <a:t>ui</a:t>
            </a:r>
            <a:r>
              <a:rPr lang="zh-CN" altLang="en-US"/>
              <a:t>包提供资源构建界面，为</a:t>
            </a:r>
            <a:r>
              <a:rPr lang="en-US" altLang="zh-CN"/>
              <a:t>widget</a:t>
            </a:r>
            <a:r>
              <a:rPr lang="zh-CN" altLang="en-US"/>
              <a:t>包提供资源在创建桌面挂件时展示便签信息，与</a:t>
            </a:r>
            <a:r>
              <a:rPr lang="en-US" altLang="zh-CN"/>
              <a:t>tool</a:t>
            </a:r>
            <a:r>
              <a:rPr lang="zh-CN" altLang="en-US"/>
              <a:t>包</a:t>
            </a:r>
            <a:r>
              <a:rPr lang="zh-CN" altLang="en-US"/>
              <a:t>交互提供资源并让其他包</a:t>
            </a:r>
            <a:r>
              <a:rPr lang="zh-CN" altLang="en-US"/>
              <a:t>使用</a:t>
            </a:r>
            <a:endParaRPr lang="zh-CN" altLang="en-US"/>
          </a:p>
          <a:p>
            <a:pPr indent="0"/>
            <a:r>
              <a:rPr lang="en-US" altLang="zh-CN"/>
              <a:t>gtask.remote</a:t>
            </a:r>
            <a:r>
              <a:rPr lang="zh-CN" altLang="en-US"/>
              <a:t>包依赖</a:t>
            </a:r>
            <a:r>
              <a:rPr lang="en-US" altLang="zh-CN"/>
              <a:t>tool</a:t>
            </a:r>
            <a:r>
              <a:rPr lang="zh-CN" altLang="en-US"/>
              <a:t>包和</a:t>
            </a:r>
            <a:r>
              <a:rPr lang="en-US" altLang="zh-CN"/>
              <a:t>gtask.exception</a:t>
            </a:r>
            <a:r>
              <a:rPr lang="zh-CN" altLang="en-US"/>
              <a:t>包，</a:t>
            </a:r>
            <a:r>
              <a:rPr lang="en-US" altLang="zh-CN"/>
              <a:t>gtask.exception</a:t>
            </a:r>
            <a:r>
              <a:rPr lang="zh-CN" altLang="en-US"/>
              <a:t>包提供同步异常的处理，</a:t>
            </a:r>
            <a:r>
              <a:rPr lang="en-US" altLang="zh-CN"/>
              <a:t>tool</a:t>
            </a:r>
            <a:r>
              <a:rPr lang="zh-CN" altLang="en-US"/>
              <a:t>包提供字符串处理，与</a:t>
            </a:r>
            <a:r>
              <a:rPr lang="en-US" altLang="zh-CN"/>
              <a:t>model</a:t>
            </a:r>
            <a:r>
              <a:rPr lang="zh-CN" altLang="en-US"/>
              <a:t>交互涉及便签数据模型的转换，如将</a:t>
            </a:r>
            <a:r>
              <a:rPr lang="en-US" altLang="zh-CN"/>
              <a:t>Note</a:t>
            </a:r>
            <a:r>
              <a:rPr lang="zh-CN" altLang="en-US"/>
              <a:t>对象转换为合适格式传输，接收数据时再转换为</a:t>
            </a:r>
            <a:r>
              <a:rPr lang="en-US" altLang="zh-CN"/>
              <a:t>Note</a:t>
            </a:r>
            <a:r>
              <a:rPr lang="zh-CN" altLang="en-US"/>
              <a:t>对象更新模型层。与</a:t>
            </a:r>
            <a:r>
              <a:rPr lang="en-US" altLang="zh-CN"/>
              <a:t>gtask.data</a:t>
            </a:r>
            <a:r>
              <a:rPr lang="zh-CN" altLang="en-US"/>
              <a:t>交互获取同步任务</a:t>
            </a:r>
            <a:r>
              <a:rPr lang="zh-CN" altLang="en-US"/>
              <a:t>数据</a:t>
            </a:r>
            <a:endParaRPr lang="zh-CN" altLang="en-US"/>
          </a:p>
          <a:p>
            <a:pPr indent="0"/>
            <a:r>
              <a:rPr lang="en-US" altLang="zh-CN"/>
              <a:t>data</a:t>
            </a:r>
            <a:r>
              <a:rPr lang="zh-CN" altLang="en-US"/>
              <a:t>包为</a:t>
            </a:r>
            <a:r>
              <a:rPr lang="en-US" altLang="zh-CN"/>
              <a:t>gtask.data</a:t>
            </a:r>
            <a:r>
              <a:rPr lang="zh-CN" altLang="en-US"/>
              <a:t>包提供同步相关数据，为</a:t>
            </a:r>
            <a:r>
              <a:rPr lang="en-US" altLang="zh-CN"/>
              <a:t>model</a:t>
            </a:r>
            <a:r>
              <a:rPr lang="zh-CN" altLang="en-US"/>
              <a:t>提供封装单个便签的</a:t>
            </a:r>
            <a:r>
              <a:rPr lang="zh-CN" altLang="en-US"/>
              <a:t>原始数据</a:t>
            </a:r>
            <a:endParaRPr lang="zh-CN" altLang="en-US"/>
          </a:p>
          <a:p>
            <a:pPr indent="0"/>
            <a:endParaRPr lang="zh-CN" altLang="en-US"/>
          </a:p>
          <a:p>
            <a:pPr indent="0"/>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基本</a:t>
            </a:r>
            <a:r>
              <a:rPr lang="zh-CN" altLang="en-US"/>
              <a:t>原则：</a:t>
            </a:r>
            <a:endParaRPr lang="zh-CN" altLang="en-US"/>
          </a:p>
          <a:p>
            <a:r>
              <a:rPr lang="zh-CN" altLang="en-US"/>
              <a:t>抽象与</a:t>
            </a:r>
            <a:r>
              <a:rPr lang="zh-CN" altLang="en-US"/>
              <a:t>逐步求精</a:t>
            </a:r>
            <a:endParaRPr lang="zh-CN" altLang="en-US"/>
          </a:p>
          <a:p>
            <a:r>
              <a:rPr lang="zh-CN" altLang="en-US"/>
              <a:t>模块化，高内聚度、</a:t>
            </a:r>
            <a:r>
              <a:rPr lang="zh-CN" altLang="en-US"/>
              <a:t>低耦合度</a:t>
            </a:r>
            <a:endParaRPr lang="zh-CN" altLang="en-US"/>
          </a:p>
          <a:p>
            <a:r>
              <a:rPr lang="zh-CN" altLang="en-US"/>
              <a:t>信息</a:t>
            </a:r>
            <a:r>
              <a:rPr lang="zh-CN" altLang="en-US"/>
              <a:t>隐藏</a:t>
            </a:r>
            <a:endParaRPr lang="zh-CN" altLang="en-US"/>
          </a:p>
          <a:p>
            <a:r>
              <a:rPr lang="zh-CN" altLang="en-US"/>
              <a:t>多视点和关注点</a:t>
            </a:r>
            <a:r>
              <a:rPr lang="zh-CN" altLang="en-US"/>
              <a:t>分离</a:t>
            </a:r>
            <a:endParaRPr lang="zh-CN" altLang="en-US"/>
          </a:p>
          <a:p>
            <a:r>
              <a:rPr lang="zh-CN" altLang="en-US"/>
              <a:t>软件</a:t>
            </a:r>
            <a:r>
              <a:rPr lang="zh-CN" altLang="en-US"/>
              <a:t>重用</a:t>
            </a:r>
            <a:endParaRPr lang="zh-CN" altLang="en-US"/>
          </a:p>
          <a:p>
            <a:r>
              <a:rPr lang="zh-CN" altLang="en-US"/>
              <a:t>迭代</a:t>
            </a:r>
            <a:r>
              <a:rPr lang="zh-CN" altLang="en-US"/>
              <a:t>设计</a:t>
            </a:r>
            <a:endParaRPr lang="zh-CN" altLang="en-US"/>
          </a:p>
          <a:p>
            <a:r>
              <a:rPr lang="zh-CN" altLang="en-US"/>
              <a:t>可追踪</a:t>
            </a:r>
            <a:r>
              <a:rPr lang="zh-CN" altLang="en-US"/>
              <a:t>性</a:t>
            </a:r>
            <a:endParaRPr lang="zh-CN" altLang="en-US"/>
          </a:p>
          <a:p>
            <a:r>
              <a:rPr lang="zh-CN" altLang="en-US"/>
              <a:t>模块：包、子系统、构件、类、方法等等</a:t>
            </a: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修改文字颜色：在</a:t>
            </a:r>
            <a:r>
              <a:rPr lang="en-US" altLang="zh-CN"/>
              <a:t>NoteEditActivity</a:t>
            </a:r>
            <a:r>
              <a:rPr lang="zh-CN" altLang="en-US"/>
              <a:t>添加</a:t>
            </a:r>
            <a:r>
              <a:rPr lang="en-US" altLang="zh-CN"/>
              <a:t>setTextColrForSelection</a:t>
            </a:r>
            <a:r>
              <a:rPr lang="zh-CN" altLang="en-US"/>
              <a:t>作为主要方法；修改了</a:t>
            </a:r>
            <a:r>
              <a:rPr lang="en-US" altLang="zh-CN"/>
              <a:t>getWorkingText</a:t>
            </a:r>
            <a:r>
              <a:rPr lang="zh-CN" altLang="en-US"/>
              <a:t>，当处理普通笔记获取编辑器中的富文本内容（除纯文字以外，包括样式信息的文本格式如字体大小颜色），并转换为</a:t>
            </a:r>
            <a:r>
              <a:rPr lang="en-US" altLang="zh-CN"/>
              <a:t>HTML</a:t>
            </a:r>
            <a:r>
              <a:rPr lang="zh-CN" altLang="en-US"/>
              <a:t>格式便于存储和传输（表示富文本的所有样式）；</a:t>
            </a:r>
            <a:r>
              <a:rPr lang="en-US" altLang="zh-CN"/>
              <a:t>onClick,</a:t>
            </a:r>
            <a:r>
              <a:rPr lang="zh-CN" altLang="en-US"/>
              <a:t>添加了用户点击不同颜色按钮执行的操作</a:t>
            </a:r>
            <a:r>
              <a:rPr lang="en-US" altLang="zh-CN"/>
              <a:t>,</a:t>
            </a:r>
            <a:r>
              <a:rPr lang="zh-CN" altLang="en-US"/>
              <a:t>在</a:t>
            </a:r>
            <a:r>
              <a:rPr lang="en-US" altLang="zh-CN"/>
              <a:t>InitNoteScreen</a:t>
            </a:r>
            <a:r>
              <a:rPr lang="zh-CN" altLang="en-US"/>
              <a:t>中添加了</a:t>
            </a:r>
            <a:r>
              <a:rPr lang="en-US" altLang="zh-CN"/>
              <a:t>HTML</a:t>
            </a:r>
            <a:r>
              <a:rPr lang="zh-CN" altLang="en-US"/>
              <a:t>解析的方法，调用了新增的</a:t>
            </a:r>
            <a:r>
              <a:rPr lang="en-US" altLang="zh-CN"/>
              <a:t>HtmlUtil</a:t>
            </a:r>
            <a:r>
              <a:rPr lang="zh-CN" altLang="en-US"/>
              <a:t>类；为获取让文本内容的</a:t>
            </a:r>
            <a:r>
              <a:rPr lang="en-US" altLang="zh-CN"/>
              <a:t>getWorkingText</a:t>
            </a:r>
            <a:r>
              <a:rPr lang="zh-CN" altLang="en-US"/>
              <a:t>执行</a:t>
            </a:r>
            <a:r>
              <a:rPr lang="en-US" altLang="zh-CN"/>
              <a:t>2</a:t>
            </a:r>
            <a:r>
              <a:rPr lang="zh-CN" altLang="en-US"/>
              <a:t>个功能（修改文字颜色和转换到清单模式）</a:t>
            </a:r>
            <a:r>
              <a:rPr lang="en-US" altLang="zh-CN"/>
              <a:t>,</a:t>
            </a:r>
            <a:r>
              <a:rPr lang="zh-CN" altLang="en-US"/>
              <a:t>将清单模式提出来作为一个方法</a:t>
            </a:r>
            <a:r>
              <a:rPr lang="en-US" altLang="zh-CN"/>
              <a:t>buildCheckListContent</a:t>
            </a:r>
            <a:endParaRPr lang="en-US" altLang="zh-CN"/>
          </a:p>
          <a:p>
            <a:r>
              <a:rPr lang="zh-CN" altLang="en-US"/>
              <a:t>置顶文档：</a:t>
            </a:r>
            <a:r>
              <a:rPr lang="zh-CN" altLang="en-US">
                <a:sym typeface="+mn-ea"/>
              </a:rPr>
              <a:t>在</a:t>
            </a:r>
            <a:r>
              <a:rPr lang="en-US" altLang="zh-CN">
                <a:sym typeface="+mn-ea"/>
              </a:rPr>
              <a:t>NoteListActivity</a:t>
            </a:r>
            <a:r>
              <a:rPr lang="zh-CN" altLang="en-US">
                <a:sym typeface="+mn-ea"/>
              </a:rPr>
              <a:t>添加</a:t>
            </a:r>
            <a:r>
              <a:rPr lang="en-US" altLang="zh-CN">
                <a:sym typeface="+mn-ea"/>
              </a:rPr>
              <a:t>setNoteTop</a:t>
            </a:r>
            <a:r>
              <a:rPr lang="zh-CN" altLang="en-US">
                <a:sym typeface="+mn-ea"/>
              </a:rPr>
              <a:t>作为主要方法；</a:t>
            </a:r>
            <a:r>
              <a:rPr lang="zh-CN" altLang="en-US"/>
              <a:t>在</a:t>
            </a:r>
            <a:r>
              <a:rPr lang="en-US" altLang="zh-CN"/>
              <a:t>ui.NoteItemData</a:t>
            </a:r>
            <a:r>
              <a:rPr lang="zh-CN" altLang="en-US"/>
              <a:t>类中添加文档列表置顶状态列，调用功能的过程中发现在</a:t>
            </a:r>
            <a:r>
              <a:rPr lang="en-US" altLang="zh-CN"/>
              <a:t>ui.NoteItemData</a:t>
            </a:r>
            <a:r>
              <a:rPr lang="zh-CN" altLang="en-US"/>
              <a:t>类中直接和模型层交互获取数据，因此初步想法让该类放入业务层，然后与模型层交互后获取便签</a:t>
            </a:r>
            <a:r>
              <a:rPr lang="zh-CN" altLang="en-US"/>
              <a:t>信息</a:t>
            </a:r>
            <a:endParaRPr lang="zh-CN" altLang="en-US"/>
          </a:p>
          <a:p>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先做分析类，然后测试设计</a:t>
            </a:r>
            <a:r>
              <a:rPr lang="zh-CN" altLang="en-US"/>
              <a:t>用例</a:t>
            </a:r>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1.pn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10">
          <a:fgClr>
            <a:schemeClr val="bg2"/>
          </a:fgClr>
          <a:bgClr>
            <a:schemeClr val="bg1"/>
          </a:bgClr>
        </a:pattFill>
        <a:effectLst/>
      </p:bgPr>
    </p:bg>
    <p:spTree>
      <p:nvGrpSpPr>
        <p:cNvPr id="1" name=""/>
        <p:cNvGrpSpPr/>
        <p:nvPr/>
      </p:nvGrpSpPr>
      <p:grpSpPr>
        <a:xfrm>
          <a:off x="0" y="0"/>
          <a:ext cx="0" cy="0"/>
          <a:chOff x="0" y="0"/>
          <a:chExt cx="0" cy="0"/>
        </a:xfrm>
      </p:grpSpPr>
      <p:sp>
        <p:nvSpPr>
          <p:cNvPr id="3" name="文本框 2"/>
          <p:cNvSpPr txBox="1"/>
          <p:nvPr userDrawn="1"/>
        </p:nvSpPr>
        <p:spPr>
          <a:xfrm>
            <a:off x="103367" y="6372416"/>
            <a:ext cx="3600400" cy="400110"/>
          </a:xfrm>
          <a:prstGeom prst="rect">
            <a:avLst/>
          </a:prstGeom>
          <a:noFill/>
        </p:spPr>
        <p:txBody>
          <a:bodyPr wrap="square">
            <a:spAutoFit/>
          </a:bodyPr>
          <a:lstStyle/>
          <a:p>
            <a:r>
              <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rPr>
              <a:t>明德至善 弘毅兴邦</a:t>
            </a:r>
            <a:endPar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endParaRPr>
          </a:p>
        </p:txBody>
      </p:sp>
      <p:pic>
        <p:nvPicPr>
          <p:cNvPr id="4" name="图片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660835" y="183358"/>
            <a:ext cx="2236966" cy="57243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F5C7D-8D99-4A34-A1E2-2DE24A067E0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3C24F6-D578-4DD4-A737-07C2BD280F1C}"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5.xml"/><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6" Type="http://schemas.openxmlformats.org/officeDocument/2006/relationships/slideLayout" Target="../slideLayouts/slideLayout1.xml"/><Relationship Id="rId25" Type="http://schemas.openxmlformats.org/officeDocument/2006/relationships/tags" Target="../tags/tag24.xml"/><Relationship Id="rId24" Type="http://schemas.openxmlformats.org/officeDocument/2006/relationships/tags" Target="../tags/tag23.xml"/><Relationship Id="rId23" Type="http://schemas.openxmlformats.org/officeDocument/2006/relationships/tags" Target="../tags/tag22.xml"/><Relationship Id="rId22" Type="http://schemas.openxmlformats.org/officeDocument/2006/relationships/tags" Target="../tags/tag21.xml"/><Relationship Id="rId21" Type="http://schemas.openxmlformats.org/officeDocument/2006/relationships/tags" Target="../tags/tag20.xml"/><Relationship Id="rId20" Type="http://schemas.openxmlformats.org/officeDocument/2006/relationships/tags" Target="../tags/tag19.xml"/><Relationship Id="rId2" Type="http://schemas.openxmlformats.org/officeDocument/2006/relationships/tags" Target="../tags/tag1.xml"/><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tags" Target="../tags/tag28.xml"/><Relationship Id="rId4" Type="http://schemas.openxmlformats.org/officeDocument/2006/relationships/tags" Target="../tags/tag27.xml"/><Relationship Id="rId3" Type="http://schemas.openxmlformats.org/officeDocument/2006/relationships/tags" Target="../tags/tag26.xml"/><Relationship Id="rId2" Type="http://schemas.openxmlformats.org/officeDocument/2006/relationships/image" Target="../media/image6.png"/><Relationship Id="rId1" Type="http://schemas.openxmlformats.org/officeDocument/2006/relationships/tags" Target="../tags/tag25.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8.jpeg"/><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3.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image" Target="../media/image19.png"/><Relationship Id="rId2" Type="http://schemas.openxmlformats.org/officeDocument/2006/relationships/tags" Target="../tags/tag30.xml"/><Relationship Id="rId1" Type="http://schemas.openxmlformats.org/officeDocument/2006/relationships/tags" Target="../tags/tag29.xml"/></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0.png"/><Relationship Id="rId2" Type="http://schemas.openxmlformats.org/officeDocument/2006/relationships/tags" Target="../tags/tag32.xml"/><Relationship Id="rId1" Type="http://schemas.openxmlformats.org/officeDocument/2006/relationships/tags" Target="../tags/tag31.xml"/></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1.png"/><Relationship Id="rId2" Type="http://schemas.openxmlformats.org/officeDocument/2006/relationships/tags" Target="../tags/tag34.xml"/><Relationship Id="rId1" Type="http://schemas.openxmlformats.org/officeDocument/2006/relationships/tags" Target="../tags/tag33.xml"/></Relationships>
</file>

<file path=ppt/slides/_rels/slide13.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tags" Target="../tags/tag38.xml"/><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2.xml"/><Relationship Id="rId3" Type="http://schemas.openxmlformats.org/officeDocument/2006/relationships/image" Target="../media/image24.png"/><Relationship Id="rId2" Type="http://schemas.openxmlformats.org/officeDocument/2006/relationships/tags" Target="../tags/tag40.xml"/><Relationship Id="rId1" Type="http://schemas.openxmlformats.org/officeDocument/2006/relationships/tags" Target="../tags/tag39.xml"/></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6.png"/><Relationship Id="rId3" Type="http://schemas.openxmlformats.org/officeDocument/2006/relationships/image" Target="../media/image25.png"/><Relationship Id="rId2" Type="http://schemas.openxmlformats.org/officeDocument/2006/relationships/tags" Target="../tags/tag42.xml"/><Relationship Id="rId1" Type="http://schemas.openxmlformats.org/officeDocument/2006/relationships/tags" Target="../tags/tag41.xml"/></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8.png"/><Relationship Id="rId3" Type="http://schemas.openxmlformats.org/officeDocument/2006/relationships/image" Target="../media/image27.png"/><Relationship Id="rId2" Type="http://schemas.openxmlformats.org/officeDocument/2006/relationships/tags" Target="../tags/tag44.xml"/><Relationship Id="rId1" Type="http://schemas.openxmlformats.org/officeDocument/2006/relationships/tags" Target="../tags/tag43.xml"/></Relationships>
</file>

<file path=ppt/slides/_rels/slide17.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30.png"/><Relationship Id="rId7" Type="http://schemas.openxmlformats.org/officeDocument/2006/relationships/tags" Target="../tags/tag50.xml"/><Relationship Id="rId6" Type="http://schemas.openxmlformats.org/officeDocument/2006/relationships/image" Target="../media/image29.png"/><Relationship Id="rId5" Type="http://schemas.openxmlformats.org/officeDocument/2006/relationships/tags" Target="../tags/tag49.xml"/><Relationship Id="rId4" Type="http://schemas.openxmlformats.org/officeDocument/2006/relationships/tags" Target="../tags/tag48.xml"/><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tags" Target="../tags/tag45.xml"/></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2.png"/><Relationship Id="rId3" Type="http://schemas.openxmlformats.org/officeDocument/2006/relationships/image" Target="../media/image31.png"/><Relationship Id="rId2" Type="http://schemas.openxmlformats.org/officeDocument/2006/relationships/tags" Target="../tags/tag52.xml"/><Relationship Id="rId1" Type="http://schemas.openxmlformats.org/officeDocument/2006/relationships/tags" Target="../tags/tag51.xml"/></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4.png"/><Relationship Id="rId3" Type="http://schemas.openxmlformats.org/officeDocument/2006/relationships/image" Target="../media/image33.png"/><Relationship Id="rId2" Type="http://schemas.openxmlformats.org/officeDocument/2006/relationships/tags" Target="../tags/tag54.xml"/><Relationship Id="rId1" Type="http://schemas.openxmlformats.org/officeDocument/2006/relationships/tags" Target="../tags/tag53.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3" Type="http://schemas.openxmlformats.org/officeDocument/2006/relationships/image" Target="../media/image35.png"/><Relationship Id="rId2" Type="http://schemas.openxmlformats.org/officeDocument/2006/relationships/tags" Target="../tags/tag56.xml"/><Relationship Id="rId1" Type="http://schemas.openxmlformats.org/officeDocument/2006/relationships/tags" Target="../tags/tag55.xml"/></Relationships>
</file>

<file path=ppt/slides/_rels/slide2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 Id="rId3" Type="http://schemas.openxmlformats.org/officeDocument/2006/relationships/image" Target="../media/image39.jpeg"/><Relationship Id="rId2" Type="http://schemas.openxmlformats.org/officeDocument/2006/relationships/tags" Target="../tags/tag58.xml"/><Relationship Id="rId1" Type="http://schemas.openxmlformats.org/officeDocument/2006/relationships/tags" Target="../tags/tag57.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0.xml"/><Relationship Id="rId1" Type="http://schemas.openxmlformats.org/officeDocument/2006/relationships/tags" Target="../tags/tag59.xml"/></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5.xml"/><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1346" y="211432"/>
            <a:ext cx="11809308" cy="5526019"/>
          </a:xfrm>
          <a:prstGeom prst="rect">
            <a:avLst/>
          </a:prstGeom>
        </p:spPr>
      </p:pic>
      <p:sp>
        <p:nvSpPr>
          <p:cNvPr id="7" name="矩形 6"/>
          <p:cNvSpPr/>
          <p:nvPr/>
        </p:nvSpPr>
        <p:spPr>
          <a:xfrm>
            <a:off x="191345" y="211431"/>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平行四边形 11"/>
          <p:cNvSpPr/>
          <p:nvPr/>
        </p:nvSpPr>
        <p:spPr>
          <a:xfrm>
            <a:off x="961302" y="6056550"/>
            <a:ext cx="10268124" cy="487239"/>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组员：崔博宁</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刘忻怡</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卢玥含</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李</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晓娟</a:t>
            </a:r>
            <a:endPar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0" name="平行四边形 9"/>
          <p:cNvSpPr/>
          <p:nvPr/>
        </p:nvSpPr>
        <p:spPr>
          <a:xfrm>
            <a:off x="7426752" y="5156253"/>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2025</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年</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6</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8</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日</a:t>
            </a:r>
            <a:endPar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24" name="文本占位符 24"/>
          <p:cNvSpPr txBox="1"/>
          <p:nvPr/>
        </p:nvSpPr>
        <p:spPr>
          <a:xfrm>
            <a:off x="514745" y="2033643"/>
            <a:ext cx="11161239" cy="213371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25000"/>
              </a:lnSpc>
              <a:defRPr/>
            </a:pPr>
            <a:r>
              <a:rPr lang="zh-CN" altLang="en-US" sz="2000" dirty="0">
                <a:solidFill>
                  <a:sysClr val="window" lastClr="FFFFFF"/>
                </a:solidFill>
              </a:rPr>
              <a:t>软件工程课程综合实践汇报</a:t>
            </a:r>
            <a:endParaRPr lang="en-US" altLang="zh-CN" sz="2000" dirty="0">
              <a:solidFill>
                <a:sysClr val="window" lastClr="FFFFFF"/>
              </a:solidFill>
            </a:endParaRPr>
          </a:p>
          <a:p>
            <a:pPr lvl="0">
              <a:lnSpc>
                <a:spcPct val="125000"/>
              </a:lnSpc>
              <a:defRPr/>
            </a:pPr>
            <a:r>
              <a:rPr lang="zh-CN" altLang="en-US" dirty="0">
                <a:solidFill>
                  <a:sysClr val="window" lastClr="FFFFFF"/>
                </a:solidFill>
              </a:rPr>
              <a:t>小米便签阅读与维护</a:t>
            </a:r>
            <a:endParaRPr lang="zh-CN" altLang="en-US" dirty="0">
              <a:solidFill>
                <a:sysClr val="window" lastClr="FFFFFF"/>
              </a:solidFill>
            </a:endParaRPr>
          </a:p>
        </p:txBody>
      </p:sp>
      <p:cxnSp>
        <p:nvCxnSpPr>
          <p:cNvPr id="31" name="直接连接符 30"/>
          <p:cNvCxnSpPr/>
          <p:nvPr/>
        </p:nvCxnSpPr>
        <p:spPr>
          <a:xfrm>
            <a:off x="2182168" y="4352676"/>
            <a:ext cx="76328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0910" y="675599"/>
            <a:ext cx="4430178" cy="1160285"/>
          </a:xfrm>
          <a:prstGeom prst="rect">
            <a:avLst/>
          </a:prstGeom>
        </p:spPr>
      </p:pic>
      <p:sp>
        <p:nvSpPr>
          <p:cNvPr id="3" name="文本框 2"/>
          <p:cNvSpPr txBox="1"/>
          <p:nvPr/>
        </p:nvSpPr>
        <p:spPr>
          <a:xfrm>
            <a:off x="4904236" y="4486454"/>
            <a:ext cx="2773045" cy="554393"/>
          </a:xfrm>
          <a:prstGeom prst="rect">
            <a:avLst/>
          </a:prstGeom>
          <a:noFill/>
        </p:spPr>
        <p:txBody>
          <a:bodyPr wrap="square" rtlCol="0">
            <a:no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计算机科学与技术学院</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8" name="平行四边形 7"/>
          <p:cNvSpPr/>
          <p:nvPr/>
        </p:nvSpPr>
        <p:spPr>
          <a:xfrm>
            <a:off x="2472303" y="5156252"/>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组长：</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崔艺</a:t>
            </a:r>
            <a:endPar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0060" y="0"/>
            <a:ext cx="6116060" cy="6858000"/>
          </a:xfrm>
          <a:prstGeom prst="rect">
            <a:avLst/>
          </a:prstGeom>
        </p:spPr>
      </p:pic>
      <p:sp>
        <p:nvSpPr>
          <p:cNvPr id="3" name="矩形 2"/>
          <p:cNvSpPr/>
          <p:nvPr/>
        </p:nvSpPr>
        <p:spPr>
          <a:xfrm>
            <a:off x="-25401" y="-14990"/>
            <a:ext cx="6259616" cy="6872990"/>
          </a:xfrm>
          <a:prstGeom prst="rect">
            <a:avLst/>
          </a:prstGeom>
          <a:gradFill flip="none" rotWithShape="1">
            <a:gsLst>
              <a:gs pos="0">
                <a:srgbClr val="024282">
                  <a:alpha val="70000"/>
                </a:srgbClr>
              </a:gs>
              <a:gs pos="59000">
                <a:srgbClr val="024282">
                  <a:alpha val="80000"/>
                </a:srgbClr>
              </a:gs>
              <a:gs pos="100000">
                <a:srgbClr val="024282">
                  <a:alpha val="9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1251251" y="948678"/>
            <a:ext cx="3022484" cy="1350274"/>
            <a:chOff x="1283804" y="1236710"/>
            <a:chExt cx="3022484" cy="1350274"/>
          </a:xfrm>
        </p:grpSpPr>
        <p:sp>
          <p:nvSpPr>
            <p:cNvPr id="4" name="平行四边形 3"/>
            <p:cNvSpPr/>
            <p:nvPr/>
          </p:nvSpPr>
          <p:spPr>
            <a:xfrm>
              <a:off x="1283804" y="1236710"/>
              <a:ext cx="3022484" cy="1350274"/>
            </a:xfrm>
            <a:prstGeom prst="parallelogram">
              <a:avLst>
                <a:gd name="adj" fmla="val 3020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6" name="组合 5"/>
            <p:cNvGrpSpPr/>
            <p:nvPr/>
          </p:nvGrpSpPr>
          <p:grpSpPr>
            <a:xfrm>
              <a:off x="1573792" y="1256225"/>
              <a:ext cx="2410259" cy="1330759"/>
              <a:chOff x="4874746" y="232424"/>
              <a:chExt cx="2410259" cy="1330759"/>
            </a:xfrm>
          </p:grpSpPr>
          <p:sp>
            <p:nvSpPr>
              <p:cNvPr id="7" name="文本框 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5193843" y="1163073"/>
                <a:ext cx="1772064" cy="400110"/>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2000" b="1" i="0" u="none" strike="noStrike" kern="1200" cap="none" spc="0" normalizeH="0" baseline="0" noProof="0" dirty="0">
                    <a:ln>
                      <a:noFill/>
                    </a:ln>
                    <a:solidFill>
                      <a:srgbClr val="024282"/>
                    </a:solidFill>
                    <a:effectLst/>
                    <a:uLnTx/>
                    <a:uFillTx/>
                    <a:latin typeface="Arial" panose="020B0604020202020204"/>
                    <a:ea typeface="微软雅黑" panose="020B0503020204020204" pitchFamily="34" charset="-122"/>
                    <a:cs typeface="+mn-cs"/>
                    <a:sym typeface="Calibri" panose="020F0502020204030204" pitchFamily="34" charset="0"/>
                  </a:rPr>
                  <a:t>CONTENTS</a:t>
                </a:r>
                <a:endParaRPr kumimoji="0" lang="en-US" altLang="zh-CN" sz="2000" b="1" i="0" u="none" strike="noStrike" kern="1200" cap="none" spc="0" normalizeH="0" baseline="0" noProof="0" dirty="0">
                  <a:ln>
                    <a:noFill/>
                  </a:ln>
                  <a:solidFill>
                    <a:srgbClr val="024282"/>
                  </a:solidFill>
                  <a:effectLst/>
                  <a:uLnTx/>
                  <a:uFillTx/>
                  <a:latin typeface="Arial" panose="020B0604020202020204"/>
                  <a:ea typeface="微软雅黑" panose="020B0503020204020204" pitchFamily="34" charset="-122"/>
                  <a:cs typeface="+mn-cs"/>
                  <a:sym typeface="Calibri" panose="020F0502020204030204" pitchFamily="34" charset="0"/>
                </a:endParaRPr>
              </a:p>
            </p:txBody>
          </p:sp>
          <p:sp>
            <p:nvSpPr>
              <p:cNvPr id="8"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4874746" y="232424"/>
                <a:ext cx="2410259" cy="830997"/>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目 录</a:t>
                </a:r>
                <a:endParaRPr kumimoji="0" lang="en-US" altLang="zh-CN"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cxnSp>
            <p:nvCxnSpPr>
              <p:cNvPr id="9" name="直接连接符 8"/>
              <p:cNvCxnSpPr/>
              <p:nvPr/>
            </p:nvCxnSpPr>
            <p:spPr>
              <a:xfrm>
                <a:off x="5471592" y="1091557"/>
                <a:ext cx="1224136"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grpSp>
      </p:grpSp>
      <p:grpSp>
        <p:nvGrpSpPr>
          <p:cNvPr id="13" name="组合 12"/>
          <p:cNvGrpSpPr/>
          <p:nvPr>
            <p:custDataLst>
              <p:tags r:id="rId2"/>
            </p:custDataLst>
          </p:nvPr>
        </p:nvGrpSpPr>
        <p:grpSpPr>
          <a:xfrm>
            <a:off x="5519934" y="1112416"/>
            <a:ext cx="1381373" cy="660400"/>
            <a:chOff x="5519936" y="1488468"/>
            <a:chExt cx="1381373" cy="660400"/>
          </a:xfrm>
          <a:effectLst>
            <a:outerShdw blurRad="50800" dist="38100" dir="5400000" algn="t" rotWithShape="0">
              <a:prstClr val="black">
                <a:alpha val="40000"/>
              </a:prstClr>
            </a:outerShdw>
          </a:effectLst>
        </p:grpSpPr>
        <p:sp>
          <p:nvSpPr>
            <p:cNvPr id="11" name="平行四边形 10"/>
            <p:cNvSpPr/>
            <p:nvPr>
              <p:custDataLst>
                <p:tags r:id="rId3"/>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文本框 1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4"/>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01</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14" name="组合 13"/>
          <p:cNvGrpSpPr/>
          <p:nvPr>
            <p:custDataLst>
              <p:tags r:id="rId5"/>
            </p:custDataLst>
          </p:nvPr>
        </p:nvGrpSpPr>
        <p:grpSpPr>
          <a:xfrm>
            <a:off x="5519935" y="2528573"/>
            <a:ext cx="1381373" cy="660400"/>
            <a:chOff x="5519936" y="1488468"/>
            <a:chExt cx="1381373" cy="660400"/>
          </a:xfrm>
          <a:effectLst>
            <a:outerShdw blurRad="50800" dist="38100" dir="2700000" algn="tl" rotWithShape="0">
              <a:prstClr val="black">
                <a:alpha val="40000"/>
              </a:prstClr>
            </a:outerShdw>
          </a:effectLst>
        </p:grpSpPr>
        <p:sp>
          <p:nvSpPr>
            <p:cNvPr id="15" name="平行四边形 14"/>
            <p:cNvSpPr/>
            <p:nvPr>
              <p:custDataLst>
                <p:tags r:id="rId6"/>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文本框 15"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7"/>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02</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17" name="组合 16"/>
          <p:cNvGrpSpPr/>
          <p:nvPr>
            <p:custDataLst>
              <p:tags r:id="rId8"/>
            </p:custDataLst>
          </p:nvPr>
        </p:nvGrpSpPr>
        <p:grpSpPr>
          <a:xfrm>
            <a:off x="5450291" y="3944730"/>
            <a:ext cx="1381373" cy="660400"/>
            <a:chOff x="5519936" y="1488468"/>
            <a:chExt cx="1381373" cy="660400"/>
          </a:xfrm>
          <a:effectLst>
            <a:outerShdw blurRad="50800" dist="38100" dir="2700000" algn="tl" rotWithShape="0">
              <a:prstClr val="black">
                <a:alpha val="40000"/>
              </a:prstClr>
            </a:outerShdw>
          </a:effectLst>
        </p:grpSpPr>
        <p:sp>
          <p:nvSpPr>
            <p:cNvPr id="18" name="平行四边形 17"/>
            <p:cNvSpPr/>
            <p:nvPr>
              <p:custDataLst>
                <p:tags r:id="rId9"/>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 name="文本框 18"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10"/>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03</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20" name="组合 19"/>
          <p:cNvGrpSpPr/>
          <p:nvPr>
            <p:custDataLst>
              <p:tags r:id="rId11"/>
            </p:custDataLst>
          </p:nvPr>
        </p:nvGrpSpPr>
        <p:grpSpPr>
          <a:xfrm>
            <a:off x="5519934" y="5360888"/>
            <a:ext cx="1381373" cy="660400"/>
            <a:chOff x="5519936" y="1488468"/>
            <a:chExt cx="1381373" cy="660400"/>
          </a:xfrm>
          <a:effectLst>
            <a:outerShdw blurRad="50800" dist="38100" dir="2700000" algn="tl" rotWithShape="0">
              <a:prstClr val="black">
                <a:alpha val="40000"/>
              </a:prstClr>
            </a:outerShdw>
          </a:effectLst>
        </p:grpSpPr>
        <p:sp>
          <p:nvSpPr>
            <p:cNvPr id="21" name="平行四边形 20"/>
            <p:cNvSpPr/>
            <p:nvPr>
              <p:custDataLst>
                <p:tags r:id="rId12"/>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 name="文本框 2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13"/>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04</a:t>
              </a:r>
              <a:endPar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endParaRPr>
            </a:p>
          </p:txBody>
        </p:sp>
      </p:grpSp>
      <p:grpSp>
        <p:nvGrpSpPr>
          <p:cNvPr id="33" name="组合 32"/>
          <p:cNvGrpSpPr/>
          <p:nvPr>
            <p:custDataLst>
              <p:tags r:id="rId14"/>
            </p:custDataLst>
          </p:nvPr>
        </p:nvGrpSpPr>
        <p:grpSpPr>
          <a:xfrm>
            <a:off x="7407301" y="968193"/>
            <a:ext cx="2688849" cy="908903"/>
            <a:chOff x="7213667" y="968193"/>
            <a:chExt cx="2688849" cy="908903"/>
          </a:xfrm>
        </p:grpSpPr>
        <p:sp>
          <p:nvSpPr>
            <p:cNvPr id="31" name="文本框 6"/>
            <p:cNvSpPr txBox="1">
              <a:spLocks noChangeArrowheads="1"/>
            </p:cNvSpPr>
            <p:nvPr>
              <p:custDataLst>
                <p:tags r:id="rId15"/>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32" name="矩形 31"/>
            <p:cNvSpPr/>
            <p:nvPr>
              <p:custDataLst>
                <p:tags r:id="rId16"/>
              </p:custDataLst>
            </p:nvPr>
          </p:nvSpPr>
          <p:spPr>
            <a:xfrm>
              <a:off x="7213667" y="1507764"/>
              <a:ext cx="2688849"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grpSp>
        <p:nvGrpSpPr>
          <p:cNvPr id="34" name="组合 33"/>
          <p:cNvGrpSpPr/>
          <p:nvPr>
            <p:custDataLst>
              <p:tags r:id="rId17"/>
            </p:custDataLst>
          </p:nvPr>
        </p:nvGrpSpPr>
        <p:grpSpPr>
          <a:xfrm>
            <a:off x="7407302" y="2416386"/>
            <a:ext cx="2705040" cy="884773"/>
            <a:chOff x="7213668" y="968193"/>
            <a:chExt cx="2705040" cy="884773"/>
          </a:xfrm>
        </p:grpSpPr>
        <p:sp>
          <p:nvSpPr>
            <p:cNvPr id="35" name="文本框 6"/>
            <p:cNvSpPr txBox="1">
              <a:spLocks noChangeArrowheads="1"/>
            </p:cNvSpPr>
            <p:nvPr>
              <p:custDataLst>
                <p:tags r:id="rId18"/>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36" name="矩形 35"/>
            <p:cNvSpPr/>
            <p:nvPr>
              <p:custDataLst>
                <p:tags r:id="rId19"/>
              </p:custDataLst>
            </p:nvPr>
          </p:nvSpPr>
          <p:spPr>
            <a:xfrm>
              <a:off x="7213668" y="1483634"/>
              <a:ext cx="2705040"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grpSp>
        <p:nvGrpSpPr>
          <p:cNvPr id="37" name="组合 36"/>
          <p:cNvGrpSpPr/>
          <p:nvPr>
            <p:custDataLst>
              <p:tags r:id="rId20"/>
            </p:custDataLst>
          </p:nvPr>
        </p:nvGrpSpPr>
        <p:grpSpPr>
          <a:xfrm>
            <a:off x="7407883" y="3832543"/>
            <a:ext cx="3125717" cy="893028"/>
            <a:chOff x="7214249" y="968193"/>
            <a:chExt cx="3125717" cy="893028"/>
          </a:xfrm>
        </p:grpSpPr>
        <p:sp>
          <p:nvSpPr>
            <p:cNvPr id="38" name="文本框 6"/>
            <p:cNvSpPr txBox="1">
              <a:spLocks noChangeArrowheads="1"/>
            </p:cNvSpPr>
            <p:nvPr>
              <p:custDataLst>
                <p:tags r:id="rId21"/>
              </p:custDataLst>
            </p:nvPr>
          </p:nvSpPr>
          <p:spPr bwMode="auto">
            <a:xfrm>
              <a:off x="7214249" y="96819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39" name="矩形 38"/>
            <p:cNvSpPr/>
            <p:nvPr>
              <p:custDataLst>
                <p:tags r:id="rId22"/>
              </p:custDataLst>
            </p:nvPr>
          </p:nvSpPr>
          <p:spPr>
            <a:xfrm>
              <a:off x="7214302" y="1491889"/>
              <a:ext cx="3125664"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grpSp>
        <p:nvGrpSpPr>
          <p:cNvPr id="40" name="组合 39"/>
          <p:cNvGrpSpPr/>
          <p:nvPr>
            <p:custDataLst>
              <p:tags r:id="rId23"/>
            </p:custDataLst>
          </p:nvPr>
        </p:nvGrpSpPr>
        <p:grpSpPr>
          <a:xfrm>
            <a:off x="7407301" y="5264329"/>
            <a:ext cx="1651486" cy="885408"/>
            <a:chOff x="7213667" y="968193"/>
            <a:chExt cx="1651486" cy="885408"/>
          </a:xfrm>
        </p:grpSpPr>
        <p:sp>
          <p:nvSpPr>
            <p:cNvPr id="41" name="文本框 6"/>
            <p:cNvSpPr txBox="1">
              <a:spLocks noChangeArrowheads="1"/>
            </p:cNvSpPr>
            <p:nvPr>
              <p:custDataLst>
                <p:tags r:id="rId24"/>
              </p:custDataLst>
            </p:nvPr>
          </p:nvSpPr>
          <p:spPr bwMode="auto">
            <a:xfrm>
              <a:off x="7214249" y="968193"/>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endPar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42" name="矩形 41"/>
            <p:cNvSpPr/>
            <p:nvPr>
              <p:custDataLst>
                <p:tags r:id="rId25"/>
              </p:custDataLst>
            </p:nvPr>
          </p:nvSpPr>
          <p:spPr>
            <a:xfrm>
              <a:off x="7213667" y="1484269"/>
              <a:ext cx="1651486" cy="369332"/>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Summary</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grpSp>
      <p:sp>
        <p:nvSpPr>
          <p:cNvPr id="24" name="文本框 23"/>
          <p:cNvSpPr txBox="1"/>
          <p:nvPr/>
        </p:nvSpPr>
        <p:spPr>
          <a:xfrm>
            <a:off x="946168" y="6122996"/>
            <a:ext cx="3600400" cy="523220"/>
          </a:xfrm>
          <a:prstGeom prst="rect">
            <a:avLst/>
          </a:prstGeom>
          <a:noFill/>
        </p:spPr>
        <p:txBody>
          <a:bodyPr wrap="square">
            <a:spAutoFit/>
          </a:bodyPr>
          <a:lstStyle/>
          <a:p>
            <a:pPr algn="r"/>
            <a:r>
              <a:rPr lang="zh-CN" altLang="en-US" sz="2800" b="0" i="0" dirty="0">
                <a:solidFill>
                  <a:srgbClr val="00B0F0"/>
                </a:solidFill>
                <a:effectLst/>
                <a:latin typeface="隶书" panose="02010509060101010101" pitchFamily="49" charset="-122"/>
                <a:ea typeface="隶书" panose="02010509060101010101" pitchFamily="49" charset="-122"/>
              </a:rPr>
              <a:t>明德至善 弘毅兴邦</a:t>
            </a:r>
            <a:endParaRPr lang="zh-CN" altLang="en-US" sz="2800" b="0" i="0" dirty="0">
              <a:solidFill>
                <a:srgbClr val="00B0F0"/>
              </a:solidFill>
              <a:effectLst/>
              <a:latin typeface="隶书" panose="02010509060101010101" pitchFamily="49" charset="-122"/>
              <a:ea typeface="隶书" panose="02010509060101010101" pitchFamily="49"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01</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1" y="3276108"/>
            <a:ext cx="7432218" cy="101698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开源代码阅读</a:t>
            </a:r>
            <a:endPar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1" y="4424107"/>
            <a:ext cx="6088996"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reading</a:t>
            </a:r>
            <a:endPar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
        <p:nvSpPr>
          <p:cNvPr id="13" name="文本框 12"/>
          <p:cNvSpPr txBox="1"/>
          <p:nvPr/>
        </p:nvSpPr>
        <p:spPr>
          <a:xfrm>
            <a:off x="5883910" y="4552315"/>
            <a:ext cx="4064000" cy="368300"/>
          </a:xfrm>
          <a:prstGeom prst="rect">
            <a:avLst/>
          </a:prstGeom>
          <a:noFill/>
        </p:spPr>
        <p:txBody>
          <a:bodyPr wrap="square" rtlCol="0">
            <a:spAutoFit/>
          </a:bodyPr>
          <a:lstStyle/>
          <a:p>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泛读小米便签</a:t>
            </a:r>
            <a:endPar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55" name="矩形 54"/>
          <p:cNvSpPr/>
          <p:nvPr>
            <p:custDataLst>
              <p:tags r:id="rId1"/>
            </p:custDataLst>
          </p:nvPr>
        </p:nvSpPr>
        <p:spPr>
          <a:xfrm>
            <a:off x="5732145" y="980440"/>
            <a:ext cx="5904230" cy="5448935"/>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a:blip r:embed="rId2"/>
          <a:stretch>
            <a:fillRect/>
          </a:stretch>
        </p:blipFill>
        <p:spPr>
          <a:xfrm>
            <a:off x="536442" y="980728"/>
            <a:ext cx="4226125" cy="5022072"/>
          </a:xfrm>
          <a:prstGeom prst="rect">
            <a:avLst/>
          </a:prstGeom>
        </p:spPr>
      </p:pic>
      <p:sp>
        <p:nvSpPr>
          <p:cNvPr id="12" name="文本框 11"/>
          <p:cNvSpPr txBox="1"/>
          <p:nvPr/>
        </p:nvSpPr>
        <p:spPr>
          <a:xfrm>
            <a:off x="1482910" y="5989187"/>
            <a:ext cx="2333187"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小米便签体系结构图</a:t>
            </a:r>
            <a:endParaRPr lang="zh-CN" altLang="en-US" dirty="0"/>
          </a:p>
        </p:txBody>
      </p:sp>
      <p:sp>
        <p:nvSpPr>
          <p:cNvPr id="14" name="文本框 13"/>
          <p:cNvSpPr txBox="1"/>
          <p:nvPr/>
        </p:nvSpPr>
        <p:spPr>
          <a:xfrm>
            <a:off x="7442509" y="5956049"/>
            <a:ext cx="1866791" cy="369332"/>
          </a:xfrm>
          <a:prstGeom prst="rect">
            <a:avLst/>
          </a:prstGeom>
          <a:noFill/>
        </p:spPr>
        <p:txBody>
          <a:bodyPr wrap="square">
            <a:spAutoFit/>
          </a:bodyPr>
          <a:lstStyle/>
          <a:p>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小米便签用例图</a:t>
            </a:r>
            <a:endParaRPr lang="zh-CN" altLang="en-US" dirty="0"/>
          </a:p>
        </p:txBody>
      </p:sp>
      <p:grpSp>
        <p:nvGrpSpPr>
          <p:cNvPr id="15" name="组合 14"/>
          <p:cNvGrpSpPr/>
          <p:nvPr>
            <p:custDataLst>
              <p:tags r:id="rId3"/>
            </p:custDataLst>
          </p:nvPr>
        </p:nvGrpSpPr>
        <p:grpSpPr>
          <a:xfrm>
            <a:off x="286268" y="981343"/>
            <a:ext cx="4829032" cy="5448818"/>
            <a:chOff x="5591944" y="980728"/>
            <a:chExt cx="6065777" cy="3168350"/>
          </a:xfrm>
        </p:grpSpPr>
        <p:sp>
          <p:nvSpPr>
            <p:cNvPr id="16" name="矩形 15"/>
            <p:cNvSpPr/>
            <p:nvPr>
              <p:custDataLst>
                <p:tags r:id="rId4"/>
              </p:custDataLst>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矩形 16"/>
            <p:cNvSpPr/>
            <p:nvPr>
              <p:custDataLst>
                <p:tags r:id="rId5"/>
              </p:custDataLst>
            </p:nvPr>
          </p:nvSpPr>
          <p:spPr>
            <a:xfrm>
              <a:off x="5771014" y="1085600"/>
              <a:ext cx="3648075" cy="63855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endPar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pic>
        <p:nvPicPr>
          <p:cNvPr id="2" name="图片 1"/>
          <p:cNvPicPr/>
          <p:nvPr/>
        </p:nvPicPr>
        <p:blipFill>
          <a:blip r:embed="rId6"/>
          <a:stretch>
            <a:fillRect/>
          </a:stretch>
        </p:blipFill>
        <p:spPr>
          <a:xfrm>
            <a:off x="6001385" y="1160780"/>
            <a:ext cx="2194560" cy="4734560"/>
          </a:xfrm>
          <a:prstGeom prst="rect">
            <a:avLst/>
          </a:prstGeom>
        </p:spPr>
      </p:pic>
      <p:sp>
        <p:nvSpPr>
          <p:cNvPr id="11" name="文本框 10"/>
          <p:cNvSpPr txBox="1"/>
          <p:nvPr/>
        </p:nvSpPr>
        <p:spPr>
          <a:xfrm>
            <a:off x="8505190" y="1161415"/>
            <a:ext cx="2929255" cy="4994275"/>
          </a:xfrm>
          <a:prstGeom prst="rect">
            <a:avLst/>
          </a:prstGeom>
          <a:noFill/>
        </p:spPr>
        <p:txBody>
          <a:bodyPr wrap="square" rtlCol="0">
            <a:noAutofit/>
          </a:bodyPr>
          <a:p>
            <a:r>
              <a:rPr lang="zh-CN" altLang="en-US"/>
              <a:t>同步功能</a:t>
            </a:r>
            <a:endParaRPr lang="zh-CN" altLang="en-US"/>
          </a:p>
          <a:p>
            <a:r>
              <a:rPr lang="zh-CN" altLang="en-US"/>
              <a:t>用户通过界面层触发同步功能，界面层与业务层交互进行同步操作，在同步过程中从模型层中获取处理同步任务相关的数据，模型层中封装的数据是从数据层获取的相关原始数据，业务层执行的同步操作完成后反馈到界面层，界面层向用户展示同步状态与</a:t>
            </a:r>
            <a:r>
              <a:rPr lang="zh-CN" altLang="en-US"/>
              <a:t>结果</a:t>
            </a:r>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r>
              <a:rPr lang="en-US" altLang="zh-CN" dirty="0"/>
              <a:t>-</a:t>
            </a:r>
            <a:r>
              <a:rPr lang="zh-CN" altLang="en-US" dirty="0"/>
              <a:t>软件设计原则</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5634"/>
            <a:ext cx="11086603" cy="4867055"/>
          </a:xfrm>
          <a:prstGeom prst="rect">
            <a:avLst/>
          </a:prstGeom>
          <a:noFill/>
        </p:spPr>
        <p:txBody>
          <a:bodyPr wrap="square" rtlCol="0">
            <a:normAutofit/>
          </a:bodyPr>
          <a:lstStyle/>
          <a:p>
            <a:pPr algn="l">
              <a:lnSpc>
                <a:spcPct val="130000"/>
              </a:lnSpc>
              <a:spcBef>
                <a:spcPts val="600"/>
              </a:spcBef>
              <a:spcAft>
                <a:spcPts val="0"/>
              </a:spcAft>
              <a:buClrTx/>
              <a:buSzTx/>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7606030" y="1286510"/>
            <a:ext cx="4050665" cy="2526030"/>
          </a:xfrm>
          <a:prstGeom prst="rect">
            <a:avLst/>
          </a:prstGeom>
          <a:noFill/>
        </p:spPr>
        <p:txBody>
          <a:bodyPr wrap="square" rtlCol="0">
            <a:noAutofit/>
          </a:bodyPr>
          <a:p>
            <a:r>
              <a:rPr lang="zh-CN" altLang="en-US"/>
              <a:t>模块化，高内聚度、低耦合度</a:t>
            </a:r>
            <a:endParaRPr lang="zh-CN" altLang="en-US"/>
          </a:p>
          <a:p>
            <a:r>
              <a:rPr lang="zh-CN" altLang="en-US"/>
              <a:t>将功能划分为独立的模块，遵循分层</a:t>
            </a:r>
            <a:r>
              <a:rPr lang="zh-CN" altLang="en-US"/>
              <a:t>结构，降低耦合度，提高代码可维护性。</a:t>
            </a:r>
            <a:endParaRPr lang="zh-CN" altLang="en-US"/>
          </a:p>
          <a:p>
            <a:r>
              <a:rPr lang="zh-CN" altLang="en-US"/>
              <a:t>如其中</a:t>
            </a:r>
            <a:r>
              <a:rPr lang="en-US" altLang="zh-CN"/>
              <a:t>data</a:t>
            </a:r>
            <a:r>
              <a:rPr lang="zh-CN" altLang="en-US"/>
              <a:t>包负责存储和管理数据，与</a:t>
            </a:r>
            <a:r>
              <a:rPr lang="zh-CN" altLang="en-US"/>
              <a:t>业务操作划分开，独立为单独的</a:t>
            </a:r>
            <a:r>
              <a:rPr lang="zh-CN" altLang="en-US"/>
              <a:t>模块</a:t>
            </a:r>
            <a:endParaRPr lang="zh-CN" altLang="en-US"/>
          </a:p>
          <a:p>
            <a:r>
              <a:rPr lang="en-US" altLang="zh-CN"/>
              <a:t>gtask</a:t>
            </a:r>
            <a:r>
              <a:rPr lang="zh-CN" altLang="en-US"/>
              <a:t>包处理同步任务，内部进一步划分为</a:t>
            </a:r>
            <a:r>
              <a:rPr lang="en-US" altLang="zh-CN"/>
              <a:t>data,remote,exception</a:t>
            </a:r>
            <a:r>
              <a:rPr lang="zh-CN" altLang="en-US"/>
              <a:t>子模块，进行同步数据管理、远程交互、异常处理，体现高内聚和</a:t>
            </a:r>
            <a:r>
              <a:rPr lang="zh-CN" altLang="en-US"/>
              <a:t>低耦合</a:t>
            </a:r>
            <a:endParaRPr lang="zh-CN" altLang="en-US"/>
          </a:p>
        </p:txBody>
      </p:sp>
      <p:sp>
        <p:nvSpPr>
          <p:cNvPr id="3" name="文本框 2"/>
          <p:cNvSpPr txBox="1"/>
          <p:nvPr/>
        </p:nvSpPr>
        <p:spPr>
          <a:xfrm>
            <a:off x="4405630" y="1286510"/>
            <a:ext cx="3011805" cy="3138170"/>
          </a:xfrm>
          <a:prstGeom prst="rect">
            <a:avLst/>
          </a:prstGeom>
          <a:noFill/>
        </p:spPr>
        <p:txBody>
          <a:bodyPr wrap="square" rtlCol="0">
            <a:spAutoFit/>
          </a:bodyPr>
          <a:p>
            <a:r>
              <a:rPr lang="zh-CN" altLang="en-US"/>
              <a:t>信息</a:t>
            </a:r>
            <a:r>
              <a:rPr lang="zh-CN" altLang="en-US"/>
              <a:t>隐藏</a:t>
            </a:r>
            <a:endParaRPr lang="zh-CN" altLang="en-US"/>
          </a:p>
          <a:p>
            <a:r>
              <a:rPr lang="zh-CN" altLang="en-US"/>
              <a:t>模块所含的信息</a:t>
            </a:r>
            <a:r>
              <a:rPr lang="zh-CN" altLang="en-US"/>
              <a:t>对不需要这些信息的模块不可访问，模块间仅仅交换那些为完成系统功能所必需交换的信息</a:t>
            </a:r>
            <a:endParaRPr lang="zh-CN" altLang="en-US"/>
          </a:p>
          <a:p>
            <a:r>
              <a:rPr lang="zh-CN" altLang="en-US"/>
              <a:t>如</a:t>
            </a:r>
            <a:r>
              <a:rPr lang="en-US" altLang="zh-CN"/>
              <a:t>gtask.data.MetaData</a:t>
            </a:r>
            <a:r>
              <a:rPr lang="zh-CN" altLang="en-US"/>
              <a:t>中只提供对外接口，</a:t>
            </a:r>
            <a:r>
              <a:rPr lang="en-US" altLang="zh-CN"/>
              <a:t>setMeta()</a:t>
            </a:r>
            <a:r>
              <a:rPr lang="zh-CN" altLang="en-US"/>
              <a:t>设置便签的元数据信息；不提供内部实现细节，如</a:t>
            </a:r>
            <a:r>
              <a:rPr lang="en-US" altLang="zh-CN"/>
              <a:t>mRelateGid</a:t>
            </a:r>
            <a:r>
              <a:rPr lang="zh-CN" altLang="en-US"/>
              <a:t>即关联的同步</a:t>
            </a:r>
            <a:r>
              <a:rPr lang="en-US" altLang="zh-CN"/>
              <a:t>ID</a:t>
            </a:r>
            <a:r>
              <a:rPr lang="zh-CN" altLang="en-US"/>
              <a:t>设计为</a:t>
            </a:r>
            <a:r>
              <a:rPr lang="zh-CN" altLang="en-US"/>
              <a:t>不可访问</a:t>
            </a:r>
            <a:endParaRPr lang="zh-CN" altLang="en-US"/>
          </a:p>
        </p:txBody>
      </p:sp>
      <p:sp>
        <p:nvSpPr>
          <p:cNvPr id="9" name="文本框 8"/>
          <p:cNvSpPr txBox="1"/>
          <p:nvPr/>
        </p:nvSpPr>
        <p:spPr>
          <a:xfrm>
            <a:off x="569595" y="1286510"/>
            <a:ext cx="3646805" cy="2030095"/>
          </a:xfrm>
          <a:prstGeom prst="rect">
            <a:avLst/>
          </a:prstGeom>
          <a:noFill/>
        </p:spPr>
        <p:txBody>
          <a:bodyPr wrap="square" rtlCol="0">
            <a:spAutoFit/>
          </a:bodyPr>
          <a:p>
            <a:r>
              <a:rPr lang="zh-CN" altLang="en-US"/>
              <a:t>抽象与逐步</a:t>
            </a:r>
            <a:r>
              <a:rPr lang="zh-CN" altLang="en-US"/>
              <a:t>求精</a:t>
            </a:r>
            <a:endParaRPr lang="zh-CN" altLang="en-US"/>
          </a:p>
          <a:p>
            <a:r>
              <a:rPr lang="en-US" altLang="zh-CN"/>
              <a:t>gtask.remote.GTaskASyncTask</a:t>
            </a:r>
            <a:r>
              <a:rPr lang="zh-CN" altLang="en-US"/>
              <a:t>抽象定义了完成同步便签到服务器后通知任务状态的监听接口，但未实现具体逻辑，之后在</a:t>
            </a:r>
            <a:r>
              <a:rPr lang="en-US" altLang="zh-CN"/>
              <a:t>remote.GTaskSyncService</a:t>
            </a:r>
            <a:r>
              <a:rPr lang="zh-CN" altLang="en-US"/>
              <a:t>细化实现具体的完成同步便签</a:t>
            </a:r>
            <a:r>
              <a:rPr lang="zh-CN" altLang="en-US"/>
              <a:t>的功能</a:t>
            </a:r>
            <a:endParaRPr lang="zh-CN" altLang="en-US"/>
          </a:p>
        </p:txBody>
      </p:sp>
      <p:pic>
        <p:nvPicPr>
          <p:cNvPr id="12" name="图片 11" descr="360截图20250607115106726"/>
          <p:cNvPicPr>
            <a:picLocks noChangeAspect="1"/>
          </p:cNvPicPr>
          <p:nvPr/>
        </p:nvPicPr>
        <p:blipFill>
          <a:blip r:embed="rId1"/>
          <a:srcRect l="27938" t="24174" r="35292" b="46123"/>
          <a:stretch>
            <a:fillRect/>
          </a:stretch>
        </p:blipFill>
        <p:spPr>
          <a:xfrm>
            <a:off x="569595" y="3316605"/>
            <a:ext cx="3148965" cy="1395730"/>
          </a:xfrm>
          <a:prstGeom prst="rect">
            <a:avLst/>
          </a:prstGeom>
        </p:spPr>
      </p:pic>
      <p:pic>
        <p:nvPicPr>
          <p:cNvPr id="13" name="图片 12" descr="360截图20250607115039027"/>
          <p:cNvPicPr>
            <a:picLocks noChangeAspect="1"/>
          </p:cNvPicPr>
          <p:nvPr/>
        </p:nvPicPr>
        <p:blipFill>
          <a:blip r:embed="rId2"/>
          <a:srcRect l="30734" t="18420" r="22109" b="44160"/>
          <a:stretch>
            <a:fillRect/>
          </a:stretch>
        </p:blipFill>
        <p:spPr>
          <a:xfrm>
            <a:off x="569595" y="4806315"/>
            <a:ext cx="3148965" cy="1346200"/>
          </a:xfrm>
          <a:prstGeom prst="rect">
            <a:avLst/>
          </a:prstGeom>
        </p:spPr>
      </p:pic>
      <p:pic>
        <p:nvPicPr>
          <p:cNvPr id="14" name="图片 13" descr="360截图20250607112116788"/>
          <p:cNvPicPr>
            <a:picLocks noChangeAspect="1"/>
          </p:cNvPicPr>
          <p:nvPr/>
        </p:nvPicPr>
        <p:blipFill>
          <a:blip r:embed="rId3"/>
          <a:srcRect l="35378" t="34352" r="23024" b="10287"/>
          <a:stretch>
            <a:fillRect/>
          </a:stretch>
        </p:blipFill>
        <p:spPr>
          <a:xfrm>
            <a:off x="4482465" y="4091305"/>
            <a:ext cx="2633345" cy="2188210"/>
          </a:xfrm>
          <a:prstGeom prst="rect">
            <a:avLst/>
          </a:prstGeom>
        </p:spPr>
      </p:pic>
      <p:pic>
        <p:nvPicPr>
          <p:cNvPr id="17" name="图片 16" descr="360截图20250607112116788"/>
          <p:cNvPicPr>
            <a:picLocks noChangeAspect="1"/>
          </p:cNvPicPr>
          <p:nvPr/>
        </p:nvPicPr>
        <p:blipFill>
          <a:blip r:embed="rId3"/>
          <a:srcRect t="20741" r="69270" b="24120"/>
          <a:stretch>
            <a:fillRect/>
          </a:stretch>
        </p:blipFill>
        <p:spPr>
          <a:xfrm>
            <a:off x="7767320" y="4091305"/>
            <a:ext cx="3744595" cy="22225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精读小米便签</a:t>
            </a:r>
            <a:r>
              <a:rPr lang="en-US" altLang="zh-CN" dirty="0"/>
              <a:t>-</a:t>
            </a:r>
            <a:r>
              <a:rPr lang="zh-CN" altLang="en-US" dirty="0"/>
              <a:t>编程技能</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defRPr/>
            </a:pPr>
            <a:endParaRPr lang="en-US" altLang="zh-CN" sz="1600" dirty="0">
              <a:solidFill>
                <a:srgbClr val="FF0000"/>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682625" y="1286510"/>
            <a:ext cx="3694430" cy="2306955"/>
          </a:xfrm>
          <a:prstGeom prst="rect">
            <a:avLst/>
          </a:prstGeom>
          <a:noFill/>
        </p:spPr>
        <p:txBody>
          <a:bodyPr wrap="square" rtlCol="0">
            <a:spAutoFit/>
          </a:bodyPr>
          <a:p>
            <a:r>
              <a:rPr lang="zh-CN" altLang="en-US"/>
              <a:t>编写实现类的</a:t>
            </a:r>
            <a:r>
              <a:rPr lang="zh-CN" altLang="en-US"/>
              <a:t>代码</a:t>
            </a:r>
            <a:endParaRPr lang="zh-CN" altLang="en-US"/>
          </a:p>
          <a:p>
            <a:r>
              <a:rPr lang="zh-CN" altLang="en-US"/>
              <a:t>在编写实际类时需要将设计信息，即设计模型中包括的可见性、类名、属性、方法等直接转换为</a:t>
            </a:r>
            <a:r>
              <a:rPr lang="zh-CN" altLang="en-US"/>
              <a:t>用程序设计语言表示的实现结构和代码</a:t>
            </a:r>
            <a:endParaRPr lang="zh-CN" altLang="en-US"/>
          </a:p>
          <a:p>
            <a:r>
              <a:rPr lang="zh-CN" altLang="en-US"/>
              <a:t>如</a:t>
            </a:r>
            <a:r>
              <a:rPr lang="en-US" altLang="zh-CN"/>
              <a:t>model.data</a:t>
            </a:r>
            <a:r>
              <a:rPr lang="zh-CN" altLang="en-US"/>
              <a:t>中</a:t>
            </a:r>
            <a:r>
              <a:rPr lang="en-US" altLang="zh-CN"/>
              <a:t>Note</a:t>
            </a:r>
            <a:r>
              <a:rPr lang="zh-CN" altLang="en-US"/>
              <a:t>类直接定义的方法</a:t>
            </a:r>
            <a:r>
              <a:rPr lang="en-US" altLang="zh-CN"/>
              <a:t>setTextData()</a:t>
            </a:r>
            <a:r>
              <a:rPr lang="zh-CN" altLang="en-US"/>
              <a:t>设置笔记数据中的文本</a:t>
            </a:r>
            <a:r>
              <a:rPr lang="zh-CN" altLang="en-US"/>
              <a:t>信息</a:t>
            </a:r>
            <a:endParaRPr lang="zh-CN" altLang="en-US"/>
          </a:p>
        </p:txBody>
      </p:sp>
      <p:sp>
        <p:nvSpPr>
          <p:cNvPr id="3" name="文本框 2"/>
          <p:cNvSpPr txBox="1"/>
          <p:nvPr/>
        </p:nvSpPr>
        <p:spPr>
          <a:xfrm>
            <a:off x="4685665" y="1286510"/>
            <a:ext cx="3531235" cy="2306955"/>
          </a:xfrm>
          <a:prstGeom prst="rect">
            <a:avLst/>
          </a:prstGeom>
          <a:noFill/>
        </p:spPr>
        <p:txBody>
          <a:bodyPr wrap="square" rtlCol="0">
            <a:spAutoFit/>
          </a:bodyPr>
          <a:p>
            <a:r>
              <a:rPr lang="zh-CN" altLang="en-US"/>
              <a:t>编写用户界面</a:t>
            </a:r>
            <a:r>
              <a:rPr lang="zh-CN" altLang="en-US"/>
              <a:t>代码</a:t>
            </a:r>
            <a:endParaRPr lang="zh-CN" altLang="en-US"/>
          </a:p>
          <a:p>
            <a:r>
              <a:rPr lang="zh-CN" altLang="en-US"/>
              <a:t>编写界面类属性代码</a:t>
            </a:r>
            <a:r>
              <a:rPr lang="zh-CN" altLang="en-US"/>
              <a:t>以定义界面设计元素；编写界面类的方法以对界面操作或者对界面事件进行响应处理</a:t>
            </a:r>
            <a:endParaRPr lang="zh-CN" altLang="en-US"/>
          </a:p>
          <a:p>
            <a:r>
              <a:rPr lang="zh-CN" altLang="en-US"/>
              <a:t>如</a:t>
            </a:r>
            <a:r>
              <a:rPr lang="en-US" altLang="zh-CN"/>
              <a:t>ui.NoteEditActivity</a:t>
            </a:r>
            <a:r>
              <a:rPr lang="zh-CN" altLang="en-US"/>
              <a:t>定义了界面的动态元素，输入元素等和对界面操作后的界面响应</a:t>
            </a:r>
            <a:r>
              <a:rPr lang="zh-CN" altLang="en-US"/>
              <a:t>方法</a:t>
            </a:r>
            <a:endParaRPr lang="zh-CN" altLang="en-US"/>
          </a:p>
        </p:txBody>
      </p:sp>
      <p:sp>
        <p:nvSpPr>
          <p:cNvPr id="8" name="文本框 7"/>
          <p:cNvSpPr txBox="1"/>
          <p:nvPr/>
        </p:nvSpPr>
        <p:spPr>
          <a:xfrm>
            <a:off x="8216900" y="1148080"/>
            <a:ext cx="2992120" cy="3138170"/>
          </a:xfrm>
          <a:prstGeom prst="rect">
            <a:avLst/>
          </a:prstGeom>
          <a:noFill/>
        </p:spPr>
        <p:txBody>
          <a:bodyPr wrap="square" rtlCol="0">
            <a:spAutoFit/>
          </a:bodyPr>
          <a:p>
            <a:r>
              <a:rPr lang="zh-CN" altLang="en-US"/>
              <a:t>编写数据</a:t>
            </a:r>
            <a:r>
              <a:rPr lang="zh-CN" altLang="en-US"/>
              <a:t>设计代码</a:t>
            </a:r>
            <a:endParaRPr lang="zh-CN" altLang="en-US"/>
          </a:p>
          <a:p>
            <a:r>
              <a:rPr lang="zh-CN" altLang="en-US"/>
              <a:t>创建相应的数据库关系表格及其内部的各个字段选项等来定义数据库中的数据和记录；如</a:t>
            </a:r>
            <a:r>
              <a:rPr lang="en-US" altLang="zh-CN"/>
              <a:t>data.NotesDatabaseHelper</a:t>
            </a:r>
            <a:r>
              <a:rPr lang="zh-CN" altLang="en-US"/>
              <a:t>中</a:t>
            </a:r>
            <a:r>
              <a:rPr lang="zh-CN" altLang="en-US"/>
              <a:t>创建数据库表</a:t>
            </a:r>
            <a:r>
              <a:rPr lang="en-US" altLang="zh-CN"/>
              <a:t>note</a:t>
            </a:r>
            <a:endParaRPr lang="en-US" altLang="zh-CN"/>
          </a:p>
          <a:p>
            <a:r>
              <a:rPr lang="zh-CN" altLang="en-US"/>
              <a:t>编写相应的程序代码来操作数据库，进行增删查改；如</a:t>
            </a:r>
            <a:r>
              <a:rPr lang="en-US" altLang="zh-CN"/>
              <a:t>data.NotesProvider</a:t>
            </a:r>
            <a:r>
              <a:rPr lang="zh-CN" altLang="en-US"/>
              <a:t>中</a:t>
            </a:r>
            <a:r>
              <a:rPr lang="en-US" altLang="zh-CN"/>
              <a:t>update</a:t>
            </a:r>
            <a:r>
              <a:rPr lang="zh-CN" altLang="en-US"/>
              <a:t>更新</a:t>
            </a:r>
            <a:r>
              <a:rPr lang="en-US" altLang="zh-CN"/>
              <a:t>data</a:t>
            </a:r>
            <a:r>
              <a:rPr lang="zh-CN" altLang="en-US"/>
              <a:t>和</a:t>
            </a:r>
            <a:r>
              <a:rPr lang="en-US" altLang="zh-CN"/>
              <a:t>note</a:t>
            </a:r>
            <a:r>
              <a:rPr lang="zh-CN" altLang="en-US"/>
              <a:t>表</a:t>
            </a:r>
            <a:endParaRPr lang="zh-CN" altLang="en-US"/>
          </a:p>
        </p:txBody>
      </p:sp>
      <p:pic>
        <p:nvPicPr>
          <p:cNvPr id="11" name="图片 10" descr="360截图20250607163018094"/>
          <p:cNvPicPr>
            <a:picLocks noChangeAspect="1"/>
          </p:cNvPicPr>
          <p:nvPr/>
        </p:nvPicPr>
        <p:blipFill>
          <a:blip r:embed="rId1"/>
          <a:srcRect l="9250" t="23883" r="39391" b="23226"/>
          <a:stretch>
            <a:fillRect/>
          </a:stretch>
        </p:blipFill>
        <p:spPr>
          <a:xfrm>
            <a:off x="8007350" y="4286250"/>
            <a:ext cx="1843405" cy="1992630"/>
          </a:xfrm>
          <a:prstGeom prst="rect">
            <a:avLst/>
          </a:prstGeom>
        </p:spPr>
      </p:pic>
      <p:pic>
        <p:nvPicPr>
          <p:cNvPr id="12" name="图片 11" descr="360截图20250607163419696"/>
          <p:cNvPicPr>
            <a:picLocks noChangeAspect="1"/>
          </p:cNvPicPr>
          <p:nvPr/>
        </p:nvPicPr>
        <p:blipFill>
          <a:blip r:embed="rId2"/>
          <a:srcRect l="14773" t="22704" r="14222" b="10278"/>
          <a:stretch>
            <a:fillRect/>
          </a:stretch>
        </p:blipFill>
        <p:spPr>
          <a:xfrm>
            <a:off x="9850755" y="4286885"/>
            <a:ext cx="1856105" cy="1991995"/>
          </a:xfrm>
          <a:prstGeom prst="rect">
            <a:avLst/>
          </a:prstGeom>
        </p:spPr>
      </p:pic>
      <p:pic>
        <p:nvPicPr>
          <p:cNvPr id="13" name="图片 12" descr="360截图20250607121216280"/>
          <p:cNvPicPr>
            <a:picLocks noChangeAspect="1"/>
          </p:cNvPicPr>
          <p:nvPr/>
        </p:nvPicPr>
        <p:blipFill>
          <a:blip r:embed="rId3"/>
          <a:srcRect l="28333" t="8055" r="25901" b="58543"/>
          <a:stretch>
            <a:fillRect/>
          </a:stretch>
        </p:blipFill>
        <p:spPr>
          <a:xfrm>
            <a:off x="682625" y="3651885"/>
            <a:ext cx="3694430" cy="2625090"/>
          </a:xfrm>
          <a:prstGeom prst="rect">
            <a:avLst/>
          </a:prstGeom>
        </p:spPr>
      </p:pic>
      <p:pic>
        <p:nvPicPr>
          <p:cNvPr id="14" name="图片 13" descr="360截图20250607122728084"/>
          <p:cNvPicPr>
            <a:picLocks noChangeAspect="1"/>
          </p:cNvPicPr>
          <p:nvPr/>
        </p:nvPicPr>
        <p:blipFill>
          <a:blip r:embed="rId4"/>
          <a:srcRect l="28411" t="8055" r="34974" b="64670"/>
          <a:stretch>
            <a:fillRect/>
          </a:stretch>
        </p:blipFill>
        <p:spPr>
          <a:xfrm>
            <a:off x="4787900" y="3593465"/>
            <a:ext cx="3064510" cy="1097280"/>
          </a:xfrm>
          <a:prstGeom prst="rect">
            <a:avLst/>
          </a:prstGeom>
        </p:spPr>
      </p:pic>
      <p:pic>
        <p:nvPicPr>
          <p:cNvPr id="16" name="图片 15" descr="360截图20250607122810767"/>
          <p:cNvPicPr>
            <a:picLocks noChangeAspect="1"/>
          </p:cNvPicPr>
          <p:nvPr/>
        </p:nvPicPr>
        <p:blipFill>
          <a:blip r:embed="rId5"/>
          <a:srcRect l="30385" t="19300" r="28818" b="44168"/>
          <a:stretch>
            <a:fillRect/>
          </a:stretch>
        </p:blipFill>
        <p:spPr>
          <a:xfrm>
            <a:off x="4787900" y="4796790"/>
            <a:ext cx="3068955" cy="148018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02</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代码质量分析</a:t>
            </a:r>
            <a:endPar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52197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Code quality analysis</a:t>
            </a:r>
            <a:endParaRPr kumimoji="0" lang="en-US" altLang="zh-CN" sz="2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
        <p:nvSpPr>
          <p:cNvPr id="15" name="文本框 14"/>
          <p:cNvSpPr txBox="1"/>
          <p:nvPr/>
        </p:nvSpPr>
        <p:spPr>
          <a:xfrm>
            <a:off x="12420600" y="2550795"/>
            <a:ext cx="4064000" cy="368300"/>
          </a:xfrm>
          <a:prstGeom prst="rect">
            <a:avLst/>
          </a:prstGeom>
          <a:noFill/>
        </p:spPr>
        <p:txBody>
          <a:bodyPr wrap="square" rtlCol="0">
            <a:spAutoFit/>
          </a:bodyPr>
          <a:lstStyle/>
          <a:p>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人工分析代码质量</a:t>
            </a:r>
            <a:endPar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2935" y="1049735"/>
            <a:ext cx="11513006" cy="5376014"/>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569900" y="1286269"/>
            <a:ext cx="11086603" cy="4867055"/>
          </a:xfrm>
          <a:prstGeom prst="rect">
            <a:avLst/>
          </a:prstGeom>
          <a:noFill/>
        </p:spPr>
        <p:txBody>
          <a:bodyPr wrap="square" rtlCol="0">
            <a:normAutofit/>
          </a:bodyPr>
          <a:lstStyle/>
          <a:p>
            <a:pPr algn="l">
              <a:lnSpc>
                <a:spcPct val="130000"/>
              </a:lnSpc>
              <a:spcBef>
                <a:spcPts val="600"/>
              </a:spcBef>
              <a:spcAft>
                <a:spcPts val="0"/>
              </a:spcAft>
              <a:buClrTx/>
              <a:buSzTx/>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grpSp>
        <p:nvGrpSpPr>
          <p:cNvPr id="16" name="组合 15"/>
          <p:cNvGrpSpPr/>
          <p:nvPr/>
        </p:nvGrpSpPr>
        <p:grpSpPr>
          <a:xfrm>
            <a:off x="569595" y="1435735"/>
            <a:ext cx="11032490" cy="4640580"/>
            <a:chOff x="897" y="2725"/>
            <a:chExt cx="17374" cy="7308"/>
          </a:xfrm>
        </p:grpSpPr>
        <p:sp>
          <p:nvSpPr>
            <p:cNvPr id="2" name="文本框 1"/>
            <p:cNvSpPr txBox="1"/>
            <p:nvPr/>
          </p:nvSpPr>
          <p:spPr>
            <a:xfrm>
              <a:off x="1181" y="2725"/>
              <a:ext cx="5348" cy="3197"/>
            </a:xfrm>
            <a:prstGeom prst="rect">
              <a:avLst/>
            </a:prstGeom>
            <a:noFill/>
          </p:spPr>
          <p:txBody>
            <a:bodyPr wrap="square" rtlCol="0">
              <a:spAutoFit/>
            </a:bodyPr>
            <a:p>
              <a:r>
                <a:rPr lang="zh-CN" altLang="en-US"/>
                <a:t>命名规范</a:t>
              </a:r>
              <a:endParaRPr lang="zh-CN" altLang="en-US"/>
            </a:p>
            <a:p>
              <a:r>
                <a:rPr lang="zh-CN" altLang="en-US"/>
                <a:t>变量及函数采用了一目了然，有意义的</a:t>
              </a:r>
              <a:r>
                <a:rPr lang="zh-CN" altLang="en-US"/>
                <a:t>命名方式</a:t>
              </a:r>
              <a:endParaRPr lang="zh-CN" altLang="en-US"/>
            </a:p>
            <a:p>
              <a:r>
                <a:rPr lang="zh-CN" altLang="en-US"/>
                <a:t>如</a:t>
              </a:r>
              <a:r>
                <a:rPr lang="en-US" altLang="zh-CN"/>
                <a:t>model.Note</a:t>
              </a:r>
              <a:r>
                <a:rPr lang="zh-CN" altLang="en-US"/>
                <a:t>中</a:t>
              </a:r>
              <a:r>
                <a:rPr lang="en-US" altLang="zh-CN"/>
                <a:t>setTextData()</a:t>
              </a:r>
              <a:r>
                <a:rPr lang="zh-CN" altLang="en-US"/>
                <a:t>：设置笔记数据中的文本，</a:t>
              </a:r>
              <a:r>
                <a:rPr lang="en-US" altLang="zh-CN"/>
                <a:t>setCallData():</a:t>
              </a:r>
              <a:r>
                <a:rPr lang="zh-CN" altLang="en-US"/>
                <a:t>设置通话笔记数据中的</a:t>
              </a:r>
              <a:r>
                <a:rPr lang="zh-CN" altLang="en-US"/>
                <a:t>文本</a:t>
              </a:r>
              <a:endParaRPr lang="zh-CN" altLang="en-US"/>
            </a:p>
          </p:txBody>
        </p:sp>
        <p:pic>
          <p:nvPicPr>
            <p:cNvPr id="8" name="图片 7" descr="360截图20250607121216280"/>
            <p:cNvPicPr>
              <a:picLocks noChangeAspect="1"/>
            </p:cNvPicPr>
            <p:nvPr/>
          </p:nvPicPr>
          <p:blipFill>
            <a:blip r:embed="rId1"/>
            <a:srcRect l="28333" t="8896" r="25979" b="50000"/>
            <a:stretch>
              <a:fillRect/>
            </a:stretch>
          </p:blipFill>
          <p:spPr>
            <a:xfrm>
              <a:off x="897" y="5921"/>
              <a:ext cx="5631" cy="4113"/>
            </a:xfrm>
            <a:prstGeom prst="rect">
              <a:avLst/>
            </a:prstGeom>
          </p:spPr>
        </p:pic>
        <p:sp>
          <p:nvSpPr>
            <p:cNvPr id="9" name="文本框 8"/>
            <p:cNvSpPr txBox="1"/>
            <p:nvPr/>
          </p:nvSpPr>
          <p:spPr>
            <a:xfrm>
              <a:off x="6772" y="2877"/>
              <a:ext cx="5909" cy="2761"/>
            </a:xfrm>
            <a:prstGeom prst="rect">
              <a:avLst/>
            </a:prstGeom>
            <a:noFill/>
          </p:spPr>
          <p:txBody>
            <a:bodyPr wrap="square" rtlCol="0">
              <a:spAutoFit/>
            </a:bodyPr>
            <a:p>
              <a:r>
                <a:rPr lang="zh-CN" altLang="en-US"/>
                <a:t>代码格式化，</a:t>
              </a:r>
              <a:r>
                <a:rPr lang="zh-CN" altLang="en-US"/>
                <a:t>代码布局</a:t>
              </a:r>
              <a:endParaRPr lang="zh-CN" altLang="en-US"/>
            </a:p>
            <a:p>
              <a:r>
                <a:rPr lang="zh-CN" altLang="en-US"/>
                <a:t>结构整洁，代码缩进及符号，括号，注释遵循编码风格，</a:t>
              </a:r>
              <a:r>
                <a:rPr lang="en-US" altLang="zh-CN"/>
                <a:t>"if-else"</a:t>
              </a:r>
              <a:r>
                <a:rPr lang="zh-CN" altLang="en-US"/>
                <a:t>结构中，</a:t>
              </a:r>
              <a:r>
                <a:rPr lang="en-US" altLang="zh-CN"/>
                <a:t>'else'</a:t>
              </a:r>
              <a:r>
                <a:rPr lang="zh-CN" altLang="en-US"/>
                <a:t>关键字后紧跟大括号，没有额外的空行或空格，使得代码紧凑而整洁，增强代码可读性。</a:t>
              </a:r>
              <a:endParaRPr lang="zh-CN" altLang="en-US"/>
            </a:p>
          </p:txBody>
        </p:sp>
        <p:pic>
          <p:nvPicPr>
            <p:cNvPr id="11" name="图片 10" descr="360截图20250607171406289"/>
            <p:cNvPicPr>
              <a:picLocks noChangeAspect="1"/>
            </p:cNvPicPr>
            <p:nvPr/>
          </p:nvPicPr>
          <p:blipFill>
            <a:blip r:embed="rId2"/>
            <a:srcRect l="33068" t="27064" r="30635" b="45600"/>
            <a:stretch>
              <a:fillRect/>
            </a:stretch>
          </p:blipFill>
          <p:spPr>
            <a:xfrm>
              <a:off x="6668" y="5921"/>
              <a:ext cx="6013" cy="4113"/>
            </a:xfrm>
            <a:prstGeom prst="rect">
              <a:avLst/>
            </a:prstGeom>
          </p:spPr>
        </p:pic>
        <p:sp>
          <p:nvSpPr>
            <p:cNvPr id="12" name="文本框 11"/>
            <p:cNvSpPr txBox="1"/>
            <p:nvPr/>
          </p:nvSpPr>
          <p:spPr>
            <a:xfrm>
              <a:off x="13047" y="2907"/>
              <a:ext cx="5122" cy="2325"/>
            </a:xfrm>
            <a:prstGeom prst="rect">
              <a:avLst/>
            </a:prstGeom>
            <a:noFill/>
          </p:spPr>
          <p:txBody>
            <a:bodyPr wrap="square" rtlCol="0">
              <a:spAutoFit/>
            </a:bodyPr>
            <a:p>
              <a:r>
                <a:rPr lang="zh-CN" altLang="en-US"/>
                <a:t>代码注释</a:t>
              </a:r>
              <a:endParaRPr lang="zh-CN" altLang="en-US"/>
            </a:p>
            <a:p>
              <a:r>
                <a:rPr lang="zh-CN" altLang="en-US"/>
                <a:t>注释精简，说明了部分程序的注意事项和功能，但注释过少，不够全面，导致阅读分析代码</a:t>
              </a:r>
              <a:r>
                <a:rPr lang="zh-CN" altLang="en-US"/>
                <a:t>困难</a:t>
              </a:r>
              <a:endParaRPr lang="zh-CN" altLang="en-US"/>
            </a:p>
          </p:txBody>
        </p:sp>
        <p:pic>
          <p:nvPicPr>
            <p:cNvPr id="13" name="图片 12" descr="360截图20250607171908535"/>
            <p:cNvPicPr>
              <a:picLocks noChangeAspect="1"/>
            </p:cNvPicPr>
            <p:nvPr/>
          </p:nvPicPr>
          <p:blipFill>
            <a:blip r:embed="rId3"/>
            <a:srcRect l="31724" t="11332" r="30948" b="65132"/>
            <a:stretch>
              <a:fillRect/>
            </a:stretch>
          </p:blipFill>
          <p:spPr>
            <a:xfrm>
              <a:off x="13243" y="5124"/>
              <a:ext cx="5028" cy="1708"/>
            </a:xfrm>
            <a:prstGeom prst="rect">
              <a:avLst/>
            </a:prstGeom>
          </p:spPr>
        </p:pic>
        <p:pic>
          <p:nvPicPr>
            <p:cNvPr id="14" name="图片 13" descr="360截图20250607172213284"/>
            <p:cNvPicPr>
              <a:picLocks noChangeAspect="1"/>
            </p:cNvPicPr>
            <p:nvPr/>
          </p:nvPicPr>
          <p:blipFill>
            <a:blip r:embed="rId4"/>
            <a:srcRect l="33068" t="18865" r="22271" b="11700"/>
            <a:stretch>
              <a:fillRect/>
            </a:stretch>
          </p:blipFill>
          <p:spPr>
            <a:xfrm>
              <a:off x="13243" y="7003"/>
              <a:ext cx="5027" cy="2924"/>
            </a:xfrm>
            <a:prstGeom prst="rect">
              <a:avLst/>
            </a:prstGeom>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03</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502024"/>
            <a:ext cx="7765129" cy="79106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开源代码维护</a:t>
            </a:r>
            <a:endParaRPr kumimoji="0" lang="zh-CN" altLang="en-US" sz="54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460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Open source code maintenance</a:t>
            </a:r>
            <a:endParaRPr kumimoji="0" lang="en-US" altLang="zh-CN" sz="24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开源软件维护新增功能描述</a:t>
            </a:r>
            <a:endParaRPr lang="zh-CN" altLang="en-US" dirty="0"/>
          </a:p>
        </p:txBody>
      </p:sp>
      <p:sp>
        <p:nvSpPr>
          <p:cNvPr id="48" name="矩形 47"/>
          <p:cNvSpPr/>
          <p:nvPr>
            <p:custDataLst>
              <p:tags r:id="rId1"/>
            </p:custDataLst>
          </p:nvPr>
        </p:nvSpPr>
        <p:spPr>
          <a:xfrm>
            <a:off x="5591944" y="980727"/>
            <a:ext cx="6065777" cy="571368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5703136" y="1512400"/>
            <a:ext cx="5834728" cy="1127760"/>
          </a:xfrm>
          <a:prstGeom prst="rect">
            <a:avLst/>
          </a:prstGeom>
        </p:spPr>
        <p:txBody>
          <a:bodyPr wrap="square">
            <a:spAutoFit/>
          </a:bodyPr>
          <a:lstStyle/>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置顶</a:t>
            </a:r>
            <a:r>
              <a:rPr lang="zh-CN" altLang="en-US" sz="1600" dirty="0">
                <a:solidFill>
                  <a:schemeClr val="tx1"/>
                </a:solidFill>
                <a:latin typeface="微软雅黑" panose="020B0503020204020204" pitchFamily="34" charset="-122"/>
                <a:ea typeface="微软雅黑" panose="020B0503020204020204" pitchFamily="34" charset="-122"/>
              </a:rPr>
              <a:t>便签：用户通过点击置顶按钮可将所选文档置顶</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修改字体颜色：用户长按便签内容，</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并拖动</a:t>
            </a:r>
            <a:r>
              <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rPr>
              <a:t>选择文字区域进行修改字体颜色</a:t>
            </a:r>
            <a:endParaRPr lang="zh-CN" altLang="en-US" sz="160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9" name="文本框 8"/>
          <p:cNvSpPr txBox="1"/>
          <p:nvPr/>
        </p:nvSpPr>
        <p:spPr>
          <a:xfrm>
            <a:off x="1477142" y="5886647"/>
            <a:ext cx="3614975" cy="369332"/>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新增功能用例图</a:t>
            </a:r>
            <a:endParaRPr lang="zh-CN" altLang="en-US" dirty="0"/>
          </a:p>
        </p:txBody>
      </p:sp>
      <p:sp>
        <p:nvSpPr>
          <p:cNvPr id="11" name="圆角矩形 6"/>
          <p:cNvSpPr/>
          <p:nvPr/>
        </p:nvSpPr>
        <p:spPr>
          <a:xfrm>
            <a:off x="5703136" y="105703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新增功能描述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3" name="图片 2"/>
          <p:cNvPicPr/>
          <p:nvPr/>
        </p:nvPicPr>
        <p:blipFill>
          <a:blip r:embed="rId3"/>
          <a:stretch>
            <a:fillRect/>
          </a:stretch>
        </p:blipFill>
        <p:spPr>
          <a:xfrm>
            <a:off x="1209040" y="2043430"/>
            <a:ext cx="3176905" cy="291592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endParaRPr lang="zh-CN" altLang="en-US" dirty="0"/>
          </a:p>
        </p:txBody>
      </p:sp>
      <p:sp>
        <p:nvSpPr>
          <p:cNvPr id="48" name="矩形 47"/>
          <p:cNvSpPr/>
          <p:nvPr>
            <p:custDataLst>
              <p:tags r:id="rId1"/>
            </p:custDataLst>
          </p:nvPr>
        </p:nvSpPr>
        <p:spPr>
          <a:xfrm>
            <a:off x="351800" y="942051"/>
            <a:ext cx="6065777" cy="546294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462992" y="1578499"/>
            <a:ext cx="5834728" cy="4303395"/>
          </a:xfrm>
          <a:prstGeom prst="rect">
            <a:avLst/>
          </a:prstGeom>
        </p:spPr>
        <p:txBody>
          <a:bodyPr wrap="square">
            <a:spAutoFit/>
          </a:bodyPr>
          <a:lstStyle/>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用例名称</a:t>
            </a:r>
            <a:r>
              <a:rPr lang="en-US" altLang="zh-CN" sz="1600" dirty="0">
                <a:solidFill>
                  <a:schemeClr val="tx1"/>
                </a:solidFill>
                <a:latin typeface="微软雅黑" panose="020B0503020204020204" pitchFamily="34" charset="-122"/>
                <a:ea typeface="微软雅黑" panose="020B0503020204020204" pitchFamily="34" charset="-122"/>
              </a:rPr>
              <a:t>: </a:t>
            </a:r>
            <a:r>
              <a:rPr lang="zh-CN" altLang="en-US" sz="1600" dirty="0">
                <a:solidFill>
                  <a:schemeClr val="tx1"/>
                </a:solidFill>
                <a:latin typeface="微软雅黑" panose="020B0503020204020204" pitchFamily="34" charset="-122"/>
                <a:ea typeface="微软雅黑" panose="020B0503020204020204" pitchFamily="34" charset="-122"/>
              </a:rPr>
              <a:t>置顶便签</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功能</a:t>
            </a:r>
            <a:r>
              <a:rPr lang="en-US" altLang="zh-CN" sz="1600" dirty="0">
                <a:solidFill>
                  <a:schemeClr val="tx1"/>
                </a:solidFill>
                <a:latin typeface="微软雅黑" panose="020B0503020204020204" pitchFamily="34" charset="-122"/>
                <a:ea typeface="微软雅黑" panose="020B0503020204020204" pitchFamily="34" charset="-122"/>
              </a:rPr>
              <a:t>:</a:t>
            </a:r>
            <a:r>
              <a:rPr lang="zh-CN" altLang="en-US" sz="1600" dirty="0">
                <a:solidFill>
                  <a:schemeClr val="tx1"/>
                </a:solidFill>
                <a:latin typeface="微软雅黑" panose="020B0503020204020204" pitchFamily="34" charset="-122"/>
                <a:ea typeface="微软雅黑" panose="020B0503020204020204" pitchFamily="34" charset="-122"/>
              </a:rPr>
              <a:t>用户置顶便签</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执行者</a:t>
            </a:r>
            <a:r>
              <a:rPr lang="en-US" altLang="zh-CN" sz="1600" dirty="0">
                <a:solidFill>
                  <a:schemeClr val="tx1"/>
                </a:solidFill>
                <a:latin typeface="微软雅黑" panose="020B0503020204020204" pitchFamily="34" charset="-122"/>
                <a:ea typeface="微软雅黑" panose="020B0503020204020204" pitchFamily="34" charset="-122"/>
              </a:rPr>
              <a:t>:</a:t>
            </a:r>
            <a:r>
              <a:rPr lang="zh-CN" altLang="en-US" sz="1600" dirty="0">
                <a:solidFill>
                  <a:schemeClr val="tx1"/>
                </a:solidFill>
                <a:latin typeface="微软雅黑" panose="020B0503020204020204" pitchFamily="34" charset="-122"/>
                <a:ea typeface="微软雅黑" panose="020B0503020204020204" pitchFamily="34" charset="-122"/>
              </a:rPr>
              <a:t>用户</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触发条件</a:t>
            </a:r>
            <a:r>
              <a:rPr lang="en-US" altLang="zh-CN" sz="1600" dirty="0">
                <a:solidFill>
                  <a:schemeClr val="tx1"/>
                </a:solidFill>
                <a:latin typeface="微软雅黑" panose="020B0503020204020204" pitchFamily="34" charset="-122"/>
                <a:ea typeface="微软雅黑" panose="020B0503020204020204" pitchFamily="34" charset="-122"/>
              </a:rPr>
              <a:t>:</a:t>
            </a:r>
            <a:r>
              <a:rPr lang="zh-CN" altLang="en-US" sz="1600" dirty="0">
                <a:solidFill>
                  <a:schemeClr val="tx1"/>
                </a:solidFill>
                <a:latin typeface="微软雅黑" panose="020B0503020204020204" pitchFamily="34" charset="-122"/>
                <a:ea typeface="微软雅黑" panose="020B0503020204020204" pitchFamily="34" charset="-122"/>
              </a:rPr>
              <a:t>用户点击标签的置顶按钮</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前置条件</a:t>
            </a:r>
            <a:r>
              <a:rPr lang="en-US" altLang="zh-CN" sz="1600" dirty="0">
                <a:solidFill>
                  <a:schemeClr val="tx1"/>
                </a:solidFill>
                <a:latin typeface="微软雅黑" panose="020B0503020204020204" pitchFamily="34" charset="-122"/>
                <a:ea typeface="微软雅黑" panose="020B0503020204020204" pitchFamily="34" charset="-122"/>
              </a:rPr>
              <a:t>:</a:t>
            </a:r>
            <a:r>
              <a:rPr lang="zh-CN" altLang="en-US" sz="1600" dirty="0">
                <a:solidFill>
                  <a:schemeClr val="tx1"/>
                </a:solidFill>
                <a:latin typeface="微软雅黑" panose="020B0503020204020204" pitchFamily="34" charset="-122"/>
                <a:ea typeface="微软雅黑" panose="020B0503020204020204" pitchFamily="34" charset="-122"/>
              </a:rPr>
              <a:t>列表中已经存在便签</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基本交互动作过程：系统将用户选择的便签置顶，并将其他便签取消置顶</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扩展交互动作过程：无</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后置条件</a:t>
            </a:r>
            <a:r>
              <a:rPr lang="en-US" altLang="zh-CN" sz="1600" dirty="0">
                <a:solidFill>
                  <a:schemeClr val="tx1"/>
                </a:solidFill>
                <a:latin typeface="微软雅黑" panose="020B0503020204020204" pitchFamily="34" charset="-122"/>
                <a:ea typeface="微软雅黑" panose="020B0503020204020204" pitchFamily="34" charset="-122"/>
              </a:rPr>
              <a:t>:</a:t>
            </a:r>
            <a:r>
              <a:rPr lang="zh-CN" altLang="en-US" sz="1600" dirty="0">
                <a:solidFill>
                  <a:schemeClr val="tx1"/>
                </a:solidFill>
                <a:latin typeface="微软雅黑" panose="020B0503020204020204" pitchFamily="34" charset="-122"/>
                <a:ea typeface="微软雅黑" panose="020B0503020204020204" pitchFamily="34" charset="-122"/>
              </a:rPr>
              <a:t>置顶便签在列表最前</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业务规则</a:t>
            </a:r>
            <a:r>
              <a:rPr lang="en-US" altLang="zh-CN" sz="1600" dirty="0">
                <a:solidFill>
                  <a:schemeClr val="tx1"/>
                </a:solidFill>
                <a:latin typeface="微软雅黑" panose="020B0503020204020204" pitchFamily="34" charset="-122"/>
                <a:ea typeface="微软雅黑" panose="020B0503020204020204" pitchFamily="34" charset="-122"/>
              </a:rPr>
              <a:t>:</a:t>
            </a:r>
            <a:r>
              <a:rPr lang="zh-CN" altLang="en-US" sz="1600" dirty="0">
                <a:solidFill>
                  <a:schemeClr val="tx1"/>
                </a:solidFill>
                <a:latin typeface="微软雅黑" panose="020B0503020204020204" pitchFamily="34" charset="-122"/>
                <a:ea typeface="微软雅黑" panose="020B0503020204020204" pitchFamily="34" charset="-122"/>
              </a:rPr>
              <a:t>无</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非功能需求</a:t>
            </a:r>
            <a:r>
              <a:rPr lang="en-US" altLang="zh-CN" sz="1600" dirty="0">
                <a:solidFill>
                  <a:schemeClr val="tx1"/>
                </a:solidFill>
                <a:latin typeface="微软雅黑" panose="020B0503020204020204" pitchFamily="34" charset="-122"/>
                <a:ea typeface="微软雅黑" panose="020B0503020204020204" pitchFamily="34" charset="-122"/>
              </a:rPr>
              <a:t>:</a:t>
            </a:r>
            <a:r>
              <a:rPr lang="zh-CN" altLang="en-US" sz="1600" dirty="0">
                <a:solidFill>
                  <a:schemeClr val="tx1"/>
                </a:solidFill>
                <a:latin typeface="微软雅黑" panose="020B0503020204020204" pitchFamily="34" charset="-122"/>
                <a:ea typeface="微软雅黑" panose="020B0503020204020204" pitchFamily="34" charset="-122"/>
              </a:rPr>
              <a:t>无</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7617883" y="6035659"/>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置顶</a:t>
            </a:r>
            <a:r>
              <a:rPr lang="zh-CN" altLang="en-US" dirty="0"/>
              <a:t>便签用例分析顺序图</a:t>
            </a:r>
            <a:endParaRPr lang="zh-CN" altLang="en-US" dirty="0"/>
          </a:p>
        </p:txBody>
      </p:sp>
      <p:sp>
        <p:nvSpPr>
          <p:cNvPr id="11" name="圆角矩形 6"/>
          <p:cNvSpPr/>
          <p:nvPr/>
        </p:nvSpPr>
        <p:spPr>
          <a:xfrm>
            <a:off x="462992" y="1018359"/>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置顶</a:t>
            </a:r>
            <a:r>
              <a:rPr lang="zh-CN" altLang="en-US" kern="0" dirty="0">
                <a:solidFill>
                  <a:prstClr val="white"/>
                </a:solidFill>
                <a:latin typeface="微软雅黑" panose="020B0503020204020204" pitchFamily="34" charset="-122"/>
                <a:ea typeface="微软雅黑" panose="020B0503020204020204" pitchFamily="34" charset="-122"/>
              </a:rPr>
              <a:t>便签用例描述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2" descr="IMG_256"/>
          <p:cNvPicPr>
            <a:picLocks noChangeAspect="1"/>
          </p:cNvPicPr>
          <p:nvPr/>
        </p:nvPicPr>
        <p:blipFill>
          <a:blip r:embed="rId3"/>
          <a:stretch>
            <a:fillRect/>
          </a:stretch>
        </p:blipFill>
        <p:spPr>
          <a:xfrm>
            <a:off x="6731000" y="1874520"/>
            <a:ext cx="5267325" cy="3598545"/>
          </a:xfrm>
          <a:prstGeom prst="rect">
            <a:avLst/>
          </a:prstGeom>
          <a:noFill/>
          <a:ln w="9525">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endParaRPr lang="zh-CN" altLang="en-US" dirty="0"/>
          </a:p>
        </p:txBody>
      </p:sp>
      <p:sp>
        <p:nvSpPr>
          <p:cNvPr id="48" name="矩形 47"/>
          <p:cNvSpPr/>
          <p:nvPr>
            <p:custDataLst>
              <p:tags r:id="rId1"/>
            </p:custDataLst>
          </p:nvPr>
        </p:nvSpPr>
        <p:spPr>
          <a:xfrm>
            <a:off x="351800" y="942051"/>
            <a:ext cx="6065777" cy="546294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custDataLst>
              <p:tags r:id="rId2"/>
            </p:custDataLst>
          </p:nvPr>
        </p:nvSpPr>
        <p:spPr>
          <a:xfrm>
            <a:off x="462992" y="1229884"/>
            <a:ext cx="5834728" cy="5173980"/>
          </a:xfrm>
          <a:prstGeom prst="rect">
            <a:avLst/>
          </a:prstGeom>
        </p:spPr>
        <p:txBody>
          <a:bodyPr wrap="square">
            <a:spAutoFit/>
          </a:bodyPr>
          <a:lstStyle/>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用例名称</a:t>
            </a:r>
            <a:r>
              <a:rPr lang="en-US" altLang="zh-CN" sz="1600" dirty="0">
                <a:solidFill>
                  <a:schemeClr val="tx1"/>
                </a:solidFill>
                <a:latin typeface="微软雅黑" panose="020B0503020204020204" pitchFamily="34" charset="-122"/>
                <a:ea typeface="微软雅黑" panose="020B0503020204020204" pitchFamily="34" charset="-122"/>
              </a:rPr>
              <a:t>: </a:t>
            </a:r>
            <a:r>
              <a:rPr lang="zh-CN" altLang="en-US" sz="1600" dirty="0">
                <a:solidFill>
                  <a:schemeClr val="tx1"/>
                </a:solidFill>
                <a:latin typeface="微软雅黑" panose="020B0503020204020204" pitchFamily="34" charset="-122"/>
                <a:ea typeface="微软雅黑" panose="020B0503020204020204" pitchFamily="34" charset="-122"/>
              </a:rPr>
              <a:t>修改字体颜色</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功能</a:t>
            </a:r>
            <a:r>
              <a:rPr lang="en-US" altLang="zh-CN" sz="1600" dirty="0">
                <a:solidFill>
                  <a:schemeClr val="tx1"/>
                </a:solidFill>
                <a:latin typeface="微软雅黑" panose="020B0503020204020204" pitchFamily="34" charset="-122"/>
                <a:ea typeface="微软雅黑" panose="020B0503020204020204" pitchFamily="34" charset="-122"/>
              </a:rPr>
              <a:t>:</a:t>
            </a:r>
            <a:r>
              <a:rPr lang="zh-CN" altLang="en-US" sz="1600" dirty="0">
                <a:solidFill>
                  <a:schemeClr val="tx1"/>
                </a:solidFill>
                <a:latin typeface="微软雅黑" panose="020B0503020204020204" pitchFamily="34" charset="-122"/>
                <a:ea typeface="微软雅黑" panose="020B0503020204020204" pitchFamily="34" charset="-122"/>
              </a:rPr>
              <a:t>用户选择要修改的字体区域并修改该区域的字体颜色</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执行者</a:t>
            </a:r>
            <a:r>
              <a:rPr lang="en-US" altLang="zh-CN" sz="1600" dirty="0">
                <a:solidFill>
                  <a:schemeClr val="tx1"/>
                </a:solidFill>
                <a:latin typeface="微软雅黑" panose="020B0503020204020204" pitchFamily="34" charset="-122"/>
                <a:ea typeface="微软雅黑" panose="020B0503020204020204" pitchFamily="34" charset="-122"/>
              </a:rPr>
              <a:t>:</a:t>
            </a:r>
            <a:r>
              <a:rPr lang="zh-CN" altLang="en-US" sz="1600" dirty="0">
                <a:solidFill>
                  <a:schemeClr val="tx1"/>
                </a:solidFill>
                <a:latin typeface="微软雅黑" panose="020B0503020204020204" pitchFamily="34" charset="-122"/>
                <a:ea typeface="微软雅黑" panose="020B0503020204020204" pitchFamily="34" charset="-122"/>
              </a:rPr>
              <a:t>用户</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触发条件</a:t>
            </a:r>
            <a:r>
              <a:rPr lang="en-US" altLang="zh-CN" sz="1600" dirty="0">
                <a:solidFill>
                  <a:schemeClr val="tx1"/>
                </a:solidFill>
                <a:latin typeface="微软雅黑" panose="020B0503020204020204" pitchFamily="34" charset="-122"/>
                <a:ea typeface="微软雅黑" panose="020B0503020204020204" pitchFamily="34" charset="-122"/>
              </a:rPr>
              <a:t>:</a:t>
            </a:r>
            <a:r>
              <a:rPr lang="zh-CN" altLang="en-US" sz="1600" dirty="0">
                <a:solidFill>
                  <a:schemeClr val="tx1"/>
                </a:solidFill>
                <a:latin typeface="微软雅黑" panose="020B0503020204020204" pitchFamily="34" charset="-122"/>
                <a:ea typeface="微软雅黑" panose="020B0503020204020204" pitchFamily="34" charset="-122"/>
              </a:rPr>
              <a:t>用户选中文字</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前置条件</a:t>
            </a:r>
            <a:r>
              <a:rPr lang="en-US" altLang="zh-CN" sz="1600" dirty="0">
                <a:solidFill>
                  <a:schemeClr val="tx1"/>
                </a:solidFill>
                <a:latin typeface="微软雅黑" panose="020B0503020204020204" pitchFamily="34" charset="-122"/>
                <a:ea typeface="微软雅黑" panose="020B0503020204020204" pitchFamily="34" charset="-122"/>
              </a:rPr>
              <a:t>:</a:t>
            </a:r>
            <a:r>
              <a:rPr lang="zh-CN" altLang="en-US" sz="1600" dirty="0">
                <a:solidFill>
                  <a:schemeClr val="tx1"/>
                </a:solidFill>
                <a:latin typeface="微软雅黑" panose="020B0503020204020204" pitchFamily="34" charset="-122"/>
                <a:ea typeface="微软雅黑" panose="020B0503020204020204" pitchFamily="34" charset="-122"/>
              </a:rPr>
              <a:t>用户已打开一个便签</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基本交互动作过程：</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dirty="0">
                <a:solidFill>
                  <a:schemeClr val="tx1"/>
                </a:solidFill>
                <a:latin typeface="微软雅黑" panose="020B0503020204020204" pitchFamily="34" charset="-122"/>
                <a:ea typeface="微软雅黑" panose="020B0503020204020204" pitchFamily="34" charset="-122"/>
              </a:rPr>
              <a:t>1</a:t>
            </a:r>
            <a:r>
              <a:rPr lang="zh-CN" altLang="en-US" sz="1600" dirty="0">
                <a:solidFill>
                  <a:schemeClr val="tx1"/>
                </a:solidFill>
                <a:latin typeface="微软雅黑" panose="020B0503020204020204" pitchFamily="34" charset="-122"/>
                <a:ea typeface="微软雅黑" panose="020B0503020204020204" pitchFamily="34" charset="-122"/>
              </a:rPr>
              <a:t>、系统获取文字区域的颜色</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dirty="0">
                <a:solidFill>
                  <a:schemeClr val="tx1"/>
                </a:solidFill>
                <a:latin typeface="微软雅黑" panose="020B0503020204020204" pitchFamily="34" charset="-122"/>
                <a:ea typeface="微软雅黑" panose="020B0503020204020204" pitchFamily="34" charset="-122"/>
              </a:rPr>
              <a:t>2</a:t>
            </a:r>
            <a:r>
              <a:rPr lang="zh-CN" altLang="en-US" sz="1600" dirty="0">
                <a:solidFill>
                  <a:schemeClr val="tx1"/>
                </a:solidFill>
                <a:latin typeface="微软雅黑" panose="020B0503020204020204" pitchFamily="34" charset="-122"/>
                <a:ea typeface="微软雅黑" panose="020B0503020204020204" pitchFamily="34" charset="-122"/>
              </a:rPr>
              <a:t>、用户选择修改的文字颜色</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en-US" altLang="zh-CN" sz="1600" dirty="0">
                <a:solidFill>
                  <a:schemeClr val="tx1"/>
                </a:solidFill>
                <a:latin typeface="微软雅黑" panose="020B0503020204020204" pitchFamily="34" charset="-122"/>
                <a:ea typeface="微软雅黑" panose="020B0503020204020204" pitchFamily="34" charset="-122"/>
              </a:rPr>
              <a:t>3</a:t>
            </a:r>
            <a:r>
              <a:rPr lang="zh-CN" altLang="en-US" sz="1600" dirty="0">
                <a:solidFill>
                  <a:schemeClr val="tx1"/>
                </a:solidFill>
                <a:latin typeface="微软雅黑" panose="020B0503020204020204" pitchFamily="34" charset="-122"/>
                <a:ea typeface="微软雅黑" panose="020B0503020204020204" pitchFamily="34" charset="-122"/>
              </a:rPr>
              <a:t>、系统修改用户选中的文字的颜色</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扩展交互动作过程：无</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后置条件</a:t>
            </a:r>
            <a:r>
              <a:rPr lang="en-US" altLang="zh-CN" sz="1600" dirty="0">
                <a:solidFill>
                  <a:schemeClr val="tx1"/>
                </a:solidFill>
                <a:latin typeface="微软雅黑" panose="020B0503020204020204" pitchFamily="34" charset="-122"/>
                <a:ea typeface="微软雅黑" panose="020B0503020204020204" pitchFamily="34" charset="-122"/>
              </a:rPr>
              <a:t>:</a:t>
            </a:r>
            <a:r>
              <a:rPr lang="zh-CN" altLang="en-US" sz="1600" dirty="0">
                <a:solidFill>
                  <a:schemeClr val="tx1"/>
                </a:solidFill>
                <a:latin typeface="微软雅黑" panose="020B0503020204020204" pitchFamily="34" charset="-122"/>
                <a:ea typeface="微软雅黑" panose="020B0503020204020204" pitchFamily="34" charset="-122"/>
              </a:rPr>
              <a:t>便签中选中文字的颜色已修改为用户选择的颜色</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业务规则</a:t>
            </a:r>
            <a:r>
              <a:rPr lang="en-US" altLang="zh-CN" sz="1600" dirty="0">
                <a:solidFill>
                  <a:schemeClr val="tx1"/>
                </a:solidFill>
                <a:latin typeface="微软雅黑" panose="020B0503020204020204" pitchFamily="34" charset="-122"/>
                <a:ea typeface="微软雅黑" panose="020B0503020204020204" pitchFamily="34" charset="-122"/>
              </a:rPr>
              <a:t>:</a:t>
            </a:r>
            <a:r>
              <a:rPr lang="zh-CN" altLang="en-US" sz="1600" dirty="0">
                <a:solidFill>
                  <a:schemeClr val="tx1"/>
                </a:solidFill>
                <a:latin typeface="微软雅黑" panose="020B0503020204020204" pitchFamily="34" charset="-122"/>
                <a:ea typeface="微软雅黑" panose="020B0503020204020204" pitchFamily="34" charset="-122"/>
              </a:rPr>
              <a:t>无</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非功能需求</a:t>
            </a:r>
            <a:r>
              <a:rPr lang="en-US" altLang="zh-CN" sz="1600" dirty="0">
                <a:solidFill>
                  <a:schemeClr val="tx1"/>
                </a:solidFill>
                <a:latin typeface="微软雅黑" panose="020B0503020204020204" pitchFamily="34" charset="-122"/>
                <a:ea typeface="微软雅黑" panose="020B0503020204020204" pitchFamily="34" charset="-122"/>
              </a:rPr>
              <a:t>:</a:t>
            </a:r>
            <a:r>
              <a:rPr lang="zh-CN" altLang="en-US" sz="1600" dirty="0">
                <a:solidFill>
                  <a:schemeClr val="tx1"/>
                </a:solidFill>
                <a:latin typeface="微软雅黑" panose="020B0503020204020204" pitchFamily="34" charset="-122"/>
                <a:ea typeface="微软雅黑" panose="020B0503020204020204" pitchFamily="34" charset="-122"/>
              </a:rPr>
              <a:t>无</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7617883" y="6035659"/>
            <a:ext cx="3614975" cy="368300"/>
          </a:xfrm>
          <a:prstGeom prst="rect">
            <a:avLst/>
          </a:prstGeom>
          <a:noFill/>
        </p:spPr>
        <p:txBody>
          <a:bodyPr wrap="square">
            <a:spAutoFit/>
          </a:bodyPr>
          <a:lstStyle>
            <a:defPPr>
              <a:defRPr lang="zh-CN"/>
            </a:defPPr>
            <a:lvl1pPr>
              <a:defRPr b="1" kern="100">
                <a:effectLst/>
                <a:latin typeface="Calibri" panose="020F0502020204030204" pitchFamily="34" charset="0"/>
                <a:ea typeface="宋体" panose="02010600030101010101" pitchFamily="2" charset="-122"/>
                <a:cs typeface="Times New Roman" panose="02020603050405020304" pitchFamily="18" charset="0"/>
              </a:defRPr>
            </a:lvl1pPr>
          </a:lstStyle>
          <a:p>
            <a:pPr algn="ctr"/>
            <a:r>
              <a:rPr lang="zh-CN" altLang="en-US" dirty="0"/>
              <a:t>修改文字</a:t>
            </a:r>
            <a:r>
              <a:rPr lang="zh-CN" altLang="en-US" dirty="0"/>
              <a:t>颜色用例分析顺序图</a:t>
            </a:r>
            <a:endParaRPr lang="zh-CN" altLang="en-US" dirty="0"/>
          </a:p>
        </p:txBody>
      </p:sp>
      <p:sp>
        <p:nvSpPr>
          <p:cNvPr id="11" name="圆角矩形 6"/>
          <p:cNvSpPr/>
          <p:nvPr/>
        </p:nvSpPr>
        <p:spPr>
          <a:xfrm>
            <a:off x="462992" y="1018359"/>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修改字体颜色用例描述</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
          <p:cNvPicPr/>
          <p:nvPr/>
        </p:nvPicPr>
        <p:blipFill>
          <a:blip r:embed="rId3"/>
          <a:stretch>
            <a:fillRect/>
          </a:stretch>
        </p:blipFill>
        <p:spPr>
          <a:xfrm>
            <a:off x="7358380" y="2312670"/>
            <a:ext cx="4396105" cy="29845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开源软件维护需求分析</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89915" y="1672590"/>
            <a:ext cx="10634980" cy="4391025"/>
          </a:xfrm>
          <a:prstGeom prst="rect">
            <a:avLst/>
          </a:prstGeom>
        </p:spPr>
        <p:txBody>
          <a:bodyPr wrap="square">
            <a:noAutofit/>
          </a:bodyPr>
          <a:lstStyle/>
          <a:p>
            <a:pPr>
              <a:lnSpc>
                <a:spcPct val="130000"/>
              </a:lnSpc>
              <a:spcBef>
                <a:spcPts val="600"/>
              </a:spcBef>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分析类图</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p:cNvSpPr txBox="1"/>
          <p:nvPr>
            <p:custDataLst>
              <p:tags r:id="rId3"/>
            </p:custDataLst>
          </p:nvPr>
        </p:nvSpPr>
        <p:spPr>
          <a:xfrm>
            <a:off x="1173480" y="5039360"/>
            <a:ext cx="4064000" cy="368300"/>
          </a:xfrm>
          <a:prstGeom prst="rect">
            <a:avLst/>
          </a:prstGeom>
          <a:noFill/>
        </p:spPr>
        <p:txBody>
          <a:bodyPr wrap="square" rtlCol="0">
            <a:spAutoFit/>
          </a:bodyPr>
          <a:p>
            <a:pPr algn="ctr"/>
            <a:r>
              <a:rPr lang="zh-CN" altLang="en-US"/>
              <a:t>置顶</a:t>
            </a:r>
            <a:r>
              <a:rPr lang="zh-CN" altLang="en-US"/>
              <a:t>便签用例</a:t>
            </a:r>
            <a:r>
              <a:rPr lang="zh-CN" altLang="en-US"/>
              <a:t>分析类图</a:t>
            </a:r>
            <a:endParaRPr lang="zh-CN" altLang="en-US"/>
          </a:p>
        </p:txBody>
      </p:sp>
      <p:sp>
        <p:nvSpPr>
          <p:cNvPr id="11" name="文本框 10"/>
          <p:cNvSpPr txBox="1"/>
          <p:nvPr>
            <p:custDataLst>
              <p:tags r:id="rId4"/>
            </p:custDataLst>
          </p:nvPr>
        </p:nvSpPr>
        <p:spPr>
          <a:xfrm>
            <a:off x="6993255" y="4988560"/>
            <a:ext cx="4064000" cy="368300"/>
          </a:xfrm>
          <a:prstGeom prst="rect">
            <a:avLst/>
          </a:prstGeom>
          <a:noFill/>
        </p:spPr>
        <p:txBody>
          <a:bodyPr wrap="square" rtlCol="0">
            <a:spAutoFit/>
          </a:bodyPr>
          <a:p>
            <a:pPr algn="ctr"/>
            <a:r>
              <a:rPr lang="zh-CN" altLang="en-US"/>
              <a:t>修改字体颜色</a:t>
            </a:r>
            <a:r>
              <a:rPr lang="zh-CN" altLang="en-US">
                <a:sym typeface="+mn-ea"/>
              </a:rPr>
              <a:t>用例分析类图</a:t>
            </a:r>
            <a:endParaRPr lang="zh-CN" altLang="en-US"/>
          </a:p>
        </p:txBody>
      </p:sp>
      <p:pic>
        <p:nvPicPr>
          <p:cNvPr id="9" name="图片 8"/>
          <p:cNvPicPr/>
          <p:nvPr/>
        </p:nvPicPr>
        <p:blipFill>
          <a:blip r:embed="rId5"/>
          <a:stretch>
            <a:fillRect/>
          </a:stretch>
        </p:blipFill>
        <p:spPr>
          <a:xfrm>
            <a:off x="6511290" y="3155315"/>
            <a:ext cx="4546600" cy="1012190"/>
          </a:xfrm>
          <a:prstGeom prst="rect">
            <a:avLst/>
          </a:prstGeom>
        </p:spPr>
      </p:pic>
      <p:pic>
        <p:nvPicPr>
          <p:cNvPr id="13" name="图片 12"/>
          <p:cNvPicPr/>
          <p:nvPr/>
        </p:nvPicPr>
        <p:blipFill>
          <a:blip r:embed="rId6"/>
          <a:stretch>
            <a:fillRect/>
          </a:stretch>
        </p:blipFill>
        <p:spPr>
          <a:xfrm>
            <a:off x="965200" y="3155315"/>
            <a:ext cx="4628515" cy="171386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89915" y="1672590"/>
            <a:ext cx="10813415" cy="4347210"/>
          </a:xfrm>
          <a:prstGeom prst="rect">
            <a:avLst/>
          </a:prstGeom>
        </p:spPr>
        <p:txBody>
          <a:bodyPr wrap="square">
            <a:noAutofit/>
          </a:bodyPr>
          <a:lstStyle/>
          <a:p>
            <a:pPr>
              <a:lnSpc>
                <a:spcPct val="130000"/>
              </a:lnSpc>
              <a:spcBef>
                <a:spcPts val="600"/>
              </a:spcBef>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体系结构的设计及调整</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descr="系统结构.drawio"/>
          <p:cNvPicPr>
            <a:picLocks noChangeAspect="1"/>
          </p:cNvPicPr>
          <p:nvPr/>
        </p:nvPicPr>
        <p:blipFill>
          <a:blip r:embed="rId3"/>
          <a:stretch>
            <a:fillRect/>
          </a:stretch>
        </p:blipFill>
        <p:spPr>
          <a:xfrm>
            <a:off x="3647440" y="1510030"/>
            <a:ext cx="4017645" cy="4509770"/>
          </a:xfrm>
          <a:prstGeom prst="rect">
            <a:avLst/>
          </a:prstGeom>
        </p:spPr>
      </p:pic>
      <p:sp>
        <p:nvSpPr>
          <p:cNvPr id="9" name="文本框 8"/>
          <p:cNvSpPr txBox="1"/>
          <p:nvPr/>
        </p:nvSpPr>
        <p:spPr>
          <a:xfrm>
            <a:off x="8136890" y="1644650"/>
            <a:ext cx="3454400" cy="2306955"/>
          </a:xfrm>
          <a:prstGeom prst="rect">
            <a:avLst/>
          </a:prstGeom>
          <a:noFill/>
        </p:spPr>
        <p:txBody>
          <a:bodyPr wrap="square" rtlCol="0">
            <a:spAutoFit/>
          </a:bodyPr>
          <a:p>
            <a:r>
              <a:rPr lang="zh-CN" altLang="en-US"/>
              <a:t>调整目的是为了更好的维护置顶功能，首先在</a:t>
            </a:r>
            <a:r>
              <a:rPr lang="en-US" altLang="zh-CN"/>
              <a:t>model</a:t>
            </a:r>
            <a:r>
              <a:rPr lang="zh-CN" altLang="en-US"/>
              <a:t>包中增加了</a:t>
            </a:r>
            <a:r>
              <a:rPr lang="en-US" altLang="zh-CN"/>
              <a:t>HtmlUtils</a:t>
            </a:r>
            <a:r>
              <a:rPr lang="zh-CN" altLang="en-US"/>
              <a:t>类解析</a:t>
            </a:r>
            <a:r>
              <a:rPr lang="en-US" altLang="zh-CN"/>
              <a:t>Html</a:t>
            </a:r>
            <a:r>
              <a:rPr lang="zh-CN" altLang="en-US"/>
              <a:t>其次，调用置顶功能的过程中发现在</a:t>
            </a:r>
            <a:r>
              <a:rPr lang="en-US" altLang="zh-CN"/>
              <a:t>ui.NoteItemData</a:t>
            </a:r>
            <a:r>
              <a:rPr lang="zh-CN" altLang="en-US"/>
              <a:t>类中</a:t>
            </a:r>
            <a:r>
              <a:rPr lang="zh-CN" altLang="en-US">
                <a:sym typeface="+mn-ea"/>
              </a:rPr>
              <a:t>直接和模型层交互获取数据</a:t>
            </a:r>
            <a:r>
              <a:rPr lang="zh-CN" altLang="en-US"/>
              <a:t>，与模型层和数据层关系更紧密，因此将这个类放入业务层</a:t>
            </a:r>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89915" y="1688465"/>
            <a:ext cx="10838180" cy="4257675"/>
          </a:xfrm>
          <a:prstGeom prst="rect">
            <a:avLst/>
          </a:prstGeom>
        </p:spPr>
        <p:txBody>
          <a:bodyPr wrap="square">
            <a:noAutofit/>
          </a:bodyPr>
          <a:lstStyle/>
          <a:p>
            <a:pPr>
              <a:lnSpc>
                <a:spcPct val="130000"/>
              </a:lnSpc>
              <a:spcBef>
                <a:spcPts val="600"/>
              </a:spcBef>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sym typeface="+mn-ea"/>
              </a:rPr>
              <a:t>置顶</a:t>
            </a:r>
            <a:r>
              <a:rPr lang="zh-CN" altLang="en-US" kern="0" dirty="0">
                <a:solidFill>
                  <a:prstClr val="white"/>
                </a:solidFill>
                <a:latin typeface="微软雅黑" panose="020B0503020204020204" pitchFamily="34" charset="-122"/>
                <a:ea typeface="微软雅黑" panose="020B0503020204020204" pitchFamily="34" charset="-122"/>
                <a:sym typeface="+mn-ea"/>
              </a:rPr>
              <a:t>便签用例</a:t>
            </a:r>
            <a:r>
              <a:rPr lang="zh-CN" altLang="en-US" kern="0" dirty="0">
                <a:solidFill>
                  <a:prstClr val="white"/>
                </a:solidFill>
                <a:latin typeface="微软雅黑" panose="020B0503020204020204" pitchFamily="34" charset="-122"/>
                <a:ea typeface="微软雅黑" panose="020B0503020204020204" pitchFamily="34" charset="-122"/>
              </a:rPr>
              <a:t>界面设计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p:cNvSpPr txBox="1"/>
          <p:nvPr/>
        </p:nvSpPr>
        <p:spPr>
          <a:xfrm>
            <a:off x="881380" y="5510530"/>
            <a:ext cx="4064000" cy="368300"/>
          </a:xfrm>
          <a:prstGeom prst="rect">
            <a:avLst/>
          </a:prstGeom>
          <a:noFill/>
        </p:spPr>
        <p:txBody>
          <a:bodyPr wrap="square" rtlCol="0">
            <a:spAutoFit/>
          </a:bodyPr>
          <a:p>
            <a:pPr algn="ctr"/>
            <a:r>
              <a:rPr lang="zh-CN" altLang="en-US"/>
              <a:t>置顶</a:t>
            </a:r>
            <a:r>
              <a:rPr lang="zh-CN" altLang="en-US"/>
              <a:t>便签用例界面设计</a:t>
            </a:r>
            <a:r>
              <a:rPr lang="zh-CN" altLang="en-US"/>
              <a:t>类</a:t>
            </a:r>
            <a:endParaRPr lang="zh-CN" altLang="en-US"/>
          </a:p>
        </p:txBody>
      </p:sp>
      <p:sp>
        <p:nvSpPr>
          <p:cNvPr id="9" name="文本框 8"/>
          <p:cNvSpPr txBox="1"/>
          <p:nvPr/>
        </p:nvSpPr>
        <p:spPr>
          <a:xfrm>
            <a:off x="7247255" y="5438775"/>
            <a:ext cx="4064000" cy="368300"/>
          </a:xfrm>
          <a:prstGeom prst="rect">
            <a:avLst/>
          </a:prstGeom>
          <a:noFill/>
        </p:spPr>
        <p:txBody>
          <a:bodyPr wrap="square" rtlCol="0">
            <a:spAutoFit/>
          </a:bodyPr>
          <a:p>
            <a:pPr algn="ctr"/>
            <a:r>
              <a:rPr lang="zh-CN" altLang="en-US"/>
              <a:t>置顶</a:t>
            </a:r>
            <a:r>
              <a:rPr lang="zh-CN" altLang="en-US"/>
              <a:t>便签用例界面</a:t>
            </a:r>
            <a:r>
              <a:rPr lang="zh-CN" altLang="en-US"/>
              <a:t>跳转</a:t>
            </a:r>
            <a:endParaRPr lang="zh-CN" altLang="en-US"/>
          </a:p>
        </p:txBody>
      </p:sp>
      <p:pic>
        <p:nvPicPr>
          <p:cNvPr id="13" name="图片 12"/>
          <p:cNvPicPr/>
          <p:nvPr/>
        </p:nvPicPr>
        <p:blipFill>
          <a:blip r:embed="rId3"/>
          <a:stretch>
            <a:fillRect/>
          </a:stretch>
        </p:blipFill>
        <p:spPr>
          <a:xfrm>
            <a:off x="589915" y="1765300"/>
            <a:ext cx="4920615" cy="3673475"/>
          </a:xfrm>
          <a:prstGeom prst="rect">
            <a:avLst/>
          </a:prstGeom>
        </p:spPr>
      </p:pic>
      <p:pic>
        <p:nvPicPr>
          <p:cNvPr id="16" name="图片 15"/>
          <p:cNvPicPr/>
          <p:nvPr/>
        </p:nvPicPr>
        <p:blipFill>
          <a:blip r:embed="rId4"/>
          <a:stretch>
            <a:fillRect/>
          </a:stretch>
        </p:blipFill>
        <p:spPr>
          <a:xfrm>
            <a:off x="7905115" y="1765300"/>
            <a:ext cx="2516505" cy="316801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89915" y="1672590"/>
            <a:ext cx="10838180" cy="4257675"/>
          </a:xfrm>
          <a:prstGeom prst="rect">
            <a:avLst/>
          </a:prstGeom>
        </p:spPr>
        <p:txBody>
          <a:bodyPr wrap="square">
            <a:noAutofit/>
          </a:bodyPr>
          <a:lstStyle/>
          <a:p>
            <a:pPr>
              <a:lnSpc>
                <a:spcPct val="130000"/>
              </a:lnSpc>
              <a:spcBef>
                <a:spcPts val="600"/>
              </a:spcBef>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sym typeface="+mn-ea"/>
              </a:rPr>
              <a:t>修改字体颜色</a:t>
            </a:r>
            <a:r>
              <a:rPr lang="zh-CN" altLang="en-US" kern="0" dirty="0">
                <a:solidFill>
                  <a:prstClr val="white"/>
                </a:solidFill>
                <a:latin typeface="微软雅黑" panose="020B0503020204020204" pitchFamily="34" charset="-122"/>
                <a:ea typeface="微软雅黑" panose="020B0503020204020204" pitchFamily="34" charset="-122"/>
              </a:rPr>
              <a:t>界面设计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p:cNvSpPr txBox="1"/>
          <p:nvPr/>
        </p:nvSpPr>
        <p:spPr>
          <a:xfrm>
            <a:off x="723265" y="5860415"/>
            <a:ext cx="4064000" cy="368300"/>
          </a:xfrm>
          <a:prstGeom prst="rect">
            <a:avLst/>
          </a:prstGeom>
          <a:noFill/>
        </p:spPr>
        <p:txBody>
          <a:bodyPr wrap="square" rtlCol="0">
            <a:spAutoFit/>
          </a:bodyPr>
          <a:p>
            <a:pPr algn="ctr"/>
            <a:r>
              <a:rPr lang="zh-CN" altLang="en-US"/>
              <a:t>修改字体颜色</a:t>
            </a:r>
            <a:r>
              <a:rPr lang="zh-CN" altLang="en-US">
                <a:sym typeface="+mn-ea"/>
              </a:rPr>
              <a:t>用例界面设计类</a:t>
            </a:r>
            <a:endParaRPr lang="zh-CN" altLang="en-US"/>
          </a:p>
        </p:txBody>
      </p:sp>
      <p:sp>
        <p:nvSpPr>
          <p:cNvPr id="12" name="文本框 11"/>
          <p:cNvSpPr txBox="1"/>
          <p:nvPr/>
        </p:nvSpPr>
        <p:spPr>
          <a:xfrm>
            <a:off x="6555105" y="5912485"/>
            <a:ext cx="4064000" cy="368300"/>
          </a:xfrm>
          <a:prstGeom prst="rect">
            <a:avLst/>
          </a:prstGeom>
          <a:noFill/>
        </p:spPr>
        <p:txBody>
          <a:bodyPr wrap="square" rtlCol="0">
            <a:spAutoFit/>
          </a:bodyPr>
          <a:p>
            <a:pPr algn="ctr"/>
            <a:r>
              <a:rPr lang="zh-CN" altLang="en-US"/>
              <a:t>修改字体颜色</a:t>
            </a:r>
            <a:r>
              <a:rPr lang="zh-CN" altLang="en-US">
                <a:sym typeface="+mn-ea"/>
              </a:rPr>
              <a:t>用例界面</a:t>
            </a:r>
            <a:r>
              <a:rPr lang="zh-CN" altLang="en-US">
                <a:sym typeface="+mn-ea"/>
              </a:rPr>
              <a:t>跳转</a:t>
            </a:r>
            <a:endParaRPr lang="zh-CN" altLang="en-US"/>
          </a:p>
        </p:txBody>
      </p:sp>
      <p:pic>
        <p:nvPicPr>
          <p:cNvPr id="13" name="图片 12"/>
          <p:cNvPicPr/>
          <p:nvPr/>
        </p:nvPicPr>
        <p:blipFill>
          <a:blip r:embed="rId3"/>
          <a:stretch>
            <a:fillRect/>
          </a:stretch>
        </p:blipFill>
        <p:spPr>
          <a:xfrm>
            <a:off x="965200" y="1884045"/>
            <a:ext cx="4573905" cy="3456305"/>
          </a:xfrm>
          <a:prstGeom prst="rect">
            <a:avLst/>
          </a:prstGeom>
        </p:spPr>
      </p:pic>
      <p:pic>
        <p:nvPicPr>
          <p:cNvPr id="16" name="图片 15"/>
          <p:cNvPicPr/>
          <p:nvPr/>
        </p:nvPicPr>
        <p:blipFill>
          <a:blip r:embed="rId4"/>
          <a:stretch>
            <a:fillRect/>
          </a:stretch>
        </p:blipFill>
        <p:spPr>
          <a:xfrm>
            <a:off x="6621145" y="1884045"/>
            <a:ext cx="3997325" cy="360489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89915" y="1672590"/>
            <a:ext cx="10718165" cy="4423410"/>
          </a:xfrm>
          <a:prstGeom prst="rect">
            <a:avLst/>
          </a:prstGeom>
        </p:spPr>
        <p:txBody>
          <a:bodyPr wrap="square">
            <a:noAutofit/>
          </a:bodyPr>
          <a:lstStyle/>
          <a:p>
            <a:pPr>
              <a:lnSpc>
                <a:spcPct val="130000"/>
              </a:lnSpc>
              <a:spcBef>
                <a:spcPts val="600"/>
              </a:spcBef>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用例设计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p:cNvSpPr txBox="1"/>
          <p:nvPr>
            <p:custDataLst>
              <p:tags r:id="rId3"/>
            </p:custDataLst>
          </p:nvPr>
        </p:nvSpPr>
        <p:spPr>
          <a:xfrm>
            <a:off x="965200" y="5727700"/>
            <a:ext cx="4064000" cy="368300"/>
          </a:xfrm>
          <a:prstGeom prst="rect">
            <a:avLst/>
          </a:prstGeom>
          <a:noFill/>
        </p:spPr>
        <p:txBody>
          <a:bodyPr wrap="square" rtlCol="0">
            <a:spAutoFit/>
          </a:bodyPr>
          <a:p>
            <a:pPr algn="ctr"/>
            <a:r>
              <a:rPr lang="zh-CN" altLang="en-US"/>
              <a:t>置顶</a:t>
            </a:r>
            <a:r>
              <a:rPr lang="zh-CN" altLang="en-US"/>
              <a:t>便签用例设计</a:t>
            </a:r>
            <a:r>
              <a:rPr lang="zh-CN" altLang="en-US"/>
              <a:t>顺序图</a:t>
            </a:r>
            <a:endParaRPr lang="zh-CN" altLang="en-US"/>
          </a:p>
        </p:txBody>
      </p:sp>
      <p:sp>
        <p:nvSpPr>
          <p:cNvPr id="11" name="文本框 10"/>
          <p:cNvSpPr txBox="1"/>
          <p:nvPr>
            <p:custDataLst>
              <p:tags r:id="rId4"/>
            </p:custDataLst>
          </p:nvPr>
        </p:nvSpPr>
        <p:spPr>
          <a:xfrm>
            <a:off x="6607175" y="5727700"/>
            <a:ext cx="4064000" cy="368300"/>
          </a:xfrm>
          <a:prstGeom prst="rect">
            <a:avLst/>
          </a:prstGeom>
          <a:noFill/>
        </p:spPr>
        <p:txBody>
          <a:bodyPr wrap="square" rtlCol="0">
            <a:spAutoFit/>
          </a:bodyPr>
          <a:p>
            <a:pPr algn="ctr"/>
            <a:r>
              <a:rPr lang="zh-CN" altLang="en-US"/>
              <a:t>修改字体颜色</a:t>
            </a:r>
            <a:r>
              <a:rPr lang="zh-CN" altLang="en-US">
                <a:sym typeface="+mn-ea"/>
              </a:rPr>
              <a:t>用例设计</a:t>
            </a:r>
            <a:r>
              <a:rPr lang="zh-CN" altLang="en-US">
                <a:sym typeface="+mn-ea"/>
              </a:rPr>
              <a:t>顺序图</a:t>
            </a:r>
            <a:endParaRPr lang="zh-CN" altLang="en-US">
              <a:sym typeface="+mn-ea"/>
            </a:endParaRPr>
          </a:p>
        </p:txBody>
      </p:sp>
      <p:pic>
        <p:nvPicPr>
          <p:cNvPr id="9" name="图片 8"/>
          <p:cNvPicPr/>
          <p:nvPr>
            <p:custDataLst>
              <p:tags r:id="rId5"/>
            </p:custDataLst>
          </p:nvPr>
        </p:nvPicPr>
        <p:blipFill>
          <a:blip r:embed="rId6"/>
          <a:stretch>
            <a:fillRect/>
          </a:stretch>
        </p:blipFill>
        <p:spPr>
          <a:xfrm>
            <a:off x="6402070" y="1688465"/>
            <a:ext cx="4593590" cy="3777615"/>
          </a:xfrm>
          <a:prstGeom prst="rect">
            <a:avLst/>
          </a:prstGeom>
        </p:spPr>
      </p:pic>
      <p:pic>
        <p:nvPicPr>
          <p:cNvPr id="14" name="图片 13"/>
          <p:cNvPicPr/>
          <p:nvPr>
            <p:custDataLst>
              <p:tags r:id="rId7"/>
            </p:custDataLst>
          </p:nvPr>
        </p:nvPicPr>
        <p:blipFill>
          <a:blip r:embed="rId8"/>
          <a:stretch>
            <a:fillRect/>
          </a:stretch>
        </p:blipFill>
        <p:spPr>
          <a:xfrm>
            <a:off x="755650" y="1532890"/>
            <a:ext cx="4578985" cy="393319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89915" y="1672590"/>
            <a:ext cx="10807065" cy="4550410"/>
          </a:xfrm>
          <a:prstGeom prst="rect">
            <a:avLst/>
          </a:prstGeom>
        </p:spPr>
        <p:txBody>
          <a:bodyPr wrap="square">
            <a:noAutofit/>
          </a:bodyPr>
          <a:lstStyle/>
          <a:p>
            <a:pPr>
              <a:lnSpc>
                <a:spcPct val="130000"/>
              </a:lnSpc>
              <a:spcBef>
                <a:spcPts val="600"/>
              </a:spcBef>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p:cNvSpPr txBox="1"/>
          <p:nvPr/>
        </p:nvSpPr>
        <p:spPr>
          <a:xfrm>
            <a:off x="1127760" y="5109845"/>
            <a:ext cx="4064000" cy="368300"/>
          </a:xfrm>
          <a:prstGeom prst="rect">
            <a:avLst/>
          </a:prstGeom>
          <a:noFill/>
        </p:spPr>
        <p:txBody>
          <a:bodyPr wrap="square" rtlCol="0">
            <a:spAutoFit/>
          </a:bodyPr>
          <a:p>
            <a:pPr algn="ctr"/>
            <a:r>
              <a:rPr lang="zh-CN" altLang="en-US"/>
              <a:t>置顶</a:t>
            </a:r>
            <a:r>
              <a:rPr lang="zh-CN" altLang="en-US"/>
              <a:t>便签用例设计</a:t>
            </a:r>
            <a:r>
              <a:rPr lang="zh-CN" altLang="en-US"/>
              <a:t>类图</a:t>
            </a:r>
            <a:endParaRPr lang="zh-CN" altLang="en-US"/>
          </a:p>
        </p:txBody>
      </p:sp>
      <p:sp>
        <p:nvSpPr>
          <p:cNvPr id="11" name="文本框 10"/>
          <p:cNvSpPr txBox="1"/>
          <p:nvPr/>
        </p:nvSpPr>
        <p:spPr>
          <a:xfrm>
            <a:off x="6581775" y="5109845"/>
            <a:ext cx="4064000" cy="368300"/>
          </a:xfrm>
          <a:prstGeom prst="rect">
            <a:avLst/>
          </a:prstGeom>
          <a:noFill/>
        </p:spPr>
        <p:txBody>
          <a:bodyPr wrap="square" rtlCol="0">
            <a:spAutoFit/>
          </a:bodyPr>
          <a:p>
            <a:pPr algn="ctr"/>
            <a:r>
              <a:rPr lang="zh-CN" altLang="en-US"/>
              <a:t>修改字体颜色</a:t>
            </a:r>
            <a:r>
              <a:rPr lang="zh-CN" altLang="en-US">
                <a:sym typeface="+mn-ea"/>
              </a:rPr>
              <a:t>用例设计</a:t>
            </a:r>
            <a:r>
              <a:rPr lang="zh-CN" altLang="en-US">
                <a:sym typeface="+mn-ea"/>
              </a:rPr>
              <a:t>类图</a:t>
            </a:r>
            <a:endParaRPr lang="zh-CN" altLang="en-US">
              <a:sym typeface="+mn-ea"/>
            </a:endParaRPr>
          </a:p>
        </p:txBody>
      </p:sp>
      <p:pic>
        <p:nvPicPr>
          <p:cNvPr id="13" name="图片 12"/>
          <p:cNvPicPr/>
          <p:nvPr/>
        </p:nvPicPr>
        <p:blipFill>
          <a:blip r:embed="rId3"/>
          <a:stretch>
            <a:fillRect/>
          </a:stretch>
        </p:blipFill>
        <p:spPr>
          <a:xfrm>
            <a:off x="6018530" y="2002790"/>
            <a:ext cx="4939030" cy="2857500"/>
          </a:xfrm>
          <a:prstGeom prst="rect">
            <a:avLst/>
          </a:prstGeom>
        </p:spPr>
      </p:pic>
      <p:pic>
        <p:nvPicPr>
          <p:cNvPr id="14" name="图片 13"/>
          <p:cNvPicPr/>
          <p:nvPr/>
        </p:nvPicPr>
        <p:blipFill>
          <a:blip r:embed="rId4"/>
          <a:stretch>
            <a:fillRect/>
          </a:stretch>
        </p:blipFill>
        <p:spPr>
          <a:xfrm>
            <a:off x="848360" y="2299970"/>
            <a:ext cx="4343400" cy="248856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开源软件维护设计</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89915" y="1672590"/>
            <a:ext cx="10908665" cy="4448175"/>
          </a:xfrm>
          <a:prstGeom prst="rect">
            <a:avLst/>
          </a:prstGeom>
        </p:spPr>
        <p:txBody>
          <a:bodyPr wrap="square">
            <a:noAutofit/>
          </a:bodyPr>
          <a:lstStyle/>
          <a:p>
            <a:pPr>
              <a:lnSpc>
                <a:spcPct val="130000"/>
              </a:lnSpc>
              <a:spcBef>
                <a:spcPts val="600"/>
              </a:spcBef>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3" name="圆角矩形 6"/>
          <p:cNvSpPr/>
          <p:nvPr/>
        </p:nvSpPr>
        <p:spPr>
          <a:xfrm>
            <a:off x="470064" y="1073405"/>
            <a:ext cx="3177540" cy="348121"/>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kern="0" dirty="0">
                <a:solidFill>
                  <a:prstClr val="white"/>
                </a:solidFill>
                <a:latin typeface="微软雅黑" panose="020B0503020204020204" pitchFamily="34" charset="-122"/>
                <a:ea typeface="微软雅黑" panose="020B0503020204020204" pitchFamily="34" charset="-122"/>
              </a:rPr>
              <a:t>类设计</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p:cNvSpPr txBox="1"/>
          <p:nvPr/>
        </p:nvSpPr>
        <p:spPr>
          <a:xfrm>
            <a:off x="965200" y="5727700"/>
            <a:ext cx="4064000" cy="368300"/>
          </a:xfrm>
          <a:prstGeom prst="rect">
            <a:avLst/>
          </a:prstGeom>
          <a:noFill/>
        </p:spPr>
        <p:txBody>
          <a:bodyPr wrap="square" rtlCol="0">
            <a:spAutoFit/>
          </a:bodyPr>
          <a:p>
            <a:pPr algn="ctr"/>
            <a:r>
              <a:rPr lang="zh-CN" altLang="en-US"/>
              <a:t>置顶</a:t>
            </a:r>
            <a:r>
              <a:rPr lang="zh-CN" altLang="en-US"/>
              <a:t>便签方法活动图</a:t>
            </a:r>
            <a:endParaRPr lang="zh-CN" altLang="en-US"/>
          </a:p>
        </p:txBody>
      </p:sp>
      <p:sp>
        <p:nvSpPr>
          <p:cNvPr id="11" name="文本框 10"/>
          <p:cNvSpPr txBox="1"/>
          <p:nvPr/>
        </p:nvSpPr>
        <p:spPr>
          <a:xfrm>
            <a:off x="6607175" y="5727700"/>
            <a:ext cx="4330065" cy="368300"/>
          </a:xfrm>
          <a:prstGeom prst="rect">
            <a:avLst/>
          </a:prstGeom>
          <a:noFill/>
        </p:spPr>
        <p:txBody>
          <a:bodyPr wrap="square" rtlCol="0">
            <a:spAutoFit/>
          </a:bodyPr>
          <a:p>
            <a:pPr algn="ctr"/>
            <a:r>
              <a:rPr lang="zh-CN" altLang="en-US"/>
              <a:t>修改字体颜色</a:t>
            </a:r>
            <a:r>
              <a:rPr lang="zh-CN" altLang="en-US">
                <a:sym typeface="+mn-ea"/>
              </a:rPr>
              <a:t>方法活动</a:t>
            </a:r>
            <a:r>
              <a:rPr lang="zh-CN" altLang="en-US">
                <a:sym typeface="+mn-ea"/>
              </a:rPr>
              <a:t>图</a:t>
            </a:r>
            <a:endParaRPr lang="zh-CN" altLang="en-US">
              <a:sym typeface="+mn-ea"/>
            </a:endParaRPr>
          </a:p>
        </p:txBody>
      </p:sp>
      <p:pic>
        <p:nvPicPr>
          <p:cNvPr id="9" name="图片 8" descr="dd30d7bfa0ecc6d2f768955cb0b94d3"/>
          <p:cNvPicPr>
            <a:picLocks noChangeAspect="1"/>
          </p:cNvPicPr>
          <p:nvPr/>
        </p:nvPicPr>
        <p:blipFill>
          <a:blip r:embed="rId3"/>
          <a:stretch>
            <a:fillRect/>
          </a:stretch>
        </p:blipFill>
        <p:spPr>
          <a:xfrm>
            <a:off x="908685" y="1567815"/>
            <a:ext cx="3624580" cy="4013835"/>
          </a:xfrm>
          <a:prstGeom prst="rect">
            <a:avLst/>
          </a:prstGeom>
        </p:spPr>
      </p:pic>
      <p:pic>
        <p:nvPicPr>
          <p:cNvPr id="12" name="图片 11" descr="08ff3c8da1baf934074915825b26f4d"/>
          <p:cNvPicPr>
            <a:picLocks noChangeAspect="1"/>
          </p:cNvPicPr>
          <p:nvPr/>
        </p:nvPicPr>
        <p:blipFill>
          <a:blip r:embed="rId4"/>
          <a:stretch>
            <a:fillRect/>
          </a:stretch>
        </p:blipFill>
        <p:spPr>
          <a:xfrm>
            <a:off x="6513830" y="1735455"/>
            <a:ext cx="4423410" cy="367919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开源软件维护实现</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34035" y="1254760"/>
            <a:ext cx="10705465" cy="4641850"/>
          </a:xfrm>
          <a:prstGeom prst="rect">
            <a:avLst/>
          </a:prstGeom>
        </p:spPr>
        <p:txBody>
          <a:bodyPr wrap="square">
            <a:noAutofit/>
          </a:bodyPr>
          <a:lstStyle/>
          <a:p>
            <a:pPr>
              <a:lnSpc>
                <a:spcPct val="130000"/>
              </a:lnSpc>
              <a:spcBef>
                <a:spcPts val="600"/>
              </a:spcBef>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3" name="文本框 2"/>
          <p:cNvSpPr txBox="1"/>
          <p:nvPr/>
        </p:nvSpPr>
        <p:spPr>
          <a:xfrm>
            <a:off x="6732270" y="1254760"/>
            <a:ext cx="4344670" cy="368300"/>
          </a:xfrm>
          <a:prstGeom prst="rect">
            <a:avLst/>
          </a:prstGeom>
          <a:noFill/>
        </p:spPr>
        <p:txBody>
          <a:bodyPr wrap="square" rtlCol="0">
            <a:spAutoFit/>
          </a:bodyPr>
          <a:p>
            <a:r>
              <a:rPr lang="zh-CN" altLang="en-US"/>
              <a:t>修改文字颜色的</a:t>
            </a:r>
            <a:r>
              <a:rPr lang="zh-CN" altLang="en-US"/>
              <a:t>黑盒测试</a:t>
            </a:r>
            <a:endParaRPr lang="zh-CN" altLang="en-US"/>
          </a:p>
        </p:txBody>
      </p:sp>
      <p:pic>
        <p:nvPicPr>
          <p:cNvPr id="9" name="图片 8" descr="2-第 1 页"/>
          <p:cNvPicPr>
            <a:picLocks noChangeAspect="1"/>
          </p:cNvPicPr>
          <p:nvPr/>
        </p:nvPicPr>
        <p:blipFill>
          <a:blip r:embed="rId3"/>
          <a:stretch>
            <a:fillRect/>
          </a:stretch>
        </p:blipFill>
        <p:spPr>
          <a:xfrm>
            <a:off x="6983095" y="1731645"/>
            <a:ext cx="3343275" cy="1438275"/>
          </a:xfrm>
          <a:prstGeom prst="rect">
            <a:avLst/>
          </a:prstGeom>
        </p:spPr>
      </p:pic>
      <p:pic>
        <p:nvPicPr>
          <p:cNvPr id="12" name="图片 11" descr="2-第 2 页 (1)"/>
          <p:cNvPicPr>
            <a:picLocks noChangeAspect="1"/>
          </p:cNvPicPr>
          <p:nvPr/>
        </p:nvPicPr>
        <p:blipFill>
          <a:blip r:embed="rId4"/>
          <a:stretch>
            <a:fillRect/>
          </a:stretch>
        </p:blipFill>
        <p:spPr>
          <a:xfrm>
            <a:off x="6229985" y="3573780"/>
            <a:ext cx="5009515" cy="2322195"/>
          </a:xfrm>
          <a:prstGeom prst="rect">
            <a:avLst/>
          </a:prstGeom>
        </p:spPr>
      </p:pic>
      <p:sp>
        <p:nvSpPr>
          <p:cNvPr id="13" name="文本框 12"/>
          <p:cNvSpPr txBox="1"/>
          <p:nvPr/>
        </p:nvSpPr>
        <p:spPr>
          <a:xfrm>
            <a:off x="876935" y="1254760"/>
            <a:ext cx="4344670" cy="368300"/>
          </a:xfrm>
          <a:prstGeom prst="rect">
            <a:avLst/>
          </a:prstGeom>
          <a:noFill/>
        </p:spPr>
        <p:txBody>
          <a:bodyPr wrap="square" rtlCol="0">
            <a:spAutoFit/>
          </a:bodyPr>
          <a:p>
            <a:r>
              <a:rPr lang="zh-CN" altLang="en-US"/>
              <a:t>置顶</a:t>
            </a:r>
            <a:r>
              <a:rPr lang="zh-CN" altLang="en-US"/>
              <a:t>便签的</a:t>
            </a:r>
            <a:r>
              <a:rPr lang="zh-CN" altLang="en-US"/>
              <a:t>黑盒测试</a:t>
            </a:r>
            <a:endParaRPr lang="zh-CN" altLang="en-US"/>
          </a:p>
        </p:txBody>
      </p:sp>
      <p:pic>
        <p:nvPicPr>
          <p:cNvPr id="16" name="图片 15" descr="2-第 4 页"/>
          <p:cNvPicPr>
            <a:picLocks noChangeAspect="1"/>
          </p:cNvPicPr>
          <p:nvPr/>
        </p:nvPicPr>
        <p:blipFill>
          <a:blip r:embed="rId5"/>
          <a:stretch>
            <a:fillRect/>
          </a:stretch>
        </p:blipFill>
        <p:spPr>
          <a:xfrm>
            <a:off x="534035" y="3776980"/>
            <a:ext cx="5624830" cy="1564005"/>
          </a:xfrm>
          <a:prstGeom prst="rect">
            <a:avLst/>
          </a:prstGeom>
        </p:spPr>
      </p:pic>
      <p:pic>
        <p:nvPicPr>
          <p:cNvPr id="17" name="图片 16" descr="2-第 3 页"/>
          <p:cNvPicPr>
            <a:picLocks noChangeAspect="1"/>
          </p:cNvPicPr>
          <p:nvPr/>
        </p:nvPicPr>
        <p:blipFill>
          <a:blip r:embed="rId6"/>
          <a:stretch>
            <a:fillRect/>
          </a:stretch>
        </p:blipFill>
        <p:spPr>
          <a:xfrm>
            <a:off x="741680" y="1731645"/>
            <a:ext cx="4010025" cy="153352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249010"/>
            <a:ext cx="5040313" cy="557722"/>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开源软件维护安装部署</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01650" y="1395730"/>
            <a:ext cx="10831830" cy="4700270"/>
          </a:xfrm>
          <a:prstGeom prst="rect">
            <a:avLst/>
          </a:prstGeom>
        </p:spPr>
        <p:txBody>
          <a:bodyPr wrap="square">
            <a:noAutofit/>
          </a:bodyPr>
          <a:lstStyle/>
          <a:p>
            <a:pPr>
              <a:lnSpc>
                <a:spcPct val="130000"/>
              </a:lnSpc>
              <a:spcBef>
                <a:spcPts val="600"/>
              </a:spcBef>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8" name="文本框 7"/>
          <p:cNvSpPr txBox="1"/>
          <p:nvPr/>
        </p:nvSpPr>
        <p:spPr>
          <a:xfrm>
            <a:off x="965200" y="5727700"/>
            <a:ext cx="4064000" cy="368300"/>
          </a:xfrm>
          <a:prstGeom prst="rect">
            <a:avLst/>
          </a:prstGeom>
          <a:noFill/>
        </p:spPr>
        <p:txBody>
          <a:bodyPr wrap="square" rtlCol="0">
            <a:spAutoFit/>
          </a:bodyPr>
          <a:p>
            <a:pPr algn="ctr"/>
            <a:r>
              <a:rPr lang="zh-CN" altLang="en-US"/>
              <a:t>置顶</a:t>
            </a:r>
            <a:r>
              <a:rPr lang="zh-CN" altLang="en-US"/>
              <a:t>便签</a:t>
            </a:r>
            <a:endParaRPr lang="zh-CN" altLang="en-US"/>
          </a:p>
        </p:txBody>
      </p:sp>
      <p:sp>
        <p:nvSpPr>
          <p:cNvPr id="11" name="文本框 10"/>
          <p:cNvSpPr txBox="1"/>
          <p:nvPr/>
        </p:nvSpPr>
        <p:spPr>
          <a:xfrm>
            <a:off x="6607175" y="5727700"/>
            <a:ext cx="4330065" cy="368300"/>
          </a:xfrm>
          <a:prstGeom prst="rect">
            <a:avLst/>
          </a:prstGeom>
          <a:noFill/>
        </p:spPr>
        <p:txBody>
          <a:bodyPr wrap="square" rtlCol="0">
            <a:spAutoFit/>
          </a:bodyPr>
          <a:p>
            <a:pPr algn="ctr"/>
            <a:r>
              <a:rPr lang="zh-CN" altLang="en-US"/>
              <a:t>修改字体颜色</a:t>
            </a:r>
            <a:endParaRPr lang="zh-CN" altLang="en-US">
              <a:sym typeface="+mn-ea"/>
            </a:endParaRPr>
          </a:p>
        </p:txBody>
      </p:sp>
      <p:pic>
        <p:nvPicPr>
          <p:cNvPr id="3" name="图片 2" descr="592f400fd7dbf77c282bb1560a57110"/>
          <p:cNvPicPr>
            <a:picLocks noChangeAspect="1"/>
          </p:cNvPicPr>
          <p:nvPr/>
        </p:nvPicPr>
        <p:blipFill>
          <a:blip r:embed="rId3"/>
          <a:stretch>
            <a:fillRect/>
          </a:stretch>
        </p:blipFill>
        <p:spPr>
          <a:xfrm>
            <a:off x="7886700" y="1409065"/>
            <a:ext cx="1896110" cy="4216400"/>
          </a:xfrm>
          <a:prstGeom prst="rect">
            <a:avLst/>
          </a:prstGeom>
        </p:spPr>
      </p:pic>
      <p:pic>
        <p:nvPicPr>
          <p:cNvPr id="9" name="图片 8" descr="f35e509bdc014ee3fe4ca3128d62ee5"/>
          <p:cNvPicPr>
            <a:picLocks noChangeAspect="1"/>
          </p:cNvPicPr>
          <p:nvPr/>
        </p:nvPicPr>
        <p:blipFill>
          <a:blip r:embed="rId4"/>
          <a:stretch>
            <a:fillRect/>
          </a:stretch>
        </p:blipFill>
        <p:spPr>
          <a:xfrm>
            <a:off x="1127760" y="1395730"/>
            <a:ext cx="1882140" cy="4184650"/>
          </a:xfrm>
          <a:prstGeom prst="rect">
            <a:avLst/>
          </a:prstGeom>
        </p:spPr>
      </p:pic>
      <p:pic>
        <p:nvPicPr>
          <p:cNvPr id="12" name="图片 11" descr="1b2753247b61bd113106998aee5fef2"/>
          <p:cNvPicPr>
            <a:picLocks noChangeAspect="1"/>
          </p:cNvPicPr>
          <p:nvPr/>
        </p:nvPicPr>
        <p:blipFill>
          <a:blip r:embed="rId5"/>
          <a:stretch>
            <a:fillRect/>
          </a:stretch>
        </p:blipFill>
        <p:spPr>
          <a:xfrm>
            <a:off x="3245485" y="1395730"/>
            <a:ext cx="1902460" cy="422973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alphaModFix amt="10000"/>
            <a:extLst>
              <a:ext uri="{28A0092B-C50C-407E-A947-70E740481C1C}">
                <a14:useLocalDpi xmlns:a14="http://schemas.microsoft.com/office/drawing/2010/main" val="0"/>
              </a:ext>
            </a:extLst>
          </a:blip>
          <a:srcRect r="74109"/>
          <a:stretch>
            <a:fillRect/>
          </a:stretch>
        </p:blipFill>
        <p:spPr>
          <a:xfrm>
            <a:off x="319337" y="779207"/>
            <a:ext cx="5433538" cy="5370342"/>
          </a:xfrm>
          <a:prstGeom prst="rect">
            <a:avLst/>
          </a:prstGeom>
        </p:spPr>
      </p:pic>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04</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2156110" y="3246897"/>
            <a:ext cx="6999783" cy="10461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总结</a:t>
            </a:r>
            <a:endPar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0" y="4424107"/>
            <a:ext cx="6088997" cy="645160"/>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en-US" altLang="zh-CN" sz="3600" noProof="0" dirty="0">
                <a:ln>
                  <a:noFill/>
                </a:ln>
                <a:solidFill>
                  <a:srgbClr val="024282"/>
                </a:solidFill>
                <a:effectLst/>
                <a:uLnTx/>
                <a:uFillTx/>
                <a:latin typeface="Calibri Light" panose="020F0302020204030204" pitchFamily="34" charset="0"/>
                <a:ea typeface="方正兰亭黑_GBK"/>
                <a:sym typeface="+mn-ea"/>
              </a:rPr>
              <a:t>Summary</a:t>
            </a:r>
            <a:endPar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7" y="257681"/>
            <a:ext cx="5040313" cy="557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总结</a:t>
            </a:r>
            <a:endParaRPr lang="zh-CN" altLang="en-US" dirty="0"/>
          </a:p>
        </p:txBody>
      </p:sp>
      <p:sp>
        <p:nvSpPr>
          <p:cNvPr id="48" name="矩形 47"/>
          <p:cNvSpPr/>
          <p:nvPr>
            <p:custDataLst>
              <p:tags r:id="rId1"/>
            </p:custDataLst>
          </p:nvPr>
        </p:nvSpPr>
        <p:spPr>
          <a:xfrm>
            <a:off x="335361" y="980727"/>
            <a:ext cx="11322361" cy="5361348"/>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custDataLst>
              <p:tags r:id="rId2"/>
            </p:custDataLst>
          </p:nvPr>
        </p:nvSpPr>
        <p:spPr>
          <a:xfrm>
            <a:off x="555625" y="1281430"/>
            <a:ext cx="10881995" cy="4867275"/>
          </a:xfrm>
          <a:prstGeom prst="rect">
            <a:avLst/>
          </a:prstGeom>
        </p:spPr>
        <p:txBody>
          <a:bodyPr wrap="square">
            <a:noAutofit/>
          </a:bodyPr>
          <a:lstStyle/>
          <a:p>
            <a:pPr>
              <a:lnSpc>
                <a:spcPct val="130000"/>
              </a:lnSpc>
              <a:spcBef>
                <a:spcPts val="600"/>
              </a:spcBef>
              <a:defRPr/>
            </a:pPr>
            <a:r>
              <a:rPr lang="zh-CN" altLang="en-US" sz="1600" dirty="0">
                <a:latin typeface="微软雅黑" panose="020B0503020204020204" pitchFamily="34" charset="-122"/>
                <a:ea typeface="微软雅黑" panose="020B0503020204020204" pitchFamily="34" charset="-122"/>
              </a:rPr>
              <a:t>代码阅读：首先</a:t>
            </a:r>
            <a:r>
              <a:rPr lang="zh-CN" altLang="en-US" sz="1600" dirty="0">
                <a:solidFill>
                  <a:schemeClr val="tx1"/>
                </a:solidFill>
                <a:latin typeface="微软雅黑" panose="020B0503020204020204" pitchFamily="34" charset="-122"/>
                <a:ea typeface="微软雅黑" panose="020B0503020204020204" pitchFamily="34" charset="-122"/>
              </a:rPr>
              <a:t>，通过阅读代码，理解了小米便签中各个包及其包含的子包和其中类之间的关系和发挥的作用。并且体会到在分层的软件体系结构内各个模块的交互和约束。其次，在做类的关系图期间，进一步加深了对类的关系图的理解，深刻了组合和聚合的区别，即当整体消失时，组合关系的部分也会消失，聚合关系的部分不会消失。然后，在绘制用例图时，补充了绘制要求的遗忘点：左侧为主动执行者，中间为用例，右侧为被动执行者；扩展关系应该由扩展出的用例指向被扩展的用例。最后，用例描述应该注意，基本交互动作是不考虑任何例外，用户直接操作的情况，扩展交互动作是特殊情况出现即该动作异常的情况或者非典型应用场景，如果能被反复使用应该放在基本交互动作中作为子流程。</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r>
              <a:rPr lang="zh-CN" altLang="en-US" sz="1600" dirty="0">
                <a:solidFill>
                  <a:schemeClr val="tx1"/>
                </a:solidFill>
                <a:latin typeface="微软雅黑" panose="020B0503020204020204" pitchFamily="34" charset="-122"/>
                <a:ea typeface="微软雅黑" panose="020B0503020204020204" pitchFamily="34" charset="-122"/>
              </a:rPr>
              <a:t>新增功能需求分析设计实现：通过新增</a:t>
            </a:r>
            <a:r>
              <a:rPr lang="en-US" altLang="zh-CN" sz="1600" dirty="0">
                <a:solidFill>
                  <a:schemeClr val="tx1"/>
                </a:solidFill>
                <a:latin typeface="微软雅黑" panose="020B0503020204020204" pitchFamily="34" charset="-122"/>
                <a:ea typeface="微软雅黑" panose="020B0503020204020204" pitchFamily="34" charset="-122"/>
              </a:rPr>
              <a:t>2</a:t>
            </a:r>
            <a:r>
              <a:rPr lang="zh-CN" altLang="en-US" sz="1600" dirty="0">
                <a:solidFill>
                  <a:schemeClr val="tx1"/>
                </a:solidFill>
                <a:latin typeface="微软雅黑" panose="020B0503020204020204" pitchFamily="34" charset="-122"/>
                <a:ea typeface="微软雅黑" panose="020B0503020204020204" pitchFamily="34" charset="-122"/>
              </a:rPr>
              <a:t>种功能，深入掌握了</a:t>
            </a:r>
            <a:r>
              <a:rPr lang="en-US" altLang="zh-CN" sz="1600" dirty="0">
                <a:solidFill>
                  <a:schemeClr val="tx1"/>
                </a:solidFill>
                <a:latin typeface="微软雅黑" panose="020B0503020204020204" pitchFamily="34" charset="-122"/>
                <a:ea typeface="微软雅黑" panose="020B0503020204020204" pitchFamily="34" charset="-122"/>
              </a:rPr>
              <a:t> Android </a:t>
            </a:r>
            <a:r>
              <a:rPr lang="zh-CN" altLang="en-US" sz="1600" dirty="0">
                <a:solidFill>
                  <a:schemeClr val="tx1"/>
                </a:solidFill>
                <a:latin typeface="微软雅黑" panose="020B0503020204020204" pitchFamily="34" charset="-122"/>
                <a:ea typeface="微软雅黑" panose="020B0503020204020204" pitchFamily="34" charset="-122"/>
              </a:rPr>
              <a:t>富文本处理的一些技术，如通过</a:t>
            </a:r>
            <a:r>
              <a:rPr lang="en-US" altLang="zh-CN" sz="1600" dirty="0">
                <a:solidFill>
                  <a:schemeClr val="tx1"/>
                </a:solidFill>
                <a:latin typeface="微软雅黑" panose="020B0503020204020204" pitchFamily="34" charset="-122"/>
                <a:ea typeface="微软雅黑" panose="020B0503020204020204" pitchFamily="34" charset="-122"/>
              </a:rPr>
              <a:t> Html.fromHtml() </a:t>
            </a:r>
            <a:r>
              <a:rPr lang="zh-CN" altLang="en-US" sz="1600" dirty="0">
                <a:solidFill>
                  <a:schemeClr val="tx1"/>
                </a:solidFill>
                <a:latin typeface="微软雅黑" panose="020B0503020204020204" pitchFamily="34" charset="-122"/>
                <a:ea typeface="微软雅黑" panose="020B0503020204020204" pitchFamily="34" charset="-122"/>
              </a:rPr>
              <a:t>兼容不同</a:t>
            </a:r>
            <a:r>
              <a:rPr lang="en-US" altLang="zh-CN" sz="1600" dirty="0">
                <a:solidFill>
                  <a:schemeClr val="tx1"/>
                </a:solidFill>
                <a:latin typeface="微软雅黑" panose="020B0503020204020204" pitchFamily="34" charset="-122"/>
                <a:ea typeface="微软雅黑" panose="020B0503020204020204" pitchFamily="34" charset="-122"/>
              </a:rPr>
              <a:t> Android </a:t>
            </a:r>
            <a:r>
              <a:rPr lang="zh-CN" altLang="en-US" sz="1600" dirty="0">
                <a:solidFill>
                  <a:schemeClr val="tx1"/>
                </a:solidFill>
                <a:latin typeface="微软雅黑" panose="020B0503020204020204" pitchFamily="34" charset="-122"/>
                <a:ea typeface="微软雅黑" panose="020B0503020204020204" pitchFamily="34" charset="-122"/>
              </a:rPr>
              <a:t>版本对文字颜色解析，</a:t>
            </a:r>
            <a:r>
              <a:rPr lang="zh-CN" altLang="en-US" sz="1600" dirty="0">
                <a:latin typeface="微软雅黑" panose="020B0503020204020204" pitchFamily="34" charset="-122"/>
                <a:ea typeface="微软雅黑" panose="020B0503020204020204" pitchFamily="34" charset="-122"/>
                <a:sym typeface="+mn-ea"/>
              </a:rPr>
              <a:t>确保</a:t>
            </a:r>
            <a:r>
              <a:rPr lang="zh-CN" altLang="en-US" sz="1600" dirty="0">
                <a:latin typeface="微软雅黑" panose="020B0503020204020204" pitchFamily="34" charset="-122"/>
                <a:ea typeface="微软雅黑" panose="020B0503020204020204" pitchFamily="34" charset="-122"/>
                <a:sym typeface="+mn-ea"/>
              </a:rPr>
              <a:t>文字颜色在保存后重新加载时正确还原。</a:t>
            </a:r>
            <a:r>
              <a:rPr lang="zh-CN" altLang="en-US" sz="1600" dirty="0">
                <a:solidFill>
                  <a:schemeClr val="tx1"/>
                </a:solidFill>
                <a:latin typeface="微软雅黑" panose="020B0503020204020204" pitchFamily="34" charset="-122"/>
                <a:ea typeface="微软雅黑" panose="020B0503020204020204" pitchFamily="34" charset="-122"/>
              </a:rPr>
              <a:t>以及了解了界面组件的初始化与绑定，如通过</a:t>
            </a:r>
            <a:r>
              <a:rPr lang="en-US" altLang="zh-CN" sz="1600" dirty="0">
                <a:solidFill>
                  <a:schemeClr val="tx1"/>
                </a:solidFill>
                <a:latin typeface="微软雅黑" panose="020B0503020204020204" pitchFamily="34" charset="-122"/>
                <a:ea typeface="微软雅黑" panose="020B0503020204020204" pitchFamily="34" charset="-122"/>
              </a:rPr>
              <a:t> findViewById </a:t>
            </a:r>
            <a:r>
              <a:rPr lang="zh-CN" altLang="en-US" sz="1600" dirty="0">
                <a:solidFill>
                  <a:schemeClr val="tx1"/>
                </a:solidFill>
                <a:latin typeface="微软雅黑" panose="020B0503020204020204" pitchFamily="34" charset="-122"/>
                <a:ea typeface="微软雅黑" panose="020B0503020204020204" pitchFamily="34" charset="-122"/>
              </a:rPr>
              <a:t>获取按钮实例并绑定点击事件，确保</a:t>
            </a:r>
            <a:r>
              <a:rPr lang="en-US" altLang="zh-CN" sz="1600" dirty="0">
                <a:solidFill>
                  <a:schemeClr val="tx1"/>
                </a:solidFill>
                <a:latin typeface="微软雅黑" panose="020B0503020204020204" pitchFamily="34" charset="-122"/>
                <a:ea typeface="微软雅黑" panose="020B0503020204020204" pitchFamily="34" charset="-122"/>
              </a:rPr>
              <a:t> UI </a:t>
            </a:r>
            <a:r>
              <a:rPr lang="zh-CN" altLang="en-US" sz="1600" dirty="0">
                <a:solidFill>
                  <a:schemeClr val="tx1"/>
                </a:solidFill>
                <a:latin typeface="微软雅黑" panose="020B0503020204020204" pitchFamily="34" charset="-122"/>
                <a:ea typeface="微软雅黑" panose="020B0503020204020204" pitchFamily="34" charset="-122"/>
              </a:rPr>
              <a:t>组件与逻辑层正确关联。提升了界面交互设计、数据持久化和兼容性处理能力。明确产品需求（多便签置顶</a:t>
            </a:r>
            <a:r>
              <a:rPr lang="en-US" altLang="zh-CN" sz="1600" dirty="0">
                <a:solidFill>
                  <a:schemeClr val="tx1"/>
                </a:solidFill>
                <a:latin typeface="微软雅黑" panose="020B0503020204020204" pitchFamily="34" charset="-122"/>
                <a:ea typeface="微软雅黑" panose="020B0503020204020204" pitchFamily="34" charset="-122"/>
              </a:rPr>
              <a:t> /</a:t>
            </a:r>
            <a:r>
              <a:rPr lang="zh-CN" altLang="en-US" sz="1600" dirty="0">
                <a:solidFill>
                  <a:schemeClr val="tx1"/>
                </a:solidFill>
                <a:latin typeface="微软雅黑" panose="020B0503020204020204" pitchFamily="34" charset="-122"/>
                <a:ea typeface="微软雅黑" panose="020B0503020204020204" pitchFamily="34" charset="-122"/>
              </a:rPr>
              <a:t>单便签置顶）是设计功能的前提，错误的假设会导致逻辑错误。</a:t>
            </a:r>
            <a:endParaRPr lang="zh-CN" altLang="en-US" sz="1600" dirty="0">
              <a:solidFill>
                <a:schemeClr val="tx1"/>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sz="1600"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zh-CN" altLang="en-US" sz="1600"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en-US" altLang="zh-CN" sz="1600"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600"/>
              </a:spcBef>
              <a:defRPr/>
            </a:pPr>
            <a:endParaRPr lang="en-US" altLang="zh-CN" sz="160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44251" y="512615"/>
            <a:ext cx="11759483" cy="5502704"/>
          </a:xfrm>
          <a:prstGeom prst="rect">
            <a:avLst/>
          </a:prstGeom>
        </p:spPr>
      </p:pic>
      <p:sp>
        <p:nvSpPr>
          <p:cNvPr id="5" name="矩形 4"/>
          <p:cNvSpPr/>
          <p:nvPr/>
        </p:nvSpPr>
        <p:spPr>
          <a:xfrm>
            <a:off x="0" y="0"/>
            <a:ext cx="12192000" cy="685800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8" name="文本占位符 24"/>
          <p:cNvSpPr txBox="1"/>
          <p:nvPr/>
        </p:nvSpPr>
        <p:spPr>
          <a:xfrm>
            <a:off x="191348" y="2311737"/>
            <a:ext cx="11809308" cy="141560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ts val="1000"/>
              </a:spcBef>
              <a:spcAft>
                <a:spcPts val="0"/>
              </a:spcAft>
              <a:buClrTx/>
              <a:buSzTx/>
              <a:buFont typeface="Arial" panose="020B0604020202020204" pitchFamily="34" charset="0"/>
              <a:buNone/>
              <a:defRPr/>
            </a:pPr>
            <a:r>
              <a:rPr kumimoji="0" lang="en-US" altLang="zh-CN" sz="7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Thanks</a:t>
            </a:r>
            <a:r>
              <a:rPr lang="en-US" altLang="zh-CN" sz="7200" dirty="0">
                <a:solidFill>
                  <a:sysClr val="window" lastClr="FFFFFF"/>
                </a:solidFill>
              </a:rPr>
              <a:t>!</a:t>
            </a:r>
            <a:endParaRPr kumimoji="0" lang="zh-CN" altLang="en-US" sz="4800" b="1" i="1"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cxnSp>
        <p:nvCxnSpPr>
          <p:cNvPr id="26" name="直接连接符 25"/>
          <p:cNvCxnSpPr/>
          <p:nvPr/>
        </p:nvCxnSpPr>
        <p:spPr>
          <a:xfrm>
            <a:off x="2567609" y="3875855"/>
            <a:ext cx="691276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0911" y="663016"/>
            <a:ext cx="4430178" cy="1160285"/>
          </a:xfrm>
          <a:prstGeom prst="rect">
            <a:avLst/>
          </a:prstGeom>
        </p:spPr>
      </p:pic>
      <p:sp>
        <p:nvSpPr>
          <p:cNvPr id="3" name="文本框 2"/>
          <p:cNvSpPr txBox="1"/>
          <p:nvPr/>
        </p:nvSpPr>
        <p:spPr>
          <a:xfrm>
            <a:off x="3976239" y="4940039"/>
            <a:ext cx="3600400" cy="523220"/>
          </a:xfrm>
          <a:prstGeom prst="rect">
            <a:avLst/>
          </a:prstGeom>
          <a:noFill/>
        </p:spPr>
        <p:txBody>
          <a:bodyPr wrap="square">
            <a:spAutoFit/>
          </a:bodyPr>
          <a:lstStyle/>
          <a:p>
            <a:pPr algn="r"/>
            <a:r>
              <a:rPr lang="zh-CN" altLang="en-US" sz="2800" b="0" i="0" dirty="0">
                <a:solidFill>
                  <a:srgbClr val="00B0F0"/>
                </a:solidFill>
                <a:effectLst/>
                <a:latin typeface="隶书" panose="02010509060101010101" pitchFamily="49" charset="-122"/>
                <a:ea typeface="隶书" panose="02010509060101010101" pitchFamily="49" charset="-122"/>
              </a:rPr>
              <a:t>明德至善 弘毅兴邦</a:t>
            </a:r>
            <a:endParaRPr lang="zh-CN" altLang="en-US" sz="2800" b="0" i="0" dirty="0">
              <a:solidFill>
                <a:srgbClr val="00B0F0"/>
              </a:solidFill>
              <a:effectLst/>
              <a:latin typeface="隶书" panose="02010509060101010101" pitchFamily="49" charset="-122"/>
              <a:ea typeface="隶书" panose="02010509060101010101" pitchFamily="49" charset="-122"/>
            </a:endParaRPr>
          </a:p>
        </p:txBody>
      </p:sp>
    </p:spTree>
  </p:cSld>
  <p:clrMapOvr>
    <a:masterClrMapping/>
  </p:clrMapOvr>
</p:sld>
</file>

<file path=ppt/tags/tag1.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3.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4.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5.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6.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7.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8.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9.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0.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1.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2.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3.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4.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5.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6.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7.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8.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19.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0.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1.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2.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3.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4.xml><?xml version="1.0" encoding="utf-8"?>
<p:tagLst xmlns:p="http://schemas.openxmlformats.org/presentationml/2006/main">
  <p:tag name="KSO_WM_DIAGRAM_VIRTUALLY_FRAME" val="{&quot;height&quot;:490.3115748031496,&quot;left&quot;:336.49362204724406,&quot;top&quot;:70.39692913385827,&quot;width&quot;:612.1876377952756}"/>
</p:tagLst>
</file>

<file path=ppt/tags/tag2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2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2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2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2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37.xml><?xml version="1.0" encoding="utf-8"?>
<p:tagLst xmlns:p="http://schemas.openxmlformats.org/presentationml/2006/main">
  <p:tag name="KSO_WM_DIAGRAM_VIRTUALLY_FRAME" val="{&quot;height&quot;:205.9,&quot;left&quot;:76,&quot;top&quot;:219.9,&quot;width&quot;:794.65}"/>
</p:tagLst>
</file>

<file path=ppt/tags/tag38.xml><?xml version="1.0" encoding="utf-8"?>
<p:tagLst xmlns:p="http://schemas.openxmlformats.org/presentationml/2006/main">
  <p:tag name="KSO_WM_DIAGRAM_VIRTUALLY_FRAME" val="{&quot;height&quot;:205.9,&quot;left&quot;:76,&quot;top&quot;:219.9,&quot;width&quot;:794.65}"/>
</p:tagLst>
</file>

<file path=ppt/tags/tag3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47.xml><?xml version="1.0" encoding="utf-8"?>
<p:tagLst xmlns:p="http://schemas.openxmlformats.org/presentationml/2006/main">
  <p:tag name="KSO_WM_DIAGRAM_VIRTUALLY_FRAME" val="{&quot;height&quot;:359.3,&quot;left&quot;:59.5,&quot;top&quot;:120.7,&quot;width&quot;:810.25}"/>
</p:tagLst>
</file>

<file path=ppt/tags/tag48.xml><?xml version="1.0" encoding="utf-8"?>
<p:tagLst xmlns:p="http://schemas.openxmlformats.org/presentationml/2006/main">
  <p:tag name="KSO_WM_DIAGRAM_VIRTUALLY_FRAME" val="{&quot;height&quot;:359.3,&quot;left&quot;:59.5,&quot;top&quot;:120.7,&quot;width&quot;:810.25}"/>
</p:tagLst>
</file>

<file path=ppt/tags/tag49.xml><?xml version="1.0" encoding="utf-8"?>
<p:tagLst xmlns:p="http://schemas.openxmlformats.org/presentationml/2006/main">
  <p:tag name="KSO_WM_DIAGRAM_VIRTUALLY_FRAME" val="{&quot;height&quot;:359.3,&quot;left&quot;:59.5,&quot;top&quot;:120.7,&quot;width&quot;:810.25}"/>
</p:tagLst>
</file>

<file path=ppt/tags/tag50.xml><?xml version="1.0" encoding="utf-8"?>
<p:tagLst xmlns:p="http://schemas.openxmlformats.org/presentationml/2006/main">
  <p:tag name="KSO_WM_DIAGRAM_VIRTUALLY_FRAME" val="{&quot;height&quot;:359.3,&quot;left&quot;:59.5,&quot;top&quot;:120.7,&quot;width&quot;:810.25}"/>
</p:tagLst>
</file>

<file path=ppt/tags/tag51.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2.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3.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4.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5.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6.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7.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8.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59.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0.xml><?xml version="1.0" encoding="utf-8"?>
<p:tagLst xmlns:p="http://schemas.openxmlformats.org/presentationml/2006/main">
  <p:tag name="KSO_WM_DIAGRAM_VIRTUALLY_FRAME" val="{&quot;height&quot;:414.3472440944882,&quot;left&quot;:438.64039370078734,&quot;top&quot;:77.22267716535433,&quot;width&quot;:479.2903937007874}"/>
</p:tagLst>
</file>

<file path=ppt/tags/tag61.xml><?xml version="1.0" encoding="utf-8"?>
<p:tagLst xmlns:p="http://schemas.openxmlformats.org/presentationml/2006/main">
  <p:tag name="COMMONDATA" val="eyJoZGlkIjoiMmJkOGVmM2VjYzQwMDAzMTYzMzM1Yzg5N2YxY2IzZDcifQ=="/>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2879</Words>
  <Application>WPS 演示</Application>
  <PresentationFormat>宽屏</PresentationFormat>
  <Paragraphs>239</Paragraphs>
  <Slides>24</Slides>
  <Notes>2</Notes>
  <HiddenSlides>0</HiddenSlides>
  <MMClips>0</MMClips>
  <ScaleCrop>false</ScaleCrop>
  <HeadingPairs>
    <vt:vector size="6" baseType="variant">
      <vt:variant>
        <vt:lpstr>已用的字体</vt:lpstr>
      </vt:variant>
      <vt:variant>
        <vt:i4>20</vt:i4>
      </vt:variant>
      <vt:variant>
        <vt:lpstr>主题</vt:lpstr>
      </vt:variant>
      <vt:variant>
        <vt:i4>2</vt:i4>
      </vt:variant>
      <vt:variant>
        <vt:lpstr>幻灯片标题</vt:lpstr>
      </vt:variant>
      <vt:variant>
        <vt:i4>24</vt:i4>
      </vt:variant>
    </vt:vector>
  </HeadingPairs>
  <TitlesOfParts>
    <vt:vector size="46" baseType="lpstr">
      <vt:lpstr>Arial</vt:lpstr>
      <vt:lpstr>宋体</vt:lpstr>
      <vt:lpstr>Wingdings</vt:lpstr>
      <vt:lpstr>方正舒体</vt:lpstr>
      <vt:lpstr>Calibri</vt:lpstr>
      <vt:lpstr>微软雅黑</vt:lpstr>
      <vt:lpstr>等线</vt:lpstr>
      <vt:lpstr>Arial</vt:lpstr>
      <vt:lpstr>Calibri</vt:lpstr>
      <vt:lpstr>Arial Black</vt:lpstr>
      <vt:lpstr>Calibri Light</vt:lpstr>
      <vt:lpstr>方正宋刻本秀楷简体</vt:lpstr>
      <vt:lpstr>方正兰亭黑_GBK</vt:lpstr>
      <vt:lpstr>黑体</vt:lpstr>
      <vt:lpstr>隶书</vt:lpstr>
      <vt:lpstr>Times New Roman</vt:lpstr>
      <vt:lpstr>Segoe UI Light 8</vt:lpstr>
      <vt:lpstr>Arial Unicode MS</vt:lpstr>
      <vt:lpstr>等线 Light</vt:lpstr>
      <vt:lpstr>Segoe UI</vt:lpstr>
      <vt:lpstr>1_Office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思好多串串</cp:lastModifiedBy>
  <cp:revision>147</cp:revision>
  <dcterms:created xsi:type="dcterms:W3CDTF">2020-07-27T01:08:00Z</dcterms:created>
  <dcterms:modified xsi:type="dcterms:W3CDTF">2025-06-15T14:10:31Z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C620926A19FC4FCBB9AAB70D83F5686A_12</vt:lpwstr>
  </property>
  <property fmtid="{D5CDD505-2E9C-101B-9397-08002B2CF9AE}" pid="3" name="KSOProductBuildVer">
    <vt:lpwstr>2052-12.1.0.21171</vt:lpwstr>
  </property>
</Properties>
</file>