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2"/>
  </p:sldMasterIdLst>
  <p:notesMasterIdLst>
    <p:notesMasterId r:id="rId18"/>
  </p:notesMasterIdLst>
  <p:handoutMasterIdLst>
    <p:handoutMasterId r:id="rId19"/>
  </p:handoutMasterIdLst>
  <p:sldIdLst>
    <p:sldId id="260" r:id="rId3"/>
    <p:sldId id="570" r:id="rId4"/>
    <p:sldId id="571" r:id="rId5"/>
    <p:sldId id="568" r:id="rId6"/>
    <p:sldId id="388" r:id="rId7"/>
    <p:sldId id="572" r:id="rId8"/>
    <p:sldId id="566" r:id="rId9"/>
    <p:sldId id="567" r:id="rId10"/>
    <p:sldId id="573" r:id="rId11"/>
    <p:sldId id="491" r:id="rId12"/>
    <p:sldId id="389" r:id="rId13"/>
    <p:sldId id="403" r:id="rId14"/>
    <p:sldId id="384" r:id="rId15"/>
    <p:sldId id="574" r:id="rId16"/>
    <p:sldId id="313" r:id="rId17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4" userDrawn="1">
          <p15:clr>
            <a:srgbClr val="A4A3A4"/>
          </p15:clr>
        </p15:guide>
        <p15:guide id="2" pos="388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zmh" initials="z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50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33" autoAdjust="0"/>
    <p:restoredTop sz="94663"/>
  </p:normalViewPr>
  <p:slideViewPr>
    <p:cSldViewPr snapToGrid="0" showGuides="1">
      <p:cViewPr varScale="1">
        <p:scale>
          <a:sx n="117" d="100"/>
          <a:sy n="117" d="100"/>
        </p:scale>
        <p:origin x="376" y="176"/>
      </p:cViewPr>
      <p:guideLst>
        <p:guide orient="horz" pos="2114"/>
        <p:guide pos="388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72" d="100"/>
          <a:sy n="72" d="100"/>
        </p:scale>
        <p:origin x="2155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22F430-4740-40B5-85C9-20862139723A}" type="datetimeFigureOut">
              <a:rPr lang="zh-CN" altLang="en-US" smtClean="0"/>
              <a:t>2025/6/10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08A98F-62F7-4FC1-8793-2AC85E1AC7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977C3-5D49-4AE3-94A3-4A850F718679}" type="datetimeFigureOut">
              <a:rPr lang="zh-CN" altLang="en-US" smtClean="0"/>
              <a:t>2025/6/10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D3FDB9-DDE0-4054-8528-4EF247FF7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8922EB3-8BB3-4D7C-920D-99B3A498A38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8922EB3-8BB3-4D7C-920D-99B3A498A38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2025/6/10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2025/6/10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2025/6/10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2025/6/10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2025/6/10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8397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 userDrawn="1"/>
        </p:nvSpPr>
        <p:spPr>
          <a:xfrm>
            <a:off x="103367" y="6372416"/>
            <a:ext cx="3600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0" i="0" dirty="0">
                <a:solidFill>
                  <a:schemeClr val="lt1">
                    <a:lumMod val="50000"/>
                  </a:schemeClr>
                </a:solidFill>
                <a:effectLst/>
                <a:latin typeface="方正舒体" panose="02010601030101010101" pitchFamily="2" charset="-122"/>
                <a:ea typeface="方正舒体" panose="02010601030101010101" pitchFamily="2" charset="-122"/>
              </a:rPr>
              <a:t>明德至善 弘毅兴邦</a:t>
            </a:r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0835" y="183358"/>
            <a:ext cx="2236966" cy="57243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FF5C7D-8D99-4A34-A1E2-2DE24A067E0D}" type="datetimeFigureOut">
              <a:rPr lang="zh-CN" altLang="en-US" smtClean="0"/>
              <a:t>2025/6/10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3C24F6-D578-4DD4-A737-07C2BD280F1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tags" Target="../tags/tag19.xml"/><Relationship Id="rId26" Type="http://schemas.openxmlformats.org/officeDocument/2006/relationships/image" Target="../media/image4.jpeg"/><Relationship Id="rId3" Type="http://schemas.openxmlformats.org/officeDocument/2006/relationships/tags" Target="../tags/tag4.xml"/><Relationship Id="rId21" Type="http://schemas.openxmlformats.org/officeDocument/2006/relationships/tags" Target="../tags/tag22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5" Type="http://schemas.openxmlformats.org/officeDocument/2006/relationships/slideLayout" Target="../slideLayouts/slideLayout6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tags" Target="../tags/tag21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24" Type="http://schemas.openxmlformats.org/officeDocument/2006/relationships/tags" Target="../tags/tag25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23" Type="http://schemas.openxmlformats.org/officeDocument/2006/relationships/tags" Target="../tags/tag24.xml"/><Relationship Id="rId10" Type="http://schemas.openxmlformats.org/officeDocument/2006/relationships/tags" Target="../tags/tag11.xml"/><Relationship Id="rId19" Type="http://schemas.openxmlformats.org/officeDocument/2006/relationships/tags" Target="../tags/tag20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Relationship Id="rId22" Type="http://schemas.openxmlformats.org/officeDocument/2006/relationships/tags" Target="../tags/tag2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6" y="211432"/>
            <a:ext cx="11809308" cy="5526019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91345" y="211431"/>
            <a:ext cx="11809309" cy="5526020"/>
          </a:xfrm>
          <a:prstGeom prst="rect">
            <a:avLst/>
          </a:prstGeom>
          <a:solidFill>
            <a:srgbClr val="024282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平行四边形 11"/>
          <p:cNvSpPr/>
          <p:nvPr/>
        </p:nvSpPr>
        <p:spPr>
          <a:xfrm>
            <a:off x="961302" y="6056550"/>
            <a:ext cx="10268124" cy="487239"/>
          </a:xfrm>
          <a:prstGeom prst="parallelogram">
            <a:avLst/>
          </a:prstGeom>
          <a:solidFill>
            <a:srgbClr val="0242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组员</a:t>
            </a:r>
            <a:r>
              <a:rPr lang="en-US" altLang="zh-CN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r>
              <a:rPr lang="zh-CN" altLang="en-US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罗恒涛 刘澍旸 刘鹏 郑宇豪 陈龙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平行四边形 9"/>
          <p:cNvSpPr/>
          <p:nvPr/>
        </p:nvSpPr>
        <p:spPr>
          <a:xfrm>
            <a:off x="6772329" y="4960989"/>
            <a:ext cx="2292946" cy="383827"/>
          </a:xfrm>
          <a:prstGeom prst="parallelogram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2025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月</a:t>
            </a:r>
            <a:r>
              <a:rPr lang="en-US" altLang="zh-CN" dirty="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29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日</a:t>
            </a:r>
          </a:p>
        </p:txBody>
      </p:sp>
      <p:sp>
        <p:nvSpPr>
          <p:cNvPr id="24" name="文本占位符 24"/>
          <p:cNvSpPr txBox="1"/>
          <p:nvPr/>
        </p:nvSpPr>
        <p:spPr>
          <a:xfrm>
            <a:off x="514745" y="2033643"/>
            <a:ext cx="11161239" cy="21337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25000"/>
              </a:lnSpc>
              <a:defRPr/>
            </a:pPr>
            <a:r>
              <a:rPr lang="zh-CN" altLang="en-US" sz="2000" dirty="0">
                <a:solidFill>
                  <a:sysClr val="window" lastClr="FFFFFF"/>
                </a:solidFill>
              </a:rPr>
              <a:t>软件工程课程综合实践汇报</a:t>
            </a:r>
            <a:endParaRPr lang="en-US" altLang="zh-CN" sz="2000" dirty="0">
              <a:solidFill>
                <a:sysClr val="window" lastClr="FFFFFF"/>
              </a:solidFill>
            </a:endParaRPr>
          </a:p>
          <a:p>
            <a:pPr lvl="0">
              <a:lnSpc>
                <a:spcPct val="125000"/>
              </a:lnSpc>
              <a:defRPr/>
            </a:pPr>
            <a:r>
              <a:rPr lang="zh-CN" altLang="en-US" dirty="0">
                <a:solidFill>
                  <a:sysClr val="window" lastClr="FFFFFF"/>
                </a:solidFill>
              </a:rPr>
              <a:t>小米便签阅读与维护</a:t>
            </a:r>
          </a:p>
        </p:txBody>
      </p:sp>
      <p:cxnSp>
        <p:nvCxnSpPr>
          <p:cNvPr id="31" name="直接连接符 30"/>
          <p:cNvCxnSpPr/>
          <p:nvPr/>
        </p:nvCxnSpPr>
        <p:spPr>
          <a:xfrm>
            <a:off x="2182168" y="4352676"/>
            <a:ext cx="763284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0910" y="675599"/>
            <a:ext cx="4430178" cy="116028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9350730" y="333113"/>
            <a:ext cx="2773045" cy="8401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计算机科学与技术</a:t>
            </a:r>
          </a:p>
        </p:txBody>
      </p:sp>
      <p:sp>
        <p:nvSpPr>
          <p:cNvPr id="8" name="平行四边形 7"/>
          <p:cNvSpPr/>
          <p:nvPr/>
        </p:nvSpPr>
        <p:spPr>
          <a:xfrm>
            <a:off x="2908601" y="4960990"/>
            <a:ext cx="2292946" cy="383827"/>
          </a:xfrm>
          <a:prstGeom prst="parallelogram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组长：罗恒涛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060" y="0"/>
            <a:ext cx="611606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25401" y="-14990"/>
            <a:ext cx="6259616" cy="6872990"/>
          </a:xfrm>
          <a:prstGeom prst="rect">
            <a:avLst/>
          </a:prstGeom>
          <a:gradFill flip="none" rotWithShape="1">
            <a:gsLst>
              <a:gs pos="0">
                <a:srgbClr val="024282">
                  <a:alpha val="70000"/>
                </a:srgbClr>
              </a:gs>
              <a:gs pos="59000">
                <a:srgbClr val="024282">
                  <a:alpha val="80000"/>
                </a:srgbClr>
              </a:gs>
              <a:gs pos="100000">
                <a:srgbClr val="024282">
                  <a:alpha val="9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251251" y="948678"/>
            <a:ext cx="3022484" cy="1350274"/>
            <a:chOff x="1283804" y="1236710"/>
            <a:chExt cx="3022484" cy="1350274"/>
          </a:xfrm>
        </p:grpSpPr>
        <p:sp>
          <p:nvSpPr>
            <p:cNvPr id="4" name="平行四边形 3"/>
            <p:cNvSpPr/>
            <p:nvPr/>
          </p:nvSpPr>
          <p:spPr>
            <a:xfrm>
              <a:off x="1283804" y="1236710"/>
              <a:ext cx="3022484" cy="1350274"/>
            </a:xfrm>
            <a:prstGeom prst="parallelogram">
              <a:avLst>
                <a:gd name="adj" fmla="val 30209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1573792" y="1256225"/>
              <a:ext cx="2410259" cy="1330759"/>
              <a:chOff x="4874746" y="232424"/>
              <a:chExt cx="2410259" cy="1330759"/>
            </a:xfrm>
          </p:grpSpPr>
          <p:sp>
            <p:nvSpPr>
              <p:cNvPr id="7" name="文本框 6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  <p:cNvSpPr txBox="1">
                <a:spLocks noChangeArrowheads="1"/>
              </p:cNvSpPr>
              <p:nvPr/>
            </p:nvSpPr>
            <p:spPr bwMode="auto">
              <a:xfrm>
                <a:off x="5193843" y="1163073"/>
                <a:ext cx="1772064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marL="0" marR="0" lvl="0" indent="0" algn="ct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>
                    <a:tab pos="2865755" algn="l"/>
                  </a:tabLst>
                  <a:defRPr/>
                </a:pPr>
                <a:r>
                  <a:rPr kumimoji="0" lang="en-US" altLang="zh-CN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24282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  <a:sym typeface="Calibri" panose="020F0502020204030204" pitchFamily="34" charset="0"/>
                  </a:rPr>
                  <a:t>CONTENTS</a:t>
                </a:r>
              </a:p>
            </p:txBody>
          </p:sp>
          <p:sp>
            <p:nvSpPr>
              <p:cNvPr id="8" name="文本框 7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  <p:cNvSpPr txBox="1">
                <a:spLocks noChangeArrowheads="1"/>
              </p:cNvSpPr>
              <p:nvPr/>
            </p:nvSpPr>
            <p:spPr bwMode="auto">
              <a:xfrm>
                <a:off x="4874746" y="232424"/>
                <a:ext cx="2410259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marL="0" marR="0" lvl="0" indent="0" algn="ct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>
                    <a:tab pos="2865755" algn="l"/>
                  </a:tabLst>
                  <a:defRPr/>
                </a:pPr>
                <a:r>
                  <a:rPr kumimoji="0" lang="zh-CN" altLang="en-US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24282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Calibri" panose="020F0502020204030204" pitchFamily="34" charset="0"/>
                  </a:rPr>
                  <a:t>目 录</a:t>
                </a:r>
                <a:endParaRPr kumimoji="0" lang="en-US" altLang="zh-CN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Calibri" panose="020F0502020204030204" pitchFamily="34" charset="0"/>
                </a:endParaRPr>
              </a:p>
            </p:txBody>
          </p:sp>
          <p:cxnSp>
            <p:nvCxnSpPr>
              <p:cNvPr id="9" name="直接连接符 8"/>
              <p:cNvCxnSpPr/>
              <p:nvPr/>
            </p:nvCxnSpPr>
            <p:spPr>
              <a:xfrm>
                <a:off x="5471592" y="1091557"/>
                <a:ext cx="1224136" cy="0"/>
              </a:xfrm>
              <a:prstGeom prst="line">
                <a:avLst/>
              </a:prstGeom>
              <a:ln w="28575">
                <a:solidFill>
                  <a:srgbClr val="02428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组合 12"/>
          <p:cNvGrpSpPr/>
          <p:nvPr>
            <p:custDataLst>
              <p:tags r:id="rId1"/>
            </p:custDataLst>
          </p:nvPr>
        </p:nvGrpSpPr>
        <p:grpSpPr>
          <a:xfrm>
            <a:off x="5519934" y="1112416"/>
            <a:ext cx="1381373" cy="660400"/>
            <a:chOff x="5519936" y="1488468"/>
            <a:chExt cx="1381373" cy="6604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1" name="平行四边形 10"/>
            <p:cNvSpPr/>
            <p:nvPr>
              <p:custDataLst>
                <p:tags r:id="rId23"/>
              </p:custDataLst>
            </p:nvPr>
          </p:nvSpPr>
          <p:spPr>
            <a:xfrm>
              <a:off x="5519936" y="1488468"/>
              <a:ext cx="1381373" cy="660400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" name="文本框 1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5597600" y="1541909"/>
              <a:ext cx="108675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755" algn="l"/>
                </a:tabLst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Arial Black" panose="020B0A04020102020204" pitchFamily="34" charset="0"/>
                  <a:ea typeface="微软雅黑" panose="020B0503020204020204" pitchFamily="34" charset="-122"/>
                  <a:cs typeface="+mn-cs"/>
                  <a:sym typeface="Calibri" panose="020F0502020204030204" pitchFamily="34" charset="0"/>
                </a:rPr>
                <a:t>01</a:t>
              </a:r>
            </a:p>
          </p:txBody>
        </p:sp>
      </p:grpSp>
      <p:grpSp>
        <p:nvGrpSpPr>
          <p:cNvPr id="14" name="组合 13"/>
          <p:cNvGrpSpPr/>
          <p:nvPr>
            <p:custDataLst>
              <p:tags r:id="rId2"/>
            </p:custDataLst>
          </p:nvPr>
        </p:nvGrpSpPr>
        <p:grpSpPr>
          <a:xfrm>
            <a:off x="5519935" y="2528573"/>
            <a:ext cx="1381373" cy="660400"/>
            <a:chOff x="5519936" y="1488468"/>
            <a:chExt cx="1381373" cy="660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" name="平行四边形 14"/>
            <p:cNvSpPr/>
            <p:nvPr>
              <p:custDataLst>
                <p:tags r:id="rId21"/>
              </p:custDataLst>
            </p:nvPr>
          </p:nvSpPr>
          <p:spPr>
            <a:xfrm>
              <a:off x="5519936" y="1488468"/>
              <a:ext cx="1381373" cy="660400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文本框 15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5597600" y="1541909"/>
              <a:ext cx="108675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755" algn="l"/>
                </a:tabLst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Arial Black" panose="020B0A04020102020204" pitchFamily="34" charset="0"/>
                  <a:ea typeface="微软雅黑" panose="020B0503020204020204" pitchFamily="34" charset="-122"/>
                  <a:cs typeface="+mn-cs"/>
                  <a:sym typeface="Calibri" panose="020F0502020204030204" pitchFamily="34" charset="0"/>
                </a:rPr>
                <a:t>02</a:t>
              </a:r>
            </a:p>
          </p:txBody>
        </p:sp>
      </p:grpSp>
      <p:grpSp>
        <p:nvGrpSpPr>
          <p:cNvPr id="17" name="组合 16"/>
          <p:cNvGrpSpPr/>
          <p:nvPr>
            <p:custDataLst>
              <p:tags r:id="rId3"/>
            </p:custDataLst>
          </p:nvPr>
        </p:nvGrpSpPr>
        <p:grpSpPr>
          <a:xfrm>
            <a:off x="5450291" y="3944730"/>
            <a:ext cx="1381373" cy="660400"/>
            <a:chOff x="5519936" y="1488468"/>
            <a:chExt cx="1381373" cy="660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8" name="平行四边形 17"/>
            <p:cNvSpPr/>
            <p:nvPr>
              <p:custDataLst>
                <p:tags r:id="rId19"/>
              </p:custDataLst>
            </p:nvPr>
          </p:nvSpPr>
          <p:spPr>
            <a:xfrm>
              <a:off x="5519936" y="1488468"/>
              <a:ext cx="1381373" cy="660400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文本框 18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5597600" y="1541909"/>
              <a:ext cx="108675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755" algn="l"/>
                </a:tabLst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Arial Black" panose="020B0A04020102020204" pitchFamily="34" charset="0"/>
                  <a:ea typeface="微软雅黑" panose="020B0503020204020204" pitchFamily="34" charset="-122"/>
                  <a:cs typeface="+mn-cs"/>
                  <a:sym typeface="Calibri" panose="020F0502020204030204" pitchFamily="34" charset="0"/>
                </a:rPr>
                <a:t>03</a:t>
              </a:r>
            </a:p>
          </p:txBody>
        </p:sp>
      </p:grpSp>
      <p:grpSp>
        <p:nvGrpSpPr>
          <p:cNvPr id="20" name="组合 19"/>
          <p:cNvGrpSpPr/>
          <p:nvPr>
            <p:custDataLst>
              <p:tags r:id="rId4"/>
            </p:custDataLst>
          </p:nvPr>
        </p:nvGrpSpPr>
        <p:grpSpPr>
          <a:xfrm>
            <a:off x="5519934" y="5360888"/>
            <a:ext cx="1381373" cy="660400"/>
            <a:chOff x="5519936" y="1488468"/>
            <a:chExt cx="1381373" cy="660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1" name="平行四边形 20"/>
            <p:cNvSpPr/>
            <p:nvPr>
              <p:custDataLst>
                <p:tags r:id="rId17"/>
              </p:custDataLst>
            </p:nvPr>
          </p:nvSpPr>
          <p:spPr>
            <a:xfrm>
              <a:off x="5519936" y="1488468"/>
              <a:ext cx="1381373" cy="660400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文本框 2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5597600" y="1541909"/>
              <a:ext cx="108675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755" algn="l"/>
                </a:tabLst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Arial Black" panose="020B0A04020102020204" pitchFamily="34" charset="0"/>
                  <a:ea typeface="微软雅黑" panose="020B0503020204020204" pitchFamily="34" charset="-122"/>
                  <a:cs typeface="+mn-cs"/>
                  <a:sym typeface="Calibri" panose="020F0502020204030204" pitchFamily="34" charset="0"/>
                </a:rPr>
                <a:t>04</a:t>
              </a:r>
            </a:p>
          </p:txBody>
        </p:sp>
      </p:grpSp>
      <p:grpSp>
        <p:nvGrpSpPr>
          <p:cNvPr id="33" name="组合 32"/>
          <p:cNvGrpSpPr/>
          <p:nvPr>
            <p:custDataLst>
              <p:tags r:id="rId5"/>
            </p:custDataLst>
          </p:nvPr>
        </p:nvGrpSpPr>
        <p:grpSpPr>
          <a:xfrm>
            <a:off x="7407301" y="1071063"/>
            <a:ext cx="3028262" cy="907871"/>
            <a:chOff x="7213667" y="968193"/>
            <a:chExt cx="3028262" cy="907871"/>
          </a:xfrm>
        </p:grpSpPr>
        <p:sp>
          <p:nvSpPr>
            <p:cNvPr id="31" name="文本框 6"/>
            <p:cNvSpPr txBox="1"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7214249" y="968193"/>
              <a:ext cx="3027680" cy="521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软件维护需求描述</a:t>
              </a:r>
            </a:p>
          </p:txBody>
        </p:sp>
        <p:sp>
          <p:nvSpPr>
            <p:cNvPr id="32" name="矩形 31"/>
            <p:cNvSpPr/>
            <p:nvPr>
              <p:custDataLst>
                <p:tags r:id="rId16"/>
              </p:custDataLst>
            </p:nvPr>
          </p:nvSpPr>
          <p:spPr>
            <a:xfrm>
              <a:off x="7213667" y="1507764"/>
              <a:ext cx="2688849" cy="3683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endParaRPr>
            </a:p>
          </p:txBody>
        </p:sp>
      </p:grpSp>
      <p:grpSp>
        <p:nvGrpSpPr>
          <p:cNvPr id="34" name="组合 33"/>
          <p:cNvGrpSpPr/>
          <p:nvPr>
            <p:custDataLst>
              <p:tags r:id="rId6"/>
            </p:custDataLst>
          </p:nvPr>
        </p:nvGrpSpPr>
        <p:grpSpPr>
          <a:xfrm>
            <a:off x="7407302" y="2519256"/>
            <a:ext cx="3028261" cy="883741"/>
            <a:chOff x="7213668" y="968193"/>
            <a:chExt cx="3028261" cy="883741"/>
          </a:xfrm>
        </p:grpSpPr>
        <p:sp>
          <p:nvSpPr>
            <p:cNvPr id="35" name="文本框 6"/>
            <p:cNvSpPr txBox="1"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7214249" y="968193"/>
              <a:ext cx="3027680" cy="521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软件维护需求分析</a:t>
              </a:r>
            </a:p>
          </p:txBody>
        </p:sp>
        <p:sp>
          <p:nvSpPr>
            <p:cNvPr id="36" name="矩形 35"/>
            <p:cNvSpPr/>
            <p:nvPr>
              <p:custDataLst>
                <p:tags r:id="rId14"/>
              </p:custDataLst>
            </p:nvPr>
          </p:nvSpPr>
          <p:spPr>
            <a:xfrm>
              <a:off x="7213668" y="1483634"/>
              <a:ext cx="2705040" cy="3683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endParaRPr>
            </a:p>
          </p:txBody>
        </p:sp>
      </p:grpSp>
      <p:grpSp>
        <p:nvGrpSpPr>
          <p:cNvPr id="37" name="组合 36"/>
          <p:cNvGrpSpPr/>
          <p:nvPr>
            <p:custDataLst>
              <p:tags r:id="rId7"/>
            </p:custDataLst>
          </p:nvPr>
        </p:nvGrpSpPr>
        <p:grpSpPr>
          <a:xfrm>
            <a:off x="7407883" y="3935413"/>
            <a:ext cx="3383280" cy="891996"/>
            <a:chOff x="7214249" y="968193"/>
            <a:chExt cx="3383280" cy="891996"/>
          </a:xfrm>
        </p:grpSpPr>
        <p:sp>
          <p:nvSpPr>
            <p:cNvPr id="38" name="文本框 6"/>
            <p:cNvSpPr txBox="1"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7214249" y="968193"/>
              <a:ext cx="3383280" cy="521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维护设计和实现方案</a:t>
              </a:r>
            </a:p>
          </p:txBody>
        </p:sp>
        <p:sp>
          <p:nvSpPr>
            <p:cNvPr id="39" name="矩形 38"/>
            <p:cNvSpPr/>
            <p:nvPr>
              <p:custDataLst>
                <p:tags r:id="rId12"/>
              </p:custDataLst>
            </p:nvPr>
          </p:nvSpPr>
          <p:spPr>
            <a:xfrm>
              <a:off x="7214302" y="1491889"/>
              <a:ext cx="309880" cy="36830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endParaRPr>
            </a:p>
          </p:txBody>
        </p:sp>
      </p:grpSp>
      <p:grpSp>
        <p:nvGrpSpPr>
          <p:cNvPr id="40" name="组合 39"/>
          <p:cNvGrpSpPr/>
          <p:nvPr>
            <p:custDataLst>
              <p:tags r:id="rId8"/>
            </p:custDataLst>
          </p:nvPr>
        </p:nvGrpSpPr>
        <p:grpSpPr>
          <a:xfrm>
            <a:off x="7407301" y="5367199"/>
            <a:ext cx="3383862" cy="884376"/>
            <a:chOff x="7213667" y="968193"/>
            <a:chExt cx="3383862" cy="884376"/>
          </a:xfrm>
        </p:grpSpPr>
        <p:sp>
          <p:nvSpPr>
            <p:cNvPr id="41" name="文本框 6"/>
            <p:cNvSpPr txBox="1"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7214249" y="968193"/>
              <a:ext cx="3383280" cy="521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现场运行与结果展示</a:t>
              </a:r>
            </a:p>
          </p:txBody>
        </p:sp>
        <p:sp>
          <p:nvSpPr>
            <p:cNvPr id="42" name="矩形 41"/>
            <p:cNvSpPr/>
            <p:nvPr>
              <p:custDataLst>
                <p:tags r:id="rId10"/>
              </p:custDataLst>
            </p:nvPr>
          </p:nvSpPr>
          <p:spPr>
            <a:xfrm>
              <a:off x="7213667" y="1484269"/>
              <a:ext cx="1651486" cy="3683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8617953" y="6385194"/>
            <a:ext cx="3600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zh-CN" altLang="en-US" sz="2000" b="0" i="0" dirty="0">
                <a:solidFill>
                  <a:srgbClr val="25506B"/>
                </a:solidFill>
                <a:effectLst/>
                <a:latin typeface="方正舒体" panose="02010601030101010101" pitchFamily="2" charset="-122"/>
                <a:ea typeface="方正舒体" panose="02010601030101010101" pitchFamily="2" charset="-122"/>
              </a:rPr>
              <a:t>明德至善 弘毅兴邦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109"/>
          <a:stretch>
            <a:fillRect/>
          </a:stretch>
        </p:blipFill>
        <p:spPr>
          <a:xfrm>
            <a:off x="319337" y="779207"/>
            <a:ext cx="5433538" cy="5370342"/>
          </a:xfrm>
          <a:prstGeom prst="rect">
            <a:avLst/>
          </a:prstGeom>
        </p:spPr>
      </p:pic>
      <p:sp>
        <p:nvSpPr>
          <p:cNvPr id="2" name="文本占位符 3"/>
          <p:cNvSpPr txBox="1"/>
          <p:nvPr/>
        </p:nvSpPr>
        <p:spPr>
          <a:xfrm>
            <a:off x="6436079" y="779207"/>
            <a:ext cx="4256684" cy="1612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b="1" kern="1200"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</a:rPr>
              <a:t>01</a:t>
            </a:r>
            <a:endParaRPr kumimoji="0" lang="zh-CN" altLang="en-US" sz="19900" b="1" i="0" u="none" strike="noStrike" kern="1200" cap="none" spc="0" normalizeH="0" baseline="0" noProof="0" dirty="0">
              <a:ln>
                <a:noFill/>
              </a:ln>
              <a:gradFill>
                <a:gsLst>
                  <a:gs pos="36000">
                    <a:srgbClr val="024282"/>
                  </a:gs>
                  <a:gs pos="100000">
                    <a:srgbClr val="2764A7">
                      <a:lumMod val="15000"/>
                      <a:lumOff val="85000"/>
                      <a:alpha val="27000"/>
                    </a:srgbClr>
                  </a:gs>
                </a:gsLst>
                <a:lin ang="5400000" scaled="0"/>
              </a:gradFill>
              <a:effectLst/>
              <a:uLnTx/>
              <a:uFillTx/>
              <a:latin typeface="Arial Black" panose="020B0A040201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占位符 4"/>
          <p:cNvSpPr txBox="1"/>
          <p:nvPr/>
        </p:nvSpPr>
        <p:spPr>
          <a:xfrm>
            <a:off x="2156111" y="3276108"/>
            <a:ext cx="7432218" cy="10169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软件维护需求描述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-3049556" y="-2033814"/>
            <a:ext cx="7489372" cy="4795157"/>
            <a:chOff x="-3802743" y="-2148114"/>
            <a:chExt cx="7489372" cy="4795157"/>
          </a:xfrm>
        </p:grpSpPr>
        <p:sp>
          <p:nvSpPr>
            <p:cNvPr id="5" name="平行四边形 4"/>
            <p:cNvSpPr/>
            <p:nvPr/>
          </p:nvSpPr>
          <p:spPr>
            <a:xfrm>
              <a:off x="-3802743" y="-2148114"/>
              <a:ext cx="7489372" cy="4795157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flipH="1" flipV="1">
            <a:off x="7824192" y="4149080"/>
            <a:ext cx="7489372" cy="4651141"/>
            <a:chOff x="-3802743" y="-2004098"/>
            <a:chExt cx="7489372" cy="4651141"/>
          </a:xfrm>
        </p:grpSpPr>
        <p:sp>
          <p:nvSpPr>
            <p:cNvPr id="8" name="平行四边形 7"/>
            <p:cNvSpPr/>
            <p:nvPr/>
          </p:nvSpPr>
          <p:spPr>
            <a:xfrm>
              <a:off x="-3802743" y="-2004098"/>
              <a:ext cx="7489372" cy="4651141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平行四边形 8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2156111" y="4293096"/>
            <a:ext cx="6696744" cy="0"/>
          </a:xfrm>
          <a:prstGeom prst="line">
            <a:avLst/>
          </a:prstGeom>
          <a:ln w="2857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5883910" y="455231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1106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软件维护需求分析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862330" y="161163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小米便签的基本功能介绍：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493010" y="2348865"/>
            <a:ext cx="1032256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便签的创建与编辑、便签的分类与管理、提醒功能、分享功能</a:t>
            </a:r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r>
              <a:rPr lang="zh-CN" altLang="en-US" dirty="0"/>
              <a:t>提供便签项的基本操作功能，包括便签的创建、访问、修改和删除等。</a:t>
            </a:r>
          </a:p>
          <a:p>
            <a:r>
              <a:rPr lang="zh-CN" altLang="en-US" dirty="0"/>
              <a:t>响应业务层的请求，将提醒信息保存到数据库中，并更新便签的状态。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383030" y="304165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模型层：</a:t>
            </a:r>
          </a:p>
        </p:txBody>
      </p:sp>
    </p:spTree>
    <p:extLst>
      <p:ext uri="{BB962C8B-B14F-4D97-AF65-F5344CB8AC3E}">
        <p14:creationId xmlns:p14="http://schemas.microsoft.com/office/powerpoint/2010/main" val="25209055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软件维护需求描述</a:t>
            </a:r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5591944" y="980727"/>
            <a:ext cx="6065777" cy="571368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77142" y="5886647"/>
            <a:ext cx="36149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1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zh-CN" altLang="en-US" dirty="0"/>
              <a:t>新增功能用例图</a:t>
            </a:r>
          </a:p>
        </p:txBody>
      </p:sp>
      <p:sp>
        <p:nvSpPr>
          <p:cNvPr id="11" name="圆角矩形 6"/>
          <p:cNvSpPr/>
          <p:nvPr/>
        </p:nvSpPr>
        <p:spPr>
          <a:xfrm>
            <a:off x="5703136" y="105703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新增功能描述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3" name="图片 2" descr="图片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180" y="989330"/>
            <a:ext cx="4508500" cy="468439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426200" y="2371725"/>
            <a:ext cx="4064000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/>
              <a:t>阅读功能</a:t>
            </a:r>
            <a:r>
              <a:rPr lang="zh-CN" altLang="en-US" dirty="0"/>
              <a:t>：</a:t>
            </a:r>
          </a:p>
          <a:p>
            <a:r>
              <a:rPr lang="zh-CN" altLang="en-US" dirty="0"/>
              <a:t>选中某一便签后，选择</a:t>
            </a:r>
            <a:r>
              <a:rPr lang="en-US" altLang="zh-CN" dirty="0"/>
              <a:t>read</a:t>
            </a:r>
            <a:r>
              <a:rPr lang="zh-CN" altLang="en-US" dirty="0"/>
              <a:t>功能将被选中的便签中的内容通过</a:t>
            </a:r>
            <a:r>
              <a:rPr lang="zh-CN" altLang="en-US" dirty="0">
                <a:solidFill>
                  <a:schemeClr val="accent2"/>
                </a:solidFill>
              </a:rPr>
              <a:t>扬声器朗读</a:t>
            </a:r>
            <a:r>
              <a:rPr lang="zh-CN" altLang="en-US" dirty="0"/>
              <a:t>出来</a:t>
            </a:r>
          </a:p>
          <a:p>
            <a:endParaRPr lang="zh-CN" altLang="en-US" dirty="0"/>
          </a:p>
          <a:p>
            <a:endParaRPr lang="zh-CN" altLang="en-US" dirty="0"/>
          </a:p>
          <a:p>
            <a:r>
              <a:rPr lang="zh-CN" altLang="en-US" b="1" dirty="0"/>
              <a:t>私密模式：</a:t>
            </a:r>
          </a:p>
          <a:p>
            <a:r>
              <a:rPr lang="zh-CN" altLang="en-US" dirty="0"/>
              <a:t>在便签主页面中选择私密模式后，所有便签中的</a:t>
            </a:r>
            <a:r>
              <a:rPr lang="zh-CN" altLang="en-US" dirty="0">
                <a:solidFill>
                  <a:schemeClr val="accent2"/>
                </a:solidFill>
              </a:rPr>
              <a:t>内容</a:t>
            </a:r>
            <a:r>
              <a:rPr lang="zh-CN" altLang="en-US" dirty="0"/>
              <a:t>将会被</a:t>
            </a:r>
            <a:r>
              <a:rPr lang="zh-CN" altLang="en-US" dirty="0">
                <a:solidFill>
                  <a:schemeClr val="accent2"/>
                </a:solidFill>
              </a:rPr>
              <a:t>隐藏</a:t>
            </a:r>
            <a:r>
              <a:rPr lang="zh-CN" altLang="en-US" dirty="0"/>
              <a:t>，只有退出私密模式后内容才会再次可见</a:t>
            </a:r>
          </a:p>
        </p:txBody>
      </p:sp>
    </p:spTree>
    <p:extLst>
      <p:ext uri="{BB962C8B-B14F-4D97-AF65-F5344CB8AC3E}">
        <p14:creationId xmlns:p14="http://schemas.microsoft.com/office/powerpoint/2010/main" val="2717506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109"/>
          <a:stretch>
            <a:fillRect/>
          </a:stretch>
        </p:blipFill>
        <p:spPr>
          <a:xfrm>
            <a:off x="319337" y="779207"/>
            <a:ext cx="5433538" cy="5370342"/>
          </a:xfrm>
          <a:prstGeom prst="rect">
            <a:avLst/>
          </a:prstGeom>
        </p:spPr>
      </p:pic>
      <p:sp>
        <p:nvSpPr>
          <p:cNvPr id="2" name="文本占位符 3"/>
          <p:cNvSpPr txBox="1"/>
          <p:nvPr/>
        </p:nvSpPr>
        <p:spPr>
          <a:xfrm>
            <a:off x="6436079" y="779207"/>
            <a:ext cx="4256684" cy="1612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b="1" kern="1200"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</a:rPr>
              <a:t>02</a:t>
            </a:r>
            <a:endParaRPr kumimoji="0" lang="zh-CN" altLang="en-US" sz="19900" b="1" i="0" u="none" strike="noStrike" kern="1200" cap="none" spc="0" normalizeH="0" baseline="0" noProof="0" dirty="0">
              <a:ln>
                <a:noFill/>
              </a:ln>
              <a:gradFill>
                <a:gsLst>
                  <a:gs pos="36000">
                    <a:srgbClr val="024282"/>
                  </a:gs>
                  <a:gs pos="100000">
                    <a:srgbClr val="2764A7">
                      <a:lumMod val="15000"/>
                      <a:lumOff val="85000"/>
                      <a:alpha val="27000"/>
                    </a:srgbClr>
                  </a:gs>
                </a:gsLst>
                <a:lin ang="5400000" scaled="0"/>
              </a:gradFill>
              <a:effectLst/>
              <a:uLnTx/>
              <a:uFillTx/>
              <a:latin typeface="Arial Black" panose="020B0A040201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占位符 4"/>
          <p:cNvSpPr txBox="1"/>
          <p:nvPr/>
        </p:nvSpPr>
        <p:spPr>
          <a:xfrm>
            <a:off x="2156110" y="3246897"/>
            <a:ext cx="6999783" cy="10461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软件维护需求分析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-3049556" y="-2033814"/>
            <a:ext cx="7489372" cy="4795157"/>
            <a:chOff x="-3802743" y="-2148114"/>
            <a:chExt cx="7489372" cy="4795157"/>
          </a:xfrm>
        </p:grpSpPr>
        <p:sp>
          <p:nvSpPr>
            <p:cNvPr id="5" name="平行四边形 4"/>
            <p:cNvSpPr/>
            <p:nvPr/>
          </p:nvSpPr>
          <p:spPr>
            <a:xfrm>
              <a:off x="-3802743" y="-2148114"/>
              <a:ext cx="7489372" cy="4795157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flipH="1" flipV="1">
            <a:off x="7824192" y="4149080"/>
            <a:ext cx="7489372" cy="4651141"/>
            <a:chOff x="-3802743" y="-2004098"/>
            <a:chExt cx="7489372" cy="4651141"/>
          </a:xfrm>
        </p:grpSpPr>
        <p:sp>
          <p:nvSpPr>
            <p:cNvPr id="8" name="平行四边形 7"/>
            <p:cNvSpPr/>
            <p:nvPr/>
          </p:nvSpPr>
          <p:spPr>
            <a:xfrm>
              <a:off x="-3802743" y="-2004098"/>
              <a:ext cx="7489372" cy="4651141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平行四边形 8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2156111" y="4293096"/>
            <a:ext cx="6696744" cy="0"/>
          </a:xfrm>
          <a:prstGeom prst="line">
            <a:avLst/>
          </a:prstGeom>
          <a:ln w="2857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12420600" y="255079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03759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软件维护需求描述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694815" y="1201420"/>
            <a:ext cx="8479155" cy="50774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dirty="0"/>
              <a:t>ui（用户界面）</a:t>
            </a:r>
          </a:p>
          <a:p>
            <a:r>
              <a:rPr lang="zh-CN" altLang="en-US" dirty="0"/>
              <a:t>主要职责：为用户</a:t>
            </a:r>
            <a:r>
              <a:rPr lang="zh-CN" altLang="en-US" dirty="0">
                <a:solidFill>
                  <a:schemeClr val="accent2"/>
                </a:solidFill>
              </a:rPr>
              <a:t>提供交互式的操作界面</a:t>
            </a:r>
            <a:r>
              <a:rPr lang="zh-CN" altLang="en-US" dirty="0"/>
              <a:t>，包括便签的展示、编辑、新建、管理等界面的展示。</a:t>
            </a:r>
          </a:p>
          <a:p>
            <a:r>
              <a:rPr lang="zh-CN" altLang="en-US" dirty="0"/>
              <a:t>model（模型）</a:t>
            </a:r>
          </a:p>
          <a:p>
            <a:r>
              <a:rPr lang="zh-CN" altLang="en-US" dirty="0"/>
              <a:t>主要职责：</a:t>
            </a:r>
            <a:r>
              <a:rPr lang="zh-CN" altLang="en-US" dirty="0">
                <a:solidFill>
                  <a:schemeClr val="accent2"/>
                </a:solidFill>
              </a:rPr>
              <a:t>对</a:t>
            </a:r>
            <a:r>
              <a:rPr lang="zh-CN" altLang="en-US" dirty="0"/>
              <a:t>小米</a:t>
            </a:r>
            <a:r>
              <a:rPr lang="zh-CN" altLang="en-US" dirty="0">
                <a:solidFill>
                  <a:schemeClr val="accent2"/>
                </a:solidFill>
              </a:rPr>
              <a:t>便签</a:t>
            </a:r>
            <a:r>
              <a:rPr lang="zh-CN" altLang="en-US" dirty="0"/>
              <a:t>的单个便签项进行</a:t>
            </a:r>
            <a:r>
              <a:rPr lang="zh-CN" altLang="en-US" dirty="0">
                <a:solidFill>
                  <a:schemeClr val="accent2"/>
                </a:solidFill>
              </a:rPr>
              <a:t>建模</a:t>
            </a:r>
            <a:r>
              <a:rPr lang="zh-CN" altLang="en-US" dirty="0"/>
              <a:t>，</a:t>
            </a:r>
            <a:r>
              <a:rPr lang="zh-CN" altLang="en-US" dirty="0">
                <a:solidFill>
                  <a:schemeClr val="accent2"/>
                </a:solidFill>
              </a:rPr>
              <a:t>提供</a:t>
            </a:r>
            <a:r>
              <a:rPr lang="zh-CN" altLang="en-US" dirty="0"/>
              <a:t>便签项的</a:t>
            </a:r>
            <a:r>
              <a:rPr lang="zh-CN" altLang="en-US" dirty="0">
                <a:solidFill>
                  <a:schemeClr val="accent2"/>
                </a:solidFill>
              </a:rPr>
              <a:t>基本操作功能</a:t>
            </a:r>
            <a:r>
              <a:rPr lang="zh-CN" altLang="en-US" dirty="0"/>
              <a:t>和</a:t>
            </a:r>
            <a:r>
              <a:rPr lang="zh-CN" altLang="en-US" dirty="0">
                <a:solidFill>
                  <a:schemeClr val="accent2"/>
                </a:solidFill>
              </a:rPr>
              <a:t>服务</a:t>
            </a:r>
            <a:r>
              <a:rPr lang="zh-CN" altLang="en-US" dirty="0"/>
              <a:t>，如创建、访问、修改等。</a:t>
            </a:r>
          </a:p>
          <a:p>
            <a:r>
              <a:rPr lang="zh-CN" altLang="en-US" dirty="0"/>
              <a:t>data（数据）</a:t>
            </a:r>
          </a:p>
          <a:p>
            <a:r>
              <a:rPr lang="zh-CN" altLang="en-US" dirty="0"/>
              <a:t>主要职责：负责</a:t>
            </a:r>
            <a:r>
              <a:rPr lang="zh-CN" altLang="en-US" dirty="0">
                <a:solidFill>
                  <a:schemeClr val="accent2"/>
                </a:solidFill>
              </a:rPr>
              <a:t>小米便签相关数据</a:t>
            </a:r>
            <a:r>
              <a:rPr lang="zh-CN" altLang="en-US" dirty="0"/>
              <a:t>的</a:t>
            </a:r>
            <a:r>
              <a:rPr lang="zh-CN" altLang="en-US" dirty="0">
                <a:solidFill>
                  <a:schemeClr val="accent2"/>
                </a:solidFill>
              </a:rPr>
              <a:t>组织和存储</a:t>
            </a:r>
            <a:r>
              <a:rPr lang="zh-CN" altLang="en-US" dirty="0"/>
              <a:t>，包括便签内容、创建时间、修改时间等。</a:t>
            </a:r>
          </a:p>
          <a:p>
            <a:r>
              <a:rPr lang="zh-CN" altLang="en-US" dirty="0"/>
              <a:t>gtask</a:t>
            </a:r>
          </a:p>
          <a:p>
            <a:r>
              <a:rPr lang="zh-CN" altLang="en-US" dirty="0"/>
              <a:t>主要职责：包含与任务相关的功能，如</a:t>
            </a:r>
            <a:r>
              <a:rPr lang="zh-CN" altLang="en-US" dirty="0">
                <a:solidFill>
                  <a:schemeClr val="accent2"/>
                </a:solidFill>
              </a:rPr>
              <a:t>便签的同步</a:t>
            </a:r>
            <a:r>
              <a:rPr lang="zh-CN" altLang="en-US" dirty="0"/>
              <a:t>、与Google Task的</a:t>
            </a:r>
            <a:r>
              <a:rPr lang="zh-CN" altLang="en-US" dirty="0">
                <a:solidFill>
                  <a:schemeClr val="accent2"/>
                </a:solidFill>
              </a:rPr>
              <a:t>集成</a:t>
            </a:r>
            <a:r>
              <a:rPr lang="zh-CN" altLang="en-US" dirty="0"/>
              <a:t>等。其中，“gtask.data”可能负责任务数据的</a:t>
            </a:r>
            <a:r>
              <a:rPr lang="zh-CN" altLang="en-US" dirty="0">
                <a:solidFill>
                  <a:schemeClr val="accent2"/>
                </a:solidFill>
              </a:rPr>
              <a:t>存储和访问</a:t>
            </a:r>
            <a:r>
              <a:rPr lang="zh-CN" altLang="en-US" dirty="0"/>
              <a:t>。</a:t>
            </a:r>
          </a:p>
          <a:p>
            <a:r>
              <a:rPr lang="zh-CN" altLang="en-US" dirty="0"/>
              <a:t>tool（工具）</a:t>
            </a:r>
          </a:p>
          <a:p>
            <a:r>
              <a:rPr lang="zh-CN" altLang="en-US" dirty="0"/>
              <a:t>主要职责：</a:t>
            </a:r>
            <a:r>
              <a:rPr lang="zh-CN" altLang="en-US" dirty="0">
                <a:solidFill>
                  <a:schemeClr val="accent2"/>
                </a:solidFill>
              </a:rPr>
              <a:t>提供</a:t>
            </a:r>
            <a:r>
              <a:rPr lang="zh-CN" altLang="en-US" dirty="0"/>
              <a:t>一系列的</a:t>
            </a:r>
            <a:r>
              <a:rPr lang="zh-CN" altLang="en-US" dirty="0">
                <a:solidFill>
                  <a:schemeClr val="accent2"/>
                </a:solidFill>
              </a:rPr>
              <a:t>工具类</a:t>
            </a:r>
            <a:r>
              <a:rPr lang="zh-CN" altLang="en-US" dirty="0"/>
              <a:t>或</a:t>
            </a:r>
            <a:r>
              <a:rPr lang="zh-CN" altLang="en-US" dirty="0">
                <a:solidFill>
                  <a:schemeClr val="accent2"/>
                </a:solidFill>
              </a:rPr>
              <a:t>辅助类</a:t>
            </a:r>
            <a:r>
              <a:rPr lang="zh-CN" altLang="en-US" dirty="0"/>
              <a:t>，帮助其他包</a:t>
            </a:r>
            <a:r>
              <a:rPr lang="zh-CN" altLang="en-US" dirty="0">
                <a:solidFill>
                  <a:schemeClr val="accent2"/>
                </a:solidFill>
              </a:rPr>
              <a:t>完成特定功能</a:t>
            </a:r>
            <a:r>
              <a:rPr lang="zh-CN" altLang="en-US" dirty="0"/>
              <a:t>，如数据校验、日期处理等。</a:t>
            </a:r>
          </a:p>
          <a:p>
            <a:r>
              <a:rPr lang="zh-CN" altLang="en-US" dirty="0"/>
              <a:t>widget（组件）</a:t>
            </a:r>
          </a:p>
          <a:p>
            <a:r>
              <a:rPr lang="zh-CN" altLang="en-US" dirty="0"/>
              <a:t>主要职责：</a:t>
            </a:r>
            <a:r>
              <a:rPr lang="zh-CN" altLang="en-US" dirty="0">
                <a:solidFill>
                  <a:schemeClr val="accent2"/>
                </a:solidFill>
              </a:rPr>
              <a:t>提供</a:t>
            </a:r>
            <a:r>
              <a:rPr lang="zh-CN" altLang="en-US" dirty="0"/>
              <a:t>自定义的</a:t>
            </a:r>
            <a:r>
              <a:rPr lang="zh-CN" altLang="en-US" dirty="0">
                <a:solidFill>
                  <a:schemeClr val="accent2"/>
                </a:solidFill>
              </a:rPr>
              <a:t>UI组件</a:t>
            </a:r>
            <a:r>
              <a:rPr lang="zh-CN" altLang="en-US" dirty="0"/>
              <a:t>或</a:t>
            </a:r>
            <a:r>
              <a:rPr lang="zh-CN" altLang="en-US" dirty="0">
                <a:solidFill>
                  <a:schemeClr val="accent2"/>
                </a:solidFill>
              </a:rPr>
              <a:t>功能组件</a:t>
            </a:r>
            <a:r>
              <a:rPr lang="zh-CN" altLang="en-US" dirty="0"/>
              <a:t>，如自定义的列表视图、对话框等。</a:t>
            </a:r>
          </a:p>
          <a:p>
            <a:r>
              <a:rPr lang="zh-CN" altLang="en-US" dirty="0"/>
              <a:t>包之间的关系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574040" y="94488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主要职责：</a:t>
            </a:r>
          </a:p>
        </p:txBody>
      </p:sp>
    </p:spTree>
    <p:extLst>
      <p:ext uri="{BB962C8B-B14F-4D97-AF65-F5344CB8AC3E}">
        <p14:creationId xmlns:p14="http://schemas.microsoft.com/office/powerpoint/2010/main" val="1087137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维护设计和实现方案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048000" y="1418590"/>
            <a:ext cx="6096000" cy="50774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dirty="0"/>
              <a:t>ui与model：ui层接收用户的操作，并将这些操作传递给model层进行处理。model层执行相应的业务逻辑，并将结果返回给ui层进行展示。</a:t>
            </a:r>
          </a:p>
          <a:p>
            <a:r>
              <a:rPr lang="zh-CN" altLang="en-US" dirty="0"/>
              <a:t>model与data：model层在执行业务逻辑时，需要访问或修改数据。这时，它会与data层进行交互，获取所需的数据或将数据保存到数据库中。</a:t>
            </a:r>
          </a:p>
          <a:p>
            <a:r>
              <a:rPr lang="zh-CN" altLang="en-US" dirty="0"/>
              <a:t>gtask与其他包：gtask包可能与其他包有交互，特别是与model和data包。例如，当用户选择同步便签到Google Task时，gtask包会调用model层的相关接口获取便签数据，并将其发送到Google Task。同时，它也可能从Google Task接收数据，并调用data层的相关接口将数据保存到数据库中。</a:t>
            </a:r>
          </a:p>
          <a:p>
            <a:r>
              <a:rPr lang="zh-CN" altLang="en-US" dirty="0"/>
              <a:t>tool与其他包：tool包提供的工具类或辅助类可能会被其他包广泛使用。例如，ui层在展示日期时可能需要调用tool层提供的日期格式化功能；model层在验证数据时可能需要调用tool层提供的数据校验功能。</a:t>
            </a:r>
          </a:p>
          <a:p>
            <a:r>
              <a:rPr lang="zh-CN" altLang="en-US" dirty="0"/>
              <a:t>widget与其他包：widget包提供的自定义组件可能会被ui层直接使用，以提高界面的一致性和可维护性。同时，这些组件也可能依赖于其他包提供的数据或功能。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529080" y="1104265"/>
            <a:ext cx="2792095" cy="3143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/>
              <a:t>包之间的关系：</a:t>
            </a:r>
          </a:p>
        </p:txBody>
      </p:sp>
    </p:spTree>
    <p:extLst>
      <p:ext uri="{BB962C8B-B14F-4D97-AF65-F5344CB8AC3E}">
        <p14:creationId xmlns:p14="http://schemas.microsoft.com/office/powerpoint/2010/main" val="17630150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109"/>
          <a:stretch>
            <a:fillRect/>
          </a:stretch>
        </p:blipFill>
        <p:spPr>
          <a:xfrm>
            <a:off x="319337" y="779207"/>
            <a:ext cx="5433538" cy="5370342"/>
          </a:xfrm>
          <a:prstGeom prst="rect">
            <a:avLst/>
          </a:prstGeom>
        </p:spPr>
      </p:pic>
      <p:sp>
        <p:nvSpPr>
          <p:cNvPr id="2" name="文本占位符 3"/>
          <p:cNvSpPr txBox="1"/>
          <p:nvPr/>
        </p:nvSpPr>
        <p:spPr>
          <a:xfrm>
            <a:off x="6436079" y="779207"/>
            <a:ext cx="4256684" cy="1612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b="1" kern="1200"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</a:rPr>
              <a:t>03</a:t>
            </a:r>
            <a:endParaRPr kumimoji="0" lang="zh-CN" altLang="en-US" sz="19900" b="1" i="0" u="none" strike="noStrike" kern="1200" cap="none" spc="0" normalizeH="0" baseline="0" noProof="0" dirty="0">
              <a:ln>
                <a:noFill/>
              </a:ln>
              <a:gradFill>
                <a:gsLst>
                  <a:gs pos="36000">
                    <a:srgbClr val="024282"/>
                  </a:gs>
                  <a:gs pos="100000">
                    <a:srgbClr val="2764A7">
                      <a:lumMod val="15000"/>
                      <a:lumOff val="85000"/>
                      <a:alpha val="27000"/>
                    </a:srgbClr>
                  </a:gs>
                </a:gsLst>
                <a:lin ang="5400000" scaled="0"/>
              </a:gradFill>
              <a:effectLst/>
              <a:uLnTx/>
              <a:uFillTx/>
              <a:latin typeface="Arial Black" panose="020B0A040201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占位符 4"/>
          <p:cNvSpPr txBox="1"/>
          <p:nvPr/>
        </p:nvSpPr>
        <p:spPr>
          <a:xfrm>
            <a:off x="2156110" y="3502024"/>
            <a:ext cx="7765129" cy="7910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维护设计和实现方案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-3049556" y="-2033814"/>
            <a:ext cx="7489372" cy="4795157"/>
            <a:chOff x="-3802743" y="-2148114"/>
            <a:chExt cx="7489372" cy="4795157"/>
          </a:xfrm>
        </p:grpSpPr>
        <p:sp>
          <p:nvSpPr>
            <p:cNvPr id="5" name="平行四边形 4"/>
            <p:cNvSpPr/>
            <p:nvPr/>
          </p:nvSpPr>
          <p:spPr>
            <a:xfrm>
              <a:off x="-3802743" y="-2148114"/>
              <a:ext cx="7489372" cy="4795157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flipH="1" flipV="1">
            <a:off x="7824192" y="4149080"/>
            <a:ext cx="7489372" cy="4651141"/>
            <a:chOff x="-3802743" y="-2004098"/>
            <a:chExt cx="7489372" cy="4651141"/>
          </a:xfrm>
        </p:grpSpPr>
        <p:sp>
          <p:nvSpPr>
            <p:cNvPr id="8" name="平行四边形 7"/>
            <p:cNvSpPr/>
            <p:nvPr/>
          </p:nvSpPr>
          <p:spPr>
            <a:xfrm>
              <a:off x="-3802743" y="-2004098"/>
              <a:ext cx="7489372" cy="4651141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平行四边形 8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2156111" y="4293096"/>
            <a:ext cx="6696744" cy="0"/>
          </a:xfrm>
          <a:prstGeom prst="line">
            <a:avLst/>
          </a:prstGeom>
          <a:ln w="2857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2156110" y="4424107"/>
            <a:ext cx="6088997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Calibri Light" panose="020F0302020204030204" pitchFamily="34" charset="0"/>
              <a:ea typeface="方正兰亭黑_GBK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84082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 fontScale="97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维护设计和实现方案</a:t>
            </a:r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体系结构的设计及调整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073390" y="1761490"/>
            <a:ext cx="3515995" cy="2940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70535" y="3992880"/>
            <a:ext cx="10991850" cy="22999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3648075" y="980440"/>
            <a:ext cx="7941310" cy="51079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dirty="0"/>
              <a:t>界面层“ui”包的调整</a:t>
            </a:r>
          </a:p>
          <a:p>
            <a:r>
              <a:rPr lang="zh-CN" altLang="en-US" dirty="0">
                <a:highlight>
                  <a:srgbClr val="FFFF00"/>
                </a:highlight>
              </a:rPr>
              <a:t>1、增加语音朗读功能：</a:t>
            </a:r>
          </a:p>
          <a:p>
            <a:r>
              <a:rPr lang="zh-CN" altLang="en-US" dirty="0"/>
              <a:t>先在ui包中的NoteEditActivity类中</a:t>
            </a:r>
          </a:p>
          <a:p>
            <a:r>
              <a:rPr lang="zh-CN" altLang="en-US" dirty="0"/>
              <a:t>(1)首先调用安卓自身函数库 </a:t>
            </a:r>
          </a:p>
          <a:p>
            <a:r>
              <a:rPr lang="zh-CN" altLang="en-US" dirty="0"/>
              <a:t>(2)编写texttospeech()声明 </a:t>
            </a:r>
          </a:p>
          <a:p>
            <a:r>
              <a:rPr lang="zh-CN" altLang="en-US" dirty="0"/>
              <a:t>(3)提供mTTS </a:t>
            </a:r>
          </a:p>
          <a:p>
            <a:r>
              <a:rPr lang="zh-CN" altLang="en-US" dirty="0"/>
              <a:t>(4)在initResource()中编写语句 </a:t>
            </a:r>
          </a:p>
          <a:p>
            <a:r>
              <a:rPr lang="zh-CN" altLang="en-US" dirty="0"/>
              <a:t>(5)在onOptionsItemSelected()中添加语句</a:t>
            </a:r>
          </a:p>
          <a:p>
            <a:r>
              <a:rPr lang="zh-CN" altLang="en-US" dirty="0">
                <a:highlight>
                  <a:srgbClr val="FFFF00"/>
                </a:highlight>
              </a:rPr>
              <a:t>2、私密模式（初始界面不显示便签的第一行内容）：</a:t>
            </a:r>
          </a:p>
          <a:p>
            <a:r>
              <a:rPr lang="zh-CN" altLang="en-US" dirty="0"/>
              <a:t>先在ui包中的NoteListActivity类中</a:t>
            </a:r>
          </a:p>
          <a:p>
            <a:r>
              <a:rPr lang="zh-CN" altLang="en-US" dirty="0"/>
              <a:t>   （1）声明一个变量secret_mode。当它值为0时代表未进入私密模式，为1时代表进入了私密模式 </a:t>
            </a:r>
          </a:p>
          <a:p>
            <a:r>
              <a:rPr lang="zh-CN" altLang="en-US" dirty="0"/>
              <a:t>   （2）在onPrepareOptionMenu()方法中设置两个按钮是否可见。即私密模式下“私密模式”按钮不可见，非私密模式下“退出私密模式”按钮不可见 </a:t>
            </a:r>
          </a:p>
          <a:p>
            <a:r>
              <a:rPr lang="zh-CN" altLang="en-US" dirty="0"/>
              <a:t>（3）修改startAsyncNotesListQuery()方法，在他初始化前首先对secret_mode的值进行判断，若为0，则按之前的方法继续调用NoteItemData中的PROJECTION数组；但是如果secret_mode值为1，即此时进入了私密模式 </a:t>
            </a:r>
          </a:p>
          <a:p>
            <a:r>
              <a:rPr lang="zh-CN" altLang="en-US" dirty="0"/>
              <a:t>（4）找到onOptionsItemSelected()方法，在switch()下加入两个新的case，加入了Toast和dialog方法。</a:t>
            </a:r>
          </a:p>
        </p:txBody>
      </p:sp>
    </p:spTree>
    <p:extLst>
      <p:ext uri="{BB962C8B-B14F-4D97-AF65-F5344CB8AC3E}">
        <p14:creationId xmlns:p14="http://schemas.microsoft.com/office/powerpoint/2010/main" val="20720949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维护设计和实现方案</a:t>
            </a:r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51800" y="942051"/>
            <a:ext cx="6065777" cy="5462940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9" name="矩形 48"/>
          <p:cNvSpPr/>
          <p:nvPr>
            <p:custDataLst>
              <p:tags r:id="rId2"/>
            </p:custDataLst>
          </p:nvPr>
        </p:nvSpPr>
        <p:spPr>
          <a:xfrm>
            <a:off x="462915" y="1473835"/>
            <a:ext cx="5835015" cy="456184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用例名称：阅读功能</a:t>
            </a: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功能：将用户输入的文字阅读出来</a:t>
            </a: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执行者：用户、文字识别系统、扬声器</a:t>
            </a: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触发条件：打开便签并选择r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ead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功能</a:t>
            </a: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前置条件：进入小米便签的主页面，进入要阅读的便签</a:t>
            </a: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基本交互动作过程：</a:t>
            </a: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1.选择要阅读的便签</a:t>
            </a: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2.进入菜单栏</a:t>
            </a: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.选择阅读并发送阅读请求</a:t>
            </a: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4.将文字转换成语音输出</a:t>
            </a: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后置条件：阅读后用扬声器输出</a:t>
            </a: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非功能需求：阅读快速且准确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617883" y="6035659"/>
            <a:ext cx="361497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1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zh-CN" altLang="en-US" dirty="0">
                <a:solidFill>
                  <a:schemeClr val="tx1"/>
                </a:solidFill>
              </a:rPr>
              <a:t>阅读功能</a:t>
            </a:r>
            <a:r>
              <a:rPr lang="zh-CN" altLang="en-US" dirty="0"/>
              <a:t>用例顺序图</a:t>
            </a:r>
          </a:p>
        </p:txBody>
      </p:sp>
      <p:sp>
        <p:nvSpPr>
          <p:cNvPr id="11" name="圆角矩形 6"/>
          <p:cNvSpPr/>
          <p:nvPr/>
        </p:nvSpPr>
        <p:spPr>
          <a:xfrm>
            <a:off x="462992" y="1018359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阅读功能用例描述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9245" y="1018540"/>
            <a:ext cx="5273040" cy="46501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44057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维护设计和实现方案</a:t>
            </a:r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289560" y="944880"/>
            <a:ext cx="6181090" cy="5744845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9" name="矩形 48"/>
          <p:cNvSpPr/>
          <p:nvPr>
            <p:custDataLst>
              <p:tags r:id="rId2"/>
            </p:custDataLst>
          </p:nvPr>
        </p:nvSpPr>
        <p:spPr>
          <a:xfrm>
            <a:off x="462992" y="1304179"/>
            <a:ext cx="5834728" cy="5173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用例名称：私密模式</a:t>
            </a: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功能：将所有便签内容隐藏</a:t>
            </a: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执行者：用户、系统</a:t>
            </a: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触发条件：选择私密模式</a:t>
            </a: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前置条件：进入小米便签的主页面，选择私密模式</a:t>
            </a: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基本交互动作过程：</a:t>
            </a: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1.进入菜单栏</a:t>
            </a: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2.选择私密模式</a:t>
            </a: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进入菜单栏</a:t>
            </a: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选择退出私密模式</a:t>
            </a: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拓展交互动作过程：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2a.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选择进入私密模式，系统提示用户已进入私密模式</a:t>
            </a: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4a.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选择退出私密模式，系统提示用户已退出私密模式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617883" y="6035659"/>
            <a:ext cx="361497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1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zh-CN" altLang="en-US" dirty="0">
                <a:solidFill>
                  <a:schemeClr val="tx1"/>
                </a:solidFill>
              </a:rPr>
              <a:t>私密模式</a:t>
            </a:r>
            <a:r>
              <a:rPr lang="zh-CN" altLang="en-US" dirty="0"/>
              <a:t>用例顺序图</a:t>
            </a:r>
          </a:p>
        </p:txBody>
      </p:sp>
      <p:sp>
        <p:nvSpPr>
          <p:cNvPr id="11" name="圆角矩形 6"/>
          <p:cNvSpPr/>
          <p:nvPr/>
        </p:nvSpPr>
        <p:spPr>
          <a:xfrm>
            <a:off x="462992" y="1018359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私密模式用例描述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8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0035" y="1018540"/>
            <a:ext cx="5272405" cy="50171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16180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维护设计和实现方案</a:t>
            </a: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69265" y="1285634"/>
            <a:ext cx="11086603" cy="4867055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编程规范：</a:t>
            </a:r>
          </a:p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代码结构清晰：代码按照功能进行了模块化的组织，每个方法都完成了特定的任务，使得代码易于理解和维护。</a:t>
            </a:r>
          </a:p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使用UriMatcher进行URI匹配：通过UriMatcher可以方便地将URI映射到相应的操作，提高了代码的可读性和可维护性。</a:t>
            </a:r>
          </a:p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使用SQLiteDatabase进行数据库操作：使用Android提供的SQLiteDatabase类进行数据库查询、插入、更新和删除操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作，能够高效地管理数据。</a:t>
            </a:r>
          </a:p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使用ContentResolver进行数据变更通知：在插入、更新和删除数据时，通过ContentResolver发送数据变更通知，使得注册了相应URI的观察者能够接收到通知并及时更新数据。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代码中存在的缺陷：</a:t>
            </a:r>
          </a:p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6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1.没有实现getType()方法：getType()方法用于返回指定URI的MIME类型，这个方法没有被实现，可能会影响某些功能的正常运行。</a:t>
            </a:r>
          </a:p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6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2.潜在的SQL注入风险：在拼接SQL查询语句时，直接将参数插入到SQL语句中，存在潜在的SQL注入风险。建议使用参数绑定的方式来避免这个问题。</a:t>
            </a:r>
          </a:p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6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3.没有进行异常处理：在代码中没有对可能出现的异常进行处理和捕获，如果发生异常，可能会导致应用程序崩溃或数据不一致等问题。</a:t>
            </a:r>
          </a:p>
        </p:txBody>
      </p:sp>
    </p:spTree>
    <p:extLst>
      <p:ext uri="{BB962C8B-B14F-4D97-AF65-F5344CB8AC3E}">
        <p14:creationId xmlns:p14="http://schemas.microsoft.com/office/powerpoint/2010/main" val="5388907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109"/>
          <a:stretch>
            <a:fillRect/>
          </a:stretch>
        </p:blipFill>
        <p:spPr>
          <a:xfrm>
            <a:off x="319337" y="779207"/>
            <a:ext cx="5433538" cy="5370342"/>
          </a:xfrm>
          <a:prstGeom prst="rect">
            <a:avLst/>
          </a:prstGeom>
        </p:spPr>
      </p:pic>
      <p:sp>
        <p:nvSpPr>
          <p:cNvPr id="2" name="文本占位符 3"/>
          <p:cNvSpPr txBox="1"/>
          <p:nvPr/>
        </p:nvSpPr>
        <p:spPr>
          <a:xfrm>
            <a:off x="6436079" y="779207"/>
            <a:ext cx="4256684" cy="1612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b="1" kern="1200"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</a:rPr>
              <a:t>04</a:t>
            </a:r>
            <a:endParaRPr kumimoji="0" lang="zh-CN" altLang="en-US" sz="19900" b="1" i="0" u="none" strike="noStrike" kern="1200" cap="none" spc="0" normalizeH="0" baseline="0" noProof="0" dirty="0">
              <a:ln>
                <a:noFill/>
              </a:ln>
              <a:gradFill>
                <a:gsLst>
                  <a:gs pos="36000">
                    <a:srgbClr val="024282"/>
                  </a:gs>
                  <a:gs pos="100000">
                    <a:srgbClr val="2764A7">
                      <a:lumMod val="15000"/>
                      <a:lumOff val="85000"/>
                      <a:alpha val="27000"/>
                    </a:srgbClr>
                  </a:gs>
                </a:gsLst>
                <a:lin ang="5400000" scaled="0"/>
              </a:gradFill>
              <a:effectLst/>
              <a:uLnTx/>
              <a:uFillTx/>
              <a:latin typeface="Arial Black" panose="020B0A040201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占位符 4"/>
          <p:cNvSpPr txBox="1"/>
          <p:nvPr/>
        </p:nvSpPr>
        <p:spPr>
          <a:xfrm>
            <a:off x="2156110" y="3246897"/>
            <a:ext cx="7912338" cy="10461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现场运行与结果展示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-3049556" y="-2033814"/>
            <a:ext cx="7489372" cy="4795157"/>
            <a:chOff x="-3802743" y="-2148114"/>
            <a:chExt cx="7489372" cy="4795157"/>
          </a:xfrm>
        </p:grpSpPr>
        <p:sp>
          <p:nvSpPr>
            <p:cNvPr id="5" name="平行四边形 4"/>
            <p:cNvSpPr/>
            <p:nvPr/>
          </p:nvSpPr>
          <p:spPr>
            <a:xfrm>
              <a:off x="-3802743" y="-2148114"/>
              <a:ext cx="7489372" cy="4795157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flipH="1" flipV="1">
            <a:off x="7824192" y="4149080"/>
            <a:ext cx="7489372" cy="4651141"/>
            <a:chOff x="-3802743" y="-2004098"/>
            <a:chExt cx="7489372" cy="4651141"/>
          </a:xfrm>
        </p:grpSpPr>
        <p:sp>
          <p:nvSpPr>
            <p:cNvPr id="8" name="平行四边形 7"/>
            <p:cNvSpPr/>
            <p:nvPr/>
          </p:nvSpPr>
          <p:spPr>
            <a:xfrm>
              <a:off x="-3802743" y="-2004098"/>
              <a:ext cx="7489372" cy="4651141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平行四边形 8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2156111" y="4293096"/>
            <a:ext cx="6696744" cy="0"/>
          </a:xfrm>
          <a:prstGeom prst="line">
            <a:avLst/>
          </a:prstGeom>
          <a:ln w="2857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57424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7" y="198849"/>
            <a:ext cx="11809308" cy="5526019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91345" y="198848"/>
            <a:ext cx="11809309" cy="5526020"/>
          </a:xfrm>
          <a:prstGeom prst="rect">
            <a:avLst/>
          </a:prstGeom>
          <a:solidFill>
            <a:srgbClr val="024282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文本占位符 24"/>
          <p:cNvSpPr txBox="1"/>
          <p:nvPr/>
        </p:nvSpPr>
        <p:spPr>
          <a:xfrm>
            <a:off x="191348" y="2311737"/>
            <a:ext cx="11809308" cy="14156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72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Thanks</a:t>
            </a:r>
            <a:r>
              <a:rPr lang="en-US" altLang="zh-CN" sz="7200" dirty="0">
                <a:solidFill>
                  <a:sysClr val="window" lastClr="FFFFFF"/>
                </a:solidFill>
              </a:rPr>
              <a:t>!</a:t>
            </a:r>
            <a:endParaRPr kumimoji="0" lang="zh-CN" altLang="en-US" sz="4800" b="1" i="1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2567609" y="3875855"/>
            <a:ext cx="691276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0911" y="663016"/>
            <a:ext cx="4430178" cy="116028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jM0Yjk2MDk0OGY5MDBmZTc5MGExYTk3NTA1ODYwY2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heme/theme1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1379</Words>
  <Application>Microsoft Macintosh PowerPoint</Application>
  <PresentationFormat>宽屏</PresentationFormat>
  <Paragraphs>125</Paragraphs>
  <Slides>15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25" baseType="lpstr">
      <vt:lpstr>等线</vt:lpstr>
      <vt:lpstr>等线 Light</vt:lpstr>
      <vt:lpstr>方正舒体</vt:lpstr>
      <vt:lpstr>微软雅黑</vt:lpstr>
      <vt:lpstr>Arial</vt:lpstr>
      <vt:lpstr>Arial Black</vt:lpstr>
      <vt:lpstr>Calibri</vt:lpstr>
      <vt:lpstr>Calibri Light</vt:lpstr>
      <vt:lpstr>1_Office 主题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ASUS</dc:creator>
  <cp:lastModifiedBy>Microsoft Office User</cp:lastModifiedBy>
  <cp:revision>181</cp:revision>
  <dcterms:created xsi:type="dcterms:W3CDTF">2020-07-27T01:08:00Z</dcterms:created>
  <dcterms:modified xsi:type="dcterms:W3CDTF">2025-06-10T13:54:51Z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89AB0B55ADC64BADAF0708DA7D088D20_12</vt:lpwstr>
  </property>
  <property fmtid="{D5CDD505-2E9C-101B-9397-08002B2CF9AE}" pid="3" name="KSOProductBuildVer">
    <vt:lpwstr>2052-12.1.0.16729</vt:lpwstr>
  </property>
</Properties>
</file>