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371" r:id="rId6"/>
    <p:sldId id="373" r:id="rId7"/>
    <p:sldId id="374" r:id="rId8"/>
    <p:sldId id="395" r:id="rId9"/>
    <p:sldId id="376" r:id="rId10"/>
    <p:sldId id="375" r:id="rId11"/>
    <p:sldId id="260" r:id="rId12"/>
    <p:sldId id="340" r:id="rId13"/>
    <p:sldId id="341" r:id="rId14"/>
    <p:sldId id="320" r:id="rId15"/>
    <p:sldId id="301" r:id="rId16"/>
    <p:sldId id="303" r:id="rId17"/>
    <p:sldId id="263" r:id="rId18"/>
    <p:sldId id="350" r:id="rId19"/>
    <p:sldId id="351" r:id="rId20"/>
    <p:sldId id="363" r:id="rId21"/>
    <p:sldId id="261" r:id="rId22"/>
    <p:sldId id="357" r:id="rId23"/>
    <p:sldId id="359" r:id="rId24"/>
    <p:sldId id="360" r:id="rId25"/>
    <p:sldId id="362" r:id="rId26"/>
    <p:sldId id="361" r:id="rId27"/>
    <p:sldId id="281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D4A12F2-88B1-4658-811B-82187CA6F238}">
          <p14:sldIdLst>
            <p14:sldId id="256"/>
            <p14:sldId id="259"/>
            <p14:sldId id="371"/>
            <p14:sldId id="373"/>
            <p14:sldId id="374"/>
            <p14:sldId id="376"/>
            <p14:sldId id="375"/>
            <p14:sldId id="260"/>
            <p14:sldId id="340"/>
            <p14:sldId id="341"/>
            <p14:sldId id="320"/>
            <p14:sldId id="301"/>
            <p14:sldId id="303"/>
            <p14:sldId id="263"/>
            <p14:sldId id="350"/>
            <p14:sldId id="351"/>
            <p14:sldId id="363"/>
            <p14:sldId id="261"/>
            <p14:sldId id="357"/>
            <p14:sldId id="359"/>
            <p14:sldId id="360"/>
            <p14:sldId id="362"/>
            <p14:sldId id="361"/>
            <p14:sldId id="281"/>
            <p14:sldId id="39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14" autoAdjust="0"/>
  </p:normalViewPr>
  <p:slideViewPr>
    <p:cSldViewPr snapToGrid="0" showGuides="1">
      <p:cViewPr varScale="1">
        <p:scale>
          <a:sx n="68" d="100"/>
          <a:sy n="68" d="100"/>
        </p:scale>
        <p:origin x="616" y="60"/>
      </p:cViewPr>
      <p:guideLst>
        <p:guide orient="horz" pos="22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69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49E58-B9D4-4494-9B84-9AD6585DC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A675A-0A9C-46D7-A199-D264F6021F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43A4F-CD89-4727-BC25-A95C87AABD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3F97-3570-412E-9AE2-442B4B2E00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slide" Target="slide19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2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9" Type="http://schemas.openxmlformats.org/officeDocument/2006/relationships/themeOverride" Target="../theme/themeOverride2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3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4.xml"/><Relationship Id="rId1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5.xml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6.xml"/><Relationship Id="rId7" Type="http://schemas.openxmlformats.org/officeDocument/2006/relationships/tags" Target="../tags/tag2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27.xml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6.xml"/><Relationship Id="rId1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7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8.xml"/><Relationship Id="rId1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9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0.xml"/><Relationship Id="rId1" Type="http://schemas.openxmlformats.org/officeDocument/2006/relationships/tags" Target="../tags/tag4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1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2.xml"/><Relationship Id="rId1" Type="http://schemas.openxmlformats.org/officeDocument/2006/relationships/tags" Target="../tags/tag4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3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4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6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file:///C:\Users\gjy45\AppData\Roaming\Tencent\WeMeet\Global\IM\image\16860797134189451886\original_665e4bb0e6082bd2581ef6dc4c3d4bf9.png" TargetMode="Externa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5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94280" y="1186180"/>
            <a:ext cx="7203440" cy="4485640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89265" y="1369869"/>
            <a:ext cx="6613470" cy="4118261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文本框 4"/>
          <p:cNvSpPr txBox="1"/>
          <p:nvPr>
            <p:custDataLst>
              <p:tags r:id="rId2"/>
            </p:custDataLst>
          </p:nvPr>
        </p:nvSpPr>
        <p:spPr>
          <a:xfrm>
            <a:off x="3019658" y="2493477"/>
            <a:ext cx="6327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网上书城系统</a:t>
            </a:r>
            <a:endParaRPr lang="zh-CN" altLang="en-US" sz="5400" spc="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19658" y="3955640"/>
            <a:ext cx="6167755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组长：郭佳怡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cs typeface="+mn-ea"/>
                <a:sym typeface="+mn-lt"/>
              </a:rPr>
              <a:t>组员：谢雨萌、张美旭、张昪、肖静怡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cs typeface="+mn-ea"/>
                <a:sym typeface="+mn-lt"/>
              </a:rPr>
              <a:t>汇报时间：</a:t>
            </a:r>
            <a:r>
              <a:rPr lang="en-US" altLang="zh-CN" sz="1600" dirty="0">
                <a:cs typeface="+mn-ea"/>
                <a:sym typeface="+mn-lt"/>
              </a:rPr>
              <a:t>2022</a:t>
            </a:r>
            <a:r>
              <a:rPr lang="zh-CN" altLang="en-US" sz="1600" dirty="0">
                <a:cs typeface="+mn-ea"/>
                <a:sym typeface="+mn-lt"/>
              </a:rPr>
              <a:t>年</a:t>
            </a:r>
            <a:r>
              <a:rPr lang="en-US" altLang="zh-CN" sz="1600" dirty="0">
                <a:cs typeface="+mn-ea"/>
                <a:sym typeface="+mn-lt"/>
              </a:rPr>
              <a:t>6</a:t>
            </a:r>
            <a:r>
              <a:rPr lang="zh-CN" altLang="en-US" sz="1600" dirty="0">
                <a:cs typeface="+mn-ea"/>
                <a:sym typeface="+mn-lt"/>
              </a:rPr>
              <a:t>月</a:t>
            </a:r>
            <a:r>
              <a:rPr lang="en-US" altLang="zh-CN" sz="1600" dirty="0">
                <a:cs typeface="+mn-ea"/>
                <a:sym typeface="+mn-lt"/>
              </a:rPr>
              <a:t>30</a:t>
            </a:r>
            <a:r>
              <a:rPr lang="zh-CN" altLang="en-US" sz="1600" dirty="0">
                <a:cs typeface="+mn-ea"/>
                <a:sym typeface="+mn-lt"/>
              </a:rPr>
              <a:t>日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H_Others_1"/>
          <p:cNvSpPr/>
          <p:nvPr>
            <p:custDataLst>
              <p:tags r:id="rId2"/>
            </p:custDataLst>
          </p:nvPr>
        </p:nvSpPr>
        <p:spPr>
          <a:xfrm>
            <a:off x="3638885" y="2432419"/>
            <a:ext cx="2044489" cy="204448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MH_Others_2"/>
          <p:cNvSpPr/>
          <p:nvPr>
            <p:custDataLst>
              <p:tags r:id="rId3"/>
            </p:custDataLst>
          </p:nvPr>
        </p:nvSpPr>
        <p:spPr>
          <a:xfrm>
            <a:off x="2981172" y="1428580"/>
            <a:ext cx="3721899" cy="3721898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MH_Others_3"/>
          <p:cNvSpPr/>
          <p:nvPr>
            <p:custDataLst>
              <p:tags r:id="rId4"/>
            </p:custDataLst>
          </p:nvPr>
        </p:nvSpPr>
        <p:spPr>
          <a:xfrm>
            <a:off x="3780459" y="2592230"/>
            <a:ext cx="1744466" cy="17444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lvl="0" algn="ctr"/>
            <a:r>
              <a:rPr lang="zh-CN" altLang="en-US" sz="4400" dirty="0">
                <a:solidFill>
                  <a:srgbClr val="FFFFFF"/>
                </a:solidFill>
                <a:cs typeface="+mn-ea"/>
                <a:sym typeface="+mn-lt"/>
              </a:rPr>
              <a:t>目录</a:t>
            </a:r>
            <a:endParaRPr lang="en-US" altLang="zh-CN" sz="4400" dirty="0">
              <a:solidFill>
                <a:srgbClr val="FFFFFF"/>
              </a:solidFill>
              <a:cs typeface="+mn-ea"/>
              <a:sym typeface="+mn-lt"/>
            </a:endParaRPr>
          </a:p>
          <a:p>
            <a:pPr lvl="0" algn="ctr"/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CONTENTS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MH_Entry_2">
            <a:hlinkClick r:id="rId5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418187" y="3568532"/>
            <a:ext cx="2983745" cy="76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组员绩效评价</a:t>
            </a:r>
            <a:endParaRPr lang="zh-CN" altLang="en-US" sz="32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MH_Entry_3">
            <a:hlinkClick r:id="" action="ppaction://noaction"/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923318" y="4359070"/>
            <a:ext cx="3013362" cy="76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问题与建议</a:t>
            </a:r>
            <a:endParaRPr lang="zh-CN" altLang="en-US" sz="32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MH_Number_2">
            <a:hlinkClick r:id="rId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820694" y="1634542"/>
            <a:ext cx="551226" cy="551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en-US" altLang="zh-CN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MH_Number_3">
            <a:hlinkClick r:id="" action="ppaction://noaction"/>
          </p:cNvPr>
          <p:cNvSpPr/>
          <p:nvPr>
            <p:custDataLst>
              <p:tags r:id="rId9"/>
            </p:custDataLst>
          </p:nvPr>
        </p:nvSpPr>
        <p:spPr>
          <a:xfrm>
            <a:off x="6372056" y="2530710"/>
            <a:ext cx="551226" cy="551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en-US" altLang="zh-CN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" name="MH_Entry_2">
            <a:hlinkClick r:id="rId5" action="ppaction://hlinksldjump"/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18831" y="2592054"/>
            <a:ext cx="2983745" cy="76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任务完成情况</a:t>
            </a:r>
            <a:endParaRPr lang="zh-CN" altLang="en-US" sz="32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MH_Number_2">
            <a:hlinkClick r:id="rId5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4993757" y="1200792"/>
            <a:ext cx="551226" cy="551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MH_Number_3">
            <a:hlinkClick r:id="" action="ppaction://noaction"/>
          </p:cNvPr>
          <p:cNvSpPr/>
          <p:nvPr>
            <p:custDataLst>
              <p:tags r:id="rId12"/>
            </p:custDataLst>
          </p:nvPr>
        </p:nvSpPr>
        <p:spPr>
          <a:xfrm>
            <a:off x="6372179" y="3524673"/>
            <a:ext cx="551226" cy="551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en-US" altLang="zh-CN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MH_Entry_3">
            <a:hlinkClick r:id="" action="ppaction://noaction"/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102816" y="5150442"/>
            <a:ext cx="5615036" cy="90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MH_Number_3">
            <a:hlinkClick r:id="" action="ppaction://noaction"/>
          </p:cNvPr>
          <p:cNvSpPr/>
          <p:nvPr>
            <p:custDataLst>
              <p:tags r:id="rId14"/>
            </p:custDataLst>
          </p:nvPr>
        </p:nvSpPr>
        <p:spPr>
          <a:xfrm>
            <a:off x="5820999" y="4476538"/>
            <a:ext cx="551226" cy="551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5</a:t>
            </a:r>
            <a:endParaRPr lang="en-US" altLang="zh-CN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MH_Number_3">
            <a:hlinkClick r:id="" action="ppaction://noaction"/>
          </p:cNvPr>
          <p:cNvSpPr/>
          <p:nvPr>
            <p:custDataLst>
              <p:tags r:id="rId15"/>
            </p:custDataLst>
          </p:nvPr>
        </p:nvSpPr>
        <p:spPr>
          <a:xfrm>
            <a:off x="4973909" y="4868333"/>
            <a:ext cx="551226" cy="551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6</a:t>
            </a:r>
            <a:endParaRPr lang="en-US" altLang="zh-CN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MH_Entry_2">
            <a:hlinkClick r:id="rId5" action="ppaction://hlinksldjump"/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081646" y="1525889"/>
            <a:ext cx="2983745" cy="76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课程</a:t>
            </a: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掌握</a:t>
            </a:r>
            <a:endParaRPr lang="zh-CN" altLang="en-US" sz="32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MH_Entry_2">
            <a:hlinkClick r:id="rId5" action="ppaction://hlinksldjump"/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296786" y="629269"/>
            <a:ext cx="2983745" cy="76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交叉</a:t>
            </a: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验收</a:t>
            </a:r>
            <a:endParaRPr lang="zh-CN" altLang="en-US" sz="32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8"/>
    </p:custDataLst>
  </p:cSld>
  <p:clrMapOvr>
    <a:masterClrMapping/>
  </p:clrMapOvr>
  <p:transition spd="slow" advTm="3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5222" y="1828800"/>
            <a:ext cx="3301509" cy="3282306"/>
            <a:chOff x="1785222" y="1828800"/>
            <a:chExt cx="3301509" cy="3282306"/>
          </a:xfrm>
        </p:grpSpPr>
        <p:sp>
          <p:nvSpPr>
            <p:cNvPr id="24" name="MH_Others_1"/>
            <p:cNvSpPr/>
            <p:nvPr>
              <p:custDataLst>
                <p:tags r:id="rId2"/>
              </p:custDataLst>
            </p:nvPr>
          </p:nvSpPr>
          <p:spPr>
            <a:xfrm>
              <a:off x="2504984" y="2554962"/>
              <a:ext cx="1803016" cy="18030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s_2"/>
            <p:cNvSpPr/>
            <p:nvPr>
              <p:custDataLst>
                <p:tags r:id="rId3"/>
              </p:custDataLst>
            </p:nvPr>
          </p:nvSpPr>
          <p:spPr>
            <a:xfrm>
              <a:off x="1785222" y="1828800"/>
              <a:ext cx="3282308" cy="3282306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Others_3"/>
            <p:cNvSpPr/>
            <p:nvPr>
              <p:custDataLst>
                <p:tags r:id="rId4"/>
              </p:custDataLst>
            </p:nvPr>
          </p:nvSpPr>
          <p:spPr>
            <a:xfrm>
              <a:off x="4817379" y="2695898"/>
              <a:ext cx="269352" cy="269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MH_Number"/>
            <p:cNvSpPr/>
            <p:nvPr>
              <p:custDataLst>
                <p:tags r:id="rId5"/>
              </p:custDataLst>
            </p:nvPr>
          </p:nvSpPr>
          <p:spPr>
            <a:xfrm>
              <a:off x="2629838" y="2695898"/>
              <a:ext cx="1538428" cy="1538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 algn="ctr"/>
              <a:r>
                <a:rPr lang="en-US" altLang="zh-CN" sz="8000" dirty="0">
                  <a:solidFill>
                    <a:srgbClr val="FFFFFF"/>
                  </a:solidFill>
                  <a:cs typeface="+mn-ea"/>
                  <a:sym typeface="+mn-lt"/>
                </a:rPr>
                <a:t>1</a:t>
              </a:r>
              <a:endParaRPr lang="zh-CN" altLang="en-US" sz="8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PA_MH_Title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2986" y="2570423"/>
            <a:ext cx="5226414" cy="8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t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交叉</a:t>
            </a: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验收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67055" y="256252"/>
            <a:ext cx="43087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>
                <a:cs typeface="+mn-ea"/>
                <a:sym typeface="+mn-lt"/>
              </a:rPr>
              <a:t>武月婷组</a:t>
            </a:r>
            <a:r>
              <a:rPr lang="zh-CN" altLang="en-US" sz="3200" spc="600" dirty="0">
                <a:cs typeface="+mn-ea"/>
                <a:sym typeface="+mn-lt"/>
              </a:rPr>
              <a:t>验收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25800" y="2355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367155" y="1808480"/>
            <a:ext cx="9652000" cy="4615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团队之间沟通良好，进行了充分和有效的沟通，每个成员都能及时接收最新的消息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总体完成度高，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但有一些小的细节需要完善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成员之间分工明确，项目整合度高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管理意识强，项目经理能从总体上把握整个项目，合理分配任务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页面之间可以实现正常的相互跳转</a:t>
            </a:r>
            <a:endParaRPr lang="zh-CN" altLang="zh-CN" sz="2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8290" y="115506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buClrTx/>
              <a:buSzTx/>
              <a:buFont typeface="+mj-lt"/>
              <a:buNone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好的方面：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67055" y="256252"/>
            <a:ext cx="43087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>
                <a:cs typeface="+mn-ea"/>
                <a:sym typeface="+mn-lt"/>
              </a:rPr>
              <a:t>武月婷组</a:t>
            </a:r>
            <a:r>
              <a:rPr lang="zh-CN" altLang="en-US" sz="3200" spc="600" dirty="0">
                <a:cs typeface="+mn-ea"/>
                <a:sym typeface="+mn-lt"/>
              </a:rPr>
              <a:t>验收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25800" y="2355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367155" y="1808480"/>
            <a:ext cx="9652000" cy="3969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缺乏风险管理意识，没有充分分析可能的风险，对风险的策略考虑比较简单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规划与实践不符，造成计划与控制管理脱节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对项目计划认识不足，对项目中一些因素，比较随意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管理员功能模板有待完善，部分功能无法实现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删除好友功能目前还没有实现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8290" y="1155065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buClrTx/>
              <a:buSzTx/>
              <a:buFont typeface="+mj-lt"/>
              <a:buNone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不足的方面：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67055" y="256252"/>
            <a:ext cx="43087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>
                <a:cs typeface="+mn-ea"/>
                <a:sym typeface="+mn-lt"/>
              </a:rPr>
              <a:t>运行</a:t>
            </a:r>
            <a:r>
              <a:rPr lang="zh-CN" altLang="en-US" sz="3200" spc="600" dirty="0">
                <a:cs typeface="+mn-ea"/>
                <a:sym typeface="+mn-lt"/>
              </a:rPr>
              <a:t>截图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25800" y="2355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57250" y="1496060"/>
            <a:ext cx="4122420" cy="2058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57250" y="3832860"/>
            <a:ext cx="4196715" cy="206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160" y="1511935"/>
            <a:ext cx="4154170" cy="204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160" y="3832860"/>
            <a:ext cx="4161155" cy="20542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5222" y="1828800"/>
            <a:ext cx="3301509" cy="3282306"/>
            <a:chOff x="1785222" y="1828800"/>
            <a:chExt cx="3301509" cy="3282306"/>
          </a:xfrm>
        </p:grpSpPr>
        <p:sp>
          <p:nvSpPr>
            <p:cNvPr id="24" name="MH_Others_1"/>
            <p:cNvSpPr/>
            <p:nvPr>
              <p:custDataLst>
                <p:tags r:id="rId2"/>
              </p:custDataLst>
            </p:nvPr>
          </p:nvSpPr>
          <p:spPr>
            <a:xfrm>
              <a:off x="2504984" y="2554962"/>
              <a:ext cx="1803016" cy="18030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s_2"/>
            <p:cNvSpPr/>
            <p:nvPr>
              <p:custDataLst>
                <p:tags r:id="rId3"/>
              </p:custDataLst>
            </p:nvPr>
          </p:nvSpPr>
          <p:spPr>
            <a:xfrm>
              <a:off x="1785222" y="1828800"/>
              <a:ext cx="3282308" cy="3282306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Others_3"/>
            <p:cNvSpPr/>
            <p:nvPr>
              <p:custDataLst>
                <p:tags r:id="rId4"/>
              </p:custDataLst>
            </p:nvPr>
          </p:nvSpPr>
          <p:spPr>
            <a:xfrm>
              <a:off x="4817379" y="2695898"/>
              <a:ext cx="269352" cy="269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MH_Number"/>
            <p:cNvSpPr/>
            <p:nvPr>
              <p:custDataLst>
                <p:tags r:id="rId5"/>
              </p:custDataLst>
            </p:nvPr>
          </p:nvSpPr>
          <p:spPr>
            <a:xfrm>
              <a:off x="2629838" y="2695898"/>
              <a:ext cx="1538428" cy="1538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fontScale="82500"/>
            </a:bodyPr>
            <a:lstStyle/>
            <a:p>
              <a:pPr lvl="0" algn="ctr"/>
              <a:r>
                <a:rPr lang="en-US" altLang="zh-CN" sz="8000" dirty="0">
                  <a:solidFill>
                    <a:srgbClr val="FFFFFF"/>
                  </a:solidFill>
                  <a:cs typeface="+mn-ea"/>
                  <a:sym typeface="+mn-lt"/>
                </a:rPr>
                <a:t>2</a:t>
              </a:r>
              <a:endParaRPr lang="en-US" altLang="zh-CN" sz="8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PA_MH_Title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2986" y="2570423"/>
            <a:ext cx="5226414" cy="8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t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课程掌握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67055" y="256252"/>
            <a:ext cx="43087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>
                <a:cs typeface="+mn-ea"/>
                <a:sym typeface="+mn-lt"/>
              </a:rPr>
              <a:t>课程</a:t>
            </a:r>
            <a:r>
              <a:rPr lang="zh-CN" altLang="en-US" sz="3200" spc="600" dirty="0">
                <a:cs typeface="+mn-ea"/>
                <a:sym typeface="+mn-lt"/>
              </a:rPr>
              <a:t>掌握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25800" y="2355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379220" y="4576445"/>
            <a:ext cx="9652000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软件项目进度计算，构建任务贡献矩阵不是很清楚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概念理解模糊不清晰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8290" y="133667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buClrTx/>
              <a:buSzTx/>
              <a:buFont typeface="+mj-lt"/>
              <a:buNone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课程学习掌握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79220" y="1892300"/>
            <a:ext cx="9652000" cy="13836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项目进度管理关键路径法掌握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扎实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项目流程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清晰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79220" y="3839210"/>
            <a:ext cx="12496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lnSpc>
                <a:spcPct val="150000"/>
              </a:lnSpc>
              <a:buClrTx/>
              <a:buSzTx/>
              <a:buFont typeface="+mj-lt"/>
              <a:buNone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问题：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5222" y="1828800"/>
            <a:ext cx="3301509" cy="3282306"/>
            <a:chOff x="1785222" y="1828800"/>
            <a:chExt cx="3301509" cy="3282306"/>
          </a:xfrm>
        </p:grpSpPr>
        <p:sp>
          <p:nvSpPr>
            <p:cNvPr id="24" name="MH_Others_1"/>
            <p:cNvSpPr/>
            <p:nvPr>
              <p:custDataLst>
                <p:tags r:id="rId2"/>
              </p:custDataLst>
            </p:nvPr>
          </p:nvSpPr>
          <p:spPr>
            <a:xfrm>
              <a:off x="2504984" y="2554962"/>
              <a:ext cx="1803016" cy="18030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s_2"/>
            <p:cNvSpPr/>
            <p:nvPr>
              <p:custDataLst>
                <p:tags r:id="rId3"/>
              </p:custDataLst>
            </p:nvPr>
          </p:nvSpPr>
          <p:spPr>
            <a:xfrm>
              <a:off x="1785222" y="1828800"/>
              <a:ext cx="3282308" cy="3282306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Others_3"/>
            <p:cNvSpPr/>
            <p:nvPr>
              <p:custDataLst>
                <p:tags r:id="rId4"/>
              </p:custDataLst>
            </p:nvPr>
          </p:nvSpPr>
          <p:spPr>
            <a:xfrm>
              <a:off x="4817379" y="2695898"/>
              <a:ext cx="269352" cy="269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MH_Number"/>
            <p:cNvSpPr/>
            <p:nvPr>
              <p:custDataLst>
                <p:tags r:id="rId5"/>
              </p:custDataLst>
            </p:nvPr>
          </p:nvSpPr>
          <p:spPr>
            <a:xfrm>
              <a:off x="2629838" y="2695898"/>
              <a:ext cx="1538428" cy="1538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fontScale="82500"/>
            </a:bodyPr>
            <a:lstStyle/>
            <a:p>
              <a:pPr lvl="0" algn="ctr"/>
              <a:r>
                <a:rPr lang="en-US" altLang="zh-CN" sz="8000" dirty="0">
                  <a:solidFill>
                    <a:srgbClr val="FFFFFF"/>
                  </a:solidFill>
                  <a:cs typeface="+mn-ea"/>
                  <a:sym typeface="+mn-lt"/>
                </a:rPr>
                <a:t>3</a:t>
              </a:r>
              <a:endParaRPr lang="zh-CN" altLang="en-US" sz="8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PA_MH_Title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2986" y="2570423"/>
            <a:ext cx="5226414" cy="8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t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任务完成情况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40" y="256252"/>
            <a:ext cx="3581926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cs typeface="+mn-ea"/>
                <a:sym typeface="+mn-lt"/>
              </a:rPr>
              <a:t>任务完成情况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855723" y="1866672"/>
          <a:ext cx="8033388" cy="1936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0613"/>
                <a:gridCol w="1208555"/>
                <a:gridCol w="1208555"/>
                <a:gridCol w="1208555"/>
                <a:gridCol w="1208555"/>
                <a:gridCol w="1208555"/>
              </a:tblGrid>
              <a:tr h="38728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成员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郭佳怡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张美旭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肖静怡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谢雨萌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张昪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8728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实际开发历时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2.5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8728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平均人力投入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87285"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总计划时间：</a:t>
                      </a:r>
                      <a:r>
                        <a:rPr lang="en-US" sz="1400" kern="100">
                          <a:effectLst/>
                        </a:rPr>
                        <a:t>10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实际完成时间：</a:t>
                      </a:r>
                      <a:r>
                        <a:rPr lang="en-US" sz="1400" kern="100">
                          <a:effectLst/>
                        </a:rPr>
                        <a:t>10.5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</a:tr>
              <a:tr h="387285">
                <a:tc gridSpan="6"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计划与实际的差异对比：实际比计划晚半天，实际延后半天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13984" y="1029725"/>
            <a:ext cx="61429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indent="266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第一阶段：</a:t>
            </a:r>
            <a:endParaRPr kumimoji="0" lang="zh-CN" altLang="zh-CN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任务书：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9324" y="3937709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项目立项报告：</a:t>
            </a:r>
            <a:endParaRPr lang="zh-CN" altLang="zh-CN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855723" y="4533986"/>
          <a:ext cx="8033387" cy="1936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8866"/>
                <a:gridCol w="1061486"/>
                <a:gridCol w="1442134"/>
                <a:gridCol w="1302852"/>
                <a:gridCol w="1280359"/>
                <a:gridCol w="1207690"/>
              </a:tblGrid>
              <a:tr h="38728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成员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郭佳怡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张美旭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肖静怡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谢雨萌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张昪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8728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实际开发历时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8728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平均人力投入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87285"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总计划时间：</a:t>
                      </a:r>
                      <a:r>
                        <a:rPr lang="en-US" sz="1400" kern="100">
                          <a:effectLst/>
                        </a:rPr>
                        <a:t>17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实际完成时间：</a:t>
                      </a:r>
                      <a:r>
                        <a:rPr lang="en-US" sz="1400" kern="100">
                          <a:effectLst/>
                        </a:rPr>
                        <a:t>16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</a:tr>
              <a:tr h="387285">
                <a:tc gridSpan="6"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计划与实际的差异对比：计划比实际晚一天，计划延后一天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39" y="256252"/>
            <a:ext cx="3392739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cs typeface="+mn-ea"/>
                <a:sym typeface="+mn-lt"/>
              </a:rPr>
              <a:t>任务完成情况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8897" y="953631"/>
            <a:ext cx="5770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第二阶段：</a:t>
            </a:r>
            <a:endParaRPr lang="en-US" altLang="zh-CN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项目计划与实施报告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915428" y="1868151"/>
          <a:ext cx="7806087" cy="197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5317"/>
                <a:gridCol w="1141673"/>
                <a:gridCol w="1152689"/>
                <a:gridCol w="1231514"/>
                <a:gridCol w="1220496"/>
                <a:gridCol w="1254398"/>
              </a:tblGrid>
              <a:tr h="39413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成员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郭佳怡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张美旭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肖静怡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谢雨萌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张昪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9413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实际开发历时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94135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平均人力投入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0.18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0.18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94135"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总计划时间：</a:t>
                      </a:r>
                      <a:r>
                        <a:rPr lang="en-US" sz="1400" kern="100">
                          <a:effectLst/>
                        </a:rPr>
                        <a:t>10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实际计划时间：</a:t>
                      </a:r>
                      <a:r>
                        <a:rPr lang="en-US" sz="1400" kern="100">
                          <a:effectLst/>
                        </a:rPr>
                        <a:t>11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</a:tr>
              <a:tr h="394135">
                <a:tc gridSpan="6"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计划与实际的差异对比：计划比实际晚一天，计划延后一天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635267" y="3838826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源代码</a:t>
            </a:r>
            <a:endParaRPr lang="zh-CN" altLang="zh-CN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915427" y="4300491"/>
          <a:ext cx="7806087" cy="2050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8687"/>
                <a:gridCol w="1028098"/>
                <a:gridCol w="1266265"/>
                <a:gridCol w="1254398"/>
                <a:gridCol w="1322204"/>
                <a:gridCol w="1276435"/>
              </a:tblGrid>
              <a:tr h="341781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成员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郭佳怡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张美旭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肖静怡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谢雨萌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张昪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41781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编写代码天数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14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41781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编写报告时间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41781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平均人力投入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0.25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41781"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总计划时间：</a:t>
                      </a:r>
                      <a:r>
                        <a:rPr lang="en-US" sz="1400" kern="100">
                          <a:effectLst/>
                        </a:rPr>
                        <a:t>16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实际计划时间：</a:t>
                      </a:r>
                      <a:r>
                        <a:rPr lang="en-US" sz="1400" kern="100">
                          <a:effectLst/>
                        </a:rPr>
                        <a:t>15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</a:tr>
              <a:tr h="341781">
                <a:tc gridSpan="6"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计划与实际的差异对比：计划比实际早一天完成，计划提前一天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40" y="256252"/>
            <a:ext cx="3542512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cs typeface="+mn-ea"/>
                <a:sym typeface="+mn-lt"/>
              </a:rPr>
              <a:t>任务完成情况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2350" y="1154312"/>
            <a:ext cx="60976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第三阶段：</a:t>
            </a:r>
            <a:endParaRPr lang="en-US" altLang="zh-CN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项目总结报告</a:t>
            </a:r>
            <a:endParaRPr lang="zh-CN" altLang="zh-CN" sz="24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079289" y="2351068"/>
          <a:ext cx="7574850" cy="272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9614"/>
                <a:gridCol w="1000898"/>
                <a:gridCol w="1359818"/>
                <a:gridCol w="1228487"/>
                <a:gridCol w="1207277"/>
                <a:gridCol w="1138756"/>
              </a:tblGrid>
              <a:tr h="544289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成员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郭佳怡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张美旭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肖静怡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谢雨萌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张昪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44289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实际开发历时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44289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平均人力投入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0.20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44289"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</a:rPr>
                        <a:t>总计划时间：</a:t>
                      </a:r>
                      <a:r>
                        <a:rPr lang="en-US" sz="1400" kern="100">
                          <a:effectLst/>
                        </a:rPr>
                        <a:t>9</a:t>
                      </a:r>
                      <a:r>
                        <a:rPr lang="zh-CN" sz="1400" kern="100">
                          <a:effectLst/>
                        </a:rPr>
                        <a:t>天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实际完成时间：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zh-CN" sz="1400" kern="100" dirty="0">
                          <a:effectLst/>
                        </a:rPr>
                        <a:t>天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</a:tr>
              <a:tr h="544289">
                <a:tc gridSpan="6"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</a:rPr>
                        <a:t>计划与实际的差异对比：计划比实际早一天，实际延后一天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5222" y="1828800"/>
            <a:ext cx="3301509" cy="3282306"/>
            <a:chOff x="1785222" y="1828800"/>
            <a:chExt cx="3301509" cy="3282306"/>
          </a:xfrm>
        </p:grpSpPr>
        <p:sp>
          <p:nvSpPr>
            <p:cNvPr id="24" name="MH_Others_1"/>
            <p:cNvSpPr/>
            <p:nvPr>
              <p:custDataLst>
                <p:tags r:id="rId2"/>
              </p:custDataLst>
            </p:nvPr>
          </p:nvSpPr>
          <p:spPr>
            <a:xfrm>
              <a:off x="2504984" y="2554962"/>
              <a:ext cx="1803016" cy="18030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s_2"/>
            <p:cNvSpPr/>
            <p:nvPr>
              <p:custDataLst>
                <p:tags r:id="rId3"/>
              </p:custDataLst>
            </p:nvPr>
          </p:nvSpPr>
          <p:spPr>
            <a:xfrm>
              <a:off x="1785222" y="1828800"/>
              <a:ext cx="3282308" cy="3282306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Others_3"/>
            <p:cNvSpPr/>
            <p:nvPr>
              <p:custDataLst>
                <p:tags r:id="rId4"/>
              </p:custDataLst>
            </p:nvPr>
          </p:nvSpPr>
          <p:spPr>
            <a:xfrm>
              <a:off x="4817379" y="2695898"/>
              <a:ext cx="269352" cy="269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MH_Number"/>
            <p:cNvSpPr/>
            <p:nvPr>
              <p:custDataLst>
                <p:tags r:id="rId5"/>
              </p:custDataLst>
            </p:nvPr>
          </p:nvSpPr>
          <p:spPr>
            <a:xfrm>
              <a:off x="2629838" y="2695898"/>
              <a:ext cx="1538428" cy="1538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fontScale="82500"/>
            </a:bodyPr>
            <a:lstStyle/>
            <a:p>
              <a:pPr lvl="0" algn="ctr"/>
              <a:r>
                <a:rPr lang="en-US" altLang="zh-CN" sz="8000" dirty="0">
                  <a:solidFill>
                    <a:srgbClr val="FFFFFF"/>
                  </a:solidFill>
                  <a:cs typeface="+mn-ea"/>
                  <a:sym typeface="+mn-lt"/>
                </a:rPr>
                <a:t>4</a:t>
              </a:r>
              <a:endParaRPr lang="zh-CN" altLang="en-US" sz="8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PA_MH_Title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2986" y="2570423"/>
            <a:ext cx="5226414" cy="8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t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组员绩效评价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40" y="256252"/>
            <a:ext cx="4308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>
                <a:cs typeface="+mn-ea"/>
                <a:sym typeface="+mn-lt"/>
              </a:rPr>
              <a:t>组员绩效评价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25800" y="2355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655545" y="2227051"/>
            <a:ext cx="8710863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/>
            <a:r>
              <a:rPr lang="en-US" altLang="zh-CN" sz="2800" dirty="0"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dirty="0">
                <a:ea typeface="宋体" panose="02010600030101010101" pitchFamily="2" charset="-122"/>
                <a:cs typeface="Times New Roman" panose="02020603050405020304" pitchFamily="18" charset="0"/>
              </a:rPr>
              <a:t>小组成员具有团队精神，能够及时到会参与会议，在项目会议中，组员都能积极参与其中，并且都积极提出自己的建议，及时向组长反应工作情况和遇到的问题，能够快速解决所存在的问题。能够积极配合组长完整任务，进行每日站会时，能够接受其他组员提出的建议。对待工作认真负责，积极配合团队工作的开展，及时回应组长的要求和会议需求，在过程中能够按时完成自己的任务。</a:t>
            </a:r>
            <a:endParaRPr lang="zh-CN" altLang="zh-CN" sz="28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5222" y="1828800"/>
            <a:ext cx="3301509" cy="3282306"/>
            <a:chOff x="1785222" y="1828800"/>
            <a:chExt cx="3301509" cy="3282306"/>
          </a:xfrm>
        </p:grpSpPr>
        <p:sp>
          <p:nvSpPr>
            <p:cNvPr id="24" name="MH_Others_1"/>
            <p:cNvSpPr/>
            <p:nvPr>
              <p:custDataLst>
                <p:tags r:id="rId2"/>
              </p:custDataLst>
            </p:nvPr>
          </p:nvSpPr>
          <p:spPr>
            <a:xfrm>
              <a:off x="2504984" y="2554962"/>
              <a:ext cx="1803016" cy="18030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s_2"/>
            <p:cNvSpPr/>
            <p:nvPr>
              <p:custDataLst>
                <p:tags r:id="rId3"/>
              </p:custDataLst>
            </p:nvPr>
          </p:nvSpPr>
          <p:spPr>
            <a:xfrm>
              <a:off x="1785222" y="1828800"/>
              <a:ext cx="3282308" cy="3282306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Others_3"/>
            <p:cNvSpPr/>
            <p:nvPr>
              <p:custDataLst>
                <p:tags r:id="rId4"/>
              </p:custDataLst>
            </p:nvPr>
          </p:nvSpPr>
          <p:spPr>
            <a:xfrm>
              <a:off x="4817379" y="2695898"/>
              <a:ext cx="269352" cy="269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MH_Number"/>
            <p:cNvSpPr/>
            <p:nvPr>
              <p:custDataLst>
                <p:tags r:id="rId5"/>
              </p:custDataLst>
            </p:nvPr>
          </p:nvSpPr>
          <p:spPr>
            <a:xfrm>
              <a:off x="2629838" y="2695898"/>
              <a:ext cx="1538428" cy="1538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fontScale="80000"/>
            </a:bodyPr>
            <a:lstStyle/>
            <a:p>
              <a:pPr lvl="0" algn="ctr"/>
              <a:r>
                <a:rPr lang="en-US" altLang="zh-CN" sz="8000" dirty="0">
                  <a:solidFill>
                    <a:srgbClr val="FFFFFF"/>
                  </a:solidFill>
                  <a:cs typeface="+mn-ea"/>
                  <a:sym typeface="+mn-lt"/>
                </a:rPr>
                <a:t>5</a:t>
              </a:r>
              <a:endParaRPr lang="en-US" altLang="zh-CN" sz="8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PA_MH_Title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2986" y="2570423"/>
            <a:ext cx="5226414" cy="8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t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问题与建议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40" y="256252"/>
            <a:ext cx="2682240" cy="630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问题与建议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549" y="1138761"/>
            <a:ext cx="10444901" cy="5323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出现的问题：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项目故事概念了解不清晰，较为模糊，在后续的用户故事编写阶段受到了一定方面的阻碍，最初并没有正确地将用户故事写出来，后来在小组开会的时候和组内其他成员进行讨论后，才写出了正确的用户故事。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在设置测试用例的时候，出现一些问题，可能会出现一些需要测试点没有被测试上的情况。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在数据库设计时，没有足够了解掌握网上书城项目的需求分析，无法编写与设计出符合项目需求的数据库数据；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在撰写任务详细说明时，对主要功能没有思考出较为清晰的实现过程；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在页面设计时，对</a:t>
            </a:r>
            <a:r>
              <a:rPr lang="en-US" altLang="zh-CN" sz="2000" kern="100" dirty="0" err="1">
                <a:effectLst/>
                <a:latin typeface="微软雅黑" panose="020B0503020204020204" charset="-122"/>
                <a:ea typeface="微软雅黑" panose="020B0503020204020204" charset="-122"/>
              </a:rPr>
              <a:t>ps</a:t>
            </a: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掌握不够牢靠，没有按时完成所需要的页面设计；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绘制里程碑图，对里程碑上的项目说明的不够详细，没有指定是开始时间还是完成时间；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在编写购物车代码时，对代码实现思路不够清晰，对</a:t>
            </a:r>
            <a:r>
              <a:rPr lang="en-US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java</a:t>
            </a: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的基础知识掌握的不够牢靠。无法完全独立完成代码的编写。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没能理解项目管理的核心思想或内容，需要重新对项目文档进行修改。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在完成代码的过程中，对一些功能的实现没有经验，需要花大量时间应用到自己的内容上，没有提前做风险管理，导致有一些小细节没有完善的很好。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对于分配的任务，组员可能没有理解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在模块划分时，出现功能冗余和功能不足的问题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40" y="256252"/>
            <a:ext cx="2682240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问题与建议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9572" y="1624553"/>
            <a:ext cx="1064851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解决方法：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小组开会的时候和组内其他成员进行讨论用户故事。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认真学习相关知识概念，对知识理念了解清晰，多和同学商量讨论，向老师请教不懂的地方。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在项目开始时，要对项目进行全面的需求分析与设计。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对里程碑图进行修改，明确该时间是开始时间或完成时间。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通过小组长与网上资料的帮助，完成购物车代码的编写。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课下尽可能多的练习代码编写，逐步形成代码编写思路，积累经验。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对项目管理中的一些核心的内容与思想进行深入学习，加深对项目管理的理解，争取完整的运用到之后的项目中。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多进行代码编写与练习，增加自己的知识储备，提高自身能力。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小组头脑风暴思考功能，分模块列出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8640" y="256252"/>
            <a:ext cx="2682240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问题与建议</a:t>
            </a:r>
            <a:endParaRPr lang="zh-CN" altLang="en-US" sz="3200" spc="6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1741" y="1991158"/>
            <a:ext cx="106485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作为组长（项目经理），要合理分配任务，清楚的了解到每个组员擅长的领域，要充分将组员组织起来，合理安排时间组织例会，要及时了解组员项目完成情况，积极沟通，防止组员遇到问题出现拖延情况。在开发过程前要保证需求明确，需求分析、数据库的一致性，防止在编码过程中出现因为数据库不一致导致的重复修改问题。在开发时，组员遇到困难时要及时解决，进行项目跟进保证不延误项目工期。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266700"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作为组员（开发人员）代码实现思路不够清晰，对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java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的基础知识掌握的不够牢靠。无法完全独立完成代码的编写，要认真学习相关知识概念，对知识理念了解清晰，多和同学商量讨论，多进行代码编写与练习，增加自己的知识储备，提高自身能力。对项目故事概念了解不清晰，较为模糊，在后续的用户故事编写阶段受到了一定方面的阻碍，最初并没有正确地将用户故事写出来，后来在小组开会的时候和组内其他成员进行讨论，才写出了正确的用户故事。没有提前做风险管理，导致有一些小细节没有完善的很好，要对项目管理中的一些核心的内容与思想进行深入学习，加深对项目管理的理解，争取完整的运用到之后的项目中。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03597" y="1081190"/>
            <a:ext cx="121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5222" y="1828800"/>
            <a:ext cx="3301509" cy="3282306"/>
            <a:chOff x="1785222" y="1828800"/>
            <a:chExt cx="3301509" cy="3282306"/>
          </a:xfrm>
        </p:grpSpPr>
        <p:sp>
          <p:nvSpPr>
            <p:cNvPr id="24" name="MH_Others_1"/>
            <p:cNvSpPr/>
            <p:nvPr>
              <p:custDataLst>
                <p:tags r:id="rId2"/>
              </p:custDataLst>
            </p:nvPr>
          </p:nvSpPr>
          <p:spPr>
            <a:xfrm>
              <a:off x="2504984" y="2554962"/>
              <a:ext cx="1803016" cy="18030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s_2"/>
            <p:cNvSpPr/>
            <p:nvPr>
              <p:custDataLst>
                <p:tags r:id="rId3"/>
              </p:custDataLst>
            </p:nvPr>
          </p:nvSpPr>
          <p:spPr>
            <a:xfrm>
              <a:off x="1785222" y="1828800"/>
              <a:ext cx="3282308" cy="3282306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Others_3"/>
            <p:cNvSpPr/>
            <p:nvPr>
              <p:custDataLst>
                <p:tags r:id="rId4"/>
              </p:custDataLst>
            </p:nvPr>
          </p:nvSpPr>
          <p:spPr>
            <a:xfrm>
              <a:off x="4817379" y="2695898"/>
              <a:ext cx="269352" cy="269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MH_Number"/>
            <p:cNvSpPr/>
            <p:nvPr>
              <p:custDataLst>
                <p:tags r:id="rId5"/>
              </p:custDataLst>
            </p:nvPr>
          </p:nvSpPr>
          <p:spPr>
            <a:xfrm>
              <a:off x="2629838" y="2695898"/>
              <a:ext cx="1538428" cy="1538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fontScale="80000"/>
            </a:bodyPr>
            <a:lstStyle/>
            <a:p>
              <a:pPr lvl="0" algn="ctr"/>
              <a:r>
                <a:rPr lang="en-US" altLang="zh-CN" sz="8000" dirty="0">
                  <a:solidFill>
                    <a:srgbClr val="FFFFFF"/>
                  </a:solidFill>
                  <a:cs typeface="+mn-ea"/>
                  <a:sym typeface="+mn-lt"/>
                </a:rPr>
                <a:t>6</a:t>
              </a:r>
              <a:endParaRPr lang="en-US" altLang="zh-CN" sz="8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PA_MH_Title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2985" y="2570422"/>
            <a:ext cx="6004912" cy="97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 anchor="t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2013" y="207705"/>
            <a:ext cx="6042482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099" name="图片 374" descr="IMG_25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0" y="1209121"/>
            <a:ext cx="7900930" cy="343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图片 26" descr="IMG_256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" y="2011045"/>
            <a:ext cx="6395085" cy="33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图片 372" descr="IMG_25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56" y="2853834"/>
            <a:ext cx="6196209" cy="336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图片 373" descr="IMG_2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767" y="987507"/>
            <a:ext cx="3167406" cy="543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87398" y="42325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687398" y="8804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2013" y="207705"/>
            <a:ext cx="6042482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6757" y="1248208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迭代评审会议：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122" name="图片 14" descr="9`M]B76}8SCXV3(A78Y0VYX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57" y="1778589"/>
            <a:ext cx="5668267" cy="374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6862714" y="2318994"/>
            <a:ext cx="489251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2022</a:t>
            </a: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29</a:t>
            </a:r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地点：腾讯会议</a:t>
            </a:r>
            <a:r>
              <a:rPr lang="en-US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997-777-868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主持人：郭佳怡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到会人员：谢雨萌 肖静怡 张美旭 张昪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会议内容：会议通过讨论对前一段时间的学习报告做了总结，整合任务书和立项报告，并针对第一次项目报告后老师提出的问题做出了讨论。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2013" y="207705"/>
            <a:ext cx="6042482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6757" y="1248208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迭代评审会议：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93032" y="2172121"/>
            <a:ext cx="532928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2022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地点：腾讯会议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997-777-868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主持人：郭佳怡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到会人员：谢雨萌 肖静怡 张美旭 张昪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会议内容：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小组成员根据所学的软件项目管理知识，对任务进行分解，安排任务时间表</a:t>
            </a:r>
            <a:b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对主要功能进行分析，撰写任务详细说明</a:t>
            </a:r>
            <a:b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根据系统的需求分析，设计出符合系统的页面</a:t>
            </a:r>
            <a:b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开始对各部分功能的代码编写</a:t>
            </a:r>
            <a:endParaRPr lang="zh-CN" altLang="zh-CN" sz="2000" kern="100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pic>
        <p:nvPicPr>
          <p:cNvPr id="6147" name="图片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63" y="1929418"/>
            <a:ext cx="5820116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2013" y="207705"/>
            <a:ext cx="6042482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6757" y="1248208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迭代评审会议：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62714" y="2318994"/>
            <a:ext cx="48925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2022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地点：腾讯会议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997-777-868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主持人：郭佳怡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到会人员：谢雨萌 肖静怡 张美旭 张昪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会议内容：组员交流各自编程遇到的问题，和目前的代码编写进度，对当前计划做出调整。通过上课学习的内容，讨论需要画的甘特图和里程碑图的要求和形式，并分配甘特图和里程碑图的任务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pic>
        <p:nvPicPr>
          <p:cNvPr id="7170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82" y="1835149"/>
            <a:ext cx="6067614" cy="377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304800"/>
            <a:ext cx="304800" cy="487680"/>
            <a:chOff x="2164080" y="345440"/>
            <a:chExt cx="304800" cy="487680"/>
          </a:xfrm>
        </p:grpSpPr>
        <p:sp>
          <p:nvSpPr>
            <p:cNvPr id="2" name="矩形 1"/>
            <p:cNvSpPr/>
            <p:nvPr/>
          </p:nvSpPr>
          <p:spPr>
            <a:xfrm>
              <a:off x="216408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8600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7920" y="345440"/>
              <a:ext cx="60960" cy="487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2013" y="207705"/>
            <a:ext cx="6042482" cy="67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spc="600" dirty="0">
                <a:latin typeface="+mn-lt"/>
                <a:ea typeface="+mn-ea"/>
                <a:cs typeface="+mn-ea"/>
                <a:sym typeface="+mn-lt"/>
              </a:rPr>
              <a:t>每日站会和迭代评审会议</a:t>
            </a:r>
            <a:endParaRPr lang="zh-CN" altLang="en-US" sz="32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6757" y="1248208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迭代评审会议：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62714" y="2318994"/>
            <a:ext cx="48925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2022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19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地点：腾讯会议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997-777-868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主持人：郭佳怡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/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到会人员：谢雨萌 肖静怡 张美旭 张昪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会议内容：分配第二次汇报时的个人任务，汇总文档，修改完善风险管理、测试文档等第二阶段小组学习报告，绘制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</a:rPr>
              <a:t>，整合项目代码</a:t>
            </a:r>
            <a:endParaRPr lang="zh-CN" altLang="en-US" sz="2000" kern="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15" y="1888070"/>
            <a:ext cx="6000235" cy="379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94280" y="1186180"/>
            <a:ext cx="7203440" cy="4485640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89265" y="1369869"/>
            <a:ext cx="6613470" cy="4118261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文本框 2"/>
          <p:cNvSpPr txBox="1"/>
          <p:nvPr>
            <p:custDataLst>
              <p:tags r:id="rId2"/>
            </p:custDataLst>
          </p:nvPr>
        </p:nvSpPr>
        <p:spPr>
          <a:xfrm>
            <a:off x="3719629" y="2295083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pc="300" dirty="0">
                <a:solidFill>
                  <a:schemeClr val="accent4"/>
                </a:solidFill>
                <a:cs typeface="+mn-ea"/>
                <a:sym typeface="+mn-lt"/>
              </a:rPr>
              <a:t>THANK YOU</a:t>
            </a:r>
            <a:endParaRPr lang="zh-CN" altLang="en-US" sz="3600" spc="3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2" name="PA_文本框 4"/>
          <p:cNvSpPr txBox="1"/>
          <p:nvPr>
            <p:custDataLst>
              <p:tags r:id="rId3"/>
            </p:custDataLst>
          </p:nvPr>
        </p:nvSpPr>
        <p:spPr>
          <a:xfrm>
            <a:off x="2932229" y="3254514"/>
            <a:ext cx="6327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感谢您的聆听</a:t>
            </a:r>
            <a:endParaRPr lang="zh-CN" altLang="en-US" sz="5400" spc="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4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.xml><?xml version="1.0" encoding="utf-8"?>
<p:tagLst xmlns:p="http://schemas.openxmlformats.org/presentationml/2006/main">
  <p:tag name="MH" val="20170729155104"/>
  <p:tag name="MH_LIBRARY" val="CONTENTS"/>
  <p:tag name="MH_TYPE" val="ENTRY"/>
  <p:tag name="ID" val="626777"/>
  <p:tag name="MH_ORDER" val="2"/>
</p:tagLst>
</file>

<file path=ppt/tags/tag6.xml><?xml version="1.0" encoding="utf-8"?>
<p:tagLst xmlns:p="http://schemas.openxmlformats.org/presentationml/2006/main">
  <p:tag name="MH" val="20170729155104"/>
  <p:tag name="MH_LIBRARY" val="CONTENTS"/>
  <p:tag name="MH_TYPE" val="ENTRY"/>
  <p:tag name="ID" val="626777"/>
  <p:tag name="MH_ORDER" val="3"/>
</p:tagLst>
</file>

<file path=ppt/tags/tag7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2"/>
</p:tagLst>
</file>

<file path=ppt/tags/tag8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3"/>
</p:tagLst>
</file>

<file path=ppt/tags/tag9.xml><?xml version="1.0" encoding="utf-8"?>
<p:tagLst xmlns:p="http://schemas.openxmlformats.org/presentationml/2006/main">
  <p:tag name="MH" val="20170729155104"/>
  <p:tag name="MH_LIBRARY" val="CONTENTS"/>
  <p:tag name="MH_TYPE" val="ENTRY"/>
  <p:tag name="ID" val="626777"/>
  <p:tag name="MH_ORDER" val="2"/>
</p:tagLst>
</file>

<file path=ppt/tags/tag10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2"/>
</p:tagLst>
</file>

<file path=ppt/tags/tag11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3"/>
</p:tagLst>
</file>

<file path=ppt/tags/tag12.xml><?xml version="1.0" encoding="utf-8"?>
<p:tagLst xmlns:p="http://schemas.openxmlformats.org/presentationml/2006/main">
  <p:tag name="MH" val="20170729155104"/>
  <p:tag name="MH_LIBRARY" val="CONTENTS"/>
  <p:tag name="MH_TYPE" val="ENTRY"/>
  <p:tag name="ID" val="626777"/>
  <p:tag name="MH_ORDER" val="3"/>
</p:tagLst>
</file>

<file path=ppt/tags/tag13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3"/>
</p:tagLst>
</file>

<file path=ppt/tags/tag14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3"/>
</p:tagLst>
</file>

<file path=ppt/tags/tag15.xml><?xml version="1.0" encoding="utf-8"?>
<p:tagLst xmlns:p="http://schemas.openxmlformats.org/presentationml/2006/main">
  <p:tag name="MH" val="20170729155104"/>
  <p:tag name="MH_LIBRARY" val="CONTENTS"/>
  <p:tag name="MH_TYPE" val="ENTRY"/>
  <p:tag name="ID" val="626777"/>
  <p:tag name="MH_ORDER" val="2"/>
</p:tagLst>
</file>

<file path=ppt/tags/tag16.xml><?xml version="1.0" encoding="utf-8"?>
<p:tagLst xmlns:p="http://schemas.openxmlformats.org/presentationml/2006/main">
  <p:tag name="MH" val="20170729155104"/>
  <p:tag name="MH_LIBRARY" val="CONTENTS"/>
  <p:tag name="MH_TYPE" val="ENTRY"/>
  <p:tag name="ID" val="626777"/>
  <p:tag name="MH_ORDER" val="2"/>
</p:tagLst>
</file>

<file path=ppt/tags/tag17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CONTENTS"/>
  <p:tag name="ID" val="626777"/>
</p:tagLst>
</file>

<file path=ppt/tags/tag18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19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20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21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NUMBER"/>
</p:tagLst>
</file>

<file path=ppt/tags/tag22.xml><?xml version="1.0" encoding="utf-8"?>
<p:tagLst xmlns:p="http://schemas.openxmlformats.org/presentationml/2006/main">
  <p:tag name="MH" val="20170729155104"/>
  <p:tag name="MH_LIBRARY" val="CONTENTS"/>
  <p:tag name="MH_TYPE" val="TITLE"/>
  <p:tag name="ID" val="626777"/>
  <p:tag name="MH_ORDER" val="NUMBER"/>
  <p:tag name="PA" val="v3.2.0"/>
</p:tagLst>
</file>

<file path=ppt/tags/tag23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SECTION"/>
  <p:tag name="ID" val="626777"/>
</p:tagLst>
</file>

<file path=ppt/tags/tag24.xml><?xml version="1.0" encoding="utf-8"?>
<p:tagLst xmlns:p="http://schemas.openxmlformats.org/presentationml/2006/main">
  <p:tag name="ISLIDE.DIAGRAM" val="00d071f8-1eab-4aa2-8982-a6771706aaff"/>
</p:tagLst>
</file>

<file path=ppt/tags/tag25.xml><?xml version="1.0" encoding="utf-8"?>
<p:tagLst xmlns:p="http://schemas.openxmlformats.org/presentationml/2006/main">
  <p:tag name="ISLIDE.DIAGRAM" val="00d071f8-1eab-4aa2-8982-a6771706aaff"/>
</p:tagLst>
</file>

<file path=ppt/tags/tag26.xml><?xml version="1.0" encoding="utf-8"?>
<p:tagLst xmlns:p="http://schemas.openxmlformats.org/presentationml/2006/main">
  <p:tag name="KSO_WM_UNIT_PLACING_PICTURE_USER_VIEWPORT" val="{&quot;height&quot;:4384,&quot;width&quot;:8782}"/>
</p:tagLst>
</file>

<file path=ppt/tags/tag27.xml><?xml version="1.0" encoding="utf-8"?>
<p:tagLst xmlns:p="http://schemas.openxmlformats.org/presentationml/2006/main">
  <p:tag name="KSO_WM_UNIT_PLACING_PICTURE_USER_VIEWPORT" val="{&quot;height&quot;:4330,&quot;width&quot;:8782}"/>
</p:tagLst>
</file>

<file path=ppt/tags/tag28.xml><?xml version="1.0" encoding="utf-8"?>
<p:tagLst xmlns:p="http://schemas.openxmlformats.org/presentationml/2006/main">
  <p:tag name="ISLIDE.DIAGRAM" val="00d071f8-1eab-4aa2-8982-a6771706aaff"/>
</p:tagLst>
</file>

<file path=ppt/tags/tag29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0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1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2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NUMBER"/>
</p:tagLst>
</file>

<file path=ppt/tags/tag33.xml><?xml version="1.0" encoding="utf-8"?>
<p:tagLst xmlns:p="http://schemas.openxmlformats.org/presentationml/2006/main">
  <p:tag name="MH" val="20170729155104"/>
  <p:tag name="MH_LIBRARY" val="CONTENTS"/>
  <p:tag name="MH_TYPE" val="TITLE"/>
  <p:tag name="ID" val="626777"/>
  <p:tag name="MH_ORDER" val="NUMBER"/>
  <p:tag name="PA" val="v3.2.0"/>
</p:tagLst>
</file>

<file path=ppt/tags/tag34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SECTION"/>
  <p:tag name="ID" val="626777"/>
</p:tagLst>
</file>

<file path=ppt/tags/tag35.xml><?xml version="1.0" encoding="utf-8"?>
<p:tagLst xmlns:p="http://schemas.openxmlformats.org/presentationml/2006/main">
  <p:tag name="ISLIDE.DIAGRAM" val="00d071f8-1eab-4aa2-8982-a6771706aaff"/>
</p:tagLst>
</file>

<file path=ppt/tags/tag36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7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8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39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NUMBER"/>
</p:tagLst>
</file>

<file path=ppt/tags/tag40.xml><?xml version="1.0" encoding="utf-8"?>
<p:tagLst xmlns:p="http://schemas.openxmlformats.org/presentationml/2006/main">
  <p:tag name="MH" val="20170729155104"/>
  <p:tag name="MH_LIBRARY" val="CONTENTS"/>
  <p:tag name="MH_TYPE" val="TITLE"/>
  <p:tag name="ID" val="626777"/>
  <p:tag name="MH_ORDER" val="NUMBER"/>
  <p:tag name="PA" val="v3.2.0"/>
</p:tagLst>
</file>

<file path=ppt/tags/tag41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SECTION"/>
  <p:tag name="ID" val="626777"/>
</p:tagLst>
</file>

<file path=ppt/tags/tag42.xml><?xml version="1.0" encoding="utf-8"?>
<p:tagLst xmlns:p="http://schemas.openxmlformats.org/presentationml/2006/main">
  <p:tag name="ISLIDE.DIAGRAM" val="00d071f8-1eab-4aa2-8982-a6771706aaff"/>
</p:tagLst>
</file>

<file path=ppt/tags/tag43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44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45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46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NUMBER"/>
</p:tagLst>
</file>

<file path=ppt/tags/tag47.xml><?xml version="1.0" encoding="utf-8"?>
<p:tagLst xmlns:p="http://schemas.openxmlformats.org/presentationml/2006/main">
  <p:tag name="MH" val="20170729155104"/>
  <p:tag name="MH_LIBRARY" val="CONTENTS"/>
  <p:tag name="MH_TYPE" val="TITLE"/>
  <p:tag name="ID" val="626777"/>
  <p:tag name="MH_ORDER" val="NUMBER"/>
  <p:tag name="PA" val="v3.2.0"/>
</p:tagLst>
</file>

<file path=ppt/tags/tag48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SECTION"/>
  <p:tag name="ID" val="626777"/>
</p:tagLst>
</file>

<file path=ppt/tags/tag49.xml><?xml version="1.0" encoding="utf-8"?>
<p:tagLst xmlns:p="http://schemas.openxmlformats.org/presentationml/2006/main">
  <p:tag name="ISLIDE.DIAGRAM" val="00d071f8-1eab-4aa2-8982-a6771706aaff"/>
</p:tagLst>
</file>

<file path=ppt/tags/tag50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1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2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3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NUMBER"/>
</p:tagLst>
</file>

<file path=ppt/tags/tag54.xml><?xml version="1.0" encoding="utf-8"?>
<p:tagLst xmlns:p="http://schemas.openxmlformats.org/presentationml/2006/main">
  <p:tag name="MH" val="20170729155104"/>
  <p:tag name="MH_LIBRARY" val="CONTENTS"/>
  <p:tag name="MH_TYPE" val="TITLE"/>
  <p:tag name="ID" val="626777"/>
  <p:tag name="MH_ORDER" val="NUMBER"/>
  <p:tag name="PA" val="v3.2.0"/>
</p:tagLst>
</file>

<file path=ppt/tags/tag55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SECTION"/>
  <p:tag name="ID" val="626777"/>
</p:tagLst>
</file>

<file path=ppt/tags/tag56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7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8.xml><?xml version="1.0" encoding="utf-8"?>
<p:tagLst xmlns:p="http://schemas.openxmlformats.org/presentationml/2006/main">
  <p:tag name="MH" val="20170729155104"/>
  <p:tag name="MH_LIBRARY" val="CONTENTS"/>
  <p:tag name="MH_TYPE" val="OTHERS"/>
  <p:tag name="ID" val="626777"/>
</p:tagLst>
</file>

<file path=ppt/tags/tag59.xml><?xml version="1.0" encoding="utf-8"?>
<p:tagLst xmlns:p="http://schemas.openxmlformats.org/presentationml/2006/main">
  <p:tag name="MH" val="20170729155104"/>
  <p:tag name="MH_LIBRARY" val="CONTENTS"/>
  <p:tag name="MH_TYPE" val="NUMBER"/>
  <p:tag name="ID" val="626777"/>
  <p:tag name="MH_ORDER" val="NUMBER"/>
</p:tagLst>
</file>

<file path=ppt/tags/tag60.xml><?xml version="1.0" encoding="utf-8"?>
<p:tagLst xmlns:p="http://schemas.openxmlformats.org/presentationml/2006/main">
  <p:tag name="MH" val="20170729155104"/>
  <p:tag name="MH_LIBRARY" val="CONTENTS"/>
  <p:tag name="MH_TYPE" val="TITLE"/>
  <p:tag name="ID" val="626777"/>
  <p:tag name="MH_ORDER" val="NUMBER"/>
  <p:tag name="PA" val="v3.2.0"/>
</p:tagLst>
</file>

<file path=ppt/tags/tag61.xml><?xml version="1.0" encoding="utf-8"?>
<p:tagLst xmlns:p="http://schemas.openxmlformats.org/presentationml/2006/main">
  <p:tag name="MH" val="20170729155104"/>
  <p:tag name="MH_LIBRARY" val="CONTENTS"/>
  <p:tag name="MH_AUTOCOLOR" val="TRUE"/>
  <p:tag name="MH_TYPE" val="SECTION"/>
  <p:tag name="ID" val="626777"/>
</p:tagLst>
</file>

<file path=ppt/tags/tag62.xml><?xml version="1.0" encoding="utf-8"?>
<p:tagLst xmlns:p="http://schemas.openxmlformats.org/presentationml/2006/main">
  <p:tag name="ISLIDE.DIAGRAM" val="139c20b7-4b37-43a8-88b8-70f352cca81a"/>
</p:tagLst>
</file>

<file path=ppt/tags/tag63.xml><?xml version="1.0" encoding="utf-8"?>
<p:tagLst xmlns:p="http://schemas.openxmlformats.org/presentationml/2006/main">
  <p:tag name="ISLIDE.DIAGRAM" val="139c20b7-4b37-43a8-88b8-70f352cca81a"/>
</p:tagLst>
</file>

<file path=ppt/tags/tag64.xml><?xml version="1.0" encoding="utf-8"?>
<p:tagLst xmlns:p="http://schemas.openxmlformats.org/presentationml/2006/main">
  <p:tag name="ISLIDE.DIAGRAM" val="139c20b7-4b37-43a8-88b8-70f352cca81a"/>
</p:tagLst>
</file>

<file path=ppt/tags/tag65.xml><?xml version="1.0" encoding="utf-8"?>
<p:tagLst xmlns:p="http://schemas.openxmlformats.org/presentationml/2006/main">
  <p:tag name="ISLIDE.DIAGRAM" val="139c20b7-4b37-43a8-88b8-70f352cca81a"/>
</p:tagLst>
</file>

<file path=ppt/tags/tag66.xml><?xml version="1.0" encoding="utf-8"?>
<p:tagLst xmlns:p="http://schemas.openxmlformats.org/presentationml/2006/main">
  <p:tag name="ISLIDE.DIAGRAM" val="139c20b7-4b37-43a8-88b8-70f352cca81a"/>
</p:tagLst>
</file>

<file path=ppt/tags/tag67.xml><?xml version="1.0" encoding="utf-8"?>
<p:tagLst xmlns:p="http://schemas.openxmlformats.org/presentationml/2006/main">
  <p:tag name="PA" val="v3.2.0"/>
</p:tagLst>
</file>

<file path=ppt/tags/tag68.xml><?xml version="1.0" encoding="utf-8"?>
<p:tagLst xmlns:p="http://schemas.openxmlformats.org/presentationml/2006/main">
  <p:tag name="PA" val="v3.2.0"/>
</p:tagLst>
</file>

<file path=ppt/tags/tag69.xml><?xml version="1.0" encoding="utf-8"?>
<p:tagLst xmlns:p="http://schemas.openxmlformats.org/presentationml/2006/main">
  <p:tag name="MH_CONTENTSID" val="259"/>
  <p:tag name="MH_SECTIONID" val="260,261,262,263,"/>
  <p:tag name="ISPRING_PRESENTATION_TITLE" val="清新工作汇报PPT模板"/>
  <p:tag name="COMMONDATA" val="eyJoZGlkIjoiMjVkZjZjMjYyMDcyZjcyNGU3M2I4NzNjNDFkNzc2OG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96356"/>
      </a:accent1>
      <a:accent2>
        <a:srgbClr val="5FBD76"/>
      </a:accent2>
      <a:accent3>
        <a:srgbClr val="A4CDAF"/>
      </a:accent3>
      <a:accent4>
        <a:srgbClr val="827B6B"/>
      </a:accent4>
      <a:accent5>
        <a:srgbClr val="A8A295"/>
      </a:accent5>
      <a:accent6>
        <a:srgbClr val="C5C1B8"/>
      </a:accent6>
      <a:hlink>
        <a:srgbClr val="696356"/>
      </a:hlink>
      <a:folHlink>
        <a:srgbClr val="BFBFBF"/>
      </a:folHlink>
    </a:clrScheme>
    <a:fontScheme name="xieq3f43">
      <a:majorFont>
        <a:latin typeface="微软雅黑 Light"/>
        <a:ea typeface="锐字工房云字库细圆GBK"/>
        <a:cs typeface=""/>
      </a:majorFont>
      <a:minorFont>
        <a:latin typeface="微软雅黑 Light"/>
        <a:ea typeface="锐字工房云字库细圆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96356"/>
    </a:accent1>
    <a:accent2>
      <a:srgbClr val="5FBD76"/>
    </a:accent2>
    <a:accent3>
      <a:srgbClr val="A4CDAF"/>
    </a:accent3>
    <a:accent4>
      <a:srgbClr val="827B6B"/>
    </a:accent4>
    <a:accent5>
      <a:srgbClr val="A8A295"/>
    </a:accent5>
    <a:accent6>
      <a:srgbClr val="C5C1B8"/>
    </a:accent6>
    <a:hlink>
      <a:srgbClr val="69635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3908</Words>
  <Application>WPS 演示</Application>
  <PresentationFormat>宽屏</PresentationFormat>
  <Paragraphs>512</Paragraphs>
  <Slides>25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Times New Roman</vt:lpstr>
      <vt:lpstr>微软雅黑 Light</vt:lpstr>
      <vt:lpstr>锐字工房云字库细圆GBK</vt:lpstr>
      <vt:lpstr>Segoe Print</vt:lpstr>
      <vt:lpstr>微软雅黑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https:/www.ypppt.com</cp:keywords>
  <cp:lastModifiedBy>十一</cp:lastModifiedBy>
  <cp:revision>44</cp:revision>
  <dcterms:created xsi:type="dcterms:W3CDTF">2017-07-29T07:51:00Z</dcterms:created>
  <dcterms:modified xsi:type="dcterms:W3CDTF">2022-06-29T08:32:27Z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450B6AEA3E0643EFBCD52D88066CFD85</vt:lpwstr>
  </property>
  <property fmtid="{D5CDD505-2E9C-101B-9397-08002B2CF9AE}" pid="3" name="KSOProductBuildVer">
    <vt:lpwstr>2052-11.1.0.11830</vt:lpwstr>
  </property>
</Properties>
</file>