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9" r:id="rId5"/>
    <p:sldId id="260" r:id="rId6"/>
    <p:sldId id="340" r:id="rId7"/>
    <p:sldId id="341" r:id="rId8"/>
    <p:sldId id="320" r:id="rId9"/>
    <p:sldId id="339" r:id="rId10"/>
    <p:sldId id="358" r:id="rId11"/>
    <p:sldId id="359" r:id="rId12"/>
    <p:sldId id="360" r:id="rId13"/>
    <p:sldId id="301" r:id="rId14"/>
    <p:sldId id="303" r:id="rId15"/>
    <p:sldId id="361" r:id="rId16"/>
    <p:sldId id="362" r:id="rId17"/>
    <p:sldId id="263" r:id="rId18"/>
    <p:sldId id="350" r:id="rId19"/>
    <p:sldId id="351" r:id="rId20"/>
    <p:sldId id="352" r:id="rId21"/>
    <p:sldId id="353" r:id="rId22"/>
    <p:sldId id="354" r:id="rId23"/>
    <p:sldId id="355" r:id="rId24"/>
    <p:sldId id="262" r:id="rId25"/>
    <p:sldId id="282" r:id="rId26"/>
    <p:sldId id="342" r:id="rId27"/>
    <p:sldId id="345" r:id="rId28"/>
    <p:sldId id="347" r:id="rId29"/>
    <p:sldId id="349" r:id="rId30"/>
    <p:sldId id="261" r:id="rId31"/>
    <p:sldId id="357" r:id="rId32"/>
    <p:sldId id="297" r:id="rId33"/>
    <p:sldId id="281" r:id="rId34"/>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ED4A12F2-88B1-4658-811B-82187CA6F238}">
          <p14:sldIdLst>
            <p14:sldId id="256"/>
            <p14:sldId id="259"/>
            <p14:sldId id="260"/>
            <p14:sldId id="340"/>
            <p14:sldId id="341"/>
            <p14:sldId id="320"/>
            <p14:sldId id="339"/>
            <p14:sldId id="358"/>
            <p14:sldId id="359"/>
            <p14:sldId id="360"/>
            <p14:sldId id="301"/>
            <p14:sldId id="303"/>
            <p14:sldId id="361"/>
            <p14:sldId id="362"/>
            <p14:sldId id="263"/>
            <p14:sldId id="350"/>
            <p14:sldId id="351"/>
            <p14:sldId id="352"/>
            <p14:sldId id="353"/>
            <p14:sldId id="354"/>
            <p14:sldId id="355"/>
            <p14:sldId id="262"/>
            <p14:sldId id="282"/>
            <p14:sldId id="342"/>
            <p14:sldId id="345"/>
            <p14:sldId id="347"/>
            <p14:sldId id="349"/>
            <p14:sldId id="261"/>
            <p14:sldId id="357"/>
            <p14:sldId id="297"/>
            <p14:sldId id="28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6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6314" autoAdjust="0"/>
  </p:normalViewPr>
  <p:slideViewPr>
    <p:cSldViewPr snapToGrid="0" showGuides="1">
      <p:cViewPr varScale="1">
        <p:scale>
          <a:sx n="49" d="100"/>
          <a:sy n="49" d="100"/>
        </p:scale>
        <p:origin x="244" y="40"/>
      </p:cViewPr>
      <p:guideLst>
        <p:guide orient="horz" pos="2160"/>
        <p:guide pos="39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8" Type="http://schemas.openxmlformats.org/officeDocument/2006/relationships/tags" Target="tags/tag67.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F49E58-B9D4-4494-9B84-9AD6585DCE9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0A675A-0A9C-46D7-A199-D264F6021F7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0A675A-0A9C-46D7-A199-D264F6021F7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543A4F-CD89-4727-BC25-A95C87AABD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3593F97-3570-412E-9AE2-442B4B2E00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CF6F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543A4F-CD89-4727-BC25-A95C87AABDA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593F97-3570-412E-9AE2-442B4B2E00D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0" advTm="3000"/>
    </mc:Choice>
    <mc:Fallback>
      <p:transition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themeOverride" Target="../theme/themeOverride1.xml"/><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slide" Target="slide22.xml"/><Relationship Id="rId8" Type="http://schemas.openxmlformats.org/officeDocument/2006/relationships/tags" Target="../tags/tag6.xml"/><Relationship Id="rId7" Type="http://schemas.openxmlformats.org/officeDocument/2006/relationships/slide" Target="slide28.xml"/><Relationship Id="rId6" Type="http://schemas.openxmlformats.org/officeDocument/2006/relationships/tags" Target="../tags/tag5.xml"/><Relationship Id="rId5" Type="http://schemas.openxmlformats.org/officeDocument/2006/relationships/slide" Target="slide3.xml"/><Relationship Id="rId4" Type="http://schemas.openxmlformats.org/officeDocument/2006/relationships/tags" Target="../tags/tag4.xml"/><Relationship Id="rId3" Type="http://schemas.openxmlformats.org/officeDocument/2006/relationships/tags" Target="../tags/tag3.xml"/><Relationship Id="rId22" Type="http://schemas.openxmlformats.org/officeDocument/2006/relationships/notesSlide" Target="../notesSlides/notesSlide2.xml"/><Relationship Id="rId21" Type="http://schemas.openxmlformats.org/officeDocument/2006/relationships/slideLayout" Target="../slideLayouts/slideLayout7.xml"/><Relationship Id="rId20" Type="http://schemas.openxmlformats.org/officeDocument/2006/relationships/themeOverride" Target="../theme/themeOverride2.xml"/><Relationship Id="rId2" Type="http://schemas.openxmlformats.org/officeDocument/2006/relationships/tags" Target="../tags/tag2.xml"/><Relationship Id="rId19" Type="http://schemas.openxmlformats.org/officeDocument/2006/relationships/tags" Target="../tags/tag15.xml"/><Relationship Id="rId18" Type="http://schemas.openxmlformats.org/officeDocument/2006/relationships/tags" Target="../tags/tag14.xml"/><Relationship Id="rId17" Type="http://schemas.openxmlformats.org/officeDocument/2006/relationships/tags" Target="../tags/tag13.xml"/><Relationship Id="rId16" Type="http://schemas.openxmlformats.org/officeDocument/2006/relationships/tags" Target="../tags/tag12.xml"/><Relationship Id="rId15" Type="http://schemas.openxmlformats.org/officeDocument/2006/relationships/tags" Target="../tags/tag11.xml"/><Relationship Id="rId14" Type="http://schemas.openxmlformats.org/officeDocument/2006/relationships/tags" Target="../tags/tag10.xml"/><Relationship Id="rId13" Type="http://schemas.openxmlformats.org/officeDocument/2006/relationships/tags" Target="../tags/tag9.xml"/><Relationship Id="rId12" Type="http://schemas.openxmlformats.org/officeDocument/2006/relationships/tags" Target="../tags/tag8.xml"/><Relationship Id="rId11" Type="http://schemas.openxmlformats.org/officeDocument/2006/relationships/slide" Target="slide15.xml"/><Relationship Id="rId10" Type="http://schemas.openxmlformats.org/officeDocument/2006/relationships/tags" Target="../tags/tag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hemeOverride" Target="../theme/themeOverride3.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0" Type="http://schemas.openxmlformats.org/officeDocument/2006/relationships/notesSlide" Target="../notesSlides/notesSlide3.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themeOverride" Target="../theme/themeOverride4.xml"/><Relationship Id="rId2" Type="http://schemas.openxmlformats.org/officeDocument/2006/relationships/tags" Target="../tags/tag23.xml"/><Relationship Id="rId1" Type="http://schemas.openxmlformats.org/officeDocument/2006/relationships/tags" Target="../tags/tag2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hemeOverride" Target="../theme/themeOverride5.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0" Type="http://schemas.openxmlformats.org/officeDocument/2006/relationships/notesSlide" Target="../notesSlides/notesSlide5.xml"/><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7.xml"/><Relationship Id="rId3" Type="http://schemas.openxmlformats.org/officeDocument/2006/relationships/themeOverride" Target="../theme/themeOverride6.xml"/><Relationship Id="rId2" Type="http://schemas.openxmlformats.org/officeDocument/2006/relationships/tags" Target="../tags/tag31.xml"/><Relationship Id="rId1" Type="http://schemas.openxmlformats.org/officeDocument/2006/relationships/tags" Target="../tags/tag30.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themeOverride" Target="../theme/themeOverride7.xml"/><Relationship Id="rId2" Type="http://schemas.openxmlformats.org/officeDocument/2006/relationships/tags" Target="../tags/tag32.xml"/><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themeOverride" Target="../theme/themeOverride8.xml"/><Relationship Id="rId2" Type="http://schemas.openxmlformats.org/officeDocument/2006/relationships/tags" Target="../tags/tag33.xml"/><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hemeOverride" Target="../theme/themeOverride9.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0" Type="http://schemas.openxmlformats.org/officeDocument/2006/relationships/notesSlide" Target="../notesSlides/notesSlide9.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hemeOverride" Target="../theme/themeOverride10.xml"/><Relationship Id="rId7" Type="http://schemas.openxmlformats.org/officeDocument/2006/relationships/tags" Target="../tags/tag45.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tags" Target="../tags/tag40.xml"/><Relationship Id="rId10" Type="http://schemas.openxmlformats.org/officeDocument/2006/relationships/notesSlide" Target="../notesSlides/notesSlide10.xml"/><Relationship Id="rId1" Type="http://schemas.openxmlformats.org/officeDocument/2006/relationships/image" Target="../media/image3.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7.xml"/><Relationship Id="rId3" Type="http://schemas.openxmlformats.org/officeDocument/2006/relationships/themeOverride" Target="../theme/themeOverride11.xml"/><Relationship Id="rId2" Type="http://schemas.openxmlformats.org/officeDocument/2006/relationships/tags" Target="../tags/tag47.xml"/><Relationship Id="rId1" Type="http://schemas.openxmlformats.org/officeDocument/2006/relationships/tags" Target="../tags/tag46.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tags" Target="../tags/tag49.xml"/><Relationship Id="rId1" Type="http://schemas.openxmlformats.org/officeDocument/2006/relationships/tags" Target="../tags/tag48.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tags" Target="../tags/tag51.xml"/><Relationship Id="rId1" Type="http://schemas.openxmlformats.org/officeDocument/2006/relationships/tags" Target="../tags/tag5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52.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tags" Target="../tags/tag54.xml"/><Relationship Id="rId1" Type="http://schemas.openxmlformats.org/officeDocument/2006/relationships/tags" Target="../tags/tag53.xml"/></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hemeOverride" Target="../theme/themeOverride12.xml"/><Relationship Id="rId7" Type="http://schemas.openxmlformats.org/officeDocument/2006/relationships/tags" Target="../tags/tag60.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0" Type="http://schemas.openxmlformats.org/officeDocument/2006/relationships/notesSlide" Target="../notesSlides/notesSlide16.xml"/><Relationship Id="rId1" Type="http://schemas.openxmlformats.org/officeDocument/2006/relationships/image" Target="../media/image3.jpe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tags" Target="../tags/tag62.xml"/><Relationship Id="rId1" Type="http://schemas.openxmlformats.org/officeDocument/2006/relationships/tags" Target="../tags/tag61.xml"/></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7.xml"/><Relationship Id="rId3" Type="http://schemas.openxmlformats.org/officeDocument/2006/relationships/themeOverride" Target="../theme/themeOverride13.xml"/><Relationship Id="rId2" Type="http://schemas.openxmlformats.org/officeDocument/2006/relationships/tags" Target="../tags/tag64.xml"/><Relationship Id="rId1" Type="http://schemas.openxmlformats.org/officeDocument/2006/relationships/tags" Target="../tags/tag63.xml"/></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7.xml"/><Relationship Id="rId4" Type="http://schemas.openxmlformats.org/officeDocument/2006/relationships/themeOverride" Target="../theme/themeOverride14.xml"/><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2494280" y="1186180"/>
            <a:ext cx="7203440" cy="4485640"/>
          </a:xfrm>
          <a:prstGeom prst="rect">
            <a:avLst/>
          </a:prstGeom>
          <a:solidFill>
            <a:schemeClr val="accent5">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789265" y="1369869"/>
            <a:ext cx="6613470" cy="4118261"/>
          </a:xfrm>
          <a:prstGeom prst="rect">
            <a:avLst/>
          </a:prstGeom>
          <a:solidFill>
            <a:schemeClr val="accent5">
              <a:lumMod val="60000"/>
              <a:lumOff val="40000"/>
              <a:alpha val="3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文本框 4"/>
          <p:cNvSpPr txBox="1"/>
          <p:nvPr>
            <p:custDataLst>
              <p:tags r:id="rId2"/>
            </p:custDataLst>
          </p:nvPr>
        </p:nvSpPr>
        <p:spPr>
          <a:xfrm>
            <a:off x="3019658" y="2493477"/>
            <a:ext cx="6327542" cy="923330"/>
          </a:xfrm>
          <a:prstGeom prst="rect">
            <a:avLst/>
          </a:prstGeom>
          <a:noFill/>
        </p:spPr>
        <p:txBody>
          <a:bodyPr wrap="square" rtlCol="0">
            <a:spAutoFit/>
          </a:bodyPr>
          <a:lstStyle/>
          <a:p>
            <a:pPr algn="ctr"/>
            <a:r>
              <a:rPr lang="zh-CN" altLang="en-US" sz="5400" spc="600" dirty="0">
                <a:solidFill>
                  <a:schemeClr val="tx1">
                    <a:lumMod val="85000"/>
                    <a:lumOff val="15000"/>
                  </a:schemeClr>
                </a:solidFill>
                <a:cs typeface="+mn-ea"/>
                <a:sym typeface="+mn-lt"/>
              </a:rPr>
              <a:t>网上书城系统</a:t>
            </a:r>
            <a:endParaRPr lang="zh-CN" altLang="en-US" sz="5400" spc="600" dirty="0">
              <a:solidFill>
                <a:schemeClr val="tx1">
                  <a:lumMod val="85000"/>
                  <a:lumOff val="15000"/>
                </a:schemeClr>
              </a:solidFill>
              <a:cs typeface="+mn-ea"/>
              <a:sym typeface="+mn-lt"/>
            </a:endParaRPr>
          </a:p>
        </p:txBody>
      </p:sp>
      <p:sp>
        <p:nvSpPr>
          <p:cNvPr id="21" name="矩形 20"/>
          <p:cNvSpPr/>
          <p:nvPr/>
        </p:nvSpPr>
        <p:spPr>
          <a:xfrm>
            <a:off x="3019658" y="3955640"/>
            <a:ext cx="6167755" cy="829945"/>
          </a:xfrm>
          <a:prstGeom prst="rect">
            <a:avLst/>
          </a:prstGeom>
          <a:noFill/>
          <a:ln>
            <a:noFill/>
          </a:ln>
        </p:spPr>
        <p:txBody>
          <a:bodyPr wrap="square">
            <a:spAutoFit/>
          </a:bodyPr>
          <a:lstStyle/>
          <a:p>
            <a:pPr algn="ctr"/>
            <a:r>
              <a:rPr lang="zh-CN" altLang="en-US" sz="1600" dirty="0">
                <a:cs typeface="+mn-ea"/>
                <a:sym typeface="+mn-lt"/>
              </a:rPr>
              <a:t>组长：郭佳怡</a:t>
            </a:r>
            <a:endParaRPr lang="zh-CN" altLang="en-US" sz="1600" dirty="0">
              <a:cs typeface="+mn-ea"/>
              <a:sym typeface="+mn-lt"/>
            </a:endParaRPr>
          </a:p>
          <a:p>
            <a:pPr algn="ctr"/>
            <a:r>
              <a:rPr lang="zh-CN" altLang="en-US" sz="1600" dirty="0">
                <a:cs typeface="+mn-ea"/>
                <a:sym typeface="+mn-lt"/>
              </a:rPr>
              <a:t>组员：谢雨萌、张美旭、张昪、肖静怡</a:t>
            </a:r>
            <a:endParaRPr lang="zh-CN" altLang="en-US" sz="1600" dirty="0">
              <a:cs typeface="+mn-ea"/>
              <a:sym typeface="+mn-lt"/>
            </a:endParaRPr>
          </a:p>
          <a:p>
            <a:pPr algn="ctr"/>
            <a:r>
              <a:rPr lang="zh-CN" altLang="en-US" sz="1600" dirty="0">
                <a:cs typeface="+mn-ea"/>
                <a:sym typeface="+mn-lt"/>
              </a:rPr>
              <a:t>汇报时间：</a:t>
            </a:r>
            <a:r>
              <a:rPr lang="en-US" altLang="zh-CN" sz="1600" dirty="0">
                <a:cs typeface="+mn-ea"/>
                <a:sym typeface="+mn-lt"/>
              </a:rPr>
              <a:t>2022</a:t>
            </a:r>
            <a:r>
              <a:rPr lang="zh-CN" altLang="en-US" sz="1600" dirty="0">
                <a:cs typeface="+mn-ea"/>
                <a:sym typeface="+mn-lt"/>
              </a:rPr>
              <a:t>年</a:t>
            </a:r>
            <a:r>
              <a:rPr lang="en-US" altLang="zh-CN" sz="1600" dirty="0">
                <a:cs typeface="+mn-ea"/>
                <a:sym typeface="+mn-lt"/>
              </a:rPr>
              <a:t>6</a:t>
            </a:r>
            <a:r>
              <a:rPr lang="zh-CN" altLang="en-US" sz="1600" dirty="0">
                <a:cs typeface="+mn-ea"/>
                <a:sym typeface="+mn-lt"/>
              </a:rPr>
              <a:t>月</a:t>
            </a:r>
            <a:r>
              <a:rPr lang="en-US" altLang="zh-CN" sz="1600" dirty="0">
                <a:cs typeface="+mn-ea"/>
                <a:sym typeface="+mn-lt"/>
              </a:rPr>
              <a:t>20</a:t>
            </a:r>
            <a:r>
              <a:rPr lang="zh-CN" altLang="en-US" sz="1600" dirty="0">
                <a:cs typeface="+mn-ea"/>
                <a:sym typeface="+mn-lt"/>
              </a:rPr>
              <a:t>日</a:t>
            </a:r>
            <a:endParaRPr lang="zh-CN" altLang="en-US" sz="16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24" name="MH_Others_1"/>
          <p:cNvSpPr/>
          <p:nvPr>
            <p:custDataLst>
              <p:tags r:id="rId2"/>
            </p:custDataLst>
          </p:nvPr>
        </p:nvSpPr>
        <p:spPr>
          <a:xfrm>
            <a:off x="3638885" y="2432419"/>
            <a:ext cx="2044489" cy="2044489"/>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3" name="MH_Others_2"/>
          <p:cNvSpPr/>
          <p:nvPr>
            <p:custDataLst>
              <p:tags r:id="rId3"/>
            </p:custDataLst>
          </p:nvPr>
        </p:nvSpPr>
        <p:spPr>
          <a:xfrm>
            <a:off x="2822727" y="1609004"/>
            <a:ext cx="3721899" cy="3721898"/>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4" name="MH_Others_3"/>
          <p:cNvSpPr/>
          <p:nvPr>
            <p:custDataLst>
              <p:tags r:id="rId4"/>
            </p:custDataLst>
          </p:nvPr>
        </p:nvSpPr>
        <p:spPr>
          <a:xfrm>
            <a:off x="3780459" y="2592230"/>
            <a:ext cx="1744466" cy="174446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lvl="0" algn="ctr"/>
            <a:r>
              <a:rPr lang="zh-CN" altLang="en-US" sz="4400" dirty="0">
                <a:solidFill>
                  <a:srgbClr val="FFFFFF"/>
                </a:solidFill>
                <a:cs typeface="+mn-ea"/>
                <a:sym typeface="+mn-lt"/>
              </a:rPr>
              <a:t>目录</a:t>
            </a:r>
            <a:endParaRPr lang="en-US" altLang="zh-CN" sz="4400" dirty="0">
              <a:solidFill>
                <a:srgbClr val="FFFFFF"/>
              </a:solidFill>
              <a:cs typeface="+mn-ea"/>
              <a:sym typeface="+mn-lt"/>
            </a:endParaRPr>
          </a:p>
          <a:p>
            <a:pPr lvl="0" algn="ctr"/>
            <a:r>
              <a:rPr lang="en-US" altLang="zh-CN" sz="1400" dirty="0">
                <a:solidFill>
                  <a:srgbClr val="FFFFFF"/>
                </a:solidFill>
                <a:cs typeface="+mn-ea"/>
                <a:sym typeface="+mn-lt"/>
              </a:rPr>
              <a:t>CONTENTS</a:t>
            </a:r>
            <a:endParaRPr lang="zh-CN" altLang="en-US" sz="1400" dirty="0">
              <a:solidFill>
                <a:srgbClr val="FFFFFF"/>
              </a:solidFill>
              <a:cs typeface="+mn-ea"/>
              <a:sym typeface="+mn-lt"/>
            </a:endParaRPr>
          </a:p>
        </p:txBody>
      </p:sp>
      <p:sp>
        <p:nvSpPr>
          <p:cNvPr id="7" name="MH_Entry_1">
            <a:hlinkClick r:id="rId5" action="ppaction://hlinksldjump"/>
          </p:cNvPr>
          <p:cNvSpPr>
            <a:spLocks noChangeArrowheads="1"/>
          </p:cNvSpPr>
          <p:nvPr>
            <p:custDataLst>
              <p:tags r:id="rId6"/>
            </p:custDataLst>
          </p:nvPr>
        </p:nvSpPr>
        <p:spPr bwMode="auto">
          <a:xfrm>
            <a:off x="5584733" y="958215"/>
            <a:ext cx="3579320" cy="76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latin typeface="+mn-lt"/>
                <a:ea typeface="+mn-ea"/>
                <a:cs typeface="+mn-ea"/>
                <a:sym typeface="+mn-lt"/>
              </a:rPr>
              <a:t>任务分解</a:t>
            </a:r>
            <a:endParaRPr lang="zh-CN" altLang="en-US" sz="3200" spc="600" dirty="0">
              <a:solidFill>
                <a:schemeClr val="tx1">
                  <a:lumMod val="75000"/>
                  <a:lumOff val="25000"/>
                </a:schemeClr>
              </a:solidFill>
              <a:latin typeface="+mn-lt"/>
              <a:ea typeface="+mn-ea"/>
              <a:cs typeface="+mn-ea"/>
              <a:sym typeface="+mn-lt"/>
            </a:endParaRPr>
          </a:p>
        </p:txBody>
      </p:sp>
      <p:sp>
        <p:nvSpPr>
          <p:cNvPr id="8" name="MH_Entry_2">
            <a:hlinkClick r:id="rId7" action="ppaction://hlinksldjump"/>
          </p:cNvPr>
          <p:cNvSpPr>
            <a:spLocks noChangeArrowheads="1"/>
          </p:cNvSpPr>
          <p:nvPr>
            <p:custDataLst>
              <p:tags r:id="rId8"/>
            </p:custDataLst>
          </p:nvPr>
        </p:nvSpPr>
        <p:spPr bwMode="auto">
          <a:xfrm>
            <a:off x="7392986" y="2863433"/>
            <a:ext cx="2983745" cy="76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latin typeface="+mn-lt"/>
                <a:ea typeface="+mn-ea"/>
                <a:cs typeface="+mn-ea"/>
                <a:sym typeface="+mn-lt"/>
              </a:rPr>
              <a:t>质量管理</a:t>
            </a:r>
            <a:endParaRPr lang="zh-CN" altLang="en-US" sz="3200" spc="600" dirty="0">
              <a:solidFill>
                <a:schemeClr val="tx1">
                  <a:lumMod val="75000"/>
                  <a:lumOff val="25000"/>
                </a:schemeClr>
              </a:solidFill>
              <a:latin typeface="+mn-lt"/>
              <a:ea typeface="+mn-ea"/>
              <a:cs typeface="+mn-ea"/>
              <a:sym typeface="+mn-lt"/>
            </a:endParaRPr>
          </a:p>
        </p:txBody>
      </p:sp>
      <p:sp>
        <p:nvSpPr>
          <p:cNvPr id="19" name="MH_Entry_3">
            <a:hlinkClick r:id="rId9" action="ppaction://hlinksldjump"/>
          </p:cNvPr>
          <p:cNvSpPr>
            <a:spLocks noChangeArrowheads="1"/>
          </p:cNvSpPr>
          <p:nvPr>
            <p:custDataLst>
              <p:tags r:id="rId10"/>
            </p:custDataLst>
          </p:nvPr>
        </p:nvSpPr>
        <p:spPr bwMode="auto">
          <a:xfrm>
            <a:off x="7112983" y="4002119"/>
            <a:ext cx="3013362" cy="76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latin typeface="+mn-lt"/>
                <a:ea typeface="+mn-ea"/>
                <a:cs typeface="+mn-ea"/>
                <a:sym typeface="+mn-lt"/>
              </a:rPr>
              <a:t>测试用例</a:t>
            </a:r>
            <a:endParaRPr lang="zh-CN" altLang="en-US" sz="3200" spc="600" dirty="0">
              <a:solidFill>
                <a:schemeClr val="tx1">
                  <a:lumMod val="75000"/>
                  <a:lumOff val="25000"/>
                </a:schemeClr>
              </a:solidFill>
              <a:latin typeface="+mn-lt"/>
              <a:ea typeface="+mn-ea"/>
              <a:cs typeface="+mn-ea"/>
              <a:sym typeface="+mn-lt"/>
            </a:endParaRPr>
          </a:p>
        </p:txBody>
      </p:sp>
      <p:sp>
        <p:nvSpPr>
          <p:cNvPr id="12" name="MH_Entry_4">
            <a:hlinkClick r:id="rId11" action="ppaction://hlinksldjump"/>
          </p:cNvPr>
          <p:cNvSpPr>
            <a:spLocks noChangeArrowheads="1"/>
          </p:cNvSpPr>
          <p:nvPr>
            <p:custDataLst>
              <p:tags r:id="rId12"/>
            </p:custDataLst>
          </p:nvPr>
        </p:nvSpPr>
        <p:spPr bwMode="auto">
          <a:xfrm>
            <a:off x="6439816" y="5075118"/>
            <a:ext cx="3686738" cy="76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latin typeface="+mn-lt"/>
                <a:ea typeface="+mn-ea"/>
                <a:cs typeface="+mn-ea"/>
                <a:sym typeface="+mn-lt"/>
              </a:rPr>
              <a:t>风险管理</a:t>
            </a:r>
            <a:endParaRPr lang="zh-CN" altLang="en-US" sz="3200" spc="600" dirty="0">
              <a:solidFill>
                <a:schemeClr val="tx1">
                  <a:lumMod val="75000"/>
                  <a:lumOff val="25000"/>
                </a:schemeClr>
              </a:solidFill>
              <a:latin typeface="+mn-lt"/>
              <a:ea typeface="+mn-ea"/>
              <a:cs typeface="+mn-ea"/>
              <a:sym typeface="+mn-lt"/>
            </a:endParaRPr>
          </a:p>
        </p:txBody>
      </p:sp>
      <p:sp>
        <p:nvSpPr>
          <p:cNvPr id="15" name="MH_Number_1">
            <a:hlinkClick r:id="rId5" action="ppaction://hlinksldjump"/>
          </p:cNvPr>
          <p:cNvSpPr/>
          <p:nvPr>
            <p:custDataLst>
              <p:tags r:id="rId13"/>
            </p:custDataLst>
          </p:nvPr>
        </p:nvSpPr>
        <p:spPr>
          <a:xfrm>
            <a:off x="4407802" y="1200039"/>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a:solidFill>
                  <a:srgbClr val="FFFFFF"/>
                </a:solidFill>
                <a:cs typeface="+mn-ea"/>
                <a:sym typeface="+mn-lt"/>
              </a:rPr>
              <a:t>1</a:t>
            </a:r>
            <a:endParaRPr lang="zh-CN" altLang="en-US" sz="2400" dirty="0">
              <a:solidFill>
                <a:srgbClr val="FFFFFF"/>
              </a:solidFill>
              <a:cs typeface="+mn-ea"/>
              <a:sym typeface="+mn-lt"/>
            </a:endParaRPr>
          </a:p>
        </p:txBody>
      </p:sp>
      <p:sp>
        <p:nvSpPr>
          <p:cNvPr id="17" name="MH_Number_2">
            <a:hlinkClick r:id="rId7" action="ppaction://hlinksldjump"/>
          </p:cNvPr>
          <p:cNvSpPr/>
          <p:nvPr>
            <p:custDataLst>
              <p:tags r:id="rId14"/>
            </p:custDataLst>
          </p:nvPr>
        </p:nvSpPr>
        <p:spPr>
          <a:xfrm>
            <a:off x="6262278" y="2972407"/>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dirty="0">
                <a:solidFill>
                  <a:srgbClr val="FFFFFF"/>
                </a:solidFill>
                <a:cs typeface="+mn-ea"/>
                <a:sym typeface="+mn-lt"/>
              </a:rPr>
              <a:t>3</a:t>
            </a:r>
            <a:endParaRPr lang="en-US" altLang="zh-CN" sz="2400" dirty="0">
              <a:solidFill>
                <a:srgbClr val="FFFFFF"/>
              </a:solidFill>
              <a:cs typeface="+mn-ea"/>
              <a:sym typeface="+mn-lt"/>
            </a:endParaRPr>
          </a:p>
        </p:txBody>
      </p:sp>
      <p:sp>
        <p:nvSpPr>
          <p:cNvPr id="21" name="MH_Number_3">
            <a:hlinkClick r:id="rId9" action="ppaction://hlinksldjump"/>
          </p:cNvPr>
          <p:cNvSpPr/>
          <p:nvPr>
            <p:custDataLst>
              <p:tags r:id="rId15"/>
            </p:custDataLst>
          </p:nvPr>
        </p:nvSpPr>
        <p:spPr>
          <a:xfrm>
            <a:off x="5993432" y="4219175"/>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dirty="0">
                <a:solidFill>
                  <a:srgbClr val="FFFFFF"/>
                </a:solidFill>
                <a:cs typeface="+mn-ea"/>
                <a:sym typeface="+mn-lt"/>
              </a:rPr>
              <a:t>4</a:t>
            </a:r>
            <a:endParaRPr lang="en-US" altLang="zh-CN" sz="2400" dirty="0">
              <a:solidFill>
                <a:srgbClr val="FFFFFF"/>
              </a:solidFill>
              <a:cs typeface="+mn-ea"/>
              <a:sym typeface="+mn-lt"/>
            </a:endParaRPr>
          </a:p>
        </p:txBody>
      </p:sp>
      <p:sp>
        <p:nvSpPr>
          <p:cNvPr id="23" name="MH_Number_4">
            <a:hlinkClick r:id="rId11" action="ppaction://hlinksldjump"/>
          </p:cNvPr>
          <p:cNvSpPr/>
          <p:nvPr>
            <p:custDataLst>
              <p:tags r:id="rId16"/>
            </p:custDataLst>
          </p:nvPr>
        </p:nvSpPr>
        <p:spPr>
          <a:xfrm>
            <a:off x="5192447" y="4878075"/>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dirty="0">
                <a:solidFill>
                  <a:srgbClr val="FFFFFF"/>
                </a:solidFill>
                <a:cs typeface="+mn-ea"/>
                <a:sym typeface="+mn-lt"/>
              </a:rPr>
              <a:t>5</a:t>
            </a:r>
            <a:endParaRPr lang="en-US" altLang="zh-CN" sz="2400" dirty="0">
              <a:solidFill>
                <a:srgbClr val="FFFFFF"/>
              </a:solidFill>
              <a:cs typeface="+mn-ea"/>
              <a:sym typeface="+mn-lt"/>
            </a:endParaRPr>
          </a:p>
        </p:txBody>
      </p:sp>
      <p:sp>
        <p:nvSpPr>
          <p:cNvPr id="2" name="MH_Entry_2">
            <a:hlinkClick r:id="rId7" action="ppaction://hlinksldjump"/>
          </p:cNvPr>
          <p:cNvSpPr>
            <a:spLocks noChangeArrowheads="1"/>
          </p:cNvSpPr>
          <p:nvPr>
            <p:custDataLst>
              <p:tags r:id="rId17"/>
            </p:custDataLst>
          </p:nvPr>
        </p:nvSpPr>
        <p:spPr bwMode="auto">
          <a:xfrm>
            <a:off x="6813866" y="1751548"/>
            <a:ext cx="2983745" cy="76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latin typeface="+mn-lt"/>
                <a:ea typeface="+mn-ea"/>
                <a:cs typeface="+mn-ea"/>
                <a:sym typeface="+mn-lt"/>
              </a:rPr>
              <a:t>进度管理</a:t>
            </a:r>
            <a:endParaRPr lang="zh-CN" altLang="en-US" sz="3200" spc="600" dirty="0">
              <a:solidFill>
                <a:schemeClr val="tx1">
                  <a:lumMod val="75000"/>
                  <a:lumOff val="25000"/>
                </a:schemeClr>
              </a:solidFill>
              <a:latin typeface="+mn-lt"/>
              <a:ea typeface="+mn-ea"/>
              <a:cs typeface="+mn-ea"/>
              <a:sym typeface="+mn-lt"/>
            </a:endParaRPr>
          </a:p>
        </p:txBody>
      </p:sp>
      <p:sp>
        <p:nvSpPr>
          <p:cNvPr id="5" name="MH_Number_2">
            <a:hlinkClick r:id="rId7" action="ppaction://hlinksldjump"/>
          </p:cNvPr>
          <p:cNvSpPr/>
          <p:nvPr>
            <p:custDataLst>
              <p:tags r:id="rId18"/>
            </p:custDataLst>
          </p:nvPr>
        </p:nvSpPr>
        <p:spPr>
          <a:xfrm>
            <a:off x="5743483" y="1942437"/>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a:solidFill>
                  <a:srgbClr val="FFFFFF"/>
                </a:solidFill>
                <a:cs typeface="+mn-ea"/>
                <a:sym typeface="+mn-lt"/>
              </a:rPr>
              <a:t>2</a:t>
            </a:r>
            <a:endParaRPr lang="zh-CN" altLang="en-US" sz="2400" dirty="0">
              <a:solidFill>
                <a:srgbClr val="FFFFFF"/>
              </a:solidFill>
              <a:cs typeface="+mn-ea"/>
              <a:sym typeface="+mn-lt"/>
            </a:endParaRPr>
          </a:p>
        </p:txBody>
      </p:sp>
    </p:spTree>
    <p:custDataLst>
      <p:tags r:id="rId19"/>
    </p:custDataLst>
  </p:cSld>
  <p:clrMapOvr>
    <a:masterClrMapping/>
  </p:clrMapOvr>
  <p:transition spd="slow" advTm="3000">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785222" y="1828800"/>
            <a:ext cx="3301509" cy="3282306"/>
            <a:chOff x="1785222" y="1828800"/>
            <a:chExt cx="3301509" cy="3282306"/>
          </a:xfrm>
        </p:grpSpPr>
        <p:sp>
          <p:nvSpPr>
            <p:cNvPr id="24" name="MH_Others_1"/>
            <p:cNvSpPr/>
            <p:nvPr>
              <p:custDataLst>
                <p:tags r:id="rId2"/>
              </p:custDataLst>
            </p:nvPr>
          </p:nvSpPr>
          <p:spPr>
            <a:xfrm>
              <a:off x="2504984" y="255496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3" name="MH_Others_2"/>
            <p:cNvSpPr/>
            <p:nvPr>
              <p:custDataLst>
                <p:tags r:id="rId3"/>
              </p:custDataLst>
            </p:nvPr>
          </p:nvSpPr>
          <p:spPr>
            <a:xfrm>
              <a:off x="1785222" y="182880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15" name="MH_Others_3"/>
            <p:cNvSpPr/>
            <p:nvPr>
              <p:custDataLst>
                <p:tags r:id="rId4"/>
              </p:custDataLst>
            </p:nvPr>
          </p:nvSpPr>
          <p:spPr>
            <a:xfrm>
              <a:off x="4817379" y="2695898"/>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cs typeface="+mn-ea"/>
                <a:sym typeface="+mn-lt"/>
              </a:endParaRPr>
            </a:p>
          </p:txBody>
        </p:sp>
        <p:sp>
          <p:nvSpPr>
            <p:cNvPr id="4" name="MH_Number"/>
            <p:cNvSpPr/>
            <p:nvPr>
              <p:custDataLst>
                <p:tags r:id="rId5"/>
              </p:custDataLst>
            </p:nvPr>
          </p:nvSpPr>
          <p:spPr>
            <a:xfrm>
              <a:off x="2629838" y="269589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2500" lnSpcReduction="10000"/>
            </a:bodyPr>
            <a:lstStyle/>
            <a:p>
              <a:pPr lvl="0" algn="ctr"/>
              <a:r>
                <a:rPr lang="en-US" altLang="zh-CN" sz="8000" dirty="0">
                  <a:solidFill>
                    <a:srgbClr val="FFFFFF"/>
                  </a:solidFill>
                  <a:cs typeface="+mn-ea"/>
                  <a:sym typeface="+mn-lt"/>
                </a:rPr>
                <a:t>1</a:t>
              </a:r>
              <a:endParaRPr lang="zh-CN" altLang="en-US" sz="8000" dirty="0">
                <a:solidFill>
                  <a:srgbClr val="FFFFFF"/>
                </a:solidFill>
                <a:cs typeface="+mn-ea"/>
                <a:sym typeface="+mn-lt"/>
              </a:endParaRPr>
            </a:p>
          </p:txBody>
        </p:sp>
      </p:grpSp>
      <p:sp>
        <p:nvSpPr>
          <p:cNvPr id="7" name="PA_MH_Title"/>
          <p:cNvSpPr>
            <a:spLocks noChangeArrowheads="1"/>
          </p:cNvSpPr>
          <p:nvPr>
            <p:custDataLst>
              <p:tags r:id="rId6"/>
            </p:custDataLst>
          </p:nvPr>
        </p:nvSpPr>
        <p:spPr bwMode="auto">
          <a:xfrm>
            <a:off x="5212986" y="2570423"/>
            <a:ext cx="5226414" cy="85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t"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latin typeface="+mn-lt"/>
                <a:ea typeface="+mn-ea"/>
                <a:cs typeface="+mn-ea"/>
                <a:sym typeface="+mn-lt"/>
              </a:rPr>
              <a:t>任务分解</a:t>
            </a:r>
            <a:endParaRPr lang="zh-CN" altLang="en-US" sz="3200" spc="600" dirty="0">
              <a:latin typeface="+mn-lt"/>
              <a:ea typeface="+mn-ea"/>
              <a:cs typeface="+mn-ea"/>
              <a:sym typeface="+mn-lt"/>
            </a:endParaRPr>
          </a:p>
        </p:txBody>
      </p:sp>
    </p:spTree>
    <p:custDataLst>
      <p:tags r:id="rId7"/>
    </p:custData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
                                        </p:tgtEl>
                                        <p:attrNameLst>
                                          <p:attrName>ppt_y</p:attrName>
                                        </p:attrNameLst>
                                      </p:cBhvr>
                                      <p:tavLst>
                                        <p:tav tm="0">
                                          <p:val>
                                            <p:strVal val="#ppt_y"/>
                                          </p:val>
                                        </p:tav>
                                        <p:tav tm="100000">
                                          <p:val>
                                            <p:strVal val="#ppt_y"/>
                                          </p:val>
                                        </p:tav>
                                      </p:tavLst>
                                    </p:anim>
                                    <p:anim calcmode="lin" valueType="num">
                                      <p:cBhvr>
                                        <p:cTn id="1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630365"/>
          </a:xfrm>
          <a:prstGeom prst="rect">
            <a:avLst/>
          </a:prstGeom>
          <a:noFill/>
        </p:spPr>
        <p:txBody>
          <a:bodyPr wrap="square" rtlCol="0">
            <a:spAutoFit/>
          </a:bodyPr>
          <a:lstStyle/>
          <a:p>
            <a:pPr>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cs typeface="+mn-ea"/>
                <a:sym typeface="+mn-lt"/>
              </a:rPr>
              <a:t>任务分解</a:t>
            </a:r>
            <a:endParaRPr lang="zh-CN" altLang="en-US" sz="3200" spc="600" dirty="0">
              <a:cs typeface="+mn-ea"/>
              <a:sym typeface="+mn-lt"/>
            </a:endParaRPr>
          </a:p>
        </p:txBody>
      </p:sp>
      <p:graphicFrame>
        <p:nvGraphicFramePr>
          <p:cNvPr id="9" name="表格 8"/>
          <p:cNvGraphicFramePr/>
          <p:nvPr/>
        </p:nvGraphicFramePr>
        <p:xfrm>
          <a:off x="548640" y="1169055"/>
          <a:ext cx="10511071" cy="860525"/>
        </p:xfrm>
        <a:graphic>
          <a:graphicData uri="http://schemas.openxmlformats.org/drawingml/2006/table">
            <a:tbl>
              <a:tblPr firstRow="1" bandRow="1">
                <a:tableStyleId>{5C22544A-7EE6-4342-B048-85BDC9FD1C3A}</a:tableStyleId>
              </a:tblPr>
              <a:tblGrid>
                <a:gridCol w="10511071"/>
              </a:tblGrid>
              <a:tr h="860525">
                <a:tc>
                  <a:txBody>
                    <a:bodyPr/>
                    <a:lstStyle/>
                    <a:p>
                      <a:r>
                        <a:rPr lang="zh-CN" altLang="zh-CN" sz="2800" b="1" kern="1200" dirty="0">
                          <a:solidFill>
                            <a:schemeClr val="tx1"/>
                          </a:solidFill>
                          <a:effectLst/>
                          <a:latin typeface="+mn-lt"/>
                          <a:ea typeface="+mn-ea"/>
                          <a:cs typeface="+mn-cs"/>
                        </a:rPr>
                        <a:t>项目名称：网上书城系统</a:t>
                      </a:r>
                      <a:endParaRPr lang="zh-CN" altLang="zh-CN" sz="2800" b="1" kern="1200" dirty="0">
                        <a:solidFill>
                          <a:schemeClr val="tx1"/>
                        </a:solidFill>
                        <a:effectLst/>
                        <a:latin typeface="+mn-lt"/>
                        <a:ea typeface="+mn-ea"/>
                        <a:cs typeface="+mn-cs"/>
                      </a:endParaRPr>
                    </a:p>
                  </a:txBody>
                  <a:tcPr marL="12700" marR="12700" marT="12700" anchor="ctr">
                    <a:lnL>
                      <a:noFill/>
                    </a:lnL>
                    <a:lnR cap="flat">
                      <a:noFill/>
                    </a:lnR>
                    <a:lnT cap="flat">
                      <a:noFill/>
                    </a:lnT>
                    <a:lnB cap="flat">
                      <a:noFill/>
                    </a:lnB>
                    <a:lnTlToBr>
                      <a:noFill/>
                    </a:lnTlToBr>
                    <a:lnBlToTr>
                      <a:noFill/>
                    </a:lnBlToTr>
                    <a:noFill/>
                  </a:tcPr>
                </a:tc>
              </a:tr>
            </a:tbl>
          </a:graphicData>
        </a:graphic>
      </p:graphicFrame>
      <p:sp>
        <p:nvSpPr>
          <p:cNvPr id="7" name="文本框 6"/>
          <p:cNvSpPr txBox="1"/>
          <p:nvPr/>
        </p:nvSpPr>
        <p:spPr>
          <a:xfrm>
            <a:off x="1139825" y="2404745"/>
            <a:ext cx="9911715" cy="2676525"/>
          </a:xfrm>
          <a:prstGeom prst="rect">
            <a:avLst/>
          </a:prstGeom>
          <a:noFill/>
        </p:spPr>
        <p:txBody>
          <a:bodyPr wrap="square" rtlCol="0">
            <a:spAutoFit/>
          </a:bodyPr>
          <a:lstStyle/>
          <a:p>
            <a:r>
              <a:rPr lang="zh-CN" altLang="zh-CN" sz="2400" dirty="0"/>
              <a:t>项目说明：</a:t>
            </a:r>
            <a:endParaRPr lang="zh-CN" altLang="zh-CN" sz="2400" dirty="0"/>
          </a:p>
          <a:p>
            <a:endParaRPr lang="zh-CN" altLang="zh-CN" sz="2400" dirty="0"/>
          </a:p>
          <a:p>
            <a:r>
              <a:rPr lang="en-US" altLang="zh-CN" sz="2400" dirty="0"/>
              <a:t>	</a:t>
            </a:r>
            <a:r>
              <a:rPr lang="zh-CN" altLang="zh-CN" sz="2400" dirty="0"/>
              <a:t>本系统的目标是构建网上书籍交易，随着互联网的普及和电子商务的兴起，网上图书销售是网络电子商务在图书销售行业发展的必然结果。网上书城系统是一种典型的网上购物模式，主要包括</a:t>
            </a:r>
            <a:r>
              <a:rPr lang="zh-CN" altLang="zh-CN" sz="2400" b="1" dirty="0"/>
              <a:t>用户登录注册、订单管理、购物车、图书搜索等基本功能</a:t>
            </a:r>
            <a:r>
              <a:rPr lang="zh-CN" altLang="zh-CN" sz="2400" dirty="0"/>
              <a:t>。此外，本系统也将</a:t>
            </a:r>
            <a:r>
              <a:rPr lang="zh-CN" altLang="zh-CN" sz="2400" b="1" dirty="0"/>
              <a:t>实现在线图书销售系统的后端管理，包括图书的添加、订单的处理等功能。</a:t>
            </a:r>
            <a:endParaRPr lang="zh-CN" altLang="en-US" sz="2400" b="1"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630365"/>
          </a:xfrm>
          <a:prstGeom prst="rect">
            <a:avLst/>
          </a:prstGeom>
          <a:noFill/>
        </p:spPr>
        <p:txBody>
          <a:bodyPr wrap="square" rtlCol="0">
            <a:spAutoFit/>
          </a:bodyPr>
          <a:lstStyle/>
          <a:p>
            <a:pPr>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cs typeface="+mn-ea"/>
                <a:sym typeface="+mn-lt"/>
              </a:rPr>
              <a:t>任务分解</a:t>
            </a:r>
            <a:endParaRPr lang="zh-CN" altLang="en-US" sz="3200" spc="600" dirty="0">
              <a:cs typeface="+mn-ea"/>
              <a:sym typeface="+mn-lt"/>
            </a:endParaRPr>
          </a:p>
        </p:txBody>
      </p:sp>
      <p:pic>
        <p:nvPicPr>
          <p:cNvPr id="2050" name="图片 112" descr="网上书城"/>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20218" y="1315384"/>
            <a:ext cx="8226426" cy="46280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681990"/>
          </a:xfrm>
          <a:prstGeom prst="rect">
            <a:avLst/>
          </a:prstGeom>
          <a:noFill/>
        </p:spPr>
        <p:txBody>
          <a:bodyPr wrap="square" rtlCol="0">
            <a:spAutoFit/>
          </a:bodyPr>
          <a:lstStyle/>
          <a:p>
            <a:pPr>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cs typeface="+mn-ea"/>
                <a:sym typeface="+mn-lt"/>
              </a:rPr>
              <a:t>任务分解</a:t>
            </a:r>
            <a:endParaRPr lang="zh-CN" altLang="en-US" sz="3200" spc="600" dirty="0">
              <a:cs typeface="+mn-ea"/>
              <a:sym typeface="+mn-lt"/>
            </a:endParaRPr>
          </a:p>
        </p:txBody>
      </p:sp>
      <p:graphicFrame>
        <p:nvGraphicFramePr>
          <p:cNvPr id="8" name="表格 7"/>
          <p:cNvGraphicFramePr/>
          <p:nvPr>
            <p:custDataLst>
              <p:tags r:id="rId1"/>
            </p:custDataLst>
          </p:nvPr>
        </p:nvGraphicFramePr>
        <p:xfrm>
          <a:off x="1004570" y="1080770"/>
          <a:ext cx="9963785" cy="5361305"/>
        </p:xfrm>
        <a:graphic>
          <a:graphicData uri="http://schemas.openxmlformats.org/drawingml/2006/table">
            <a:tbl>
              <a:tblPr firstRow="1" bandRow="1">
                <a:tableStyleId>{5C22544A-7EE6-4342-B048-85BDC9FD1C3A}</a:tableStyleId>
              </a:tblPr>
              <a:tblGrid>
                <a:gridCol w="440055"/>
                <a:gridCol w="1520190"/>
                <a:gridCol w="1129665"/>
                <a:gridCol w="1072515"/>
                <a:gridCol w="1179830"/>
                <a:gridCol w="1129030"/>
                <a:gridCol w="1072515"/>
                <a:gridCol w="829945"/>
                <a:gridCol w="1590040"/>
              </a:tblGrid>
              <a:tr h="287655">
                <a:tc rowSpan="2" gridSpan="7">
                  <a:txBody>
                    <a:bodyPr/>
                    <a:lstStyle/>
                    <a:p>
                      <a:pPr indent="0">
                        <a:buNone/>
                      </a:pPr>
                      <a:r>
                        <a:rPr lang="zh-CN" sz="1600" b="1">
                          <a:solidFill>
                            <a:srgbClr val="404040"/>
                          </a:solidFill>
                          <a:latin typeface="Arial" panose="020B0604020202020204" pitchFamily="34" charset="0"/>
                          <a:ea typeface="微软雅黑" panose="020B0503020204020204" pitchFamily="34" charset="-122"/>
                        </a:rPr>
                        <a:t>网上书城甘特图</a:t>
                      </a:r>
                      <a:endParaRPr lang="zh-CN" altLang="en-US" sz="1600" b="1">
                        <a:solidFill>
                          <a:srgbClr val="404040"/>
                        </a:solidFill>
                        <a:latin typeface="Arial" panose="020B0604020202020204" pitchFamily="34" charset="0"/>
                        <a:ea typeface="微软雅黑" panose="020B0503020204020204" pitchFamily="34" charset="-122"/>
                      </a:endParaRPr>
                    </a:p>
                  </a:txBody>
                  <a:tcPr marL="12700" marR="12700" marT="12700" anchor="ctr">
                    <a:lnL>
                      <a:noFill/>
                    </a:lnL>
                    <a:lnR>
                      <a:noFill/>
                    </a:lnR>
                    <a:lnT cap="flat">
                      <a:noFill/>
                    </a:lnT>
                    <a:lnB cap="flat">
                      <a:noFill/>
                    </a:lnB>
                    <a:lnTlToBr>
                      <a:noFill/>
                    </a:lnTlToBr>
                    <a:lnBlToTr>
                      <a:noFill/>
                    </a:lnBlToTr>
                    <a:noFill/>
                  </a:tcPr>
                </a:tc>
                <a:tc rowSpan="2" hMerge="1">
                  <a:tcPr>
                    <a:lnT cap="flat">
                      <a:noFill/>
                    </a:lnT>
                  </a:tcPr>
                </a:tc>
                <a:tc rowSpan="2" hMerge="1">
                  <a:tcPr>
                    <a:lnT cap="flat">
                      <a:noFill/>
                    </a:lnT>
                  </a:tcPr>
                </a:tc>
                <a:tc rowSpan="2" hMerge="1">
                  <a:tcPr>
                    <a:lnT cap="flat">
                      <a:noFill/>
                    </a:lnT>
                  </a:tcPr>
                </a:tc>
                <a:tc rowSpan="2" hMerge="1">
                  <a:tcPr>
                    <a:lnT cap="flat">
                      <a:noFill/>
                    </a:lnT>
                  </a:tcPr>
                </a:tc>
                <a:tc rowSpan="2" hMerge="1">
                  <a:tcPr>
                    <a:lnT cap="flat">
                      <a:noFill/>
                    </a:lnT>
                  </a:tcPr>
                </a:tc>
                <a:tc rowSpan="2" hMerge="1">
                  <a:tcPr>
                    <a:lnT cap="flat">
                      <a:noFill/>
                    </a:lnT>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当前日期：</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2022年6月</a:t>
                      </a:r>
                      <a:r>
                        <a:rPr lang="en-US" altLang="zh-CN" sz="1200" b="0">
                          <a:solidFill>
                            <a:srgbClr val="000000"/>
                          </a:solidFill>
                          <a:latin typeface="Arial" panose="020B0604020202020204" pitchFamily="34" charset="0"/>
                          <a:ea typeface="微软雅黑" panose="020B0503020204020204" pitchFamily="34" charset="-122"/>
                        </a:rPr>
                        <a:t>10</a:t>
                      </a:r>
                      <a:r>
                        <a:rPr lang="zh-CN" sz="1200" b="0">
                          <a:solidFill>
                            <a:srgbClr val="000000"/>
                          </a:solidFill>
                          <a:latin typeface="Arial" panose="020B0604020202020204" pitchFamily="34" charset="0"/>
                          <a:ea typeface="微软雅黑" panose="020B0503020204020204" pitchFamily="34" charset="-122"/>
                        </a:rPr>
                        <a:t>日</a:t>
                      </a:r>
                      <a:endParaRPr lang="en-US"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a:noFill/>
                    </a:lnL>
                    <a:lnR cap="flat">
                      <a:noFill/>
                    </a:lnR>
                    <a:lnT cap="flat">
                      <a:noFill/>
                    </a:lnT>
                    <a:lnB cap="flat">
                      <a:noFill/>
                    </a:lnB>
                    <a:lnTlToBr>
                      <a:noFill/>
                    </a:lnTlToBr>
                    <a:lnBlToTr>
                      <a:noFill/>
                    </a:lnBlToTr>
                    <a:noFill/>
                  </a:tcPr>
                </a:tc>
              </a:tr>
              <a:tr h="297815">
                <a:tc vMerge="1" gridSpan="7">
                  <a:tcPr>
                    <a:lnB cap="flat">
                      <a:noFill/>
                    </a:lnB>
                  </a:tcPr>
                </a:tc>
                <a:tc vMerge="1" hMerge="1">
                  <a:tcPr>
                    <a:lnB cap="flat">
                      <a:noFill/>
                    </a:lnB>
                  </a:tcPr>
                </a:tc>
                <a:tc vMerge="1" hMerge="1">
                  <a:tcPr>
                    <a:lnB cap="flat">
                      <a:noFill/>
                    </a:lnB>
                  </a:tcPr>
                </a:tc>
                <a:tc vMerge="1" hMerge="1">
                  <a:tcPr>
                    <a:lnB cap="flat">
                      <a:noFill/>
                    </a:lnB>
                  </a:tcPr>
                </a:tc>
                <a:tc vMerge="1" hMerge="1">
                  <a:tcPr>
                    <a:lnB cap="flat">
                      <a:noFill/>
                    </a:lnB>
                  </a:tcPr>
                </a:tc>
                <a:tc vMerge="1" hMerge="1">
                  <a:tcPr>
                    <a:lnB cap="flat">
                      <a:noFill/>
                    </a:lnB>
                  </a:tcPr>
                </a:tc>
                <a:tc vMerge="1" hMerge="1">
                  <a:tcPr>
                    <a:lnB cap="flat">
                      <a:noFill/>
                    </a:lnB>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当前星期：</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星期六</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a:noFill/>
                    </a:lnL>
                    <a:lnR cap="flat">
                      <a:noFill/>
                    </a:lnR>
                    <a:lnT cap="flat">
                      <a:noFill/>
                    </a:lnT>
                    <a:lnB cap="flat">
                      <a:noFill/>
                    </a:lnB>
                    <a:lnTlToBr>
                      <a:noFill/>
                    </a:lnTlToBr>
                    <a:lnBlToTr>
                      <a:noFill/>
                    </a:lnBlToTr>
                    <a:noFill/>
                  </a:tcPr>
                </a:tc>
              </a:tr>
              <a:tr h="241935">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a:noFill/>
                    </a:lnL>
                    <a:lnR cap="flat">
                      <a:noFill/>
                    </a:lnR>
                    <a:lnT cap="flat">
                      <a:noFill/>
                    </a:lnT>
                    <a:lnB cap="flat">
                      <a:noFill/>
                    </a:lnB>
                    <a:lnTlToBr>
                      <a:noFill/>
                    </a:lnTlToBr>
                    <a:lnBlToTr>
                      <a:noFill/>
                    </a:lnBlToTr>
                    <a:noFill/>
                  </a:tcPr>
                </a:tc>
              </a:tr>
              <a:tr h="285750">
                <a:tc>
                  <a:txBody>
                    <a:bodyPr/>
                    <a:lstStyle/>
                    <a:p>
                      <a:pPr indent="0" algn="ctr">
                        <a:buNone/>
                      </a:pPr>
                      <a:r>
                        <a:rPr lang="zh-CN" sz="1200" b="1">
                          <a:solidFill>
                            <a:srgbClr val="FFFFFF"/>
                          </a:solidFill>
                          <a:latin typeface="Arial" panose="020B0604020202020204" pitchFamily="34" charset="0"/>
                          <a:ea typeface="微软雅黑" panose="020B0503020204020204" pitchFamily="34" charset="-122"/>
                        </a:rPr>
                        <a:t>序号</a:t>
                      </a:r>
                      <a:endParaRPr lang="zh-CN" altLang="en-US" sz="1200" b="1">
                        <a:solidFill>
                          <a:srgbClr val="FFFFFF"/>
                        </a:solidFill>
                        <a:latin typeface="Arial" panose="020B0604020202020204" pitchFamily="34" charset="0"/>
                        <a:ea typeface="微软雅黑" panose="020B0503020204020204" pitchFamily="34" charset="-122"/>
                      </a:endParaRPr>
                    </a:p>
                  </a:txBody>
                  <a:tcPr marL="12700" marR="12700" marT="12700" anchor="ctr">
                    <a:lnL>
                      <a:noFill/>
                    </a:lnL>
                    <a:lnR>
                      <a:noFill/>
                    </a:lnR>
                    <a:lnT cap="flat">
                      <a:noFill/>
                    </a:lnT>
                    <a:lnB w="6350" cap="flat" cmpd="sng">
                      <a:solidFill>
                        <a:srgbClr val="BFBFBF"/>
                      </a:solidFill>
                      <a:prstDash val="solid"/>
                      <a:headEnd type="none" w="med" len="med"/>
                      <a:tailEnd type="none" w="med" len="med"/>
                    </a:lnB>
                    <a:lnTlToBr>
                      <a:noFill/>
                    </a:lnTlToBr>
                    <a:lnBlToTr>
                      <a:noFill/>
                    </a:lnBlToTr>
                    <a:solidFill>
                      <a:srgbClr val="0D8553"/>
                    </a:solidFill>
                  </a:tcPr>
                </a:tc>
                <a:tc>
                  <a:txBody>
                    <a:bodyPr/>
                    <a:lstStyle/>
                    <a:p>
                      <a:pPr indent="0" algn="ctr">
                        <a:buNone/>
                      </a:pPr>
                      <a:r>
                        <a:rPr lang="zh-CN" sz="1200" b="1">
                          <a:solidFill>
                            <a:srgbClr val="FFFFFF"/>
                          </a:solidFill>
                          <a:latin typeface="Arial" panose="020B0604020202020204" pitchFamily="34" charset="0"/>
                          <a:ea typeface="微软雅黑" panose="020B0503020204020204" pitchFamily="34" charset="-122"/>
                        </a:rPr>
                        <a:t>任务内容</a:t>
                      </a:r>
                      <a:endParaRPr lang="zh-CN" altLang="en-US" sz="1200" b="1">
                        <a:solidFill>
                          <a:srgbClr val="FFFFFF"/>
                        </a:solidFill>
                        <a:latin typeface="Arial" panose="020B0604020202020204" pitchFamily="34" charset="0"/>
                        <a:ea typeface="微软雅黑" panose="020B0503020204020204" pitchFamily="34" charset="-122"/>
                      </a:endParaRPr>
                    </a:p>
                  </a:txBody>
                  <a:tcPr marL="12700" marR="12700" marT="12700" anchor="ctr">
                    <a:lnL>
                      <a:noFill/>
                    </a:lnL>
                    <a:lnR>
                      <a:noFill/>
                    </a:lnR>
                    <a:lnT cap="flat">
                      <a:noFill/>
                    </a:lnT>
                    <a:lnB w="6350" cap="flat" cmpd="sng">
                      <a:solidFill>
                        <a:srgbClr val="BFBFBF"/>
                      </a:solidFill>
                      <a:prstDash val="solid"/>
                      <a:headEnd type="none" w="med" len="med"/>
                      <a:tailEnd type="none" w="med" len="med"/>
                    </a:lnB>
                    <a:lnTlToBr>
                      <a:noFill/>
                    </a:lnTlToBr>
                    <a:lnBlToTr>
                      <a:noFill/>
                    </a:lnBlToTr>
                    <a:solidFill>
                      <a:srgbClr val="0D8553"/>
                    </a:solidFill>
                  </a:tcPr>
                </a:tc>
                <a:tc>
                  <a:txBody>
                    <a:bodyPr/>
                    <a:lstStyle/>
                    <a:p>
                      <a:pPr indent="0" algn="ctr">
                        <a:buNone/>
                      </a:pPr>
                      <a:r>
                        <a:rPr lang="zh-CN" sz="1200" b="1">
                          <a:solidFill>
                            <a:srgbClr val="FFFFFF"/>
                          </a:solidFill>
                          <a:latin typeface="Arial" panose="020B0604020202020204" pitchFamily="34" charset="0"/>
                          <a:ea typeface="微软雅黑" panose="020B0503020204020204" pitchFamily="34" charset="-122"/>
                        </a:rPr>
                        <a:t>计划开始日期</a:t>
                      </a:r>
                      <a:endParaRPr lang="zh-CN" altLang="en-US" sz="1200" b="1">
                        <a:solidFill>
                          <a:srgbClr val="FFFFFF"/>
                        </a:solidFill>
                        <a:latin typeface="Arial" panose="020B0604020202020204" pitchFamily="34" charset="0"/>
                        <a:ea typeface="微软雅黑" panose="020B0503020204020204" pitchFamily="34" charset="-122"/>
                      </a:endParaRPr>
                    </a:p>
                  </a:txBody>
                  <a:tcPr marL="12700" marR="12700" marT="12700" anchor="ctr">
                    <a:lnL>
                      <a:noFill/>
                    </a:lnL>
                    <a:lnR>
                      <a:noFill/>
                    </a:lnR>
                    <a:lnT cap="flat">
                      <a:noFill/>
                    </a:lnT>
                    <a:lnB cap="flat">
                      <a:noFill/>
                    </a:lnB>
                    <a:lnTlToBr>
                      <a:noFill/>
                    </a:lnTlToBr>
                    <a:lnBlToTr>
                      <a:noFill/>
                    </a:lnBlToTr>
                    <a:solidFill>
                      <a:srgbClr val="0D8553"/>
                    </a:solidFill>
                  </a:tcPr>
                </a:tc>
                <a:tc>
                  <a:txBody>
                    <a:bodyPr/>
                    <a:lstStyle/>
                    <a:p>
                      <a:pPr indent="0" algn="ctr">
                        <a:buNone/>
                      </a:pPr>
                      <a:r>
                        <a:rPr lang="zh-CN" sz="1200" b="1">
                          <a:solidFill>
                            <a:srgbClr val="FFFFFF"/>
                          </a:solidFill>
                          <a:latin typeface="Arial" panose="020B0604020202020204" pitchFamily="34" charset="0"/>
                          <a:ea typeface="微软雅黑" panose="020B0503020204020204" pitchFamily="34" charset="-122"/>
                        </a:rPr>
                        <a:t>计划完成天数</a:t>
                      </a:r>
                      <a:endParaRPr lang="zh-CN" altLang="en-US" sz="1200" b="1">
                        <a:solidFill>
                          <a:srgbClr val="FFFFFF"/>
                        </a:solidFill>
                        <a:latin typeface="Arial" panose="020B0604020202020204" pitchFamily="34" charset="0"/>
                        <a:ea typeface="微软雅黑" panose="020B0503020204020204" pitchFamily="34" charset="-122"/>
                      </a:endParaRPr>
                    </a:p>
                  </a:txBody>
                  <a:tcPr marL="12700" marR="12700" marT="12700" anchor="ctr">
                    <a:lnL>
                      <a:noFill/>
                    </a:lnL>
                    <a:lnR>
                      <a:noFill/>
                    </a:lnR>
                    <a:lnT cap="flat">
                      <a:noFill/>
                    </a:lnT>
                    <a:lnB w="6350" cap="flat" cmpd="sng">
                      <a:solidFill>
                        <a:srgbClr val="BFBFBF"/>
                      </a:solidFill>
                      <a:prstDash val="solid"/>
                      <a:headEnd type="none" w="med" len="med"/>
                      <a:tailEnd type="none" w="med" len="med"/>
                    </a:lnB>
                    <a:lnTlToBr>
                      <a:noFill/>
                    </a:lnTlToBr>
                    <a:lnBlToTr>
                      <a:noFill/>
                    </a:lnBlToTr>
                    <a:solidFill>
                      <a:srgbClr val="0D8553"/>
                    </a:solidFill>
                  </a:tcPr>
                </a:tc>
                <a:tc>
                  <a:txBody>
                    <a:bodyPr/>
                    <a:lstStyle/>
                    <a:p>
                      <a:pPr indent="0" algn="ctr">
                        <a:buNone/>
                      </a:pPr>
                      <a:r>
                        <a:rPr lang="zh-CN" sz="1200" b="1">
                          <a:solidFill>
                            <a:srgbClr val="FFFFFF"/>
                          </a:solidFill>
                          <a:latin typeface="Arial" panose="020B0604020202020204" pitchFamily="34" charset="0"/>
                          <a:ea typeface="微软雅黑" panose="020B0503020204020204" pitchFamily="34" charset="-122"/>
                        </a:rPr>
                        <a:t>实际开始日期</a:t>
                      </a:r>
                      <a:endParaRPr lang="zh-CN" altLang="en-US" sz="1200" b="1">
                        <a:solidFill>
                          <a:srgbClr val="FFFFFF"/>
                        </a:solidFill>
                        <a:latin typeface="Arial" panose="020B0604020202020204" pitchFamily="34" charset="0"/>
                        <a:ea typeface="微软雅黑" panose="020B0503020204020204" pitchFamily="34" charset="-122"/>
                      </a:endParaRPr>
                    </a:p>
                  </a:txBody>
                  <a:tcPr marL="12700" marR="12700" marT="12700" anchor="ctr">
                    <a:lnL>
                      <a:noFill/>
                    </a:lnL>
                    <a:lnR>
                      <a:noFill/>
                    </a:lnR>
                    <a:lnT cap="flat">
                      <a:noFill/>
                    </a:lnT>
                    <a:lnB cap="flat">
                      <a:noFill/>
                    </a:lnB>
                    <a:lnTlToBr>
                      <a:noFill/>
                    </a:lnTlToBr>
                    <a:lnBlToTr>
                      <a:noFill/>
                    </a:lnBlToTr>
                    <a:solidFill>
                      <a:srgbClr val="0D8553"/>
                    </a:solidFill>
                  </a:tcPr>
                </a:tc>
                <a:tc>
                  <a:txBody>
                    <a:bodyPr/>
                    <a:lstStyle/>
                    <a:p>
                      <a:pPr indent="0" algn="ctr">
                        <a:buNone/>
                      </a:pPr>
                      <a:r>
                        <a:rPr lang="zh-CN" sz="1200" b="1">
                          <a:solidFill>
                            <a:srgbClr val="FFFFFF"/>
                          </a:solidFill>
                          <a:latin typeface="Arial" panose="020B0604020202020204" pitchFamily="34" charset="0"/>
                          <a:ea typeface="微软雅黑" panose="020B0503020204020204" pitchFamily="34" charset="-122"/>
                        </a:rPr>
                        <a:t>实际完成日期</a:t>
                      </a:r>
                      <a:endParaRPr lang="zh-CN" altLang="en-US" sz="1200" b="1">
                        <a:solidFill>
                          <a:srgbClr val="FFFFFF"/>
                        </a:solidFill>
                        <a:latin typeface="Arial" panose="020B0604020202020204" pitchFamily="34" charset="0"/>
                        <a:ea typeface="微软雅黑" panose="020B0503020204020204" pitchFamily="34" charset="-122"/>
                      </a:endParaRPr>
                    </a:p>
                  </a:txBody>
                  <a:tcPr marL="12700" marR="12700" marT="12700" anchor="ctr">
                    <a:lnL>
                      <a:noFill/>
                    </a:lnL>
                    <a:lnR>
                      <a:noFill/>
                    </a:lnR>
                    <a:lnT cap="flat">
                      <a:noFill/>
                    </a:lnT>
                    <a:lnB cap="flat">
                      <a:noFill/>
                    </a:lnB>
                    <a:lnTlToBr>
                      <a:noFill/>
                    </a:lnTlToBr>
                    <a:lnBlToTr>
                      <a:noFill/>
                    </a:lnBlToTr>
                    <a:solidFill>
                      <a:srgbClr val="0D8553"/>
                    </a:solidFill>
                  </a:tcPr>
                </a:tc>
                <a:tc>
                  <a:txBody>
                    <a:bodyPr/>
                    <a:lstStyle/>
                    <a:p>
                      <a:pPr indent="0" algn="ctr">
                        <a:buNone/>
                      </a:pPr>
                      <a:r>
                        <a:rPr lang="zh-CN" sz="1200" b="1">
                          <a:solidFill>
                            <a:srgbClr val="FFFFFF"/>
                          </a:solidFill>
                          <a:latin typeface="Arial" panose="020B0604020202020204" pitchFamily="34" charset="0"/>
                          <a:ea typeface="微软雅黑" panose="020B0503020204020204" pitchFamily="34" charset="-122"/>
                        </a:rPr>
                        <a:t>实际耗时天数</a:t>
                      </a:r>
                      <a:endParaRPr lang="zh-CN" altLang="en-US" sz="1200" b="1">
                        <a:solidFill>
                          <a:srgbClr val="FFFFFF"/>
                        </a:solidFill>
                        <a:latin typeface="Arial" panose="020B0604020202020204" pitchFamily="34" charset="0"/>
                        <a:ea typeface="微软雅黑" panose="020B0503020204020204" pitchFamily="34" charset="-122"/>
                      </a:endParaRPr>
                    </a:p>
                  </a:txBody>
                  <a:tcPr marL="12700" marR="12700" marT="12700" anchor="ctr">
                    <a:lnL>
                      <a:noFill/>
                    </a:lnL>
                    <a:lnR>
                      <a:noFill/>
                    </a:lnR>
                    <a:lnT cap="flat">
                      <a:noFill/>
                    </a:lnT>
                    <a:lnB w="6350" cap="flat" cmpd="sng">
                      <a:solidFill>
                        <a:srgbClr val="BFBFBF"/>
                      </a:solidFill>
                      <a:prstDash val="solid"/>
                      <a:headEnd type="none" w="med" len="med"/>
                      <a:tailEnd type="none" w="med" len="med"/>
                    </a:lnB>
                    <a:lnTlToBr>
                      <a:noFill/>
                    </a:lnTlToBr>
                    <a:lnBlToTr>
                      <a:noFill/>
                    </a:lnBlToTr>
                    <a:solidFill>
                      <a:srgbClr val="0D8553"/>
                    </a:solidFill>
                  </a:tcPr>
                </a:tc>
                <a:tc>
                  <a:txBody>
                    <a:bodyPr/>
                    <a:lstStyle/>
                    <a:p>
                      <a:pPr indent="0" algn="ctr">
                        <a:buNone/>
                      </a:pPr>
                      <a:r>
                        <a:rPr lang="zh-CN" sz="1200" b="1">
                          <a:solidFill>
                            <a:srgbClr val="FFFFFF"/>
                          </a:solidFill>
                          <a:latin typeface="Arial" panose="020B0604020202020204" pitchFamily="34" charset="0"/>
                          <a:ea typeface="微软雅黑" panose="020B0503020204020204" pitchFamily="34" charset="-122"/>
                        </a:rPr>
                        <a:t>责任人</a:t>
                      </a:r>
                      <a:endParaRPr lang="zh-CN" altLang="en-US" sz="1200" b="1">
                        <a:solidFill>
                          <a:srgbClr val="FFFFFF"/>
                        </a:solidFill>
                        <a:latin typeface="Arial" panose="020B0604020202020204" pitchFamily="34" charset="0"/>
                        <a:ea typeface="微软雅黑" panose="020B0503020204020204" pitchFamily="34" charset="-122"/>
                      </a:endParaRPr>
                    </a:p>
                  </a:txBody>
                  <a:tcPr marL="12700" marR="12700" marT="12700" anchor="ctr">
                    <a:lnL>
                      <a:noFill/>
                    </a:lnL>
                    <a:lnR>
                      <a:noFill/>
                    </a:lnR>
                    <a:lnT cap="flat">
                      <a:noFill/>
                    </a:lnT>
                    <a:lnB w="6350" cap="flat" cmpd="sng">
                      <a:solidFill>
                        <a:srgbClr val="BFBFBF"/>
                      </a:solidFill>
                      <a:prstDash val="solid"/>
                      <a:headEnd type="none" w="med" len="med"/>
                      <a:tailEnd type="none" w="med" len="med"/>
                    </a:lnB>
                    <a:lnTlToBr>
                      <a:noFill/>
                    </a:lnTlToBr>
                    <a:lnBlToTr>
                      <a:noFill/>
                    </a:lnBlToTr>
                    <a:solidFill>
                      <a:srgbClr val="0D8553"/>
                    </a:solidFill>
                  </a:tcPr>
                </a:tc>
                <a:tc>
                  <a:txBody>
                    <a:bodyPr/>
                    <a:lstStyle/>
                    <a:p>
                      <a:pPr indent="0" algn="ctr">
                        <a:buNone/>
                      </a:pPr>
                      <a:r>
                        <a:rPr lang="zh-CN" sz="1200" b="1">
                          <a:solidFill>
                            <a:srgbClr val="FFFFFF"/>
                          </a:solidFill>
                          <a:latin typeface="Arial" panose="020B0604020202020204" pitchFamily="34" charset="0"/>
                          <a:ea typeface="微软雅黑" panose="020B0503020204020204" pitchFamily="34" charset="-122"/>
                        </a:rPr>
                        <a:t>备注</a:t>
                      </a:r>
                      <a:endParaRPr lang="zh-CN" altLang="en-US" sz="1200" b="1">
                        <a:solidFill>
                          <a:srgbClr val="FFFFFF"/>
                        </a:solidFill>
                        <a:latin typeface="Arial" panose="020B0604020202020204" pitchFamily="34" charset="0"/>
                        <a:ea typeface="微软雅黑" panose="020B0503020204020204" pitchFamily="34" charset="-122"/>
                      </a:endParaRPr>
                    </a:p>
                  </a:txBody>
                  <a:tcPr marL="12700" marR="12700" marT="12700" anchor="ctr">
                    <a:lnL>
                      <a:noFill/>
                    </a:lnL>
                    <a:lnR cap="flat">
                      <a:noFill/>
                    </a:lnR>
                    <a:lnT cap="flat">
                      <a:noFill/>
                    </a:lnT>
                    <a:lnB w="6350" cap="flat" cmpd="sng">
                      <a:solidFill>
                        <a:srgbClr val="BFBFBF"/>
                      </a:solidFill>
                      <a:prstDash val="solid"/>
                      <a:headEnd type="none" w="med" len="med"/>
                      <a:tailEnd type="none" w="med" len="med"/>
                    </a:lnB>
                    <a:lnTlToBr>
                      <a:noFill/>
                    </a:lnTlToBr>
                    <a:lnBlToTr>
                      <a:noFill/>
                    </a:lnBlToTr>
                    <a:solidFill>
                      <a:srgbClr val="0D8553"/>
                    </a:solidFill>
                  </a:tcPr>
                </a:tc>
              </a:tr>
              <a:tr h="241935">
                <a:tc>
                  <a:txBody>
                    <a:bodyPr/>
                    <a:lstStyle/>
                    <a:p>
                      <a:pPr indent="0" algn="ctr">
                        <a:buNone/>
                      </a:pPr>
                      <a:r>
                        <a:rPr lang="en-US" sz="1200" b="0">
                          <a:solidFill>
                            <a:srgbClr val="000000"/>
                          </a:solidFill>
                          <a:latin typeface="微软雅黑" panose="020B0503020204020204" pitchFamily="34" charset="-122"/>
                        </a:rPr>
                        <a:t>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用户界面设计</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2022/5/30</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cap="flat">
                      <a:noFill/>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3</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cap="flat">
                      <a:noFill/>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2022/6/2</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cap="flat">
                      <a:noFill/>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张美旭</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r>
              <a:tr h="792480">
                <a:tc>
                  <a:txBody>
                    <a:bodyPr/>
                    <a:lstStyle/>
                    <a:p>
                      <a:pPr indent="0" algn="ctr">
                        <a:buNone/>
                      </a:pPr>
                      <a:r>
                        <a:rPr lang="en-US" sz="1200" b="0">
                          <a:solidFill>
                            <a:srgbClr val="000000"/>
                          </a:solidFill>
                          <a:latin typeface="微软雅黑" panose="020B0503020204020204" pitchFamily="34" charset="-122"/>
                        </a:rPr>
                        <a:t>2</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注册、登录、修改密码、退出、分类模块查询（图书显示）功能实现</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14</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2022/6/14</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13</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张昪</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r>
              <a:tr h="242570">
                <a:tc>
                  <a:txBody>
                    <a:bodyPr/>
                    <a:lstStyle/>
                    <a:p>
                      <a:pPr indent="0" algn="ctr">
                        <a:buNone/>
                      </a:pPr>
                      <a:r>
                        <a:rPr lang="en-US" sz="1200" b="0">
                          <a:solidFill>
                            <a:srgbClr val="000000"/>
                          </a:solidFill>
                          <a:latin typeface="微软雅黑" panose="020B0503020204020204" pitchFamily="34" charset="-122"/>
                        </a:rPr>
                        <a:t>3</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购物车功能</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14</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2022/6/16</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15</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张美旭</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r>
              <a:tr h="241935">
                <a:tc>
                  <a:txBody>
                    <a:bodyPr/>
                    <a:lstStyle/>
                    <a:p>
                      <a:pPr indent="0" algn="ctr">
                        <a:buNone/>
                      </a:pPr>
                      <a:r>
                        <a:rPr lang="en-US" sz="1200" b="0">
                          <a:solidFill>
                            <a:srgbClr val="000000"/>
                          </a:solidFill>
                          <a:latin typeface="微软雅黑" panose="020B0503020204020204" pitchFamily="34" charset="-122"/>
                        </a:rPr>
                        <a:t>4</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订单和订单管理功能</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14</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2022/6/15</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14</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谢雨萌</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r>
              <a:tr h="425450">
                <a:tc>
                  <a:txBody>
                    <a:bodyPr/>
                    <a:lstStyle/>
                    <a:p>
                      <a:pPr indent="0" algn="ctr">
                        <a:buNone/>
                      </a:pPr>
                      <a:r>
                        <a:rPr lang="en-US" sz="1200" b="0">
                          <a:solidFill>
                            <a:srgbClr val="000000"/>
                          </a:solidFill>
                          <a:latin typeface="微软雅黑" panose="020B0503020204020204" pitchFamily="34" charset="-122"/>
                        </a:rPr>
                        <a:t>5</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管理员登录、分类功能、分类查询功能</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14</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2022/6/15</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14</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郭佳怡</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r>
              <a:tr h="241935">
                <a:tc>
                  <a:txBody>
                    <a:bodyPr/>
                    <a:lstStyle/>
                    <a:p>
                      <a:pPr indent="0" algn="ctr">
                        <a:buNone/>
                      </a:pPr>
                      <a:r>
                        <a:rPr lang="en-US" sz="1200" b="0">
                          <a:solidFill>
                            <a:srgbClr val="000000"/>
                          </a:solidFill>
                          <a:latin typeface="微软雅黑" panose="020B0503020204020204" pitchFamily="34" charset="-122"/>
                        </a:rPr>
                        <a:t>6</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图书管理功能</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14</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2022/6/14</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13</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肖静怡</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r>
              <a:tr h="242570">
                <a:tc>
                  <a:txBody>
                    <a:bodyPr/>
                    <a:lstStyle/>
                    <a:p>
                      <a:pPr indent="0" algn="ctr">
                        <a:buNone/>
                      </a:pPr>
                      <a:r>
                        <a:rPr lang="en-US" sz="1200" b="0">
                          <a:solidFill>
                            <a:srgbClr val="000000"/>
                          </a:solidFill>
                          <a:latin typeface="微软雅黑" panose="020B0503020204020204" pitchFamily="34" charset="-122"/>
                        </a:rPr>
                        <a:t>7</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画甘特图</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2022/6/8</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2022/6/8</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2022/6/8</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郭佳怡</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r>
              <a:tr h="241935">
                <a:tc>
                  <a:txBody>
                    <a:bodyPr/>
                    <a:lstStyle/>
                    <a:p>
                      <a:pPr indent="0" algn="ctr">
                        <a:buNone/>
                      </a:pPr>
                      <a:r>
                        <a:rPr lang="en-US" sz="1200" b="0">
                          <a:solidFill>
                            <a:srgbClr val="000000"/>
                          </a:solidFill>
                          <a:latin typeface="微软雅黑" panose="020B0503020204020204" pitchFamily="34" charset="-122"/>
                        </a:rPr>
                        <a:t>8</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画里程碑图</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2022/6/8</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2022/6/8</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2022/6/8</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张美旭</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r>
              <a:tr h="241935">
                <a:tc>
                  <a:txBody>
                    <a:bodyPr/>
                    <a:lstStyle/>
                    <a:p>
                      <a:pPr indent="0" algn="ctr">
                        <a:buNone/>
                      </a:pPr>
                      <a:r>
                        <a:rPr lang="en-US" sz="1200" b="0">
                          <a:solidFill>
                            <a:srgbClr val="000000"/>
                          </a:solidFill>
                          <a:latin typeface="微软雅黑" panose="020B0503020204020204" pitchFamily="34" charset="-122"/>
                        </a:rPr>
                        <a:t>9</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画燃尽图</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2022/6/13</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2022/6/13</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2022/6/13</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张昪</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r>
              <a:tr h="241935">
                <a:tc>
                  <a:txBody>
                    <a:bodyPr/>
                    <a:lstStyle/>
                    <a:p>
                      <a:pPr indent="0" algn="ctr">
                        <a:buNone/>
                      </a:pPr>
                      <a:r>
                        <a:rPr lang="en-US" sz="1200" b="0">
                          <a:solidFill>
                            <a:srgbClr val="000000"/>
                          </a:solidFill>
                          <a:latin typeface="微软雅黑" panose="020B0503020204020204" pitchFamily="34" charset="-122"/>
                        </a:rPr>
                        <a:t>10</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设置测试用例</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2022/6/15</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3</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2022/6/16</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2022/6/18</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肖静怡</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r>
              <a:tr h="608965">
                <a:tc>
                  <a:txBody>
                    <a:bodyPr/>
                    <a:lstStyle/>
                    <a:p>
                      <a:pPr indent="0" algn="ctr">
                        <a:buNone/>
                      </a:pPr>
                      <a:r>
                        <a:rPr lang="en-US" sz="1200" b="0">
                          <a:solidFill>
                            <a:srgbClr val="000000"/>
                          </a:solidFill>
                          <a:latin typeface="微软雅黑" panose="020B0503020204020204" pitchFamily="34" charset="-122"/>
                        </a:rPr>
                        <a:t>11</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撰写项目计划与实施报告</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2022/6/16</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2022/6/17</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2022/6/18</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郭佳怡</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郭佳怡、谢雨萌、张美旭、张昪、肖静怡同时编写</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r>
              <a:tr h="242570">
                <a:tc>
                  <a:txBody>
                    <a:bodyPr/>
                    <a:lstStyle/>
                    <a:p>
                      <a:pPr indent="0" algn="ctr">
                        <a:buNone/>
                      </a:pPr>
                      <a:r>
                        <a:rPr lang="en-US" sz="1200" b="0">
                          <a:solidFill>
                            <a:srgbClr val="000000"/>
                          </a:solidFill>
                          <a:latin typeface="微软雅黑" panose="020B0503020204020204" pitchFamily="34" charset="-122"/>
                        </a:rPr>
                        <a:t>12</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整合代码</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2022/6/16</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2022/6/16</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2022/6/18</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郭佳怡</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endParaRPr lang="en-US" altLang="en-US" sz="1200" b="0" dirty="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r>
              <a:tr h="241935">
                <a:tc>
                  <a:txBody>
                    <a:bodyPr/>
                    <a:lstStyle/>
                    <a:p>
                      <a:pPr indent="0" algn="ctr">
                        <a:buNone/>
                      </a:pPr>
                      <a:r>
                        <a:rPr lang="en-US" sz="1200" b="0">
                          <a:solidFill>
                            <a:srgbClr val="000000"/>
                          </a:solidFill>
                          <a:latin typeface="微软雅黑" panose="020B0503020204020204" pitchFamily="34" charset="-122"/>
                        </a:rPr>
                        <a:t>13</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绘制PPT</a:t>
                      </a:r>
                      <a:endParaRPr lang="zh-CN" altLang="en-US"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2022/6/18</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3</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2022/6/18</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2022/6/19</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微软雅黑" panose="020B0503020204020204" pitchFamily="34" charset="-122"/>
                        </a:rPr>
                        <a:t>2</a:t>
                      </a:r>
                      <a:endParaRPr lang="en-US" altLang="en-US" sz="1200" b="0">
                        <a:solidFill>
                          <a:srgbClr val="000000"/>
                        </a:solidFill>
                        <a:latin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algn="ctr">
                        <a:buClrTx/>
                        <a:buSzTx/>
                        <a:buFontTx/>
                        <a:buNone/>
                      </a:pPr>
                      <a:r>
                        <a:rPr lang="zh-CN" sz="1200" b="0">
                          <a:solidFill>
                            <a:srgbClr val="000000"/>
                          </a:solidFill>
                          <a:latin typeface="Arial" panose="020B0604020202020204" pitchFamily="34" charset="0"/>
                          <a:ea typeface="微软雅黑" panose="020B0503020204020204" pitchFamily="34" charset="-122"/>
                        </a:rPr>
                        <a:t>肖静怡</a:t>
                      </a:r>
                      <a:endParaRPr lang="zh-CN"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c>
                  <a:txBody>
                    <a:bodyPr/>
                    <a:lstStyle/>
                    <a:p>
                      <a:pPr algn="ctr">
                        <a:buClrTx/>
                        <a:buSzTx/>
                        <a:buFontTx/>
                        <a:buNone/>
                      </a:pPr>
                      <a:r>
                        <a:rPr lang="zh-CN" sz="1200" b="0">
                          <a:solidFill>
                            <a:srgbClr val="000000"/>
                          </a:solidFill>
                          <a:latin typeface="Arial" panose="020B0604020202020204" pitchFamily="34" charset="0"/>
                          <a:ea typeface="微软雅黑" panose="020B0503020204020204" pitchFamily="34" charset="-122"/>
                        </a:rPr>
                        <a:t>张昪修改</a:t>
                      </a:r>
                      <a:endParaRPr lang="zh-CN" sz="12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BFBFBF"/>
                      </a:solidFill>
                      <a:prstDash val="solid"/>
                      <a:headEnd type="none" w="med" len="med"/>
                      <a:tailEnd type="none" w="med" len="med"/>
                    </a:lnL>
                    <a:lnR w="6350" cap="flat" cmpd="sng">
                      <a:solidFill>
                        <a:srgbClr val="BFBFBF"/>
                      </a:solidFill>
                      <a:prstDash val="solid"/>
                      <a:headEnd type="none" w="med" len="med"/>
                      <a:tailEnd type="none" w="med" len="med"/>
                    </a:lnR>
                    <a:lnT w="6350" cap="flat" cmpd="sng">
                      <a:solidFill>
                        <a:srgbClr val="BFBFBF"/>
                      </a:solidFill>
                      <a:prstDash val="solid"/>
                      <a:headEnd type="none" w="med" len="med"/>
                      <a:tailEnd type="none" w="med" len="med"/>
                    </a:lnT>
                    <a:lnB w="6350" cap="flat" cmpd="sng">
                      <a:solidFill>
                        <a:srgbClr val="BFBFBF"/>
                      </a:solidFill>
                      <a:prstDash val="solid"/>
                      <a:headEnd type="none" w="med" len="med"/>
                      <a:tailEnd type="none" w="med" len="med"/>
                    </a:lnB>
                    <a:lnTlToBr>
                      <a:noFill/>
                    </a:lnTlToBr>
                    <a:lnBlToTr>
                      <a:noFill/>
                    </a:lnBlToTr>
                    <a:noFill/>
                  </a:tcP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681990"/>
          </a:xfrm>
          <a:prstGeom prst="rect">
            <a:avLst/>
          </a:prstGeom>
          <a:noFill/>
        </p:spPr>
        <p:txBody>
          <a:bodyPr wrap="square" rtlCol="0">
            <a:spAutoFit/>
          </a:bodyPr>
          <a:lstStyle/>
          <a:p>
            <a:pPr>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cs typeface="+mn-ea"/>
                <a:sym typeface="+mn-lt"/>
              </a:rPr>
              <a:t>任务分解</a:t>
            </a:r>
            <a:endParaRPr lang="zh-CN" altLang="en-US" sz="3200" spc="600" dirty="0">
              <a:cs typeface="+mn-ea"/>
              <a:sym typeface="+mn-lt"/>
            </a:endParaRPr>
          </a:p>
        </p:txBody>
      </p:sp>
      <p:pic>
        <p:nvPicPr>
          <p:cNvPr id="1026" name="图片 1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2400" y="1202267"/>
            <a:ext cx="11844867" cy="5399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681990"/>
          </a:xfrm>
          <a:prstGeom prst="rect">
            <a:avLst/>
          </a:prstGeom>
          <a:noFill/>
        </p:spPr>
        <p:txBody>
          <a:bodyPr wrap="square" rtlCol="0">
            <a:spAutoFit/>
          </a:bodyPr>
          <a:lstStyle/>
          <a:p>
            <a:pPr>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cs typeface="+mn-ea"/>
                <a:sym typeface="+mn-lt"/>
              </a:rPr>
              <a:t>任务分解</a:t>
            </a:r>
            <a:endParaRPr lang="zh-CN" altLang="en-US" sz="3200" spc="600" dirty="0">
              <a:cs typeface="+mn-ea"/>
              <a:sym typeface="+mn-lt"/>
            </a:endParaRPr>
          </a:p>
        </p:txBody>
      </p:sp>
      <p:graphicFrame>
        <p:nvGraphicFramePr>
          <p:cNvPr id="10" name="表格 10"/>
          <p:cNvGraphicFramePr>
            <a:graphicFrameLocks noGrp="1"/>
          </p:cNvGraphicFramePr>
          <p:nvPr/>
        </p:nvGraphicFramePr>
        <p:xfrm>
          <a:off x="731520" y="2171654"/>
          <a:ext cx="10728960" cy="4404982"/>
        </p:xfrm>
        <a:graphic>
          <a:graphicData uri="http://schemas.openxmlformats.org/drawingml/2006/table">
            <a:tbl>
              <a:tblPr firstRow="1" bandRow="1">
                <a:tableStyleId>{BDBED569-4797-4DF1-A0F4-6AAB3CD982D8}</a:tableStyleId>
              </a:tblPr>
              <a:tblGrid>
                <a:gridCol w="2067842"/>
                <a:gridCol w="8661118"/>
              </a:tblGrid>
              <a:tr h="307386">
                <a:tc>
                  <a:txBody>
                    <a:bodyPr/>
                    <a:lstStyle/>
                    <a:p>
                      <a:pPr algn="ctr"/>
                      <a:r>
                        <a:rPr lang="zh-CN" altLang="en-US" dirty="0"/>
                        <a:t>优先级</a:t>
                      </a:r>
                      <a:endParaRPr lang="zh-CN" altLang="en-US" dirty="0"/>
                    </a:p>
                  </a:txBody>
                  <a:tcPr/>
                </a:tc>
                <a:tc>
                  <a:txBody>
                    <a:bodyPr/>
                    <a:lstStyle/>
                    <a:p>
                      <a:pPr algn="ctr"/>
                      <a:r>
                        <a:rPr lang="zh-CN" altLang="en-US" dirty="0"/>
                        <a:t>用户故事</a:t>
                      </a:r>
                      <a:endParaRPr lang="zh-CN" altLang="en-US" dirty="0"/>
                    </a:p>
                  </a:txBody>
                  <a:tcPr/>
                </a:tc>
              </a:tr>
              <a:tr h="525734">
                <a:tc rowSpan="7">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400" b="1" kern="1200" dirty="0">
                          <a:solidFill>
                            <a:schemeClr val="tx1"/>
                          </a:solidFill>
                          <a:effectLst/>
                          <a:latin typeface="+mn-lt"/>
                          <a:ea typeface="+mn-ea"/>
                          <a:cs typeface="+mn-cs"/>
                        </a:rPr>
                        <a:t>Must Have </a:t>
                      </a:r>
                      <a:endParaRPr lang="zh-CN" altLang="zh-CN" sz="2400" b="1" kern="1200" dirty="0">
                        <a:solidFill>
                          <a:schemeClr val="tx1"/>
                        </a:solidFill>
                        <a:effectLst/>
                        <a:latin typeface="+mn-lt"/>
                        <a:ea typeface="+mn-ea"/>
                        <a:cs typeface="+mn-cs"/>
                      </a:endParaRPr>
                    </a:p>
                    <a:p>
                      <a:pPr algn="l"/>
                      <a:endParaRPr lang="zh-CN" altLang="en-US" dirty="0"/>
                    </a:p>
                  </a:txBody>
                  <a:tcPr anchor="ctr"/>
                </a:tc>
                <a:tc>
                  <a:txBody>
                    <a:bodyPr/>
                    <a:lstStyle/>
                    <a:p>
                      <a:pPr algn="l"/>
                      <a:r>
                        <a:rPr lang="zh-CN" altLang="zh-CN" sz="1800" kern="1200" dirty="0">
                          <a:solidFill>
                            <a:schemeClr val="dk1"/>
                          </a:solidFill>
                          <a:effectLst/>
                        </a:rPr>
                        <a:t>注册：作为游客，我想要注册一个账号，以便于拥有自己的账号购买书籍。</a:t>
                      </a:r>
                      <a:endParaRPr lang="zh-CN" altLang="zh-CN" sz="1800" kern="1200" dirty="0">
                        <a:solidFill>
                          <a:schemeClr val="dk1"/>
                        </a:solidFill>
                        <a:effectLst/>
                        <a:latin typeface="+mn-lt"/>
                        <a:ea typeface="+mn-ea"/>
                        <a:cs typeface="+mn-cs"/>
                      </a:endParaRPr>
                    </a:p>
                  </a:txBody>
                  <a:tcPr/>
                </a:tc>
              </a:tr>
              <a:tr h="476584">
                <a:tc vMerge="1">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kern="1200" dirty="0">
                          <a:solidFill>
                            <a:schemeClr val="dk1"/>
                          </a:solidFill>
                          <a:effectLst/>
                        </a:rPr>
                        <a:t>登录：作为已注册的用户，我想要快速简洁的登录，以便我拥有自己的账号。</a:t>
                      </a:r>
                      <a:endParaRPr lang="zh-CN" altLang="zh-CN" sz="1800" kern="1200" dirty="0">
                        <a:solidFill>
                          <a:schemeClr val="dk1"/>
                        </a:solidFill>
                        <a:effectLst/>
                      </a:endParaRPr>
                    </a:p>
                  </a:txBody>
                  <a:tcPr/>
                </a:tc>
              </a:tr>
              <a:tr h="476584">
                <a:tc vMerge="1">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kern="1200" dirty="0">
                          <a:solidFill>
                            <a:schemeClr val="dk1"/>
                          </a:solidFill>
                          <a:effectLst/>
                        </a:rPr>
                        <a:t>查看图书：作为买书者，我想要看到平台上的书籍的详细信息，以便于选择我想要的书籍，并且对比是否是同一本书籍。</a:t>
                      </a:r>
                      <a:endParaRPr lang="zh-CN" altLang="zh-CN" sz="1800" kern="1200" dirty="0">
                        <a:solidFill>
                          <a:schemeClr val="dk1"/>
                        </a:solidFill>
                        <a:effectLst/>
                      </a:endParaRPr>
                    </a:p>
                  </a:txBody>
                  <a:tcPr/>
                </a:tc>
              </a:tr>
              <a:tr h="476584">
                <a:tc vMerge="1">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kern="1200" dirty="0">
                          <a:solidFill>
                            <a:schemeClr val="dk1"/>
                          </a:solidFill>
                          <a:effectLst/>
                        </a:rPr>
                        <a:t>下单：作为买书者，我想要支付我的书籍订单，购买书籍，以便于付款后，商家发出书籍，我可以收到购买的书籍。</a:t>
                      </a:r>
                      <a:endParaRPr lang="zh-CN" altLang="zh-CN" sz="1800" kern="1200" dirty="0">
                        <a:solidFill>
                          <a:schemeClr val="dk1"/>
                        </a:solidFill>
                        <a:effectLst/>
                        <a:latin typeface="+mn-lt"/>
                        <a:ea typeface="+mn-ea"/>
                        <a:cs typeface="+mn-cs"/>
                      </a:endParaRPr>
                    </a:p>
                  </a:txBody>
                  <a:tcPr/>
                </a:tc>
              </a:tr>
              <a:tr h="476584">
                <a:tc vMerge="1">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kern="1200" dirty="0">
                          <a:solidFill>
                            <a:schemeClr val="dk1"/>
                          </a:solidFill>
                          <a:effectLst/>
                        </a:rPr>
                        <a:t>查看订单状态：作为已下单的用户，我想要查看订单进度信息，从而确定订单状态以及收货时间。</a:t>
                      </a:r>
                      <a:endParaRPr lang="zh-CN" altLang="zh-CN" sz="1800" kern="1200" dirty="0">
                        <a:solidFill>
                          <a:schemeClr val="dk1"/>
                        </a:solidFill>
                        <a:effectLst/>
                        <a:latin typeface="+mn-lt"/>
                        <a:ea typeface="+mn-ea"/>
                        <a:cs typeface="+mn-cs"/>
                      </a:endParaRPr>
                    </a:p>
                  </a:txBody>
                  <a:tcPr/>
                </a:tc>
              </a:tr>
              <a:tr h="476584">
                <a:tc vMerge="1">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kern="1200" dirty="0">
                          <a:solidFill>
                            <a:schemeClr val="dk1"/>
                          </a:solidFill>
                          <a:effectLst/>
                        </a:rPr>
                        <a:t>后台图书管理上传：作为管理员，我想要管理上传图书，以便于用户可以查看或购买到想要的书籍。</a:t>
                      </a:r>
                      <a:endParaRPr lang="zh-CN" altLang="zh-CN" sz="1800" kern="1200" dirty="0">
                        <a:solidFill>
                          <a:schemeClr val="dk1"/>
                        </a:solidFill>
                        <a:effectLst/>
                        <a:latin typeface="+mn-lt"/>
                        <a:ea typeface="+mn-ea"/>
                        <a:cs typeface="+mn-cs"/>
                      </a:endParaRPr>
                    </a:p>
                  </a:txBody>
                  <a:tcPr/>
                </a:tc>
              </a:tr>
              <a:tr h="476584">
                <a:tc vMerge="1">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kern="1200" dirty="0">
                          <a:solidFill>
                            <a:schemeClr val="dk1"/>
                          </a:solidFill>
                          <a:effectLst/>
                        </a:rPr>
                        <a:t>查看书籍信息：作为管理员，我想要查看关键词搜索量，从而对分类进行修改</a:t>
                      </a:r>
                      <a:r>
                        <a:rPr lang="zh-CN" altLang="en-US" sz="1800" kern="1200" dirty="0">
                          <a:solidFill>
                            <a:schemeClr val="dk1"/>
                          </a:solidFill>
                          <a:effectLst/>
                        </a:rPr>
                        <a:t>。</a:t>
                      </a:r>
                      <a:endParaRPr lang="zh-CN" altLang="en-US" dirty="0"/>
                    </a:p>
                  </a:txBody>
                  <a:tcPr/>
                </a:tc>
              </a:tr>
            </a:tbl>
          </a:graphicData>
        </a:graphic>
      </p:graphicFrame>
      <p:sp>
        <p:nvSpPr>
          <p:cNvPr id="11" name="文本框 10"/>
          <p:cNvSpPr txBox="1"/>
          <p:nvPr/>
        </p:nvSpPr>
        <p:spPr>
          <a:xfrm>
            <a:off x="1310640" y="1110262"/>
            <a:ext cx="9570720" cy="830997"/>
          </a:xfrm>
          <a:prstGeom prst="rect">
            <a:avLst/>
          </a:prstGeom>
          <a:noFill/>
        </p:spPr>
        <p:txBody>
          <a:bodyPr wrap="square" rtlCol="0">
            <a:spAutoFit/>
          </a:bodyPr>
          <a:lstStyle/>
          <a:p>
            <a:r>
              <a:rPr lang="en-US" altLang="zh-CN" sz="2400" b="1" kern="100" dirty="0">
                <a:effectLst/>
                <a:latin typeface="Times New Roman" panose="02020603050405020304" pitchFamily="18" charset="0"/>
                <a:ea typeface="宋体" panose="02010600030101010101" pitchFamily="2" charset="-122"/>
              </a:rPr>
              <a:t>Product Backlog</a:t>
            </a:r>
            <a:endParaRPr lang="zh-CN" altLang="zh-CN" sz="2400" b="1" kern="100" dirty="0">
              <a:effectLst/>
              <a:latin typeface="Times New Roman" panose="02020603050405020304" pitchFamily="18" charset="0"/>
              <a:ea typeface="宋体" panose="02010600030101010101" pitchFamily="2" charset="-122"/>
            </a:endParaRPr>
          </a:p>
          <a:p>
            <a:r>
              <a:rPr lang="zh-CN" altLang="en-US" sz="2400" b="1" dirty="0"/>
              <a:t>对用户故事进行优先级排列：</a:t>
            </a:r>
            <a:r>
              <a:rPr lang="en-US" altLang="zh-CN" sz="2400" b="1" kern="100" dirty="0">
                <a:effectLst/>
                <a:latin typeface="Times New Roman" panose="02020603050405020304" pitchFamily="18" charset="0"/>
                <a:ea typeface="宋体" panose="02010600030101010101" pitchFamily="2" charset="-122"/>
              </a:rPr>
              <a:t>Must Have  </a:t>
            </a:r>
            <a:r>
              <a:rPr lang="zh-CN" altLang="en-US" sz="2400" b="1" kern="100" dirty="0">
                <a:effectLst/>
                <a:latin typeface="Times New Roman" panose="02020603050405020304" pitchFamily="18" charset="0"/>
                <a:ea typeface="宋体" panose="02010600030101010101" pitchFamily="2" charset="-122"/>
              </a:rPr>
              <a:t>、</a:t>
            </a:r>
            <a:r>
              <a:rPr lang="en-US" altLang="zh-CN" sz="2400" b="1" kern="100" dirty="0">
                <a:effectLst/>
                <a:latin typeface="Times New Roman" panose="02020603050405020304" pitchFamily="18" charset="0"/>
                <a:ea typeface="宋体" panose="02010600030101010101" pitchFamily="2" charset="-122"/>
              </a:rPr>
              <a:t>S</a:t>
            </a:r>
            <a:r>
              <a:rPr lang="en-US" altLang="zh-CN" sz="2400" b="1" kern="100" dirty="0">
                <a:latin typeface="Times New Roman" panose="02020603050405020304" pitchFamily="18" charset="0"/>
                <a:ea typeface="宋体" panose="02010600030101010101" pitchFamily="2" charset="-122"/>
              </a:rPr>
              <a:t>hould</a:t>
            </a:r>
            <a:r>
              <a:rPr lang="zh-CN" altLang="en-US" sz="2400" b="1" kern="100" dirty="0">
                <a:latin typeface="Times New Roman" panose="02020603050405020304" pitchFamily="18" charset="0"/>
                <a:ea typeface="宋体" panose="02010600030101010101" pitchFamily="2" charset="-122"/>
              </a:rPr>
              <a:t> </a:t>
            </a:r>
            <a:r>
              <a:rPr lang="en-US" altLang="zh-CN" sz="2400" b="1" kern="100" dirty="0">
                <a:latin typeface="Times New Roman" panose="02020603050405020304" pitchFamily="18" charset="0"/>
                <a:ea typeface="宋体" panose="02010600030101010101" pitchFamily="2" charset="-122"/>
              </a:rPr>
              <a:t>have</a:t>
            </a:r>
            <a:r>
              <a:rPr lang="zh-CN" altLang="en-US" sz="2400" b="1" kern="100" dirty="0">
                <a:latin typeface="Times New Roman" panose="02020603050405020304" pitchFamily="18" charset="0"/>
                <a:ea typeface="宋体" panose="02010600030101010101" pitchFamily="2" charset="-122"/>
              </a:rPr>
              <a:t>、</a:t>
            </a:r>
            <a:r>
              <a:rPr lang="en-US" altLang="zh-CN" sz="2400" b="1" kern="100" dirty="0">
                <a:latin typeface="Times New Roman" panose="02020603050405020304" pitchFamily="18" charset="0"/>
                <a:ea typeface="宋体" panose="02010600030101010101" pitchFamily="2" charset="-122"/>
              </a:rPr>
              <a:t>Nice to have</a:t>
            </a:r>
            <a:endParaRPr lang="zh-CN" altLang="zh-CN" sz="2400" b="1" kern="100" dirty="0">
              <a:effectLst/>
              <a:latin typeface="Times New Roman" panose="02020603050405020304" pitchFamily="18"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681990"/>
          </a:xfrm>
          <a:prstGeom prst="rect">
            <a:avLst/>
          </a:prstGeom>
          <a:noFill/>
        </p:spPr>
        <p:txBody>
          <a:bodyPr wrap="square" rtlCol="0">
            <a:spAutoFit/>
          </a:bodyPr>
          <a:lstStyle/>
          <a:p>
            <a:pPr>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cs typeface="+mn-ea"/>
                <a:sym typeface="+mn-lt"/>
              </a:rPr>
              <a:t>任务分解</a:t>
            </a:r>
            <a:endParaRPr lang="zh-CN" altLang="en-US" sz="3200" spc="600" dirty="0">
              <a:cs typeface="+mn-ea"/>
              <a:sym typeface="+mn-lt"/>
            </a:endParaRPr>
          </a:p>
        </p:txBody>
      </p:sp>
      <p:graphicFrame>
        <p:nvGraphicFramePr>
          <p:cNvPr id="10" name="表格 10"/>
          <p:cNvGraphicFramePr>
            <a:graphicFrameLocks noGrp="1"/>
          </p:cNvGraphicFramePr>
          <p:nvPr/>
        </p:nvGraphicFramePr>
        <p:xfrm>
          <a:off x="619760" y="1219200"/>
          <a:ext cx="10952480" cy="5156759"/>
        </p:xfrm>
        <a:graphic>
          <a:graphicData uri="http://schemas.openxmlformats.org/drawingml/2006/table">
            <a:tbl>
              <a:tblPr firstRow="1" bandRow="1">
                <a:tableStyleId>{BDBED569-4797-4DF1-A0F4-6AAB3CD982D8}</a:tableStyleId>
              </a:tblPr>
              <a:tblGrid>
                <a:gridCol w="2110922"/>
                <a:gridCol w="8841558"/>
              </a:tblGrid>
              <a:tr h="417591">
                <a:tc>
                  <a:txBody>
                    <a:bodyPr/>
                    <a:lstStyle/>
                    <a:p>
                      <a:pPr algn="ctr"/>
                      <a:r>
                        <a:rPr lang="zh-CN" altLang="en-US" dirty="0"/>
                        <a:t>优先级</a:t>
                      </a:r>
                      <a:endParaRPr lang="zh-CN" altLang="en-US" dirty="0"/>
                    </a:p>
                  </a:txBody>
                  <a:tcPr/>
                </a:tc>
                <a:tc>
                  <a:txBody>
                    <a:bodyPr/>
                    <a:lstStyle/>
                    <a:p>
                      <a:pPr algn="ctr"/>
                      <a:r>
                        <a:rPr lang="zh-CN" altLang="en-US" dirty="0"/>
                        <a:t>用户故事</a:t>
                      </a:r>
                      <a:endParaRPr lang="zh-CN" altLang="en-US" dirty="0"/>
                    </a:p>
                  </a:txBody>
                  <a:tcPr/>
                </a:tc>
              </a:tr>
              <a:tr h="600234">
                <a:tc rowSpan="8">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400" b="1" kern="1200" dirty="0">
                          <a:solidFill>
                            <a:schemeClr val="tx1"/>
                          </a:solidFill>
                          <a:effectLst/>
                          <a:latin typeface="+mn-lt"/>
                          <a:ea typeface="+mn-ea"/>
                          <a:cs typeface="+mn-cs"/>
                        </a:rPr>
                        <a:t>Should Have</a:t>
                      </a:r>
                      <a:endParaRPr lang="zh-CN" altLang="en-US" sz="2400" b="1" dirty="0"/>
                    </a:p>
                  </a:txBody>
                  <a:tcPr anchor="ctr"/>
                </a:tc>
                <a:tc>
                  <a:txBody>
                    <a:bodyPr/>
                    <a:lstStyle/>
                    <a:p>
                      <a:r>
                        <a:rPr lang="zh-CN" altLang="zh-CN" sz="1800" kern="1200" dirty="0">
                          <a:solidFill>
                            <a:schemeClr val="tx1"/>
                          </a:solidFill>
                          <a:effectLst/>
                          <a:latin typeface="+mn-lt"/>
                          <a:ea typeface="+mn-ea"/>
                          <a:cs typeface="+mn-cs"/>
                        </a:rPr>
                        <a:t>修改个人信息：作为已登录的用户，我想要查看并修改个人信息，以便下单后能准确无误送到我的手中。</a:t>
                      </a:r>
                      <a:endParaRPr lang="zh-CN" altLang="zh-CN" sz="1800" kern="1200" dirty="0">
                        <a:solidFill>
                          <a:schemeClr val="tx1"/>
                        </a:solidFill>
                        <a:effectLst/>
                        <a:latin typeface="+mn-lt"/>
                        <a:ea typeface="+mn-ea"/>
                        <a:cs typeface="+mn-cs"/>
                      </a:endParaRPr>
                    </a:p>
                  </a:txBody>
                  <a:tcPr/>
                </a:tc>
              </a:tr>
              <a:tr h="544119">
                <a:tc vMerge="1">
                  <a:tcPr/>
                </a:tc>
                <a:tc>
                  <a:txBody>
                    <a:bodyPr/>
                    <a:lstStyle/>
                    <a:p>
                      <a:r>
                        <a:rPr lang="zh-CN" altLang="zh-CN" sz="1800" kern="1200" dirty="0">
                          <a:solidFill>
                            <a:schemeClr val="tx1"/>
                          </a:solidFill>
                          <a:effectLst/>
                          <a:latin typeface="+mn-lt"/>
                          <a:ea typeface="+mn-ea"/>
                          <a:cs typeface="+mn-cs"/>
                        </a:rPr>
                        <a:t>搜索：作为买书者，我想要直接搜索书籍信息，以便于快速直接查找平台是否有我想购买的书籍。</a:t>
                      </a:r>
                      <a:endParaRPr lang="zh-CN" altLang="zh-CN" sz="1800" kern="1200" dirty="0">
                        <a:solidFill>
                          <a:schemeClr val="tx1"/>
                        </a:solidFill>
                        <a:effectLst/>
                        <a:latin typeface="+mn-lt"/>
                        <a:ea typeface="+mn-ea"/>
                        <a:cs typeface="+mn-cs"/>
                      </a:endParaRPr>
                    </a:p>
                  </a:txBody>
                  <a:tcPr/>
                </a:tc>
              </a:tr>
              <a:tr h="730784">
                <a:tc vMerge="1">
                  <a:tcPr/>
                </a:tc>
                <a:tc>
                  <a:txBody>
                    <a:bodyPr/>
                    <a:lstStyle/>
                    <a:p>
                      <a:r>
                        <a:rPr lang="zh-CN" altLang="zh-CN" sz="1800" kern="1200" dirty="0">
                          <a:solidFill>
                            <a:schemeClr val="tx1"/>
                          </a:solidFill>
                          <a:effectLst/>
                          <a:latin typeface="+mn-lt"/>
                          <a:ea typeface="+mn-ea"/>
                          <a:cs typeface="+mn-cs"/>
                        </a:rPr>
                        <a:t>添加购物车：作为买书者，我想要将自己喜欢或感兴趣的书籍添加到购物车中，以便于可以在自己购物车随时查看书籍并购买。</a:t>
                      </a:r>
                      <a:endParaRPr lang="zh-CN" altLang="zh-CN" sz="1800" kern="1200" dirty="0">
                        <a:solidFill>
                          <a:schemeClr val="tx1"/>
                        </a:solidFill>
                        <a:effectLst/>
                        <a:latin typeface="+mn-lt"/>
                        <a:ea typeface="+mn-ea"/>
                        <a:cs typeface="+mn-cs"/>
                      </a:endParaRPr>
                    </a:p>
                  </a:txBody>
                  <a:tcPr/>
                </a:tc>
              </a:tr>
              <a:tr h="528025">
                <a:tc vMerge="1">
                  <a:tcPr/>
                </a:tc>
                <a:tc>
                  <a:txBody>
                    <a:bodyPr/>
                    <a:lstStyle/>
                    <a:p>
                      <a:r>
                        <a:rPr lang="zh-CN" altLang="zh-CN" sz="1800" kern="1200" dirty="0">
                          <a:solidFill>
                            <a:schemeClr val="tx1"/>
                          </a:solidFill>
                          <a:effectLst/>
                          <a:latin typeface="+mn-lt"/>
                          <a:ea typeface="+mn-ea"/>
                          <a:cs typeface="+mn-cs"/>
                        </a:rPr>
                        <a:t>修改购物车：作为买书者，我想要修改购物车，以便于我下次更方便的查找图书。</a:t>
                      </a:r>
                      <a:endParaRPr lang="en-US" altLang="zh-CN" sz="1800" kern="1200" dirty="0">
                        <a:solidFill>
                          <a:schemeClr val="tx1"/>
                        </a:solidFill>
                        <a:effectLst/>
                        <a:latin typeface="+mn-lt"/>
                        <a:ea typeface="+mn-ea"/>
                        <a:cs typeface="+mn-cs"/>
                      </a:endParaRPr>
                    </a:p>
                  </a:txBody>
                  <a:tcPr/>
                </a:tc>
              </a:tr>
              <a:tr h="508441">
                <a:tc vMerge="1">
                  <a:tcPr/>
                </a:tc>
                <a:tc>
                  <a:txBody>
                    <a:bodyPr/>
                    <a:lstStyle/>
                    <a:p>
                      <a:r>
                        <a:rPr lang="zh-CN" altLang="zh-CN" sz="1800" kern="1200" dirty="0">
                          <a:solidFill>
                            <a:schemeClr val="tx1"/>
                          </a:solidFill>
                          <a:effectLst/>
                          <a:latin typeface="+mn-lt"/>
                          <a:ea typeface="+mn-ea"/>
                          <a:cs typeface="+mn-cs"/>
                        </a:rPr>
                        <a:t>删除购物车中图书：作为买书者，我想要删除购物车中图书，以便于减小购物车容量。</a:t>
                      </a:r>
                      <a:endParaRPr lang="zh-CN" altLang="zh-CN" sz="1800" kern="1200" dirty="0">
                        <a:solidFill>
                          <a:schemeClr val="tx1"/>
                        </a:solidFill>
                        <a:effectLst/>
                        <a:latin typeface="+mn-lt"/>
                        <a:ea typeface="+mn-ea"/>
                        <a:cs typeface="+mn-cs"/>
                      </a:endParaRPr>
                    </a:p>
                  </a:txBody>
                  <a:tcPr/>
                </a:tc>
              </a:tr>
              <a:tr h="507559">
                <a:tc vMerge="1">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kern="1200" dirty="0">
                          <a:solidFill>
                            <a:schemeClr val="tx1"/>
                          </a:solidFill>
                          <a:effectLst/>
                          <a:latin typeface="+mn-lt"/>
                          <a:ea typeface="+mn-ea"/>
                          <a:cs typeface="+mn-cs"/>
                        </a:rPr>
                        <a:t>编辑图书：作为管理员，我想要重新修改图书信息，以便于用户获得准确的信息</a:t>
                      </a:r>
                      <a:r>
                        <a:rPr lang="zh-CN" altLang="en-US" sz="1800" kern="1200" dirty="0">
                          <a:solidFill>
                            <a:schemeClr val="tx1"/>
                          </a:solidFill>
                          <a:effectLst/>
                          <a:latin typeface="+mn-lt"/>
                          <a:ea typeface="+mn-ea"/>
                          <a:cs typeface="+mn-cs"/>
                        </a:rPr>
                        <a:t>。</a:t>
                      </a:r>
                      <a:endParaRPr lang="zh-CN" altLang="zh-CN" sz="1800" kern="1200" dirty="0">
                        <a:solidFill>
                          <a:schemeClr val="dk1"/>
                        </a:solidFill>
                        <a:effectLst/>
                        <a:latin typeface="+mn-lt"/>
                        <a:ea typeface="+mn-ea"/>
                        <a:cs typeface="+mn-cs"/>
                      </a:endParaRPr>
                    </a:p>
                  </a:txBody>
                  <a:tcPr/>
                </a:tc>
              </a:tr>
              <a:tr h="544119">
                <a:tc vMerge="1">
                  <a:tcPr/>
                </a:tc>
                <a:tc>
                  <a:txBody>
                    <a:bodyPr/>
                    <a:lstStyle/>
                    <a:p>
                      <a:r>
                        <a:rPr lang="zh-CN" altLang="zh-CN" sz="1800" kern="1200" dirty="0">
                          <a:solidFill>
                            <a:schemeClr val="tx1"/>
                          </a:solidFill>
                          <a:effectLst/>
                          <a:latin typeface="+mn-lt"/>
                          <a:ea typeface="+mn-ea"/>
                          <a:cs typeface="+mn-cs"/>
                        </a:rPr>
                        <a:t>删除图书：作为管理员，我想要删除缺货的图书，以便于用户购买图书更方便。</a:t>
                      </a:r>
                      <a:endParaRPr lang="zh-CN" altLang="zh-CN" sz="1800" kern="1200" dirty="0">
                        <a:solidFill>
                          <a:schemeClr val="tx1"/>
                        </a:solidFill>
                        <a:effectLst/>
                        <a:latin typeface="+mn-lt"/>
                        <a:ea typeface="+mn-ea"/>
                        <a:cs typeface="+mn-cs"/>
                      </a:endParaRPr>
                    </a:p>
                  </a:txBody>
                  <a:tcPr/>
                </a:tc>
              </a:tr>
              <a:tr h="544119">
                <a:tc vMerge="1">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kern="1200" dirty="0">
                          <a:solidFill>
                            <a:schemeClr val="tx1"/>
                          </a:solidFill>
                          <a:effectLst/>
                          <a:latin typeface="+mn-lt"/>
                          <a:ea typeface="+mn-ea"/>
                          <a:cs typeface="+mn-cs"/>
                        </a:rPr>
                        <a:t>管理人员：作为管理员，我想要对数据库中所有人权限进行管理，以便把控书城的质量以及良好环境。</a:t>
                      </a:r>
                      <a:endParaRPr lang="zh-CN" altLang="zh-CN" sz="1800" kern="1200" dirty="0">
                        <a:solidFill>
                          <a:schemeClr val="dk1"/>
                        </a:solidFill>
                        <a:effectLst/>
                        <a:latin typeface="+mn-lt"/>
                        <a:ea typeface="+mn-ea"/>
                        <a:cs typeface="+mn-cs"/>
                      </a:endParaRPr>
                    </a:p>
                  </a:txBody>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681990"/>
          </a:xfrm>
          <a:prstGeom prst="rect">
            <a:avLst/>
          </a:prstGeom>
          <a:noFill/>
        </p:spPr>
        <p:txBody>
          <a:bodyPr wrap="square" rtlCol="0">
            <a:spAutoFit/>
          </a:bodyPr>
          <a:lstStyle/>
          <a:p>
            <a:pPr>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cs typeface="+mn-ea"/>
                <a:sym typeface="+mn-lt"/>
              </a:rPr>
              <a:t>任务分解</a:t>
            </a:r>
            <a:endParaRPr lang="zh-CN" altLang="en-US" sz="3200" spc="600" dirty="0">
              <a:cs typeface="+mn-ea"/>
              <a:sym typeface="+mn-lt"/>
            </a:endParaRPr>
          </a:p>
        </p:txBody>
      </p:sp>
      <p:graphicFrame>
        <p:nvGraphicFramePr>
          <p:cNvPr id="10" name="表格 10"/>
          <p:cNvGraphicFramePr>
            <a:graphicFrameLocks noGrp="1"/>
          </p:cNvGraphicFramePr>
          <p:nvPr/>
        </p:nvGraphicFramePr>
        <p:xfrm>
          <a:off x="822960" y="2387600"/>
          <a:ext cx="10952480" cy="2388689"/>
        </p:xfrm>
        <a:graphic>
          <a:graphicData uri="http://schemas.openxmlformats.org/drawingml/2006/table">
            <a:tbl>
              <a:tblPr firstRow="1" bandRow="1">
                <a:tableStyleId>{BDBED569-4797-4DF1-A0F4-6AAB3CD982D8}</a:tableStyleId>
              </a:tblPr>
              <a:tblGrid>
                <a:gridCol w="2110922"/>
                <a:gridCol w="8841558"/>
              </a:tblGrid>
              <a:tr h="417591">
                <a:tc>
                  <a:txBody>
                    <a:bodyPr/>
                    <a:lstStyle/>
                    <a:p>
                      <a:pPr algn="ctr"/>
                      <a:r>
                        <a:rPr lang="zh-CN" altLang="en-US" dirty="0"/>
                        <a:t>优先级</a:t>
                      </a:r>
                      <a:endParaRPr lang="zh-CN" altLang="en-US" dirty="0"/>
                    </a:p>
                  </a:txBody>
                  <a:tcPr/>
                </a:tc>
                <a:tc>
                  <a:txBody>
                    <a:bodyPr/>
                    <a:lstStyle/>
                    <a:p>
                      <a:pPr algn="ctr"/>
                      <a:r>
                        <a:rPr lang="zh-CN" altLang="en-US" dirty="0"/>
                        <a:t>用户故事</a:t>
                      </a:r>
                      <a:endParaRPr lang="zh-CN" altLang="en-US" dirty="0"/>
                    </a:p>
                  </a:txBody>
                  <a:tcPr/>
                </a:tc>
              </a:tr>
              <a:tr h="600234">
                <a:tc rowSpan="3">
                  <a:txBody>
                    <a:bodyPr/>
                    <a:lstStyle/>
                    <a:p>
                      <a:pPr algn="ctr"/>
                      <a:r>
                        <a:rPr lang="en-US" altLang="zh-CN" sz="2400" b="1" kern="1200" dirty="0">
                          <a:solidFill>
                            <a:schemeClr val="tx1"/>
                          </a:solidFill>
                          <a:effectLst/>
                          <a:latin typeface="+mn-lt"/>
                          <a:ea typeface="+mn-ea"/>
                          <a:cs typeface="+mn-cs"/>
                        </a:rPr>
                        <a:t>Nice to Have</a:t>
                      </a:r>
                      <a:endParaRPr lang="zh-CN" altLang="zh-CN" sz="2400" b="1" kern="1200" dirty="0">
                        <a:solidFill>
                          <a:schemeClr val="tx1"/>
                        </a:solidFill>
                        <a:effectLst/>
                        <a:latin typeface="+mn-lt"/>
                        <a:ea typeface="+mn-ea"/>
                        <a:cs typeface="+mn-cs"/>
                      </a:endParaRPr>
                    </a:p>
                  </a:txBody>
                  <a:tcPr anchor="ctr"/>
                </a:tc>
                <a:tc>
                  <a:txBody>
                    <a:bodyPr/>
                    <a:lstStyle/>
                    <a:p>
                      <a:r>
                        <a:rPr lang="zh-CN" altLang="zh-CN" sz="1800" kern="1200" dirty="0">
                          <a:solidFill>
                            <a:schemeClr val="tx1"/>
                          </a:solidFill>
                          <a:effectLst/>
                          <a:latin typeface="+mn-lt"/>
                          <a:ea typeface="+mn-ea"/>
                          <a:cs typeface="+mn-cs"/>
                        </a:rPr>
                        <a:t>取消订单：作为买书者，我想要取消订单，以便于不购买无用的图书。</a:t>
                      </a:r>
                      <a:endParaRPr lang="zh-CN" altLang="zh-CN" sz="1800" kern="1200" dirty="0">
                        <a:solidFill>
                          <a:schemeClr val="tx1"/>
                        </a:solidFill>
                        <a:effectLst/>
                        <a:latin typeface="+mn-lt"/>
                        <a:ea typeface="+mn-ea"/>
                        <a:cs typeface="+mn-cs"/>
                      </a:endParaRPr>
                    </a:p>
                  </a:txBody>
                  <a:tcPr/>
                </a:tc>
              </a:tr>
              <a:tr h="544119">
                <a:tc vMerge="1">
                  <a:tcPr anchor="ctr"/>
                </a:tc>
                <a:tc>
                  <a:txBody>
                    <a:bodyPr/>
                    <a:lstStyle/>
                    <a:p>
                      <a:r>
                        <a:rPr lang="zh-CN" altLang="zh-CN" sz="1800" kern="1200" dirty="0">
                          <a:solidFill>
                            <a:schemeClr val="tx1"/>
                          </a:solidFill>
                          <a:effectLst/>
                          <a:latin typeface="+mn-lt"/>
                          <a:ea typeface="+mn-ea"/>
                          <a:cs typeface="+mn-cs"/>
                        </a:rPr>
                        <a:t>按状态搜索订单：作为管理员，我想要按状态收拾订单，以便于发现那些订单为未确认发货。</a:t>
                      </a:r>
                      <a:endParaRPr lang="zh-CN" altLang="zh-CN" sz="1800" kern="1200" dirty="0">
                        <a:solidFill>
                          <a:schemeClr val="tx1"/>
                        </a:solidFill>
                        <a:effectLst/>
                        <a:latin typeface="+mn-lt"/>
                        <a:ea typeface="+mn-ea"/>
                        <a:cs typeface="+mn-cs"/>
                      </a:endParaRPr>
                    </a:p>
                  </a:txBody>
                  <a:tcPr/>
                </a:tc>
              </a:tr>
              <a:tr h="730784">
                <a:tc vMerge="1">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800" kern="1200" dirty="0">
                          <a:solidFill>
                            <a:schemeClr val="tx1"/>
                          </a:solidFill>
                          <a:effectLst/>
                          <a:latin typeface="+mn-lt"/>
                          <a:ea typeface="+mn-ea"/>
                          <a:cs typeface="+mn-cs"/>
                        </a:rPr>
                        <a:t>确认发货：作为管理员，我想要确认发货，以便于确认图书已发货，用户可以看到发货信息。</a:t>
                      </a:r>
                      <a:endParaRPr lang="zh-CN" altLang="zh-CN" sz="1800" kern="1200" dirty="0">
                        <a:solidFill>
                          <a:schemeClr val="tx1"/>
                        </a:solidFill>
                        <a:effectLst/>
                        <a:latin typeface="+mn-lt"/>
                        <a:ea typeface="+mn-ea"/>
                        <a:cs typeface="+mn-cs"/>
                      </a:endParaRPr>
                    </a:p>
                  </a:txBody>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785222" y="1828800"/>
            <a:ext cx="3301509" cy="3282306"/>
            <a:chOff x="1785222" y="1828800"/>
            <a:chExt cx="3301509" cy="3282306"/>
          </a:xfrm>
        </p:grpSpPr>
        <p:sp>
          <p:nvSpPr>
            <p:cNvPr id="24" name="MH_Others_1"/>
            <p:cNvSpPr/>
            <p:nvPr>
              <p:custDataLst>
                <p:tags r:id="rId2"/>
              </p:custDataLst>
            </p:nvPr>
          </p:nvSpPr>
          <p:spPr>
            <a:xfrm>
              <a:off x="2504984" y="255496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3" name="MH_Others_2"/>
            <p:cNvSpPr/>
            <p:nvPr>
              <p:custDataLst>
                <p:tags r:id="rId3"/>
              </p:custDataLst>
            </p:nvPr>
          </p:nvSpPr>
          <p:spPr>
            <a:xfrm>
              <a:off x="1785222" y="182880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15" name="MH_Others_3"/>
            <p:cNvSpPr/>
            <p:nvPr>
              <p:custDataLst>
                <p:tags r:id="rId4"/>
              </p:custDataLst>
            </p:nvPr>
          </p:nvSpPr>
          <p:spPr>
            <a:xfrm>
              <a:off x="4817379" y="2695898"/>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cs typeface="+mn-ea"/>
                <a:sym typeface="+mn-lt"/>
              </a:endParaRPr>
            </a:p>
          </p:txBody>
        </p:sp>
        <p:sp>
          <p:nvSpPr>
            <p:cNvPr id="4" name="MH_Number"/>
            <p:cNvSpPr/>
            <p:nvPr>
              <p:custDataLst>
                <p:tags r:id="rId5"/>
              </p:custDataLst>
            </p:nvPr>
          </p:nvSpPr>
          <p:spPr>
            <a:xfrm>
              <a:off x="2629838" y="269589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2500" lnSpcReduction="10000"/>
            </a:bodyPr>
            <a:lstStyle/>
            <a:p>
              <a:pPr lvl="0" algn="ctr"/>
              <a:r>
                <a:rPr lang="en-US" altLang="zh-CN" sz="8000" dirty="0">
                  <a:solidFill>
                    <a:srgbClr val="FFFFFF"/>
                  </a:solidFill>
                  <a:cs typeface="+mn-ea"/>
                  <a:sym typeface="+mn-lt"/>
                </a:rPr>
                <a:t>2</a:t>
              </a:r>
              <a:endParaRPr lang="zh-CN" altLang="en-US" sz="8000" dirty="0">
                <a:solidFill>
                  <a:srgbClr val="FFFFFF"/>
                </a:solidFill>
                <a:cs typeface="+mn-ea"/>
                <a:sym typeface="+mn-lt"/>
              </a:endParaRPr>
            </a:p>
          </p:txBody>
        </p:sp>
      </p:grpSp>
      <p:sp>
        <p:nvSpPr>
          <p:cNvPr id="7" name="PA_MH_Title"/>
          <p:cNvSpPr>
            <a:spLocks noChangeArrowheads="1"/>
          </p:cNvSpPr>
          <p:nvPr>
            <p:custDataLst>
              <p:tags r:id="rId6"/>
            </p:custDataLst>
          </p:nvPr>
        </p:nvSpPr>
        <p:spPr bwMode="auto">
          <a:xfrm>
            <a:off x="5212986" y="2570423"/>
            <a:ext cx="5226414" cy="85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t"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3200" spc="600" dirty="0">
                <a:latin typeface="+mn-lt"/>
                <a:ea typeface="+mn-ea"/>
                <a:cs typeface="+mn-ea"/>
                <a:sym typeface="+mn-lt"/>
              </a:rPr>
              <a:t>进度管理</a:t>
            </a:r>
            <a:endParaRPr lang="zh-CN" altLang="en-US" sz="3200" spc="600" dirty="0">
              <a:latin typeface="+mn-lt"/>
              <a:ea typeface="+mn-ea"/>
              <a:cs typeface="+mn-ea"/>
              <a:sym typeface="+mn-lt"/>
            </a:endParaRPr>
          </a:p>
        </p:txBody>
      </p:sp>
    </p:spTree>
    <p:custDataLst>
      <p:tags r:id="rId7"/>
    </p:custData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
                                        </p:tgtEl>
                                        <p:attrNameLst>
                                          <p:attrName>ppt_y</p:attrName>
                                        </p:attrNameLst>
                                      </p:cBhvr>
                                      <p:tavLst>
                                        <p:tav tm="0">
                                          <p:val>
                                            <p:strVal val="#ppt_y"/>
                                          </p:val>
                                        </p:tav>
                                        <p:tav tm="100000">
                                          <p:val>
                                            <p:strVal val="#ppt_y"/>
                                          </p:val>
                                        </p:tav>
                                      </p:tavLst>
                                    </p:anim>
                                    <p:anim calcmode="lin" valueType="num">
                                      <p:cBhvr>
                                        <p:cTn id="1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4308764" cy="584775"/>
          </a:xfrm>
          <a:prstGeom prst="rect">
            <a:avLst/>
          </a:prstGeom>
          <a:noFill/>
        </p:spPr>
        <p:txBody>
          <a:bodyPr wrap="square" rtlCol="0">
            <a:spAutoFit/>
          </a:bodyPr>
          <a:lstStyle/>
          <a:p>
            <a:r>
              <a:rPr lang="zh-CN" altLang="en-US" sz="3200" spc="600" dirty="0">
                <a:cs typeface="+mn-ea"/>
                <a:sym typeface="+mn-lt"/>
              </a:rPr>
              <a:t>进度管理</a:t>
            </a:r>
            <a:r>
              <a:rPr lang="en-US" altLang="zh-CN" sz="3200" spc="600" dirty="0">
                <a:cs typeface="+mn-ea"/>
                <a:sym typeface="+mn-lt"/>
              </a:rPr>
              <a:t>-</a:t>
            </a:r>
            <a:r>
              <a:rPr lang="zh-CN" altLang="en-US" sz="3200" spc="600" dirty="0">
                <a:cs typeface="+mn-ea"/>
                <a:sym typeface="+mn-lt"/>
              </a:rPr>
              <a:t>迭代计划</a:t>
            </a:r>
            <a:endParaRPr lang="zh-CN" altLang="en-US" sz="3200" spc="600" dirty="0">
              <a:cs typeface="+mn-ea"/>
              <a:sym typeface="+mn-lt"/>
            </a:endParaRPr>
          </a:p>
        </p:txBody>
      </p:sp>
      <p:graphicFrame>
        <p:nvGraphicFramePr>
          <p:cNvPr id="9" name="表格 8"/>
          <p:cNvGraphicFramePr>
            <a:graphicFrameLocks noGrp="1"/>
          </p:cNvGraphicFramePr>
          <p:nvPr>
            <p:custDataLst>
              <p:tags r:id="rId1"/>
            </p:custDataLst>
          </p:nvPr>
        </p:nvGraphicFramePr>
        <p:xfrm>
          <a:off x="1144848" y="1452880"/>
          <a:ext cx="9370755" cy="4693920"/>
        </p:xfrm>
        <a:graphic>
          <a:graphicData uri="http://schemas.openxmlformats.org/drawingml/2006/table">
            <a:tbl>
              <a:tblPr>
                <a:tableStyleId>{5C22544A-7EE6-4342-B048-85BDC9FD1C3A}</a:tableStyleId>
              </a:tblPr>
              <a:tblGrid>
                <a:gridCol w="1874151"/>
                <a:gridCol w="1874151"/>
                <a:gridCol w="1874151"/>
                <a:gridCol w="1874151"/>
                <a:gridCol w="1874151"/>
              </a:tblGrid>
              <a:tr h="782320">
                <a:tc>
                  <a:txBody>
                    <a:bodyPr/>
                    <a:lstStyle/>
                    <a:p>
                      <a:pPr algn="ctr" fontAlgn="ctr">
                        <a:spcAft>
                          <a:spcPts val="0"/>
                        </a:spcAft>
                      </a:pPr>
                      <a:r>
                        <a:rPr lang="zh-CN" sz="1800" kern="0" dirty="0">
                          <a:effectLst/>
                        </a:rPr>
                        <a:t>负责人</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dirty="0">
                          <a:effectLst/>
                        </a:rPr>
                        <a:t>第一周</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a:effectLst/>
                        </a:rPr>
                        <a:t>第二周</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dirty="0">
                          <a:effectLst/>
                        </a:rPr>
                        <a:t>第三周</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a:effectLst/>
                        </a:rPr>
                        <a:t>第四周</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782320">
                <a:tc>
                  <a:txBody>
                    <a:bodyPr/>
                    <a:lstStyle/>
                    <a:p>
                      <a:pPr algn="ctr" fontAlgn="ctr">
                        <a:spcAft>
                          <a:spcPts val="0"/>
                        </a:spcAft>
                      </a:pPr>
                      <a:r>
                        <a:rPr lang="zh-CN" sz="1800" kern="0" dirty="0">
                          <a:effectLst/>
                        </a:rPr>
                        <a:t>郭佳怡</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dirty="0">
                          <a:effectLst/>
                        </a:rPr>
                        <a:t>任务分解</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dirty="0">
                          <a:effectLst/>
                        </a:rPr>
                        <a:t>管理员登录、分类显示功能实现</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dirty="0">
                          <a:effectLst/>
                        </a:rPr>
                        <a:t>分类查询功能实现</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a:effectLst/>
                        </a:rPr>
                        <a:t>编写任务分解结构</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782320">
                <a:tc>
                  <a:txBody>
                    <a:bodyPr/>
                    <a:lstStyle/>
                    <a:p>
                      <a:pPr algn="ctr" fontAlgn="ctr">
                        <a:spcAft>
                          <a:spcPts val="0"/>
                        </a:spcAft>
                      </a:pPr>
                      <a:r>
                        <a:rPr lang="zh-CN" sz="1800" kern="0">
                          <a:effectLst/>
                        </a:rPr>
                        <a:t>谢雨萌</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a:effectLst/>
                        </a:rPr>
                        <a:t>任务分解</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dirty="0">
                          <a:effectLst/>
                        </a:rPr>
                        <a:t>生成订单、查看订单、订单支付功能实现</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dirty="0">
                          <a:effectLst/>
                        </a:rPr>
                        <a:t>搜索订单、查看订单状态、取消订单功能实现</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dirty="0">
                          <a:effectLst/>
                        </a:rPr>
                        <a:t>编写项目质量管理</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782320">
                <a:tc>
                  <a:txBody>
                    <a:bodyPr/>
                    <a:lstStyle/>
                    <a:p>
                      <a:pPr algn="ctr" fontAlgn="ctr">
                        <a:spcAft>
                          <a:spcPts val="0"/>
                        </a:spcAft>
                      </a:pPr>
                      <a:r>
                        <a:rPr lang="zh-CN" sz="1800" kern="0">
                          <a:effectLst/>
                        </a:rPr>
                        <a:t>肖静怡</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a:effectLst/>
                        </a:rPr>
                        <a:t>任务详细说明</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a:effectLst/>
                        </a:rPr>
                        <a:t>图书显示模块查看某本书籍的详细信息功能实现</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dirty="0">
                          <a:effectLst/>
                        </a:rPr>
                        <a:t>添加新图书、编辑图书、删除图书功能实现</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dirty="0">
                          <a:effectLst/>
                        </a:rPr>
                        <a:t>编写测试用例</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782320">
                <a:tc>
                  <a:txBody>
                    <a:bodyPr/>
                    <a:lstStyle/>
                    <a:p>
                      <a:pPr algn="ctr" fontAlgn="ctr">
                        <a:spcAft>
                          <a:spcPts val="0"/>
                        </a:spcAft>
                      </a:pPr>
                      <a:r>
                        <a:rPr lang="zh-CN" sz="1800" kern="0">
                          <a:effectLst/>
                        </a:rPr>
                        <a:t>张美旭</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a:effectLst/>
                        </a:rPr>
                        <a:t>任务详细说明</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a:effectLst/>
                        </a:rPr>
                        <a:t>购物车界面实现</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a:effectLst/>
                        </a:rPr>
                        <a:t>购物车增删查改功能实现</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dirty="0">
                          <a:effectLst/>
                        </a:rPr>
                        <a:t>编写项目风险管理</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782320">
                <a:tc>
                  <a:txBody>
                    <a:bodyPr/>
                    <a:lstStyle/>
                    <a:p>
                      <a:pPr algn="ctr" fontAlgn="ctr">
                        <a:spcAft>
                          <a:spcPts val="0"/>
                        </a:spcAft>
                      </a:pPr>
                      <a:r>
                        <a:rPr lang="zh-CN" sz="1800" kern="0">
                          <a:effectLst/>
                        </a:rPr>
                        <a:t>张昪</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a:effectLst/>
                        </a:rPr>
                        <a:t>任务详细说明</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dirty="0">
                          <a:effectLst/>
                        </a:rPr>
                        <a:t>注册、登录、修改密码功能编写</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a:effectLst/>
                        </a:rPr>
                        <a:t>分类模块查询（图书显示）</a:t>
                      </a:r>
                      <a:endParaRPr lang="zh-CN" sz="1800" kern="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fontAlgn="ctr">
                        <a:spcAft>
                          <a:spcPts val="0"/>
                        </a:spcAft>
                      </a:pPr>
                      <a:r>
                        <a:rPr lang="zh-CN" sz="1800" kern="0" dirty="0">
                          <a:effectLst/>
                        </a:rPr>
                        <a:t>编写风险列表</a:t>
                      </a:r>
                      <a:endParaRPr lang="zh-CN" sz="1800" kern="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10" name="Rectangle 1"/>
          <p:cNvSpPr>
            <a:spLocks noChangeArrowheads="1"/>
          </p:cNvSpPr>
          <p:nvPr/>
        </p:nvSpPr>
        <p:spPr bwMode="auto">
          <a:xfrm>
            <a:off x="3225800" y="23558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39" y="256252"/>
            <a:ext cx="3857105" cy="584775"/>
          </a:xfrm>
          <a:prstGeom prst="rect">
            <a:avLst/>
          </a:prstGeom>
          <a:noFill/>
        </p:spPr>
        <p:txBody>
          <a:bodyPr wrap="square" rtlCol="0">
            <a:spAutoFit/>
          </a:bodyPr>
          <a:lstStyle/>
          <a:p>
            <a:r>
              <a:rPr lang="zh-CN" altLang="en-US" sz="3200" spc="600" dirty="0">
                <a:cs typeface="+mn-ea"/>
                <a:sym typeface="+mn-lt"/>
              </a:rPr>
              <a:t>进度管理</a:t>
            </a:r>
            <a:r>
              <a:rPr lang="en-US" altLang="zh-CN" sz="3200" spc="600" dirty="0">
                <a:cs typeface="+mn-ea"/>
                <a:sym typeface="+mn-lt"/>
              </a:rPr>
              <a:t>-</a:t>
            </a:r>
            <a:r>
              <a:rPr lang="zh-CN" altLang="en-US" sz="3200" spc="600" dirty="0">
                <a:cs typeface="+mn-ea"/>
                <a:sym typeface="+mn-lt"/>
              </a:rPr>
              <a:t>里程碑</a:t>
            </a:r>
            <a:endParaRPr lang="zh-CN" altLang="en-US" sz="3200" spc="600" dirty="0">
              <a:cs typeface="+mn-ea"/>
              <a:sym typeface="+mn-lt"/>
            </a:endParaRPr>
          </a:p>
        </p:txBody>
      </p:sp>
      <p:sp>
        <p:nvSpPr>
          <p:cNvPr id="10" name="Rectangle 1"/>
          <p:cNvSpPr>
            <a:spLocks noChangeArrowheads="1"/>
          </p:cNvSpPr>
          <p:nvPr/>
        </p:nvSpPr>
        <p:spPr bwMode="auto">
          <a:xfrm>
            <a:off x="3225800" y="23558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1026" name="图片 14" descr="IMG_25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80811" y="1277792"/>
            <a:ext cx="9390207" cy="48517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2"/>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39" y="256252"/>
            <a:ext cx="4342015" cy="584775"/>
          </a:xfrm>
          <a:prstGeom prst="rect">
            <a:avLst/>
          </a:prstGeom>
          <a:noFill/>
        </p:spPr>
        <p:txBody>
          <a:bodyPr wrap="square" rtlCol="0">
            <a:spAutoFit/>
          </a:bodyPr>
          <a:lstStyle/>
          <a:p>
            <a:r>
              <a:rPr lang="zh-CN" altLang="en-US" sz="3200" spc="600" dirty="0">
                <a:cs typeface="+mn-ea"/>
                <a:sym typeface="+mn-lt"/>
              </a:rPr>
              <a:t>进度管理</a:t>
            </a:r>
            <a:r>
              <a:rPr lang="en-US" altLang="zh-CN" sz="3200" spc="600" dirty="0">
                <a:cs typeface="+mn-ea"/>
                <a:sym typeface="+mn-lt"/>
              </a:rPr>
              <a:t>-</a:t>
            </a:r>
            <a:r>
              <a:rPr lang="zh-CN" altLang="en-US" sz="3200" spc="600" dirty="0">
                <a:cs typeface="+mn-ea"/>
                <a:sym typeface="+mn-lt"/>
              </a:rPr>
              <a:t>燃尽图</a:t>
            </a:r>
            <a:endParaRPr lang="zh-CN" altLang="en-US" sz="3200" spc="600" dirty="0">
              <a:cs typeface="+mn-ea"/>
              <a:sym typeface="+mn-lt"/>
            </a:endParaRPr>
          </a:p>
        </p:txBody>
      </p:sp>
      <p:sp>
        <p:nvSpPr>
          <p:cNvPr id="10" name="Rectangle 1"/>
          <p:cNvSpPr>
            <a:spLocks noChangeArrowheads="1"/>
          </p:cNvSpPr>
          <p:nvPr/>
        </p:nvSpPr>
        <p:spPr bwMode="auto">
          <a:xfrm>
            <a:off x="3225800" y="23558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2050" name="图片 16" descr="燃尽图"/>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3840" y="882708"/>
            <a:ext cx="11643360" cy="5719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2"/>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785222" y="1828800"/>
            <a:ext cx="3301509" cy="3282306"/>
            <a:chOff x="1785222" y="1828800"/>
            <a:chExt cx="3301509" cy="3282306"/>
          </a:xfrm>
        </p:grpSpPr>
        <p:sp>
          <p:nvSpPr>
            <p:cNvPr id="24" name="MH_Others_1"/>
            <p:cNvSpPr/>
            <p:nvPr>
              <p:custDataLst>
                <p:tags r:id="rId2"/>
              </p:custDataLst>
            </p:nvPr>
          </p:nvSpPr>
          <p:spPr>
            <a:xfrm>
              <a:off x="2504984" y="255496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3" name="MH_Others_2"/>
            <p:cNvSpPr/>
            <p:nvPr>
              <p:custDataLst>
                <p:tags r:id="rId3"/>
              </p:custDataLst>
            </p:nvPr>
          </p:nvSpPr>
          <p:spPr>
            <a:xfrm>
              <a:off x="1785222" y="182880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15" name="MH_Others_3"/>
            <p:cNvSpPr/>
            <p:nvPr>
              <p:custDataLst>
                <p:tags r:id="rId4"/>
              </p:custDataLst>
            </p:nvPr>
          </p:nvSpPr>
          <p:spPr>
            <a:xfrm>
              <a:off x="4817379" y="2695898"/>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cs typeface="+mn-ea"/>
                <a:sym typeface="+mn-lt"/>
              </a:endParaRPr>
            </a:p>
          </p:txBody>
        </p:sp>
        <p:sp>
          <p:nvSpPr>
            <p:cNvPr id="4" name="MH_Number"/>
            <p:cNvSpPr/>
            <p:nvPr>
              <p:custDataLst>
                <p:tags r:id="rId5"/>
              </p:custDataLst>
            </p:nvPr>
          </p:nvSpPr>
          <p:spPr>
            <a:xfrm>
              <a:off x="2629838" y="269589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0000" lnSpcReduction="10000"/>
            </a:bodyPr>
            <a:lstStyle/>
            <a:p>
              <a:pPr lvl="0" algn="ctr"/>
              <a:r>
                <a:rPr lang="en-US" altLang="zh-CN" sz="8000" dirty="0">
                  <a:solidFill>
                    <a:srgbClr val="FFFFFF"/>
                  </a:solidFill>
                  <a:cs typeface="+mn-ea"/>
                  <a:sym typeface="+mn-lt"/>
                </a:rPr>
                <a:t>3</a:t>
              </a:r>
              <a:endParaRPr lang="en-US" altLang="zh-CN" sz="8000" dirty="0">
                <a:solidFill>
                  <a:srgbClr val="FFFFFF"/>
                </a:solidFill>
                <a:cs typeface="+mn-ea"/>
                <a:sym typeface="+mn-lt"/>
              </a:endParaRPr>
            </a:p>
          </p:txBody>
        </p:sp>
      </p:grpSp>
      <p:sp>
        <p:nvSpPr>
          <p:cNvPr id="7" name="PA_MH_Title"/>
          <p:cNvSpPr>
            <a:spLocks noChangeArrowheads="1"/>
          </p:cNvSpPr>
          <p:nvPr>
            <p:custDataLst>
              <p:tags r:id="rId6"/>
            </p:custDataLst>
          </p:nvPr>
        </p:nvSpPr>
        <p:spPr bwMode="auto">
          <a:xfrm>
            <a:off x="5212986" y="2570423"/>
            <a:ext cx="5226414" cy="85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t"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3200" spc="600" dirty="0">
                <a:latin typeface="+mn-lt"/>
                <a:ea typeface="+mn-ea"/>
                <a:cs typeface="+mn-ea"/>
                <a:sym typeface="+mn-lt"/>
              </a:rPr>
              <a:t>质量管理</a:t>
            </a:r>
            <a:endParaRPr lang="zh-CN" altLang="en-US" sz="3200" spc="600" dirty="0">
              <a:latin typeface="+mn-lt"/>
              <a:ea typeface="+mn-ea"/>
              <a:cs typeface="+mn-ea"/>
              <a:sym typeface="+mn-lt"/>
            </a:endParaRPr>
          </a:p>
        </p:txBody>
      </p:sp>
    </p:spTree>
    <p:custDataLst>
      <p:tags r:id="rId7"/>
    </p:custData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
                                        </p:tgtEl>
                                        <p:attrNameLst>
                                          <p:attrName>ppt_y</p:attrName>
                                        </p:attrNameLst>
                                      </p:cBhvr>
                                      <p:tavLst>
                                        <p:tav tm="0">
                                          <p:val>
                                            <p:strVal val="#ppt_y"/>
                                          </p:val>
                                        </p:tav>
                                        <p:tav tm="100000">
                                          <p:val>
                                            <p:strVal val="#ppt_y"/>
                                          </p:val>
                                        </p:tav>
                                      </p:tavLst>
                                    </p:anim>
                                    <p:anim calcmode="lin" valueType="num">
                                      <p:cBhvr>
                                        <p:cTn id="1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630365"/>
          </a:xfrm>
          <a:prstGeom prst="rect">
            <a:avLst/>
          </a:prstGeom>
          <a:noFill/>
        </p:spPr>
        <p:txBody>
          <a:bodyPr wrap="square" rtlCol="0">
            <a:spAutoFit/>
          </a:bodyPr>
          <a:lstStyle/>
          <a:p>
            <a:pPr>
              <a:lnSpc>
                <a:spcPct val="120000"/>
              </a:lnSpc>
              <a:spcBef>
                <a:spcPct val="0"/>
              </a:spcBef>
              <a:buFont typeface="Arial" panose="020B0604020202020204" pitchFamily="34" charset="0"/>
              <a:buNone/>
            </a:pPr>
            <a:r>
              <a:rPr lang="zh-CN" altLang="en-US" sz="3200" spc="600" dirty="0">
                <a:solidFill>
                  <a:schemeClr val="tx1">
                    <a:lumMod val="75000"/>
                    <a:lumOff val="25000"/>
                  </a:schemeClr>
                </a:solidFill>
                <a:cs typeface="+mn-ea"/>
                <a:sym typeface="+mn-lt"/>
              </a:rPr>
              <a:t>质量管理</a:t>
            </a:r>
            <a:endParaRPr lang="zh-CN" altLang="en-US" sz="3200" spc="600" dirty="0">
              <a:cs typeface="+mn-ea"/>
              <a:sym typeface="+mn-lt"/>
            </a:endParaRPr>
          </a:p>
        </p:txBody>
      </p:sp>
      <p:sp>
        <p:nvSpPr>
          <p:cNvPr id="7" name="文本框 6"/>
          <p:cNvSpPr txBox="1"/>
          <p:nvPr/>
        </p:nvSpPr>
        <p:spPr>
          <a:xfrm>
            <a:off x="878840" y="1424940"/>
            <a:ext cx="10434320" cy="4678204"/>
          </a:xfrm>
          <a:prstGeom prst="rect">
            <a:avLst/>
          </a:prstGeom>
          <a:noFill/>
        </p:spPr>
        <p:txBody>
          <a:bodyPr wrap="square" rtlCol="0">
            <a:spAutoFit/>
          </a:bodyPr>
          <a:lstStyle/>
          <a:p>
            <a:r>
              <a:rPr lang="zh-CN" altLang="zh-CN" sz="2000" dirty="0">
                <a:latin typeface="微软雅黑" panose="020B0503020204020204" pitchFamily="34" charset="-122"/>
                <a:ea typeface="微软雅黑" panose="020B0503020204020204" pitchFamily="34" charset="-122"/>
              </a:rPr>
              <a:t>项目负责人：郭佳怡，负责本项目全过程的组织实施。</a:t>
            </a:r>
            <a:endParaRPr lang="zh-CN" altLang="zh-CN" sz="2000" dirty="0">
              <a:latin typeface="微软雅黑" panose="020B0503020204020204" pitchFamily="34" charset="-122"/>
              <a:ea typeface="微软雅黑" panose="020B0503020204020204" pitchFamily="34" charset="-122"/>
            </a:endParaRPr>
          </a:p>
          <a:p>
            <a:r>
              <a:rPr lang="zh-CN" altLang="zh-CN" sz="2000" dirty="0">
                <a:latin typeface="微软雅黑" panose="020B0503020204020204" pitchFamily="34" charset="-122"/>
                <a:ea typeface="微软雅黑" panose="020B0503020204020204" pitchFamily="34" charset="-122"/>
              </a:rPr>
              <a:t>主要活动：</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项目过程</a:t>
            </a:r>
            <a:r>
              <a:rPr lang="en-US" altLang="zh-CN"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活动的标准化、规范化。</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根据项目范围、质量、时间与成本的综合因素的考虑，进行项目的总体规划与阶段计划。</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组织项目所需的各项资源。</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设置项目组中的各种角色，并分配好各角色的责任与权限。</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定制项目组内外的沟通计划。</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6</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处理项目组内各角色之间的关系、处理项目组内各成员之间的关系。</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保证项目组目标明确且理解一致。</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8</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创建项目组的开发环境及氛围，在项目范围内保证项目组成员不受项目其它方面的影响。</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9</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合理安排项目组各成员的工作，使各成员工作都能达到一定的饱满度。</a:t>
            </a:r>
            <a:endParaRPr lang="zh-CN" altLang="zh-CN" sz="2000"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10</a:t>
            </a:r>
            <a:r>
              <a:rPr lang="zh-CN" altLang="zh-CN" sz="2000" dirty="0">
                <a:latin typeface="微软雅黑" panose="020B0503020204020204" pitchFamily="34" charset="-122"/>
                <a:ea typeface="微软雅黑" panose="020B0503020204020204" pitchFamily="34" charset="-122"/>
              </a:rPr>
              <a:t>）及时发现项目组中出现的问题。</a:t>
            </a:r>
            <a:endParaRPr lang="zh-CN" altLang="zh-CN" sz="2000" dirty="0">
              <a:latin typeface="微软雅黑" panose="020B0503020204020204" pitchFamily="34" charset="-122"/>
              <a:ea typeface="微软雅黑" panose="020B0503020204020204" pitchFamily="34" charset="-122"/>
            </a:endParaRPr>
          </a:p>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635815"/>
          </a:xfrm>
          <a:prstGeom prst="rect">
            <a:avLst/>
          </a:prstGeom>
          <a:noFill/>
        </p:spPr>
        <p:txBody>
          <a:bodyPr wrap="square" rtlCol="0">
            <a:spAutoFit/>
          </a:bodyPr>
          <a:lstStyle/>
          <a:p>
            <a:pPr>
              <a:lnSpc>
                <a:spcPct val="120000"/>
              </a:lnSpc>
              <a:spcBef>
                <a:spcPct val="0"/>
              </a:spcBef>
            </a:pPr>
            <a:r>
              <a:rPr lang="zh-CN" altLang="en-US" sz="3200" spc="600" dirty="0">
                <a:solidFill>
                  <a:schemeClr val="tx1">
                    <a:lumMod val="75000"/>
                    <a:lumOff val="25000"/>
                  </a:schemeClr>
                </a:solidFill>
                <a:cs typeface="+mn-ea"/>
                <a:sym typeface="+mn-lt"/>
              </a:rPr>
              <a:t>质量管理</a:t>
            </a:r>
            <a:endParaRPr lang="zh-CN" altLang="en-US" sz="3200" spc="600" dirty="0">
              <a:cs typeface="+mn-ea"/>
              <a:sym typeface="+mn-lt"/>
            </a:endParaRPr>
          </a:p>
        </p:txBody>
      </p:sp>
      <p:sp>
        <p:nvSpPr>
          <p:cNvPr id="7" name="文本框 6"/>
          <p:cNvSpPr txBox="1"/>
          <p:nvPr/>
        </p:nvSpPr>
        <p:spPr>
          <a:xfrm>
            <a:off x="1097280" y="2133600"/>
            <a:ext cx="10434320" cy="3416320"/>
          </a:xfrm>
          <a:prstGeom prst="rect">
            <a:avLst/>
          </a:prstGeom>
          <a:noFill/>
        </p:spPr>
        <p:txBody>
          <a:bodyPr wrap="square" rtlCol="0">
            <a:spAutoFit/>
          </a:bodyPr>
          <a:lstStyle/>
          <a:p>
            <a:r>
              <a:rPr lang="zh-CN" altLang="zh-CN" sz="2000" dirty="0">
                <a:latin typeface="微软雅黑" panose="020B0503020204020204" pitchFamily="34" charset="-122"/>
                <a:ea typeface="微软雅黑" panose="020B0503020204020204" pitchFamily="34" charset="-122"/>
              </a:rPr>
              <a:t>产品负责人：张昪，负责本项目产品需求的分析、解释。</a:t>
            </a:r>
            <a:endParaRPr lang="zh-CN" altLang="zh-CN" sz="2000" dirty="0">
              <a:latin typeface="微软雅黑" panose="020B0503020204020204" pitchFamily="34" charset="-122"/>
              <a:ea typeface="微软雅黑" panose="020B0503020204020204" pitchFamily="34" charset="-122"/>
            </a:endParaRPr>
          </a:p>
          <a:p>
            <a:r>
              <a:rPr lang="zh-CN" altLang="zh-CN" sz="2000" dirty="0">
                <a:latin typeface="微软雅黑" panose="020B0503020204020204" pitchFamily="34" charset="-122"/>
                <a:ea typeface="微软雅黑" panose="020B0503020204020204" pitchFamily="34" charset="-122"/>
              </a:rPr>
              <a:t>主要活动：</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梳理产品列表，确定产品功能</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做组合规划、产品规划、版本规划</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协助团队成员解决问题，澄清需求。</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尽早评审已经开发完成的功能，确认功能是否是期望的。如果不是则需要决定是否要在本个迭代做出更改，或者可以放到下个迭代继续完成，或者需要创建新的用户故事。</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报告任何你发现的软件问题。</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6</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发现需要你进一步跟进的任务。</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和团队分享有用的信息。</a:t>
            </a:r>
            <a:endParaRPr lang="zh-CN" altLang="zh-CN" sz="2000" dirty="0">
              <a:latin typeface="微软雅黑" panose="020B0503020204020204" pitchFamily="34" charset="-122"/>
              <a:ea typeface="微软雅黑" panose="020B0503020204020204" pitchFamily="34" charset="-122"/>
            </a:endParaRPr>
          </a:p>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635815"/>
          </a:xfrm>
          <a:prstGeom prst="rect">
            <a:avLst/>
          </a:prstGeom>
          <a:noFill/>
        </p:spPr>
        <p:txBody>
          <a:bodyPr wrap="square" rtlCol="0">
            <a:spAutoFit/>
          </a:bodyPr>
          <a:lstStyle/>
          <a:p>
            <a:pPr>
              <a:lnSpc>
                <a:spcPct val="120000"/>
              </a:lnSpc>
              <a:spcBef>
                <a:spcPct val="0"/>
              </a:spcBef>
            </a:pPr>
            <a:r>
              <a:rPr lang="zh-CN" altLang="en-US" sz="3200" spc="600" dirty="0">
                <a:solidFill>
                  <a:schemeClr val="tx1">
                    <a:lumMod val="75000"/>
                    <a:lumOff val="25000"/>
                  </a:schemeClr>
                </a:solidFill>
                <a:cs typeface="+mn-ea"/>
                <a:sym typeface="+mn-lt"/>
              </a:rPr>
              <a:t>质量管理</a:t>
            </a:r>
            <a:endParaRPr lang="zh-CN" altLang="en-US" sz="3200" spc="600" dirty="0">
              <a:cs typeface="+mn-ea"/>
              <a:sym typeface="+mn-lt"/>
            </a:endParaRPr>
          </a:p>
        </p:txBody>
      </p:sp>
      <p:sp>
        <p:nvSpPr>
          <p:cNvPr id="7" name="文本框 6"/>
          <p:cNvSpPr txBox="1"/>
          <p:nvPr/>
        </p:nvSpPr>
        <p:spPr>
          <a:xfrm>
            <a:off x="1032577" y="2179587"/>
            <a:ext cx="10173903" cy="3416320"/>
          </a:xfrm>
          <a:prstGeom prst="rect">
            <a:avLst/>
          </a:prstGeom>
          <a:noFill/>
        </p:spPr>
        <p:txBody>
          <a:bodyPr wrap="square" rtlCol="0">
            <a:spAutoFit/>
          </a:bodyPr>
          <a:lstStyle/>
          <a:p>
            <a:r>
              <a:rPr lang="zh-CN" altLang="zh-CN" sz="2000" dirty="0">
                <a:latin typeface="微软雅黑" panose="020B0503020204020204" pitchFamily="34" charset="-122"/>
                <a:ea typeface="微软雅黑" panose="020B0503020204020204" pitchFamily="34" charset="-122"/>
              </a:rPr>
              <a:t>设计负责人：张美旭，负责本项目总体设计、详细设计。</a:t>
            </a:r>
            <a:endParaRPr lang="zh-CN" altLang="zh-CN" sz="2000" dirty="0">
              <a:latin typeface="微软雅黑" panose="020B0503020204020204" pitchFamily="34" charset="-122"/>
              <a:ea typeface="微软雅黑" panose="020B0503020204020204" pitchFamily="34" charset="-122"/>
            </a:endParaRPr>
          </a:p>
          <a:p>
            <a:r>
              <a:rPr lang="zh-CN" altLang="zh-CN" sz="2000" dirty="0">
                <a:latin typeface="微软雅黑" panose="020B0503020204020204" pitchFamily="34" charset="-122"/>
                <a:ea typeface="微软雅黑" panose="020B0503020204020204" pitchFamily="34" charset="-122"/>
              </a:rPr>
              <a:t>主要活动：</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负责软件详细设计方案和相关技术文档的编写。</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负责软件设计、编写、调试和联调等。</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负责软件的需求分析和软件系统设计。</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对软件进行修改和完善。</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编写软件程序设计规格说明书等文档。</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6</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对产品设计的进度、质量和技术负主要责任。</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负责项目开发作业程序的执行，严格执行开发设计工作规范。</a:t>
            </a:r>
            <a:endParaRPr lang="zh-CN" altLang="zh-CN" sz="2000" dirty="0">
              <a:latin typeface="微软雅黑" panose="020B0503020204020204" pitchFamily="34" charset="-122"/>
              <a:ea typeface="微软雅黑" panose="020B0503020204020204" pitchFamily="34" charset="-122"/>
            </a:endParaRPr>
          </a:p>
          <a:p>
            <a:endParaRPr lang="zh-CN" altLang="zh-CN" dirty="0"/>
          </a:p>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635815"/>
          </a:xfrm>
          <a:prstGeom prst="rect">
            <a:avLst/>
          </a:prstGeom>
          <a:noFill/>
        </p:spPr>
        <p:txBody>
          <a:bodyPr wrap="square" rtlCol="0">
            <a:spAutoFit/>
          </a:bodyPr>
          <a:lstStyle/>
          <a:p>
            <a:pPr>
              <a:lnSpc>
                <a:spcPct val="120000"/>
              </a:lnSpc>
              <a:spcBef>
                <a:spcPct val="0"/>
              </a:spcBef>
            </a:pPr>
            <a:r>
              <a:rPr lang="zh-CN" altLang="en-US" sz="3200" spc="600" dirty="0">
                <a:solidFill>
                  <a:schemeClr val="tx1">
                    <a:lumMod val="75000"/>
                    <a:lumOff val="25000"/>
                  </a:schemeClr>
                </a:solidFill>
                <a:cs typeface="+mn-ea"/>
                <a:sym typeface="+mn-lt"/>
              </a:rPr>
              <a:t>质量管理</a:t>
            </a:r>
            <a:endParaRPr lang="zh-CN" altLang="en-US" sz="3200" spc="600" dirty="0">
              <a:cs typeface="+mn-ea"/>
              <a:sym typeface="+mn-lt"/>
            </a:endParaRPr>
          </a:p>
        </p:txBody>
      </p:sp>
      <p:sp>
        <p:nvSpPr>
          <p:cNvPr id="7" name="文本框 6"/>
          <p:cNvSpPr txBox="1"/>
          <p:nvPr/>
        </p:nvSpPr>
        <p:spPr>
          <a:xfrm>
            <a:off x="1087120" y="2174240"/>
            <a:ext cx="10434320" cy="3416320"/>
          </a:xfrm>
          <a:prstGeom prst="rect">
            <a:avLst/>
          </a:prstGeom>
          <a:noFill/>
        </p:spPr>
        <p:txBody>
          <a:bodyPr wrap="square" rtlCol="0">
            <a:spAutoFit/>
          </a:bodyPr>
          <a:lstStyle/>
          <a:p>
            <a:r>
              <a:rPr lang="zh-CN" altLang="zh-CN" sz="2000" dirty="0">
                <a:latin typeface="微软雅黑" panose="020B0503020204020204" pitchFamily="34" charset="-122"/>
                <a:ea typeface="微软雅黑" panose="020B0503020204020204" pitchFamily="34" charset="-122"/>
              </a:rPr>
              <a:t>开发负责人：谢雨萌，负责组织开发小组根据项目需求、设计，编码实现各部分功能。</a:t>
            </a:r>
            <a:endParaRPr lang="zh-CN" altLang="zh-CN" sz="2000" dirty="0">
              <a:latin typeface="微软雅黑" panose="020B0503020204020204" pitchFamily="34" charset="-122"/>
              <a:ea typeface="微软雅黑" panose="020B0503020204020204" pitchFamily="34" charset="-122"/>
            </a:endParaRPr>
          </a:p>
          <a:p>
            <a:r>
              <a:rPr lang="zh-CN" altLang="zh-CN" sz="2000" dirty="0">
                <a:latin typeface="微软雅黑" panose="020B0503020204020204" pitchFamily="34" charset="-122"/>
                <a:ea typeface="微软雅黑" panose="020B0503020204020204" pitchFamily="34" charset="-122"/>
              </a:rPr>
              <a:t>主要活动：</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理解业务需求，完成系统架构设计、开发、维护。</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软件的程序设计与代码编写。</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有关技术方案、文档的编写，软件单元的测试。</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根据项目具体要求，承担开发任务</a:t>
            </a:r>
            <a:r>
              <a:rPr lang="en-US" altLang="zh-CN"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按计划完成任务目标。</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完成软件系统及模块的编码。</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6</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协助测试人员完成软件系统及模块的测试。</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负责编制与项目相关的技术文档。</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8</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部分软件功能模块设计和软件界面美化。</a:t>
            </a:r>
            <a:endParaRPr lang="zh-CN" altLang="zh-CN" sz="2000" dirty="0">
              <a:latin typeface="微软雅黑" panose="020B0503020204020204" pitchFamily="34" charset="-122"/>
              <a:ea typeface="微软雅黑" panose="020B0503020204020204" pitchFamily="34" charset="-122"/>
            </a:endParaRPr>
          </a:p>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635815"/>
          </a:xfrm>
          <a:prstGeom prst="rect">
            <a:avLst/>
          </a:prstGeom>
          <a:noFill/>
        </p:spPr>
        <p:txBody>
          <a:bodyPr wrap="square" rtlCol="0">
            <a:spAutoFit/>
          </a:bodyPr>
          <a:lstStyle/>
          <a:p>
            <a:pPr>
              <a:lnSpc>
                <a:spcPct val="120000"/>
              </a:lnSpc>
              <a:spcBef>
                <a:spcPct val="0"/>
              </a:spcBef>
            </a:pPr>
            <a:r>
              <a:rPr lang="zh-CN" altLang="en-US" sz="3200" spc="600" dirty="0">
                <a:solidFill>
                  <a:schemeClr val="tx1">
                    <a:lumMod val="75000"/>
                    <a:lumOff val="25000"/>
                  </a:schemeClr>
                </a:solidFill>
                <a:cs typeface="+mn-ea"/>
                <a:sym typeface="+mn-lt"/>
              </a:rPr>
              <a:t>质量管理</a:t>
            </a:r>
            <a:endParaRPr lang="zh-CN" altLang="en-US" sz="3200" spc="600" dirty="0">
              <a:cs typeface="+mn-ea"/>
              <a:sym typeface="+mn-lt"/>
            </a:endParaRPr>
          </a:p>
        </p:txBody>
      </p:sp>
      <p:sp>
        <p:nvSpPr>
          <p:cNvPr id="7" name="文本框 6"/>
          <p:cNvSpPr txBox="1"/>
          <p:nvPr/>
        </p:nvSpPr>
        <p:spPr>
          <a:xfrm>
            <a:off x="1076960" y="1879600"/>
            <a:ext cx="10434320" cy="4031873"/>
          </a:xfrm>
          <a:prstGeom prst="rect">
            <a:avLst/>
          </a:prstGeom>
          <a:noFill/>
        </p:spPr>
        <p:txBody>
          <a:bodyPr wrap="square" rtlCol="0">
            <a:spAutoFit/>
          </a:bodyPr>
          <a:lstStyle/>
          <a:p>
            <a:r>
              <a:rPr lang="zh-CN" altLang="zh-CN" sz="2000" dirty="0">
                <a:latin typeface="微软雅黑" panose="020B0503020204020204" pitchFamily="34" charset="-122"/>
                <a:ea typeface="微软雅黑" panose="020B0503020204020204" pitchFamily="34" charset="-122"/>
              </a:rPr>
              <a:t>测试负责人：肖静怡，负责项目的集成测试、验收测试等，并撰写测试报告。</a:t>
            </a:r>
            <a:endParaRPr lang="zh-CN" altLang="zh-CN" sz="2000" dirty="0">
              <a:latin typeface="微软雅黑" panose="020B0503020204020204" pitchFamily="34" charset="-122"/>
              <a:ea typeface="微软雅黑" panose="020B0503020204020204" pitchFamily="34" charset="-122"/>
            </a:endParaRPr>
          </a:p>
          <a:p>
            <a:r>
              <a:rPr lang="zh-CN" altLang="zh-CN" sz="2000" dirty="0">
                <a:latin typeface="微软雅黑" panose="020B0503020204020204" pitchFamily="34" charset="-122"/>
                <a:ea typeface="微软雅黑" panose="020B0503020204020204" pitchFamily="34" charset="-122"/>
              </a:rPr>
              <a:t>主要活动：</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拟定项目测试策略、测试计划。</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与项目团队紧密配合，具备良好的沟通理解能力，带领测试团队，确保产品高质量成功交付。</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负责设计、执行、优化测试过程</a:t>
            </a:r>
            <a:r>
              <a:rPr lang="en-US" altLang="zh-CN"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丰富测试手段</a:t>
            </a:r>
            <a:r>
              <a:rPr lang="en-US" altLang="zh-CN"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引入新的测试框架和测试策略。</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与开发人员、项目管理人员沟通和协作</a:t>
            </a:r>
            <a:r>
              <a:rPr lang="en-US" altLang="zh-CN"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推动整个项目的顺利进行。</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维护测试流程，统计和分析测试结果，提高测试效率和质量。</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6</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参与项目开发各个阶段的评审工作，以便提早发现问题。</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参与测试中发现重大问题的讨论。</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8</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负责建立和维护一个有效的测试流程。</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9</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进行程序测试工作、按照制定的测试计划执行</a:t>
            </a:r>
            <a:r>
              <a:rPr lang="en-US" altLang="zh-CN"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并控制测试工作的进程</a:t>
            </a:r>
            <a:r>
              <a:rPr lang="zh-CN" altLang="zh-CN" dirty="0"/>
              <a:t>。</a:t>
            </a:r>
            <a:endParaRPr lang="zh-CN" altLang="zh-CN" dirty="0"/>
          </a:p>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635815"/>
          </a:xfrm>
          <a:prstGeom prst="rect">
            <a:avLst/>
          </a:prstGeom>
          <a:noFill/>
        </p:spPr>
        <p:txBody>
          <a:bodyPr wrap="square" rtlCol="0">
            <a:spAutoFit/>
          </a:bodyPr>
          <a:lstStyle/>
          <a:p>
            <a:pPr>
              <a:lnSpc>
                <a:spcPct val="120000"/>
              </a:lnSpc>
              <a:spcBef>
                <a:spcPct val="0"/>
              </a:spcBef>
            </a:pPr>
            <a:r>
              <a:rPr lang="zh-CN" altLang="en-US" sz="3200" spc="600" dirty="0">
                <a:solidFill>
                  <a:schemeClr val="tx1">
                    <a:lumMod val="75000"/>
                    <a:lumOff val="25000"/>
                  </a:schemeClr>
                </a:solidFill>
                <a:cs typeface="+mn-ea"/>
                <a:sym typeface="+mn-lt"/>
              </a:rPr>
              <a:t>质量管理</a:t>
            </a:r>
            <a:endParaRPr lang="zh-CN" altLang="en-US" sz="3200" spc="600" dirty="0">
              <a:cs typeface="+mn-ea"/>
              <a:sym typeface="+mn-lt"/>
            </a:endParaRPr>
          </a:p>
        </p:txBody>
      </p:sp>
      <p:sp>
        <p:nvSpPr>
          <p:cNvPr id="7" name="文本框 6"/>
          <p:cNvSpPr txBox="1"/>
          <p:nvPr/>
        </p:nvSpPr>
        <p:spPr>
          <a:xfrm>
            <a:off x="1005840" y="2072640"/>
            <a:ext cx="10434320" cy="3724096"/>
          </a:xfrm>
          <a:prstGeom prst="rect">
            <a:avLst/>
          </a:prstGeom>
          <a:noFill/>
        </p:spPr>
        <p:txBody>
          <a:bodyPr wrap="square" rtlCol="0">
            <a:spAutoFit/>
          </a:bodyPr>
          <a:lstStyle/>
          <a:p>
            <a:r>
              <a:rPr lang="zh-CN" altLang="zh-CN" sz="2000" dirty="0">
                <a:latin typeface="微软雅黑" panose="020B0503020204020204" pitchFamily="34" charset="-122"/>
                <a:ea typeface="微软雅黑" panose="020B0503020204020204" pitchFamily="34" charset="-122"/>
              </a:rPr>
              <a:t>质量保证人员：郭佳怡，负责监督项目实施过程是否符合项目管理要求。</a:t>
            </a:r>
            <a:endParaRPr lang="zh-CN" altLang="zh-CN" sz="2000" dirty="0">
              <a:latin typeface="微软雅黑" panose="020B0503020204020204" pitchFamily="34" charset="-122"/>
              <a:ea typeface="微软雅黑" panose="020B0503020204020204" pitchFamily="34" charset="-122"/>
            </a:endParaRPr>
          </a:p>
          <a:p>
            <a:r>
              <a:rPr lang="zh-CN" altLang="zh-CN" sz="2000" dirty="0">
                <a:latin typeface="微软雅黑" panose="020B0503020204020204" pitchFamily="34" charset="-122"/>
                <a:ea typeface="微软雅黑" panose="020B0503020204020204" pitchFamily="34" charset="-122"/>
              </a:rPr>
              <a:t>主要活动：</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负责各项管理流程的建设、组织推行、效果评估。</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负责对产品的质量进行度量分析和考核。</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负责在产品过程中发现、收集、暴露质量问题并推动、跟踪问题的解决。</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负责组织及试点开展各项质量保障实践活动，并对活动的效果进行评估。</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对已颁布流程进行监控以保证其执行，反馈执行情况并对此过程中发现的问题给出解决建议。</a:t>
            </a:r>
            <a:endParaRPr lang="zh-CN" altLang="zh-CN" sz="2000" dirty="0">
              <a:latin typeface="微软雅黑" panose="020B0503020204020204" pitchFamily="34" charset="-122"/>
              <a:ea typeface="微软雅黑" panose="020B0503020204020204" pitchFamily="34" charset="-122"/>
            </a:endParaRPr>
          </a:p>
          <a:p>
            <a:pPr lvl="0"/>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6</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帮助所负责的产品项目整理输出其缺失的流程并跟进落实流程的执行帮助产品项目团队提升质量</a:t>
            </a:r>
            <a:r>
              <a:rPr lang="zh-CN" altLang="zh-CN" dirty="0"/>
              <a:t>。</a:t>
            </a:r>
            <a:endParaRPr lang="zh-CN" altLang="zh-CN" dirty="0"/>
          </a:p>
          <a:p>
            <a:br>
              <a:rPr lang="en-US" altLang="zh-CN" dirty="0"/>
            </a:b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785222" y="1828800"/>
            <a:ext cx="3301509" cy="3282306"/>
            <a:chOff x="1785222" y="1828800"/>
            <a:chExt cx="3301509" cy="3282306"/>
          </a:xfrm>
        </p:grpSpPr>
        <p:sp>
          <p:nvSpPr>
            <p:cNvPr id="24" name="MH_Others_1"/>
            <p:cNvSpPr/>
            <p:nvPr>
              <p:custDataLst>
                <p:tags r:id="rId2"/>
              </p:custDataLst>
            </p:nvPr>
          </p:nvSpPr>
          <p:spPr>
            <a:xfrm>
              <a:off x="2504984" y="255496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3" name="MH_Others_2"/>
            <p:cNvSpPr/>
            <p:nvPr>
              <p:custDataLst>
                <p:tags r:id="rId3"/>
              </p:custDataLst>
            </p:nvPr>
          </p:nvSpPr>
          <p:spPr>
            <a:xfrm>
              <a:off x="1785222" y="182880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15" name="MH_Others_3"/>
            <p:cNvSpPr/>
            <p:nvPr>
              <p:custDataLst>
                <p:tags r:id="rId4"/>
              </p:custDataLst>
            </p:nvPr>
          </p:nvSpPr>
          <p:spPr>
            <a:xfrm>
              <a:off x="4817379" y="2695898"/>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cs typeface="+mn-ea"/>
                <a:sym typeface="+mn-lt"/>
              </a:endParaRPr>
            </a:p>
          </p:txBody>
        </p:sp>
        <p:sp>
          <p:nvSpPr>
            <p:cNvPr id="4" name="MH_Number"/>
            <p:cNvSpPr/>
            <p:nvPr>
              <p:custDataLst>
                <p:tags r:id="rId5"/>
              </p:custDataLst>
            </p:nvPr>
          </p:nvSpPr>
          <p:spPr>
            <a:xfrm>
              <a:off x="2629838" y="269589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0000" lnSpcReduction="10000"/>
            </a:bodyPr>
            <a:lstStyle/>
            <a:p>
              <a:pPr lvl="0" algn="ctr"/>
              <a:r>
                <a:rPr lang="en-US" altLang="zh-CN" sz="8000" dirty="0">
                  <a:solidFill>
                    <a:srgbClr val="FFFFFF"/>
                  </a:solidFill>
                  <a:cs typeface="+mn-ea"/>
                  <a:sym typeface="+mn-lt"/>
                </a:rPr>
                <a:t>4</a:t>
              </a:r>
              <a:endParaRPr lang="en-US" altLang="zh-CN" sz="8000" dirty="0">
                <a:solidFill>
                  <a:srgbClr val="FFFFFF"/>
                </a:solidFill>
                <a:cs typeface="+mn-ea"/>
                <a:sym typeface="+mn-lt"/>
              </a:endParaRPr>
            </a:p>
          </p:txBody>
        </p:sp>
      </p:grpSp>
      <p:sp>
        <p:nvSpPr>
          <p:cNvPr id="7" name="PA_MH_Title"/>
          <p:cNvSpPr>
            <a:spLocks noChangeArrowheads="1"/>
          </p:cNvSpPr>
          <p:nvPr>
            <p:custDataLst>
              <p:tags r:id="rId6"/>
            </p:custDataLst>
          </p:nvPr>
        </p:nvSpPr>
        <p:spPr bwMode="auto">
          <a:xfrm>
            <a:off x="5212986" y="2570423"/>
            <a:ext cx="5226414" cy="85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t"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3200" spc="600" dirty="0">
                <a:latin typeface="+mn-lt"/>
                <a:ea typeface="+mn-ea"/>
                <a:cs typeface="+mn-ea"/>
                <a:sym typeface="+mn-lt"/>
              </a:rPr>
              <a:t>测试用例</a:t>
            </a:r>
            <a:endParaRPr lang="zh-CN" altLang="en-US" sz="3200" spc="600" dirty="0">
              <a:latin typeface="+mn-lt"/>
              <a:ea typeface="+mn-ea"/>
              <a:cs typeface="+mn-ea"/>
              <a:sym typeface="+mn-lt"/>
            </a:endParaRPr>
          </a:p>
        </p:txBody>
      </p:sp>
    </p:spTree>
    <p:custDataLst>
      <p:tags r:id="rId7"/>
    </p:custData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
                                        </p:tgtEl>
                                        <p:attrNameLst>
                                          <p:attrName>ppt_y</p:attrName>
                                        </p:attrNameLst>
                                      </p:cBhvr>
                                      <p:tavLst>
                                        <p:tav tm="0">
                                          <p:val>
                                            <p:strVal val="#ppt_y"/>
                                          </p:val>
                                        </p:tav>
                                        <p:tav tm="100000">
                                          <p:val>
                                            <p:strVal val="#ppt_y"/>
                                          </p:val>
                                        </p:tav>
                                      </p:tavLst>
                                    </p:anim>
                                    <p:anim calcmode="lin" valueType="num">
                                      <p:cBhvr>
                                        <p:cTn id="1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4775"/>
          </a:xfrm>
          <a:prstGeom prst="rect">
            <a:avLst/>
          </a:prstGeom>
          <a:noFill/>
        </p:spPr>
        <p:txBody>
          <a:bodyPr wrap="square" rtlCol="0">
            <a:spAutoFit/>
          </a:bodyPr>
          <a:lstStyle/>
          <a:p>
            <a:r>
              <a:rPr lang="zh-CN" altLang="en-US" sz="3200" spc="600" dirty="0">
                <a:cs typeface="+mn-ea"/>
                <a:sym typeface="+mn-lt"/>
              </a:rPr>
              <a:t>测试用例</a:t>
            </a:r>
            <a:endParaRPr lang="zh-CN" altLang="en-US" sz="3200" spc="600" dirty="0">
              <a:cs typeface="+mn-ea"/>
              <a:sym typeface="+mn-lt"/>
            </a:endParaRPr>
          </a:p>
        </p:txBody>
      </p:sp>
      <p:graphicFrame>
        <p:nvGraphicFramePr>
          <p:cNvPr id="7" name="表格 6"/>
          <p:cNvGraphicFramePr>
            <a:graphicFrameLocks noGrp="1"/>
          </p:cNvGraphicFramePr>
          <p:nvPr>
            <p:custDataLst>
              <p:tags r:id="rId1"/>
            </p:custDataLst>
          </p:nvPr>
        </p:nvGraphicFramePr>
        <p:xfrm>
          <a:off x="635265" y="841027"/>
          <a:ext cx="10684042" cy="5617525"/>
        </p:xfrm>
        <a:graphic>
          <a:graphicData uri="http://schemas.openxmlformats.org/drawingml/2006/table">
            <a:tbl>
              <a:tblPr>
                <a:tableStyleId>{5C22544A-7EE6-4342-B048-85BDC9FD1C3A}</a:tableStyleId>
              </a:tblPr>
              <a:tblGrid>
                <a:gridCol w="725855"/>
                <a:gridCol w="1537316"/>
                <a:gridCol w="897070"/>
                <a:gridCol w="1258789"/>
                <a:gridCol w="1852012"/>
                <a:gridCol w="4413000"/>
              </a:tblGrid>
              <a:tr h="386394">
                <a:tc gridSpan="6">
                  <a:txBody>
                    <a:bodyPr/>
                    <a:lstStyle/>
                    <a:p>
                      <a:pPr algn="ctr">
                        <a:spcAft>
                          <a:spcPts val="0"/>
                        </a:spcAft>
                      </a:pPr>
                      <a:r>
                        <a:rPr lang="zh-CN" sz="1800" kern="0" dirty="0">
                          <a:effectLst/>
                        </a:rPr>
                        <a:t>注册</a:t>
                      </a:r>
                      <a:r>
                        <a:rPr lang="en-US" sz="1800" kern="0" dirty="0">
                          <a:effectLst/>
                        </a:rPr>
                        <a:t>--</a:t>
                      </a:r>
                      <a:r>
                        <a:rPr lang="zh-CN" sz="1800" kern="0" dirty="0">
                          <a:effectLst/>
                        </a:rPr>
                        <a:t>测试用例</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c hMerge="1">
                  <a:tcPr/>
                </a:tc>
                <a:tc hMerge="1">
                  <a:tcPr/>
                </a:tc>
              </a:tr>
              <a:tr h="538250">
                <a:tc>
                  <a:txBody>
                    <a:bodyPr/>
                    <a:lstStyle/>
                    <a:p>
                      <a:pPr algn="ctr">
                        <a:spcAft>
                          <a:spcPts val="0"/>
                        </a:spcAft>
                      </a:pPr>
                      <a:r>
                        <a:rPr lang="zh-CN" sz="1800" kern="0">
                          <a:effectLst/>
                        </a:rPr>
                        <a:t>编号</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用例名称</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优先级</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预置条件</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执行步骤</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预期结果</a:t>
                      </a:r>
                      <a:endParaRPr lang="zh-CN" sz="1800" kern="0">
                        <a:effectLst/>
                        <a:latin typeface="Times New Roman" panose="02020603050405020304" pitchFamily="18" charset="0"/>
                        <a:ea typeface="宋体" panose="02010600030101010101" pitchFamily="2" charset="-122"/>
                      </a:endParaRPr>
                    </a:p>
                  </a:txBody>
                  <a:tcPr marL="68580" marR="68580" marT="0" marB="0" anchor="ctr"/>
                </a:tc>
              </a:tr>
              <a:tr h="1457764">
                <a:tc>
                  <a:txBody>
                    <a:bodyPr/>
                    <a:lstStyle/>
                    <a:p>
                      <a:pPr algn="ctr">
                        <a:spcAft>
                          <a:spcPts val="0"/>
                        </a:spcAft>
                      </a:pPr>
                      <a:r>
                        <a:rPr lang="en-US" sz="1800" kern="0">
                          <a:effectLst/>
                        </a:rPr>
                        <a:t>1.1</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输入用户名</a:t>
                      </a:r>
                      <a:endParaRPr lang="zh-CN" sz="1800" kern="100" dirty="0">
                        <a:effectLst/>
                      </a:endParaRPr>
                    </a:p>
                    <a:p>
                      <a:pPr algn="ctr">
                        <a:spcAft>
                          <a:spcPts val="0"/>
                        </a:spcAft>
                      </a:pPr>
                      <a:r>
                        <a:rPr lang="zh-CN" sz="1800" kern="0" dirty="0">
                          <a:effectLst/>
                        </a:rPr>
                        <a:t>　</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1</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进入注册页面</a:t>
                      </a:r>
                      <a:endParaRPr lang="zh-CN" sz="1800" kern="100" dirty="0">
                        <a:effectLst/>
                      </a:endParaRPr>
                    </a:p>
                    <a:p>
                      <a:pPr algn="ctr">
                        <a:spcAft>
                          <a:spcPts val="0"/>
                        </a:spcAft>
                      </a:pPr>
                      <a:r>
                        <a:rPr lang="zh-CN" sz="1800" kern="0" dirty="0">
                          <a:effectLst/>
                        </a:rPr>
                        <a:t>　</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dirty="0">
                          <a:effectLst/>
                        </a:rPr>
                        <a:t>1.</a:t>
                      </a:r>
                      <a:r>
                        <a:rPr lang="zh-CN" sz="1800" kern="0" dirty="0">
                          <a:effectLst/>
                        </a:rPr>
                        <a:t>进入注册页面</a:t>
                      </a:r>
                      <a:endParaRPr lang="zh-CN" sz="1800" kern="100" dirty="0">
                        <a:effectLst/>
                      </a:endParaRPr>
                    </a:p>
                    <a:p>
                      <a:pPr algn="ctr">
                        <a:spcAft>
                          <a:spcPts val="0"/>
                        </a:spcAft>
                      </a:pPr>
                      <a:r>
                        <a:rPr lang="en-US" sz="1800" kern="0" dirty="0">
                          <a:effectLst/>
                        </a:rPr>
                        <a:t>2.</a:t>
                      </a:r>
                      <a:r>
                        <a:rPr lang="zh-CN" sz="1800" kern="0" dirty="0">
                          <a:effectLst/>
                        </a:rPr>
                        <a:t>设置用户名</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若用户名符合字符长度要求并且不存在重名现象则用户名设置成功</a:t>
                      </a:r>
                      <a:endParaRPr lang="zh-CN" sz="1800" kern="100">
                        <a:effectLst/>
                      </a:endParaRPr>
                    </a:p>
                    <a:p>
                      <a:pPr algn="ctr">
                        <a:spcAft>
                          <a:spcPts val="0"/>
                        </a:spcAft>
                      </a:pPr>
                      <a:r>
                        <a:rPr lang="zh-CN" sz="1800" kern="0">
                          <a:effectLst/>
                        </a:rPr>
                        <a:t>若用户名不符合字符长度或出现重名现象则用户名设置失败</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r>
              <a:tr h="1175557">
                <a:tc>
                  <a:txBody>
                    <a:bodyPr/>
                    <a:lstStyle/>
                    <a:p>
                      <a:pPr algn="ctr">
                        <a:spcAft>
                          <a:spcPts val="0"/>
                        </a:spcAft>
                      </a:pPr>
                      <a:r>
                        <a:rPr lang="en-US" sz="1800" kern="0">
                          <a:effectLst/>
                        </a:rPr>
                        <a:t>1.2</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设置密码</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2</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进入注册页面</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1.</a:t>
                      </a:r>
                      <a:r>
                        <a:rPr lang="zh-CN" sz="1800" kern="0">
                          <a:effectLst/>
                        </a:rPr>
                        <a:t>进入注册页面</a:t>
                      </a:r>
                      <a:endParaRPr lang="zh-CN" sz="1800" kern="100">
                        <a:effectLst/>
                      </a:endParaRPr>
                    </a:p>
                    <a:p>
                      <a:pPr algn="ctr">
                        <a:spcAft>
                          <a:spcPts val="0"/>
                        </a:spcAft>
                      </a:pPr>
                      <a:r>
                        <a:rPr lang="en-US" sz="1800" kern="0">
                          <a:effectLst/>
                        </a:rPr>
                        <a:t>2.</a:t>
                      </a:r>
                      <a:r>
                        <a:rPr lang="zh-CN" sz="1800" kern="0">
                          <a:effectLst/>
                        </a:rPr>
                        <a:t>设置密码</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若密码符合要求则需要输入确认密码</a:t>
                      </a:r>
                      <a:endParaRPr lang="zh-CN" sz="1800" kern="100" dirty="0">
                        <a:effectLst/>
                      </a:endParaRPr>
                    </a:p>
                    <a:p>
                      <a:pPr algn="ctr">
                        <a:spcAft>
                          <a:spcPts val="0"/>
                        </a:spcAft>
                      </a:pPr>
                      <a:r>
                        <a:rPr lang="zh-CN" sz="1800" kern="0" dirty="0">
                          <a:effectLst/>
                        </a:rPr>
                        <a:t>若密码不符合要求则需要重新设置一个符合要求的密码</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r>
              <a:tr h="1175557">
                <a:tc>
                  <a:txBody>
                    <a:bodyPr/>
                    <a:lstStyle/>
                    <a:p>
                      <a:pPr algn="ctr">
                        <a:spcAft>
                          <a:spcPts val="0"/>
                        </a:spcAft>
                      </a:pPr>
                      <a:r>
                        <a:rPr lang="en-US" sz="1800" kern="0">
                          <a:effectLst/>
                        </a:rPr>
                        <a:t>1.3</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确认密码</a:t>
                      </a:r>
                      <a:endParaRPr lang="zh-CN" sz="1800" kern="100" dirty="0">
                        <a:effectLst/>
                      </a:endParaRPr>
                    </a:p>
                    <a:p>
                      <a:pPr algn="ctr">
                        <a:spcAft>
                          <a:spcPts val="0"/>
                        </a:spcAft>
                      </a:pPr>
                      <a:r>
                        <a:rPr lang="zh-CN" sz="1800" kern="0" dirty="0">
                          <a:effectLst/>
                        </a:rPr>
                        <a:t>　</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dirty="0">
                          <a:effectLst/>
                        </a:rPr>
                        <a:t>3</a:t>
                      </a:r>
                      <a:endParaRPr lang="zh-CN" sz="1800" kern="100" dirty="0">
                        <a:effectLst/>
                      </a:endParaRPr>
                    </a:p>
                    <a:p>
                      <a:pPr algn="ctr">
                        <a:spcAft>
                          <a:spcPts val="0"/>
                        </a:spcAft>
                      </a:pPr>
                      <a:r>
                        <a:rPr lang="zh-CN" sz="1800" kern="0" dirty="0">
                          <a:effectLst/>
                        </a:rPr>
                        <a:t>　</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设置密码</a:t>
                      </a:r>
                      <a:endParaRPr lang="zh-CN" sz="1800" kern="100" dirty="0">
                        <a:effectLst/>
                      </a:endParaRPr>
                    </a:p>
                    <a:p>
                      <a:pPr algn="ctr">
                        <a:spcAft>
                          <a:spcPts val="0"/>
                        </a:spcAft>
                      </a:pPr>
                      <a:r>
                        <a:rPr lang="zh-CN" sz="1800" kern="0" dirty="0">
                          <a:effectLst/>
                        </a:rPr>
                        <a:t>　</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查询输入和设置密码相同的密码</a:t>
                      </a:r>
                      <a:endParaRPr lang="zh-CN" sz="1800" kern="100" dirty="0">
                        <a:effectLst/>
                      </a:endParaRPr>
                    </a:p>
                    <a:p>
                      <a:pPr algn="ctr">
                        <a:spcAft>
                          <a:spcPts val="0"/>
                        </a:spcAft>
                      </a:pPr>
                      <a:r>
                        <a:rPr lang="zh-CN" sz="1800" kern="0" dirty="0">
                          <a:effectLst/>
                        </a:rPr>
                        <a:t>　</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若确认密码输入与密码相同则确认密码成功</a:t>
                      </a:r>
                      <a:endParaRPr lang="zh-CN" sz="1800" kern="100" dirty="0">
                        <a:effectLst/>
                      </a:endParaRPr>
                    </a:p>
                    <a:p>
                      <a:pPr algn="ctr">
                        <a:spcAft>
                          <a:spcPts val="0"/>
                        </a:spcAft>
                      </a:pPr>
                      <a:r>
                        <a:rPr lang="zh-CN" sz="1800" kern="0" dirty="0">
                          <a:effectLst/>
                        </a:rPr>
                        <a:t>若确认密码输入与密码不同则显示重新输入确认密码</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r>
              <a:tr h="884003">
                <a:tc>
                  <a:txBody>
                    <a:bodyPr/>
                    <a:lstStyle/>
                    <a:p>
                      <a:pPr algn="ctr">
                        <a:spcAft>
                          <a:spcPts val="0"/>
                        </a:spcAft>
                      </a:pPr>
                      <a:r>
                        <a:rPr lang="en-US" sz="1800" kern="0">
                          <a:effectLst/>
                        </a:rPr>
                        <a:t>1.4</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设置账号</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4</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进入注册页面</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dirty="0">
                          <a:effectLst/>
                        </a:rPr>
                        <a:t>1.</a:t>
                      </a:r>
                      <a:r>
                        <a:rPr lang="zh-CN" sz="1800" kern="0" dirty="0">
                          <a:effectLst/>
                        </a:rPr>
                        <a:t>进入注册页面</a:t>
                      </a:r>
                      <a:endParaRPr lang="zh-CN" sz="1800" kern="100" dirty="0">
                        <a:effectLst/>
                      </a:endParaRPr>
                    </a:p>
                    <a:p>
                      <a:pPr algn="ctr">
                        <a:spcAft>
                          <a:spcPts val="0"/>
                        </a:spcAft>
                      </a:pPr>
                      <a:r>
                        <a:rPr lang="en-US" sz="1800" kern="0" dirty="0">
                          <a:effectLst/>
                        </a:rPr>
                        <a:t>2.</a:t>
                      </a:r>
                      <a:r>
                        <a:rPr lang="zh-CN" sz="1800" kern="0" dirty="0">
                          <a:effectLst/>
                        </a:rPr>
                        <a:t>设置账号</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若账号无重复注册成功</a:t>
                      </a:r>
                      <a:endParaRPr lang="zh-CN" sz="1800" kern="100" dirty="0">
                        <a:effectLst/>
                      </a:endParaRPr>
                    </a:p>
                    <a:p>
                      <a:pPr algn="ctr">
                        <a:spcAft>
                          <a:spcPts val="0"/>
                        </a:spcAft>
                      </a:pPr>
                      <a:r>
                        <a:rPr lang="zh-CN" sz="1800" kern="0" dirty="0">
                          <a:effectLst/>
                        </a:rPr>
                        <a:t>若账号重复则提示重新设置新账号</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4775"/>
          </a:xfrm>
          <a:prstGeom prst="rect">
            <a:avLst/>
          </a:prstGeom>
          <a:noFill/>
        </p:spPr>
        <p:txBody>
          <a:bodyPr wrap="square" rtlCol="0">
            <a:spAutoFit/>
          </a:bodyPr>
          <a:lstStyle/>
          <a:p>
            <a:r>
              <a:rPr lang="zh-CN" altLang="en-US" sz="3200" spc="600" dirty="0">
                <a:cs typeface="+mn-ea"/>
                <a:sym typeface="+mn-lt"/>
              </a:rPr>
              <a:t>测试用例</a:t>
            </a:r>
            <a:endParaRPr lang="zh-CN" altLang="en-US" sz="3200" spc="600" dirty="0">
              <a:cs typeface="+mn-ea"/>
              <a:sym typeface="+mn-lt"/>
            </a:endParaRPr>
          </a:p>
        </p:txBody>
      </p:sp>
      <p:graphicFrame>
        <p:nvGraphicFramePr>
          <p:cNvPr id="8" name="表格 7"/>
          <p:cNvGraphicFramePr>
            <a:graphicFrameLocks noGrp="1"/>
          </p:cNvGraphicFramePr>
          <p:nvPr>
            <p:custDataLst>
              <p:tags r:id="rId1"/>
            </p:custDataLst>
          </p:nvPr>
        </p:nvGraphicFramePr>
        <p:xfrm>
          <a:off x="548640" y="972152"/>
          <a:ext cx="10866922" cy="5467150"/>
        </p:xfrm>
        <a:graphic>
          <a:graphicData uri="http://schemas.openxmlformats.org/drawingml/2006/table">
            <a:tbl>
              <a:tblPr>
                <a:tableStyleId>{5C22544A-7EE6-4342-B048-85BDC9FD1C3A}</a:tableStyleId>
              </a:tblPr>
              <a:tblGrid>
                <a:gridCol w="878845"/>
                <a:gridCol w="1388028"/>
                <a:gridCol w="1015979"/>
                <a:gridCol w="1144765"/>
                <a:gridCol w="2289531"/>
                <a:gridCol w="4149774"/>
              </a:tblGrid>
              <a:tr h="377044">
                <a:tc gridSpan="6">
                  <a:txBody>
                    <a:bodyPr/>
                    <a:lstStyle/>
                    <a:p>
                      <a:pPr algn="ctr">
                        <a:spcAft>
                          <a:spcPts val="0"/>
                        </a:spcAft>
                      </a:pPr>
                      <a:r>
                        <a:rPr lang="zh-CN" sz="1800" kern="0">
                          <a:effectLst/>
                        </a:rPr>
                        <a:t>登录</a:t>
                      </a:r>
                      <a:r>
                        <a:rPr lang="en-US" sz="1800" kern="0">
                          <a:effectLst/>
                        </a:rPr>
                        <a:t>--</a:t>
                      </a:r>
                      <a:r>
                        <a:rPr lang="zh-CN" sz="1800" kern="0">
                          <a:effectLst/>
                        </a:rPr>
                        <a:t>测试用例</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c hMerge="1">
                  <a:tcPr/>
                </a:tc>
                <a:tc hMerge="1">
                  <a:tcPr/>
                </a:tc>
              </a:tr>
              <a:tr h="754090">
                <a:tc>
                  <a:txBody>
                    <a:bodyPr/>
                    <a:lstStyle/>
                    <a:p>
                      <a:pPr algn="ctr">
                        <a:spcAft>
                          <a:spcPts val="0"/>
                        </a:spcAft>
                      </a:pPr>
                      <a:r>
                        <a:rPr lang="zh-CN" sz="1800" kern="0">
                          <a:effectLst/>
                        </a:rPr>
                        <a:t>编号</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用例名称</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优先级</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预置条件</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执行步骤</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预期结果</a:t>
                      </a:r>
                      <a:endParaRPr lang="zh-CN" sz="1800" kern="0">
                        <a:effectLst/>
                        <a:latin typeface="Times New Roman" panose="02020603050405020304" pitchFamily="18" charset="0"/>
                        <a:ea typeface="宋体" panose="02010600030101010101" pitchFamily="2" charset="-122"/>
                      </a:endParaRPr>
                    </a:p>
                  </a:txBody>
                  <a:tcPr marL="68580" marR="68580" marT="0" marB="0" anchor="ctr"/>
                </a:tc>
              </a:tr>
              <a:tr h="1885224">
                <a:tc>
                  <a:txBody>
                    <a:bodyPr/>
                    <a:lstStyle/>
                    <a:p>
                      <a:pPr algn="ctr">
                        <a:spcAft>
                          <a:spcPts val="0"/>
                        </a:spcAft>
                      </a:pPr>
                      <a:r>
                        <a:rPr lang="en-US" sz="1800" kern="0">
                          <a:effectLst/>
                        </a:rPr>
                        <a:t>2.1</a:t>
                      </a:r>
                      <a:endParaRPr lang="zh-CN" sz="1800" kern="100">
                        <a:effectLst/>
                      </a:endParaRPr>
                    </a:p>
                    <a:p>
                      <a:pPr algn="ctr">
                        <a:spcAft>
                          <a:spcPts val="0"/>
                        </a:spcAft>
                      </a:pPr>
                      <a:r>
                        <a:rPr lang="zh-CN" sz="1800" kern="0">
                          <a:effectLst/>
                        </a:rPr>
                        <a:t>　</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输入已注册用户名</a:t>
                      </a:r>
                      <a:endParaRPr lang="zh-CN" sz="1800" kern="100">
                        <a:effectLst/>
                      </a:endParaRPr>
                    </a:p>
                    <a:p>
                      <a:pPr algn="ctr">
                        <a:spcAft>
                          <a:spcPts val="0"/>
                        </a:spcAft>
                      </a:pPr>
                      <a:r>
                        <a:rPr lang="zh-CN" sz="1800" kern="0">
                          <a:effectLst/>
                        </a:rPr>
                        <a:t>　</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1</a:t>
                      </a:r>
                      <a:endParaRPr lang="zh-CN" sz="1800" kern="100">
                        <a:effectLst/>
                      </a:endParaRPr>
                    </a:p>
                    <a:p>
                      <a:pPr algn="ctr">
                        <a:spcAft>
                          <a:spcPts val="0"/>
                        </a:spcAft>
                      </a:pPr>
                      <a:r>
                        <a:rPr lang="zh-CN" sz="1800" kern="0">
                          <a:effectLst/>
                        </a:rPr>
                        <a:t>　</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注册用户成功</a:t>
                      </a:r>
                      <a:endParaRPr lang="zh-CN" sz="1800" kern="100">
                        <a:effectLst/>
                      </a:endParaRPr>
                    </a:p>
                    <a:p>
                      <a:pPr algn="ctr">
                        <a:spcAft>
                          <a:spcPts val="0"/>
                        </a:spcAft>
                      </a:pPr>
                      <a:r>
                        <a:rPr lang="zh-CN" sz="1800" kern="0">
                          <a:effectLst/>
                        </a:rPr>
                        <a:t>　</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1.</a:t>
                      </a:r>
                      <a:r>
                        <a:rPr lang="zh-CN" sz="1800" kern="0">
                          <a:effectLst/>
                        </a:rPr>
                        <a:t>注册用户成功</a:t>
                      </a:r>
                      <a:endParaRPr lang="zh-CN" sz="1800" kern="100">
                        <a:effectLst/>
                      </a:endParaRPr>
                    </a:p>
                    <a:p>
                      <a:pPr algn="ctr">
                        <a:spcAft>
                          <a:spcPts val="0"/>
                        </a:spcAft>
                      </a:pPr>
                      <a:r>
                        <a:rPr lang="en-US" sz="1800" kern="0">
                          <a:effectLst/>
                        </a:rPr>
                        <a:t>2.</a:t>
                      </a:r>
                      <a:r>
                        <a:rPr lang="zh-CN" sz="1800" kern="0">
                          <a:effectLst/>
                        </a:rPr>
                        <a:t>进入登陆页面</a:t>
                      </a:r>
                      <a:endParaRPr lang="zh-CN" sz="1800" kern="100">
                        <a:effectLst/>
                      </a:endParaRPr>
                    </a:p>
                    <a:p>
                      <a:pPr algn="ctr">
                        <a:spcAft>
                          <a:spcPts val="0"/>
                        </a:spcAft>
                      </a:pPr>
                      <a:r>
                        <a:rPr lang="en-US" sz="1800" kern="0">
                          <a:effectLst/>
                        </a:rPr>
                        <a:t>3.</a:t>
                      </a:r>
                      <a:r>
                        <a:rPr lang="zh-CN" sz="1800" kern="0">
                          <a:effectLst/>
                        </a:rPr>
                        <a:t>输入用户名</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若输入已注册用户名则无提示</a:t>
                      </a:r>
                      <a:endParaRPr lang="zh-CN" sz="1800" kern="100">
                        <a:effectLst/>
                      </a:endParaRPr>
                    </a:p>
                    <a:p>
                      <a:pPr algn="ctr">
                        <a:spcAft>
                          <a:spcPts val="0"/>
                        </a:spcAft>
                      </a:pPr>
                      <a:r>
                        <a:rPr lang="zh-CN" sz="1800" kern="0">
                          <a:effectLst/>
                        </a:rPr>
                        <a:t>若输入未注册用户名则提示用户名不存在</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r>
              <a:tr h="1225396">
                <a:tc>
                  <a:txBody>
                    <a:bodyPr/>
                    <a:lstStyle/>
                    <a:p>
                      <a:pPr algn="ctr">
                        <a:spcAft>
                          <a:spcPts val="0"/>
                        </a:spcAft>
                      </a:pPr>
                      <a:r>
                        <a:rPr lang="en-US" sz="1800" kern="0">
                          <a:effectLst/>
                        </a:rPr>
                        <a:t>2.2</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输入密码</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2</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输入用户名</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1.</a:t>
                      </a:r>
                      <a:r>
                        <a:rPr lang="zh-CN" sz="1800" kern="0">
                          <a:effectLst/>
                        </a:rPr>
                        <a:t>输入用户名账号密码</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若密码正确无提示</a:t>
                      </a:r>
                      <a:endParaRPr lang="zh-CN" sz="1800" kern="100">
                        <a:effectLst/>
                      </a:endParaRPr>
                    </a:p>
                    <a:p>
                      <a:pPr algn="ctr">
                        <a:spcAft>
                          <a:spcPts val="0"/>
                        </a:spcAft>
                      </a:pPr>
                      <a:r>
                        <a:rPr lang="zh-CN" sz="1800" kern="0">
                          <a:effectLst/>
                        </a:rPr>
                        <a:t>若密码错误提示密码错误</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r>
              <a:tr h="1225396">
                <a:tc>
                  <a:txBody>
                    <a:bodyPr/>
                    <a:lstStyle/>
                    <a:p>
                      <a:pPr algn="ctr">
                        <a:spcAft>
                          <a:spcPts val="0"/>
                        </a:spcAft>
                      </a:pPr>
                      <a:r>
                        <a:rPr lang="en-US" sz="1800" kern="0">
                          <a:effectLst/>
                        </a:rPr>
                        <a:t>2.3</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输入账号</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3</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输入账号</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输入已注册用户账号</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若账号正确登陆成功</a:t>
                      </a:r>
                      <a:endParaRPr lang="zh-CN" sz="1800" kern="100" dirty="0">
                        <a:effectLst/>
                      </a:endParaRPr>
                    </a:p>
                    <a:p>
                      <a:pPr algn="ctr">
                        <a:spcAft>
                          <a:spcPts val="0"/>
                        </a:spcAft>
                      </a:pPr>
                      <a:r>
                        <a:rPr lang="zh-CN" sz="1800" kern="0" dirty="0">
                          <a:effectLst/>
                        </a:rPr>
                        <a:t>若账号错误提示账号错误</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4775"/>
          </a:xfrm>
          <a:prstGeom prst="rect">
            <a:avLst/>
          </a:prstGeom>
          <a:noFill/>
        </p:spPr>
        <p:txBody>
          <a:bodyPr wrap="square" rtlCol="0">
            <a:spAutoFit/>
          </a:bodyPr>
          <a:lstStyle/>
          <a:p>
            <a:r>
              <a:rPr lang="zh-CN" altLang="en-US" sz="3200" spc="600" dirty="0">
                <a:cs typeface="+mn-ea"/>
                <a:sym typeface="+mn-lt"/>
              </a:rPr>
              <a:t>测试用例</a:t>
            </a:r>
            <a:endParaRPr lang="zh-CN" altLang="en-US" sz="3200" spc="600" dirty="0">
              <a:cs typeface="+mn-ea"/>
              <a:sym typeface="+mn-lt"/>
            </a:endParaRPr>
          </a:p>
        </p:txBody>
      </p:sp>
      <p:graphicFrame>
        <p:nvGraphicFramePr>
          <p:cNvPr id="7" name="表格 6"/>
          <p:cNvGraphicFramePr>
            <a:graphicFrameLocks noGrp="1"/>
          </p:cNvGraphicFramePr>
          <p:nvPr>
            <p:custDataLst>
              <p:tags r:id="rId1"/>
            </p:custDataLst>
          </p:nvPr>
        </p:nvGraphicFramePr>
        <p:xfrm>
          <a:off x="635266" y="1001028"/>
          <a:ext cx="10953552" cy="2454442"/>
        </p:xfrm>
        <a:graphic>
          <a:graphicData uri="http://schemas.openxmlformats.org/drawingml/2006/table">
            <a:tbl>
              <a:tblPr>
                <a:tableStyleId>{5C22544A-7EE6-4342-B048-85BDC9FD1C3A}</a:tableStyleId>
              </a:tblPr>
              <a:tblGrid>
                <a:gridCol w="852276"/>
                <a:gridCol w="1199190"/>
                <a:gridCol w="1046739"/>
                <a:gridCol w="1776577"/>
                <a:gridCol w="3745215"/>
                <a:gridCol w="2333555"/>
              </a:tblGrid>
              <a:tr h="350635">
                <a:tc gridSpan="6">
                  <a:txBody>
                    <a:bodyPr/>
                    <a:lstStyle/>
                    <a:p>
                      <a:pPr algn="ctr">
                        <a:spcAft>
                          <a:spcPts val="0"/>
                        </a:spcAft>
                      </a:pPr>
                      <a:r>
                        <a:rPr lang="zh-CN" sz="1800" kern="0" dirty="0">
                          <a:effectLst/>
                        </a:rPr>
                        <a:t>查看图书</a:t>
                      </a:r>
                      <a:r>
                        <a:rPr lang="en-US" sz="1800" kern="0" dirty="0">
                          <a:effectLst/>
                        </a:rPr>
                        <a:t>--</a:t>
                      </a:r>
                      <a:r>
                        <a:rPr lang="zh-CN" sz="1800" kern="0" dirty="0">
                          <a:effectLst/>
                        </a:rPr>
                        <a:t>测试用例</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c hMerge="1">
                  <a:tcPr/>
                </a:tc>
                <a:tc hMerge="1">
                  <a:tcPr/>
                </a:tc>
              </a:tr>
              <a:tr h="701269">
                <a:tc>
                  <a:txBody>
                    <a:bodyPr/>
                    <a:lstStyle/>
                    <a:p>
                      <a:pPr algn="ctr">
                        <a:spcAft>
                          <a:spcPts val="0"/>
                        </a:spcAft>
                      </a:pPr>
                      <a:r>
                        <a:rPr lang="zh-CN" sz="1800" kern="0">
                          <a:effectLst/>
                        </a:rPr>
                        <a:t>编号</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用例名称</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优先级</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预置条件</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执行步骤</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预期结果</a:t>
                      </a:r>
                      <a:endParaRPr lang="zh-CN" sz="1800" kern="0">
                        <a:effectLst/>
                        <a:latin typeface="Times New Roman" panose="02020603050405020304" pitchFamily="18" charset="0"/>
                        <a:ea typeface="宋体" panose="02010600030101010101" pitchFamily="2" charset="-122"/>
                      </a:endParaRPr>
                    </a:p>
                  </a:txBody>
                  <a:tcPr marL="68580" marR="68580" marT="0" marB="0" anchor="ctr"/>
                </a:tc>
              </a:tr>
              <a:tr h="1402538">
                <a:tc>
                  <a:txBody>
                    <a:bodyPr/>
                    <a:lstStyle/>
                    <a:p>
                      <a:pPr algn="ctr">
                        <a:spcAft>
                          <a:spcPts val="0"/>
                        </a:spcAft>
                      </a:pPr>
                      <a:r>
                        <a:rPr lang="en-US" sz="1800" kern="0">
                          <a:effectLst/>
                        </a:rPr>
                        <a:t>3.1</a:t>
                      </a:r>
                      <a:endParaRPr lang="zh-CN" sz="1800" kern="100">
                        <a:effectLst/>
                      </a:endParaRPr>
                    </a:p>
                    <a:p>
                      <a:pPr algn="ctr">
                        <a:spcAft>
                          <a:spcPts val="0"/>
                        </a:spcAft>
                      </a:pPr>
                      <a:r>
                        <a:rPr lang="en-US" sz="1800" kern="0">
                          <a:effectLst/>
                        </a:rPr>
                        <a:t> </a:t>
                      </a:r>
                      <a:endParaRPr lang="zh-CN" sz="1800" kern="100">
                        <a:effectLst/>
                      </a:endParaRPr>
                    </a:p>
                    <a:p>
                      <a:pPr algn="ctr">
                        <a:spcAft>
                          <a:spcPts val="0"/>
                        </a:spcAft>
                      </a:pPr>
                      <a:r>
                        <a:rPr lang="en-US"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查看图书名称</a:t>
                      </a:r>
                      <a:endParaRPr lang="zh-CN" sz="1800" kern="100">
                        <a:effectLst/>
                      </a:endParaRPr>
                    </a:p>
                    <a:p>
                      <a:pPr algn="ctr">
                        <a:spcAft>
                          <a:spcPts val="0"/>
                        </a:spcAft>
                      </a:pPr>
                      <a:r>
                        <a:rPr lang="en-US" sz="1800" kern="0">
                          <a:effectLst/>
                        </a:rPr>
                        <a:t> </a:t>
                      </a:r>
                      <a:endParaRPr lang="zh-CN" sz="1800" kern="100">
                        <a:effectLst/>
                      </a:endParaRPr>
                    </a:p>
                    <a:p>
                      <a:pPr algn="ctr">
                        <a:spcAft>
                          <a:spcPts val="0"/>
                        </a:spcAft>
                      </a:pPr>
                      <a:r>
                        <a:rPr lang="en-US"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1</a:t>
                      </a:r>
                      <a:endParaRPr lang="zh-CN" sz="1800" kern="100">
                        <a:effectLst/>
                      </a:endParaRPr>
                    </a:p>
                    <a:p>
                      <a:pPr algn="ctr">
                        <a:spcAft>
                          <a:spcPts val="0"/>
                        </a:spcAft>
                      </a:pPr>
                      <a:r>
                        <a:rPr lang="en-US" sz="1800" kern="0">
                          <a:effectLst/>
                        </a:rPr>
                        <a:t> </a:t>
                      </a:r>
                      <a:endParaRPr lang="zh-CN" sz="1800" kern="100">
                        <a:effectLst/>
                      </a:endParaRPr>
                    </a:p>
                    <a:p>
                      <a:pPr algn="ctr">
                        <a:spcAft>
                          <a:spcPts val="0"/>
                        </a:spcAft>
                      </a:pPr>
                      <a:r>
                        <a:rPr lang="en-US"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登陆网站成功</a:t>
                      </a:r>
                      <a:endParaRPr lang="zh-CN" sz="1800" kern="100">
                        <a:effectLst/>
                      </a:endParaRPr>
                    </a:p>
                    <a:p>
                      <a:pPr algn="ctr">
                        <a:spcAft>
                          <a:spcPts val="0"/>
                        </a:spcAft>
                      </a:pPr>
                      <a:r>
                        <a:rPr lang="en-US" sz="1800" kern="0">
                          <a:effectLst/>
                        </a:rPr>
                        <a:t> </a:t>
                      </a:r>
                      <a:endParaRPr lang="zh-CN" sz="1800" kern="100">
                        <a:effectLst/>
                      </a:endParaRPr>
                    </a:p>
                    <a:p>
                      <a:pPr algn="ctr">
                        <a:spcAft>
                          <a:spcPts val="0"/>
                        </a:spcAft>
                      </a:pPr>
                      <a:r>
                        <a:rPr lang="en-US"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1.</a:t>
                      </a:r>
                      <a:r>
                        <a:rPr lang="zh-CN" sz="1800" kern="0">
                          <a:effectLst/>
                        </a:rPr>
                        <a:t>进入书城网站</a:t>
                      </a:r>
                      <a:endParaRPr lang="zh-CN" sz="1800" kern="100">
                        <a:effectLst/>
                      </a:endParaRPr>
                    </a:p>
                    <a:p>
                      <a:pPr algn="ctr">
                        <a:spcAft>
                          <a:spcPts val="0"/>
                        </a:spcAft>
                      </a:pPr>
                      <a:r>
                        <a:rPr lang="en-US" sz="1800" kern="0">
                          <a:effectLst/>
                        </a:rPr>
                        <a:t>2.</a:t>
                      </a:r>
                      <a:r>
                        <a:rPr lang="zh-CN" sz="1800" kern="0">
                          <a:effectLst/>
                        </a:rPr>
                        <a:t>在商店点击查看商品</a:t>
                      </a:r>
                      <a:endParaRPr lang="zh-CN" sz="1800" kern="100">
                        <a:effectLst/>
                      </a:endParaRPr>
                    </a:p>
                    <a:p>
                      <a:pPr algn="ctr">
                        <a:spcAft>
                          <a:spcPts val="0"/>
                        </a:spcAft>
                      </a:pPr>
                      <a:r>
                        <a:rPr lang="en-US" sz="1800" kern="0">
                          <a:effectLst/>
                        </a:rPr>
                        <a:t>3.</a:t>
                      </a:r>
                      <a:r>
                        <a:rPr lang="zh-CN" sz="1800" kern="0">
                          <a:effectLst/>
                        </a:rPr>
                        <a:t>查看商品的详细信息</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显示商品详细信息</a:t>
                      </a:r>
                      <a:endParaRPr lang="zh-CN" sz="1800" kern="100" dirty="0">
                        <a:effectLst/>
                      </a:endParaRPr>
                    </a:p>
                    <a:p>
                      <a:pPr algn="ctr">
                        <a:spcAft>
                          <a:spcPts val="0"/>
                        </a:spcAft>
                      </a:pPr>
                      <a:r>
                        <a:rPr lang="en-US" sz="1800" kern="0" dirty="0">
                          <a:effectLst/>
                        </a:rPr>
                        <a:t> </a:t>
                      </a:r>
                      <a:endParaRPr lang="zh-CN" sz="1800" kern="100" dirty="0">
                        <a:effectLst/>
                      </a:endParaRPr>
                    </a:p>
                    <a:p>
                      <a:pPr algn="ctr">
                        <a:spcAft>
                          <a:spcPts val="0"/>
                        </a:spcAft>
                      </a:pPr>
                      <a:r>
                        <a:rPr lang="en-US" sz="1800" kern="0" dirty="0">
                          <a:effectLst/>
                        </a:rPr>
                        <a:t> </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graphicFrame>
        <p:nvGraphicFramePr>
          <p:cNvPr id="9" name="表格 8"/>
          <p:cNvGraphicFramePr>
            <a:graphicFrameLocks noGrp="1"/>
          </p:cNvGraphicFramePr>
          <p:nvPr/>
        </p:nvGraphicFramePr>
        <p:xfrm>
          <a:off x="636070" y="3686476"/>
          <a:ext cx="10971998" cy="2868328"/>
        </p:xfrm>
        <a:graphic>
          <a:graphicData uri="http://schemas.openxmlformats.org/drawingml/2006/table">
            <a:tbl>
              <a:tblPr>
                <a:tableStyleId>{5C22544A-7EE6-4342-B048-85BDC9FD1C3A}</a:tableStyleId>
              </a:tblPr>
              <a:tblGrid>
                <a:gridCol w="744619"/>
                <a:gridCol w="1279927"/>
                <a:gridCol w="1379771"/>
                <a:gridCol w="1359320"/>
                <a:gridCol w="2599548"/>
                <a:gridCol w="3608813"/>
              </a:tblGrid>
              <a:tr h="358541">
                <a:tc gridSpan="6">
                  <a:txBody>
                    <a:bodyPr/>
                    <a:lstStyle/>
                    <a:p>
                      <a:pPr algn="ctr">
                        <a:spcAft>
                          <a:spcPts val="0"/>
                        </a:spcAft>
                      </a:pPr>
                      <a:r>
                        <a:rPr lang="zh-CN" sz="1800" kern="0" dirty="0">
                          <a:effectLst/>
                        </a:rPr>
                        <a:t>搜索</a:t>
                      </a:r>
                      <a:r>
                        <a:rPr lang="en-US" sz="1800" kern="0" dirty="0">
                          <a:effectLst/>
                        </a:rPr>
                        <a:t>--</a:t>
                      </a:r>
                      <a:r>
                        <a:rPr lang="zh-CN" sz="1800" kern="0" dirty="0">
                          <a:effectLst/>
                        </a:rPr>
                        <a:t>测试用例</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c hMerge="1">
                  <a:tcPr/>
                </a:tc>
                <a:tc hMerge="1">
                  <a:tcPr/>
                </a:tc>
              </a:tr>
              <a:tr h="717082">
                <a:tc>
                  <a:txBody>
                    <a:bodyPr/>
                    <a:lstStyle/>
                    <a:p>
                      <a:pPr algn="ctr">
                        <a:spcAft>
                          <a:spcPts val="0"/>
                        </a:spcAft>
                      </a:pPr>
                      <a:r>
                        <a:rPr lang="zh-CN" sz="1800" kern="0" dirty="0">
                          <a:effectLst/>
                        </a:rPr>
                        <a:t>编号</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用例名称</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优先级</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预置条件</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执行步骤</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预期结果</a:t>
                      </a:r>
                      <a:endParaRPr lang="zh-CN" sz="1800" kern="0">
                        <a:effectLst/>
                        <a:latin typeface="Times New Roman" panose="02020603050405020304" pitchFamily="18" charset="0"/>
                        <a:ea typeface="宋体" panose="02010600030101010101" pitchFamily="2" charset="-122"/>
                      </a:endParaRPr>
                    </a:p>
                  </a:txBody>
                  <a:tcPr marL="68580" marR="68580" marT="0" marB="0" anchor="ctr"/>
                </a:tc>
              </a:tr>
              <a:tr h="1792705">
                <a:tc>
                  <a:txBody>
                    <a:bodyPr/>
                    <a:lstStyle/>
                    <a:p>
                      <a:pPr algn="ctr">
                        <a:spcAft>
                          <a:spcPts val="0"/>
                        </a:spcAft>
                      </a:pPr>
                      <a:r>
                        <a:rPr lang="en-US" sz="1800" kern="0">
                          <a:effectLst/>
                        </a:rPr>
                        <a:t>4.1</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搜索书籍</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dirty="0">
                          <a:effectLst/>
                        </a:rPr>
                        <a:t>1</a:t>
                      </a:r>
                      <a:endParaRPr lang="en-US" sz="1800" kern="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登录网站且页面显示正常</a:t>
                      </a:r>
                      <a:endParaRPr lang="zh-CN" sz="1800" kern="100" dirty="0">
                        <a:effectLst/>
                      </a:endParaRPr>
                    </a:p>
                    <a:p>
                      <a:pPr algn="ctr">
                        <a:spcAft>
                          <a:spcPts val="0"/>
                        </a:spcAft>
                      </a:pPr>
                      <a:r>
                        <a:rPr lang="zh-CN" sz="1800" kern="0" dirty="0">
                          <a:effectLst/>
                        </a:rPr>
                        <a:t>　</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dirty="0">
                          <a:effectLst/>
                        </a:rPr>
                        <a:t>1.</a:t>
                      </a:r>
                      <a:r>
                        <a:rPr lang="zh-CN" sz="1800" kern="0" dirty="0">
                          <a:effectLst/>
                        </a:rPr>
                        <a:t>进入网站并找到搜索框</a:t>
                      </a:r>
                      <a:endParaRPr lang="zh-CN" sz="1800" kern="100" dirty="0">
                        <a:effectLst/>
                      </a:endParaRPr>
                    </a:p>
                    <a:p>
                      <a:pPr algn="ctr">
                        <a:spcAft>
                          <a:spcPts val="0"/>
                        </a:spcAft>
                      </a:pPr>
                      <a:r>
                        <a:rPr lang="en-US" sz="1800" kern="0" dirty="0">
                          <a:effectLst/>
                        </a:rPr>
                        <a:t>2.</a:t>
                      </a:r>
                      <a:r>
                        <a:rPr lang="zh-CN" sz="1800" kern="0" dirty="0">
                          <a:effectLst/>
                        </a:rPr>
                        <a:t>在搜索框输入要查询的书籍</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若有所查询书籍显示书籍信息</a:t>
                      </a:r>
                      <a:endParaRPr lang="zh-CN" sz="1800" kern="100" dirty="0">
                        <a:effectLst/>
                      </a:endParaRPr>
                    </a:p>
                    <a:p>
                      <a:pPr algn="ctr">
                        <a:spcAft>
                          <a:spcPts val="0"/>
                        </a:spcAft>
                      </a:pPr>
                      <a:r>
                        <a:rPr lang="zh-CN" sz="1800" kern="0" dirty="0">
                          <a:effectLst/>
                        </a:rPr>
                        <a:t>若无查询书籍显示“找不到该书籍”</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4775"/>
          </a:xfrm>
          <a:prstGeom prst="rect">
            <a:avLst/>
          </a:prstGeom>
          <a:noFill/>
        </p:spPr>
        <p:txBody>
          <a:bodyPr wrap="square" rtlCol="0">
            <a:spAutoFit/>
          </a:bodyPr>
          <a:lstStyle/>
          <a:p>
            <a:r>
              <a:rPr lang="zh-CN" altLang="en-US" sz="3200" spc="600" dirty="0">
                <a:cs typeface="+mn-ea"/>
                <a:sym typeface="+mn-lt"/>
              </a:rPr>
              <a:t>测试用例</a:t>
            </a:r>
            <a:endParaRPr lang="zh-CN" altLang="en-US" sz="3200" spc="600" dirty="0">
              <a:cs typeface="+mn-ea"/>
              <a:sym typeface="+mn-lt"/>
            </a:endParaRPr>
          </a:p>
        </p:txBody>
      </p:sp>
      <p:graphicFrame>
        <p:nvGraphicFramePr>
          <p:cNvPr id="7" name="表格 6"/>
          <p:cNvGraphicFramePr>
            <a:graphicFrameLocks noGrp="1"/>
          </p:cNvGraphicFramePr>
          <p:nvPr/>
        </p:nvGraphicFramePr>
        <p:xfrm>
          <a:off x="423512" y="952901"/>
          <a:ext cx="11184555" cy="2531443"/>
        </p:xfrm>
        <a:graphic>
          <a:graphicData uri="http://schemas.openxmlformats.org/drawingml/2006/table">
            <a:tbl>
              <a:tblPr>
                <a:tableStyleId>{5C22544A-7EE6-4342-B048-85BDC9FD1C3A}</a:tableStyleId>
              </a:tblPr>
              <a:tblGrid>
                <a:gridCol w="861763"/>
                <a:gridCol w="1112703"/>
                <a:gridCol w="940104"/>
                <a:gridCol w="1454225"/>
                <a:gridCol w="2936603"/>
                <a:gridCol w="3879157"/>
              </a:tblGrid>
              <a:tr h="206531">
                <a:tc gridSpan="6">
                  <a:txBody>
                    <a:bodyPr/>
                    <a:lstStyle/>
                    <a:p>
                      <a:pPr algn="ctr">
                        <a:spcAft>
                          <a:spcPts val="0"/>
                        </a:spcAft>
                      </a:pPr>
                      <a:r>
                        <a:rPr lang="zh-CN" sz="1800" kern="0" dirty="0">
                          <a:effectLst/>
                        </a:rPr>
                        <a:t>添加购物</a:t>
                      </a:r>
                      <a:r>
                        <a:rPr lang="en-US" sz="1800" kern="0" dirty="0">
                          <a:effectLst/>
                        </a:rPr>
                        <a:t>--</a:t>
                      </a:r>
                      <a:r>
                        <a:rPr lang="zh-CN" sz="1800" kern="0" dirty="0">
                          <a:effectLst/>
                        </a:rPr>
                        <a:t>测试用例　</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c hMerge="1">
                  <a:tcPr/>
                </a:tc>
                <a:tc hMerge="1">
                  <a:tcPr/>
                </a:tc>
              </a:tr>
              <a:tr h="413063">
                <a:tc>
                  <a:txBody>
                    <a:bodyPr/>
                    <a:lstStyle/>
                    <a:p>
                      <a:pPr algn="ctr">
                        <a:spcAft>
                          <a:spcPts val="0"/>
                        </a:spcAft>
                      </a:pPr>
                      <a:r>
                        <a:rPr lang="zh-CN" sz="1800" kern="0">
                          <a:effectLst/>
                        </a:rPr>
                        <a:t>编号</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用例名称</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优先级</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预置条件</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执行步骤</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预期结果</a:t>
                      </a:r>
                      <a:endParaRPr lang="zh-CN" sz="1800" kern="0">
                        <a:effectLst/>
                        <a:latin typeface="Times New Roman" panose="02020603050405020304" pitchFamily="18" charset="0"/>
                        <a:ea typeface="宋体" panose="02010600030101010101" pitchFamily="2" charset="-122"/>
                      </a:endParaRPr>
                    </a:p>
                  </a:txBody>
                  <a:tcPr marL="68580" marR="68580" marT="0" marB="0" anchor="ctr"/>
                </a:tc>
              </a:tr>
              <a:tr h="1016880">
                <a:tc>
                  <a:txBody>
                    <a:bodyPr/>
                    <a:lstStyle/>
                    <a:p>
                      <a:pPr algn="ctr">
                        <a:spcAft>
                          <a:spcPts val="0"/>
                        </a:spcAft>
                      </a:pPr>
                      <a:r>
                        <a:rPr lang="en-US" sz="1800" kern="0">
                          <a:effectLst/>
                        </a:rPr>
                        <a:t>5.1</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添加购物</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1</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进入书籍购买页面</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1.</a:t>
                      </a:r>
                      <a:r>
                        <a:rPr lang="zh-CN" sz="1800" kern="0">
                          <a:effectLst/>
                        </a:rPr>
                        <a:t>选择书籍详细信息并进入书籍购买页面</a:t>
                      </a:r>
                      <a:endParaRPr lang="zh-CN" sz="1800" kern="100">
                        <a:effectLst/>
                      </a:endParaRPr>
                    </a:p>
                    <a:p>
                      <a:pPr algn="ctr">
                        <a:spcAft>
                          <a:spcPts val="0"/>
                        </a:spcAft>
                      </a:pPr>
                      <a:r>
                        <a:rPr lang="en-US" sz="1800" kern="0">
                          <a:effectLst/>
                        </a:rPr>
                        <a:t>2.</a:t>
                      </a:r>
                      <a:r>
                        <a:rPr lang="zh-CN" sz="1800" kern="0">
                          <a:effectLst/>
                        </a:rPr>
                        <a:t>选择具体书籍并将所选书籍加入购物车</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若添加成功可以在购物车找到相应书籍</a:t>
                      </a:r>
                      <a:endParaRPr lang="zh-CN" sz="1800" kern="100">
                        <a:effectLst/>
                      </a:endParaRPr>
                    </a:p>
                    <a:p>
                      <a:pPr algn="ctr">
                        <a:spcAft>
                          <a:spcPts val="0"/>
                        </a:spcAft>
                      </a:pPr>
                      <a:r>
                        <a:rPr lang="zh-CN" sz="1800" kern="0">
                          <a:effectLst/>
                        </a:rPr>
                        <a:t>若添加失败则无法在购物车找到相应的书籍</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r>
              <a:tr h="894969">
                <a:tc>
                  <a:txBody>
                    <a:bodyPr/>
                    <a:lstStyle/>
                    <a:p>
                      <a:pPr algn="ctr">
                        <a:spcAft>
                          <a:spcPts val="0"/>
                        </a:spcAft>
                      </a:pPr>
                      <a:r>
                        <a:rPr lang="en-US" sz="1800" kern="0">
                          <a:effectLst/>
                        </a:rPr>
                        <a:t>5.2</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选择添加数量</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2</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进入添加书籍选择</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1.</a:t>
                      </a:r>
                      <a:r>
                        <a:rPr lang="zh-CN" sz="1800" kern="0">
                          <a:effectLst/>
                        </a:rPr>
                        <a:t>在选择好书籍后将其加入购物车</a:t>
                      </a:r>
                      <a:endParaRPr lang="zh-CN" sz="1800" kern="100">
                        <a:effectLst/>
                      </a:endParaRPr>
                    </a:p>
                    <a:p>
                      <a:pPr algn="ctr">
                        <a:spcAft>
                          <a:spcPts val="0"/>
                        </a:spcAft>
                      </a:pPr>
                      <a:r>
                        <a:rPr lang="en-US" sz="1800" kern="0">
                          <a:effectLst/>
                        </a:rPr>
                        <a:t>2.</a:t>
                      </a:r>
                      <a:r>
                        <a:rPr lang="zh-CN" sz="1800" kern="0">
                          <a:effectLst/>
                        </a:rPr>
                        <a:t>在设置好购买数量后点击添加</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若添加成功可以在购物车找到相应数量的书籍</a:t>
                      </a:r>
                      <a:endParaRPr lang="zh-CN" sz="1800" kern="100" dirty="0">
                        <a:effectLst/>
                      </a:endParaRPr>
                    </a:p>
                    <a:p>
                      <a:pPr algn="ctr">
                        <a:spcAft>
                          <a:spcPts val="0"/>
                        </a:spcAft>
                      </a:pPr>
                      <a:r>
                        <a:rPr lang="zh-CN" sz="1800" kern="0" dirty="0">
                          <a:effectLst/>
                        </a:rPr>
                        <a:t>若添加失败则无法在购物车找到相应的书籍</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graphicFrame>
        <p:nvGraphicFramePr>
          <p:cNvPr id="8" name="表格 7"/>
          <p:cNvGraphicFramePr>
            <a:graphicFrameLocks noGrp="1"/>
          </p:cNvGraphicFramePr>
          <p:nvPr/>
        </p:nvGraphicFramePr>
        <p:xfrm>
          <a:off x="385814" y="3939941"/>
          <a:ext cx="11222253" cy="2204184"/>
        </p:xfrm>
        <a:graphic>
          <a:graphicData uri="http://schemas.openxmlformats.org/drawingml/2006/table">
            <a:tbl>
              <a:tblPr>
                <a:tableStyleId>{5C22544A-7EE6-4342-B048-85BDC9FD1C3A}</a:tableStyleId>
              </a:tblPr>
              <a:tblGrid>
                <a:gridCol w="1024230"/>
                <a:gridCol w="1593519"/>
                <a:gridCol w="1224647"/>
                <a:gridCol w="2102557"/>
                <a:gridCol w="2486183"/>
                <a:gridCol w="2791117"/>
              </a:tblGrid>
              <a:tr h="220418">
                <a:tc gridSpan="6">
                  <a:txBody>
                    <a:bodyPr/>
                    <a:lstStyle/>
                    <a:p>
                      <a:pPr algn="ctr">
                        <a:spcAft>
                          <a:spcPts val="0"/>
                        </a:spcAft>
                      </a:pPr>
                      <a:r>
                        <a:rPr lang="zh-CN" sz="1800" kern="0" dirty="0">
                          <a:effectLst/>
                        </a:rPr>
                        <a:t>订单</a:t>
                      </a:r>
                      <a:r>
                        <a:rPr lang="en-US" sz="1800" kern="0" dirty="0">
                          <a:effectLst/>
                        </a:rPr>
                        <a:t>--</a:t>
                      </a:r>
                      <a:r>
                        <a:rPr lang="zh-CN" sz="1800" kern="0" dirty="0">
                          <a:effectLst/>
                        </a:rPr>
                        <a:t>测试用例　</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c hMerge="1">
                  <a:tcPr/>
                </a:tc>
                <a:tc hMerge="1">
                  <a:tcPr/>
                </a:tc>
              </a:tr>
              <a:tr h="220418">
                <a:tc>
                  <a:txBody>
                    <a:bodyPr/>
                    <a:lstStyle/>
                    <a:p>
                      <a:pPr algn="ctr">
                        <a:spcAft>
                          <a:spcPts val="0"/>
                        </a:spcAft>
                      </a:pPr>
                      <a:r>
                        <a:rPr lang="zh-CN" sz="1800" kern="0" dirty="0">
                          <a:effectLst/>
                        </a:rPr>
                        <a:t>编号</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用例名称</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优先级</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预置条件</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执行步骤</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预期结果</a:t>
                      </a:r>
                      <a:endParaRPr lang="zh-CN" sz="1800" kern="0">
                        <a:effectLst/>
                        <a:latin typeface="Times New Roman" panose="02020603050405020304" pitchFamily="18" charset="0"/>
                        <a:ea typeface="宋体" panose="02010600030101010101" pitchFamily="2" charset="-122"/>
                      </a:endParaRPr>
                    </a:p>
                  </a:txBody>
                  <a:tcPr marL="68580" marR="68580" marT="0" marB="0" anchor="ctr"/>
                </a:tc>
              </a:tr>
              <a:tr h="1102093">
                <a:tc>
                  <a:txBody>
                    <a:bodyPr/>
                    <a:lstStyle/>
                    <a:p>
                      <a:pPr algn="ctr">
                        <a:spcAft>
                          <a:spcPts val="0"/>
                        </a:spcAft>
                      </a:pPr>
                      <a:r>
                        <a:rPr lang="en-US" sz="1800" kern="0">
                          <a:effectLst/>
                        </a:rPr>
                        <a:t>6.1</a:t>
                      </a:r>
                      <a:endParaRPr lang="zh-CN" sz="1800" kern="100">
                        <a:effectLst/>
                      </a:endParaRPr>
                    </a:p>
                    <a:p>
                      <a:pPr algn="ctr">
                        <a:spcAft>
                          <a:spcPts val="0"/>
                        </a:spcAft>
                      </a:pPr>
                      <a:r>
                        <a:rPr lang="zh-CN" sz="1800" kern="0">
                          <a:effectLst/>
                        </a:rPr>
                        <a:t>　</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下单</a:t>
                      </a:r>
                      <a:endParaRPr lang="zh-CN" sz="1800" kern="100" dirty="0">
                        <a:effectLst/>
                      </a:endParaRPr>
                    </a:p>
                    <a:p>
                      <a:pPr algn="ctr">
                        <a:spcAft>
                          <a:spcPts val="0"/>
                        </a:spcAft>
                      </a:pPr>
                      <a:r>
                        <a:rPr lang="zh-CN" sz="1800" kern="0" dirty="0">
                          <a:effectLst/>
                        </a:rPr>
                        <a:t>　</a:t>
                      </a:r>
                      <a:endParaRPr lang="zh-CN" sz="1800" kern="100" dirty="0">
                        <a:effectLst/>
                      </a:endParaRPr>
                    </a:p>
                    <a:p>
                      <a:pPr algn="ctr">
                        <a:spcAft>
                          <a:spcPts val="0"/>
                        </a:spcAft>
                      </a:pPr>
                      <a:r>
                        <a:rPr lang="zh-CN" sz="1800" kern="0" dirty="0">
                          <a:effectLst/>
                        </a:rPr>
                        <a:t>　</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dirty="0">
                          <a:effectLst/>
                        </a:rPr>
                        <a:t>1</a:t>
                      </a:r>
                      <a:endParaRPr lang="zh-CN" sz="1800" kern="100" dirty="0">
                        <a:effectLst/>
                      </a:endParaRPr>
                    </a:p>
                    <a:p>
                      <a:pPr algn="ctr">
                        <a:spcAft>
                          <a:spcPts val="0"/>
                        </a:spcAft>
                      </a:pPr>
                      <a:r>
                        <a:rPr lang="zh-CN" sz="1800" kern="0" dirty="0">
                          <a:effectLst/>
                        </a:rPr>
                        <a:t>　</a:t>
                      </a:r>
                      <a:endParaRPr lang="zh-CN" sz="1800" kern="100" dirty="0">
                        <a:effectLst/>
                      </a:endParaRPr>
                    </a:p>
                    <a:p>
                      <a:pPr algn="ctr">
                        <a:spcAft>
                          <a:spcPts val="0"/>
                        </a:spcAft>
                      </a:pPr>
                      <a:r>
                        <a:rPr lang="zh-CN" sz="1800" kern="0" dirty="0">
                          <a:effectLst/>
                        </a:rPr>
                        <a:t>　</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进入购物车页面</a:t>
                      </a:r>
                      <a:endParaRPr lang="zh-CN" sz="1800" kern="100" dirty="0">
                        <a:effectLst/>
                      </a:endParaRPr>
                    </a:p>
                    <a:p>
                      <a:pPr algn="ctr">
                        <a:spcAft>
                          <a:spcPts val="0"/>
                        </a:spcAft>
                      </a:pPr>
                      <a:r>
                        <a:rPr lang="zh-CN" sz="1800" kern="0" dirty="0">
                          <a:effectLst/>
                        </a:rPr>
                        <a:t>　</a:t>
                      </a:r>
                      <a:endParaRPr lang="zh-CN" sz="1800" kern="100" dirty="0">
                        <a:effectLst/>
                      </a:endParaRPr>
                    </a:p>
                    <a:p>
                      <a:pPr algn="ctr">
                        <a:spcAft>
                          <a:spcPts val="0"/>
                        </a:spcAft>
                      </a:pPr>
                      <a:r>
                        <a:rPr lang="zh-CN" sz="1800" kern="0" dirty="0">
                          <a:effectLst/>
                        </a:rPr>
                        <a:t>　</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dirty="0">
                          <a:effectLst/>
                        </a:rPr>
                        <a:t>1.</a:t>
                      </a:r>
                      <a:r>
                        <a:rPr lang="zh-CN" sz="1800" kern="0" dirty="0">
                          <a:effectLst/>
                        </a:rPr>
                        <a:t>进入购物车</a:t>
                      </a:r>
                      <a:endParaRPr lang="zh-CN" sz="1800" kern="100" dirty="0">
                        <a:effectLst/>
                      </a:endParaRPr>
                    </a:p>
                    <a:p>
                      <a:pPr algn="ctr">
                        <a:spcAft>
                          <a:spcPts val="0"/>
                        </a:spcAft>
                      </a:pPr>
                      <a:r>
                        <a:rPr lang="en-US" sz="1800" kern="0" dirty="0">
                          <a:effectLst/>
                        </a:rPr>
                        <a:t>2.</a:t>
                      </a:r>
                      <a:r>
                        <a:rPr lang="zh-CN" sz="1800" kern="0" dirty="0">
                          <a:effectLst/>
                        </a:rPr>
                        <a:t>进入支付页面</a:t>
                      </a:r>
                      <a:endParaRPr lang="zh-CN" sz="1800" kern="100" dirty="0">
                        <a:effectLst/>
                      </a:endParaRPr>
                    </a:p>
                    <a:p>
                      <a:pPr algn="ctr">
                        <a:spcAft>
                          <a:spcPts val="0"/>
                        </a:spcAft>
                      </a:pPr>
                      <a:r>
                        <a:rPr lang="en-US" sz="1800" kern="0" dirty="0">
                          <a:effectLst/>
                        </a:rPr>
                        <a:t>3.</a:t>
                      </a:r>
                      <a:r>
                        <a:rPr lang="zh-CN" sz="1800" kern="0" dirty="0">
                          <a:effectLst/>
                        </a:rPr>
                        <a:t>支付后下单</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支付成功显示下单成功</a:t>
                      </a:r>
                      <a:endParaRPr lang="zh-CN" sz="1800" kern="100">
                        <a:effectLst/>
                      </a:endParaRPr>
                    </a:p>
                    <a:p>
                      <a:pPr algn="ctr">
                        <a:spcAft>
                          <a:spcPts val="0"/>
                        </a:spcAft>
                      </a:pPr>
                      <a:r>
                        <a:rPr lang="zh-CN" sz="1800" kern="0">
                          <a:effectLst/>
                        </a:rPr>
                        <a:t>支付失败显示下单失败</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r>
              <a:tr h="661255">
                <a:tc>
                  <a:txBody>
                    <a:bodyPr/>
                    <a:lstStyle/>
                    <a:p>
                      <a:pPr algn="ctr">
                        <a:spcAft>
                          <a:spcPts val="0"/>
                        </a:spcAft>
                      </a:pPr>
                      <a:r>
                        <a:rPr lang="en-US" sz="1800" kern="0">
                          <a:effectLst/>
                        </a:rPr>
                        <a:t>6.2</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查看订单状态</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a:effectLst/>
                        </a:rPr>
                        <a:t>2</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下单书籍成功</a:t>
                      </a:r>
                      <a:endParaRPr lang="zh-CN" sz="1800" kern="100">
                        <a:effectLst/>
                      </a:endParaRPr>
                    </a:p>
                    <a:p>
                      <a:pPr algn="ctr">
                        <a:spcAft>
                          <a:spcPts val="0"/>
                        </a:spcAft>
                      </a:pPr>
                      <a:r>
                        <a:rPr lang="zh-CN" sz="1800" kern="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0" dirty="0">
                          <a:effectLst/>
                        </a:rPr>
                        <a:t>1.</a:t>
                      </a:r>
                      <a:r>
                        <a:rPr lang="zh-CN" sz="1800" kern="0" dirty="0">
                          <a:effectLst/>
                        </a:rPr>
                        <a:t>进入个人页面</a:t>
                      </a:r>
                      <a:endParaRPr lang="zh-CN" sz="1800" kern="100" dirty="0">
                        <a:effectLst/>
                      </a:endParaRPr>
                    </a:p>
                    <a:p>
                      <a:pPr algn="ctr">
                        <a:spcAft>
                          <a:spcPts val="0"/>
                        </a:spcAft>
                      </a:pPr>
                      <a:r>
                        <a:rPr lang="en-US" sz="1800" kern="0" dirty="0">
                          <a:effectLst/>
                        </a:rPr>
                        <a:t>2.</a:t>
                      </a:r>
                      <a:r>
                        <a:rPr lang="zh-CN" sz="1800" kern="0" dirty="0">
                          <a:effectLst/>
                        </a:rPr>
                        <a:t>查看订单状态</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成功查询订单状态</a:t>
                      </a:r>
                      <a:endParaRPr lang="zh-CN" sz="1800" kern="100" dirty="0">
                        <a:effectLst/>
                      </a:endParaRPr>
                    </a:p>
                    <a:p>
                      <a:pPr algn="ctr">
                        <a:spcAft>
                          <a:spcPts val="0"/>
                        </a:spcAft>
                      </a:pPr>
                      <a:r>
                        <a:rPr lang="zh-CN" sz="1800" kern="0" dirty="0">
                          <a:effectLst/>
                        </a:rPr>
                        <a:t>　</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spTree>
    <p:custDataLst>
      <p:tags r:id="rId1"/>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4775"/>
          </a:xfrm>
          <a:prstGeom prst="rect">
            <a:avLst/>
          </a:prstGeom>
          <a:noFill/>
        </p:spPr>
        <p:txBody>
          <a:bodyPr wrap="square" rtlCol="0">
            <a:spAutoFit/>
          </a:bodyPr>
          <a:lstStyle/>
          <a:p>
            <a:r>
              <a:rPr lang="zh-CN" altLang="en-US" sz="3200" spc="600" dirty="0">
                <a:cs typeface="+mn-ea"/>
                <a:sym typeface="+mn-lt"/>
              </a:rPr>
              <a:t>测试用例</a:t>
            </a:r>
            <a:endParaRPr lang="zh-CN" altLang="en-US" sz="3200" spc="600" dirty="0">
              <a:cs typeface="+mn-ea"/>
              <a:sym typeface="+mn-lt"/>
            </a:endParaRPr>
          </a:p>
        </p:txBody>
      </p:sp>
      <p:graphicFrame>
        <p:nvGraphicFramePr>
          <p:cNvPr id="9" name="表格 8"/>
          <p:cNvGraphicFramePr>
            <a:graphicFrameLocks noGrp="1"/>
          </p:cNvGraphicFramePr>
          <p:nvPr>
            <p:custDataLst>
              <p:tags r:id="rId1"/>
            </p:custDataLst>
          </p:nvPr>
        </p:nvGraphicFramePr>
        <p:xfrm>
          <a:off x="548640" y="1656081"/>
          <a:ext cx="10993122" cy="2743199"/>
        </p:xfrm>
        <a:graphic>
          <a:graphicData uri="http://schemas.openxmlformats.org/drawingml/2006/table">
            <a:tbl>
              <a:tblPr>
                <a:tableStyleId>{5C22544A-7EE6-4342-B048-85BDC9FD1C3A}</a:tableStyleId>
              </a:tblPr>
              <a:tblGrid>
                <a:gridCol w="850708"/>
                <a:gridCol w="850708"/>
                <a:gridCol w="850708"/>
                <a:gridCol w="1592075"/>
                <a:gridCol w="2912595"/>
                <a:gridCol w="3936328"/>
              </a:tblGrid>
              <a:tr h="342900">
                <a:tc gridSpan="6">
                  <a:txBody>
                    <a:bodyPr/>
                    <a:lstStyle/>
                    <a:p>
                      <a:pPr algn="ctr">
                        <a:spcAft>
                          <a:spcPts val="0"/>
                        </a:spcAft>
                      </a:pPr>
                      <a:r>
                        <a:rPr lang="zh-CN" sz="1800" kern="0" dirty="0">
                          <a:effectLst/>
                        </a:rPr>
                        <a:t>后台管理</a:t>
                      </a:r>
                      <a:r>
                        <a:rPr lang="en-US" sz="1800" kern="0" dirty="0">
                          <a:effectLst/>
                        </a:rPr>
                        <a:t>--</a:t>
                      </a:r>
                      <a:r>
                        <a:rPr lang="zh-CN" sz="1800" kern="0" dirty="0">
                          <a:effectLst/>
                        </a:rPr>
                        <a:t>测试用例</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c hMerge="1">
                  <a:tcPr/>
                </a:tc>
                <a:tc hMerge="1">
                  <a:tcPr/>
                </a:tc>
              </a:tr>
              <a:tr h="685799">
                <a:tc>
                  <a:txBody>
                    <a:bodyPr/>
                    <a:lstStyle/>
                    <a:p>
                      <a:pPr algn="ctr">
                        <a:spcAft>
                          <a:spcPts val="0"/>
                        </a:spcAft>
                      </a:pPr>
                      <a:r>
                        <a:rPr lang="zh-CN" sz="1800" kern="0">
                          <a:effectLst/>
                        </a:rPr>
                        <a:t>编号</a:t>
                      </a:r>
                      <a:endParaRPr lang="zh-CN" sz="1800" kern="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用例名称</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优先级</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预置条件</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dirty="0">
                          <a:effectLst/>
                        </a:rPr>
                        <a:t>执行步骤</a:t>
                      </a:r>
                      <a:endParaRPr lang="zh-CN" sz="1800" kern="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0">
                          <a:effectLst/>
                        </a:rPr>
                        <a:t>预期结果</a:t>
                      </a:r>
                      <a:endParaRPr lang="zh-CN" sz="1800" kern="0">
                        <a:effectLst/>
                        <a:latin typeface="Times New Roman" panose="02020603050405020304" pitchFamily="18" charset="0"/>
                        <a:ea typeface="宋体" panose="02010600030101010101" pitchFamily="2" charset="-122"/>
                      </a:endParaRPr>
                    </a:p>
                  </a:txBody>
                  <a:tcPr marL="68580" marR="68580" marT="0" marB="0" anchor="ctr"/>
                </a:tc>
              </a:tr>
              <a:tr h="1714500">
                <a:tc>
                  <a:txBody>
                    <a:bodyPr/>
                    <a:lstStyle/>
                    <a:p>
                      <a:pPr algn="ctr">
                        <a:spcAft>
                          <a:spcPts val="0"/>
                        </a:spcAft>
                      </a:pPr>
                      <a:r>
                        <a:rPr lang="en-US" sz="1800" kern="100">
                          <a:effectLst/>
                        </a:rPr>
                        <a:t>7.1</a:t>
                      </a:r>
                      <a:endParaRPr lang="zh-CN" sz="1800" kern="100">
                        <a:effectLst/>
                      </a:endParaRPr>
                    </a:p>
                    <a:p>
                      <a:pPr algn="ctr">
                        <a:spcAft>
                          <a:spcPts val="0"/>
                        </a:spcAft>
                      </a:pPr>
                      <a:r>
                        <a:rPr lang="en-US" sz="1800" kern="100">
                          <a:effectLst/>
                        </a:rPr>
                        <a:t> </a:t>
                      </a:r>
                      <a:endParaRPr lang="zh-CN" sz="1800" kern="100">
                        <a:effectLst/>
                      </a:endParaRPr>
                    </a:p>
                    <a:p>
                      <a:pPr algn="ctr">
                        <a:spcAft>
                          <a:spcPts val="0"/>
                        </a:spcAft>
                      </a:pPr>
                      <a:r>
                        <a:rPr lang="en-US" sz="1800" kern="10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100">
                          <a:effectLst/>
                        </a:rPr>
                        <a:t>上传</a:t>
                      </a:r>
                      <a:endParaRPr lang="zh-CN" sz="1800" kern="100">
                        <a:effectLst/>
                      </a:endParaRPr>
                    </a:p>
                    <a:p>
                      <a:pPr algn="ctr">
                        <a:spcAft>
                          <a:spcPts val="0"/>
                        </a:spcAft>
                      </a:pPr>
                      <a:r>
                        <a:rPr lang="en-US" sz="1800" kern="100">
                          <a:effectLst/>
                        </a:rPr>
                        <a:t> </a:t>
                      </a:r>
                      <a:endParaRPr lang="zh-CN" sz="1800" kern="100">
                        <a:effectLst/>
                      </a:endParaRPr>
                    </a:p>
                    <a:p>
                      <a:pPr algn="ctr">
                        <a:spcAft>
                          <a:spcPts val="0"/>
                        </a:spcAft>
                      </a:pPr>
                      <a:r>
                        <a:rPr lang="en-US" sz="1800" kern="10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100">
                          <a:effectLst/>
                        </a:rPr>
                        <a:t>1</a:t>
                      </a:r>
                      <a:endParaRPr lang="zh-CN" sz="1800" kern="100">
                        <a:effectLst/>
                      </a:endParaRPr>
                    </a:p>
                    <a:p>
                      <a:pPr algn="ctr">
                        <a:spcAft>
                          <a:spcPts val="0"/>
                        </a:spcAft>
                      </a:pPr>
                      <a:r>
                        <a:rPr lang="en-US" sz="1800" kern="100">
                          <a:effectLst/>
                        </a:rPr>
                        <a:t> </a:t>
                      </a:r>
                      <a:endParaRPr lang="zh-CN" sz="1800" kern="100">
                        <a:effectLst/>
                      </a:endParaRPr>
                    </a:p>
                    <a:p>
                      <a:pPr algn="ctr">
                        <a:spcAft>
                          <a:spcPts val="0"/>
                        </a:spcAft>
                      </a:pPr>
                      <a:r>
                        <a:rPr lang="en-US" sz="1800" kern="10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100">
                          <a:effectLst/>
                        </a:rPr>
                        <a:t>登陆进入管理员页面</a:t>
                      </a:r>
                      <a:endParaRPr lang="zh-CN" sz="1800" kern="100">
                        <a:effectLst/>
                      </a:endParaRPr>
                    </a:p>
                    <a:p>
                      <a:pPr algn="ctr">
                        <a:spcAft>
                          <a:spcPts val="0"/>
                        </a:spcAft>
                      </a:pPr>
                      <a:r>
                        <a:rPr lang="en-US" sz="1800" kern="100">
                          <a:effectLst/>
                        </a:rPr>
                        <a:t> </a:t>
                      </a:r>
                      <a:endParaRPr lang="zh-CN" sz="1800" kern="100">
                        <a:effectLst/>
                      </a:endParaRPr>
                    </a:p>
                    <a:p>
                      <a:pPr algn="ctr">
                        <a:spcAft>
                          <a:spcPts val="0"/>
                        </a:spcAft>
                      </a:pPr>
                      <a:r>
                        <a:rPr lang="en-US" sz="1800" kern="100">
                          <a:effectLst/>
                        </a:rPr>
                        <a:t> </a:t>
                      </a:r>
                      <a:endParaRPr lang="zh-CN" sz="1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en-US" sz="1800" kern="100" dirty="0">
                          <a:effectLst/>
                        </a:rPr>
                        <a:t>1.</a:t>
                      </a:r>
                      <a:r>
                        <a:rPr lang="zh-CN" sz="1800" kern="100" dirty="0">
                          <a:effectLst/>
                        </a:rPr>
                        <a:t>进入管理员账号</a:t>
                      </a:r>
                      <a:endParaRPr lang="zh-CN" sz="1800" kern="100" dirty="0">
                        <a:effectLst/>
                      </a:endParaRPr>
                    </a:p>
                    <a:p>
                      <a:pPr algn="ctr">
                        <a:spcAft>
                          <a:spcPts val="0"/>
                        </a:spcAft>
                      </a:pPr>
                      <a:r>
                        <a:rPr lang="en-US" sz="1800" kern="100" dirty="0">
                          <a:effectLst/>
                        </a:rPr>
                        <a:t>2.</a:t>
                      </a:r>
                      <a:r>
                        <a:rPr lang="zh-CN" sz="1800" kern="100" dirty="0">
                          <a:effectLst/>
                        </a:rPr>
                        <a:t>进入上传书籍信息功能</a:t>
                      </a:r>
                      <a:endParaRPr lang="zh-CN" sz="1800" kern="100" dirty="0">
                        <a:effectLst/>
                      </a:endParaRPr>
                    </a:p>
                    <a:p>
                      <a:pPr algn="ctr">
                        <a:spcAft>
                          <a:spcPts val="0"/>
                        </a:spcAft>
                      </a:pPr>
                      <a:r>
                        <a:rPr lang="en-US" sz="1800" kern="100" dirty="0">
                          <a:effectLst/>
                        </a:rPr>
                        <a:t>3.</a:t>
                      </a:r>
                      <a:r>
                        <a:rPr lang="zh-CN" sz="1800" kern="100" dirty="0">
                          <a:effectLst/>
                        </a:rPr>
                        <a:t>上传书籍详细信息</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800" kern="100" dirty="0">
                          <a:effectLst/>
                        </a:rPr>
                        <a:t>若上传成功显示书籍信息</a:t>
                      </a:r>
                      <a:endParaRPr lang="zh-CN" sz="1800" kern="100" dirty="0">
                        <a:effectLst/>
                      </a:endParaRPr>
                    </a:p>
                    <a:p>
                      <a:pPr algn="ctr">
                        <a:spcAft>
                          <a:spcPts val="0"/>
                        </a:spcAft>
                      </a:pPr>
                      <a:r>
                        <a:rPr lang="zh-CN" sz="1800" kern="100" dirty="0">
                          <a:effectLst/>
                        </a:rPr>
                        <a:t>若上传失败则没有书籍信息</a:t>
                      </a:r>
                      <a:endParaRPr lang="zh-CN" sz="1800" kern="100" dirty="0">
                        <a:effectLst/>
                      </a:endParaRPr>
                    </a:p>
                    <a:p>
                      <a:pPr algn="ctr">
                        <a:spcAft>
                          <a:spcPts val="0"/>
                        </a:spcAft>
                      </a:pPr>
                      <a:r>
                        <a:rPr lang="en-US" sz="1800" kern="100" dirty="0">
                          <a:effectLst/>
                        </a:rPr>
                        <a:t> </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785222" y="1828800"/>
            <a:ext cx="3301509" cy="3282306"/>
            <a:chOff x="1785222" y="1828800"/>
            <a:chExt cx="3301509" cy="3282306"/>
          </a:xfrm>
        </p:grpSpPr>
        <p:sp>
          <p:nvSpPr>
            <p:cNvPr id="24" name="MH_Others_1"/>
            <p:cNvSpPr/>
            <p:nvPr>
              <p:custDataLst>
                <p:tags r:id="rId2"/>
              </p:custDataLst>
            </p:nvPr>
          </p:nvSpPr>
          <p:spPr>
            <a:xfrm>
              <a:off x="2504984" y="255496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3" name="MH_Others_2"/>
            <p:cNvSpPr/>
            <p:nvPr>
              <p:custDataLst>
                <p:tags r:id="rId3"/>
              </p:custDataLst>
            </p:nvPr>
          </p:nvSpPr>
          <p:spPr>
            <a:xfrm>
              <a:off x="1785222" y="182880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15" name="MH_Others_3"/>
            <p:cNvSpPr/>
            <p:nvPr>
              <p:custDataLst>
                <p:tags r:id="rId4"/>
              </p:custDataLst>
            </p:nvPr>
          </p:nvSpPr>
          <p:spPr>
            <a:xfrm>
              <a:off x="4817379" y="2695898"/>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cs typeface="+mn-ea"/>
                <a:sym typeface="+mn-lt"/>
              </a:endParaRPr>
            </a:p>
          </p:txBody>
        </p:sp>
        <p:sp>
          <p:nvSpPr>
            <p:cNvPr id="4" name="MH_Number"/>
            <p:cNvSpPr/>
            <p:nvPr>
              <p:custDataLst>
                <p:tags r:id="rId5"/>
              </p:custDataLst>
            </p:nvPr>
          </p:nvSpPr>
          <p:spPr>
            <a:xfrm>
              <a:off x="2629838" y="269589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0000" lnSpcReduction="10000"/>
            </a:bodyPr>
            <a:lstStyle/>
            <a:p>
              <a:pPr lvl="0" algn="ctr"/>
              <a:r>
                <a:rPr lang="en-US" altLang="zh-CN" sz="8000" dirty="0">
                  <a:solidFill>
                    <a:srgbClr val="FFFFFF"/>
                  </a:solidFill>
                  <a:cs typeface="+mn-ea"/>
                  <a:sym typeface="+mn-lt"/>
                </a:rPr>
                <a:t>5</a:t>
              </a:r>
              <a:endParaRPr lang="en-US" altLang="zh-CN" sz="8000" dirty="0">
                <a:solidFill>
                  <a:srgbClr val="FFFFFF"/>
                </a:solidFill>
                <a:cs typeface="+mn-ea"/>
                <a:sym typeface="+mn-lt"/>
              </a:endParaRPr>
            </a:p>
          </p:txBody>
        </p:sp>
      </p:grpSp>
      <p:sp>
        <p:nvSpPr>
          <p:cNvPr id="7" name="PA_MH_Title"/>
          <p:cNvSpPr>
            <a:spLocks noChangeArrowheads="1"/>
          </p:cNvSpPr>
          <p:nvPr>
            <p:custDataLst>
              <p:tags r:id="rId6"/>
            </p:custDataLst>
          </p:nvPr>
        </p:nvSpPr>
        <p:spPr bwMode="auto">
          <a:xfrm>
            <a:off x="5212986" y="2570423"/>
            <a:ext cx="5226414" cy="85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0" bIns="0" anchor="t"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3200" spc="600" dirty="0">
                <a:latin typeface="+mn-lt"/>
                <a:ea typeface="+mn-ea"/>
                <a:cs typeface="+mn-ea"/>
                <a:sym typeface="+mn-lt"/>
              </a:rPr>
              <a:t>风险管理</a:t>
            </a:r>
            <a:endParaRPr lang="zh-CN" altLang="en-US" sz="3200" spc="600" dirty="0">
              <a:latin typeface="+mn-lt"/>
              <a:ea typeface="+mn-ea"/>
              <a:cs typeface="+mn-ea"/>
              <a:sym typeface="+mn-lt"/>
            </a:endParaRPr>
          </a:p>
        </p:txBody>
      </p:sp>
    </p:spTree>
    <p:custDataLst>
      <p:tags r:id="rId7"/>
    </p:custData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
                                        </p:tgtEl>
                                        <p:attrNameLst>
                                          <p:attrName>ppt_y</p:attrName>
                                        </p:attrNameLst>
                                      </p:cBhvr>
                                      <p:tavLst>
                                        <p:tav tm="0">
                                          <p:val>
                                            <p:strVal val="#ppt_y"/>
                                          </p:val>
                                        </p:tav>
                                        <p:tav tm="100000">
                                          <p:val>
                                            <p:strVal val="#ppt_y"/>
                                          </p:val>
                                        </p:tav>
                                      </p:tavLst>
                                    </p:anim>
                                    <p:anim calcmode="lin" valueType="num">
                                      <p:cBhvr>
                                        <p:cTn id="1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462013" y="207705"/>
            <a:ext cx="2682240" cy="584775"/>
          </a:xfrm>
          <a:prstGeom prst="rect">
            <a:avLst/>
          </a:prstGeom>
          <a:noFill/>
        </p:spPr>
        <p:txBody>
          <a:bodyPr wrap="square" rtlCol="0">
            <a:spAutoFit/>
          </a:bodyPr>
          <a:lstStyle/>
          <a:p>
            <a:pPr lvl="0"/>
            <a:r>
              <a:rPr lang="zh-CN" altLang="zh-CN" sz="3200" dirty="0"/>
              <a:t>项目风险管理</a:t>
            </a:r>
            <a:endParaRPr lang="zh-CN" altLang="zh-CN" sz="3200" dirty="0"/>
          </a:p>
        </p:txBody>
      </p:sp>
      <p:graphicFrame>
        <p:nvGraphicFramePr>
          <p:cNvPr id="7" name="表格 6"/>
          <p:cNvGraphicFramePr>
            <a:graphicFrameLocks noGrp="1"/>
          </p:cNvGraphicFramePr>
          <p:nvPr>
            <p:custDataLst>
              <p:tags r:id="rId1"/>
            </p:custDataLst>
          </p:nvPr>
        </p:nvGraphicFramePr>
        <p:xfrm>
          <a:off x="462013" y="930308"/>
          <a:ext cx="11511814" cy="5157949"/>
        </p:xfrm>
        <a:graphic>
          <a:graphicData uri="http://schemas.openxmlformats.org/drawingml/2006/table">
            <a:tbl>
              <a:tblPr>
                <a:tableStyleId>{5C22544A-7EE6-4342-B048-85BDC9FD1C3A}</a:tableStyleId>
              </a:tblPr>
              <a:tblGrid>
                <a:gridCol w="1064626"/>
                <a:gridCol w="2252721"/>
                <a:gridCol w="8194467"/>
              </a:tblGrid>
              <a:tr h="269508">
                <a:tc>
                  <a:txBody>
                    <a:bodyPr/>
                    <a:lstStyle/>
                    <a:p>
                      <a:pPr marL="0" algn="ctr" defTabSz="914400" rtl="0" eaLnBrk="1" latinLnBrk="0" hangingPunct="1">
                        <a:spcAft>
                          <a:spcPts val="0"/>
                        </a:spcAft>
                      </a:pPr>
                      <a:r>
                        <a:rPr lang="zh-CN" sz="1200" kern="100" dirty="0">
                          <a:solidFill>
                            <a:schemeClr val="dk1"/>
                          </a:solidFill>
                          <a:effectLst/>
                          <a:latin typeface="+mn-lt"/>
                          <a:ea typeface="+mn-ea"/>
                          <a:cs typeface="+mn-cs"/>
                        </a:rPr>
                        <a:t>人员角色</a:t>
                      </a:r>
                      <a:endParaRPr lang="zh-CN" sz="1200" kern="100" dirty="0">
                        <a:solidFill>
                          <a:schemeClr val="dk1"/>
                        </a:solidFill>
                        <a:effectLst/>
                        <a:latin typeface="+mn-lt"/>
                        <a:ea typeface="+mn-ea"/>
                        <a:cs typeface="+mn-cs"/>
                      </a:endParaRPr>
                    </a:p>
                  </a:txBody>
                  <a:tcPr marL="42379" marR="42379" marT="0" marB="0"/>
                </a:tc>
                <a:tc>
                  <a:txBody>
                    <a:bodyPr/>
                    <a:lstStyle/>
                    <a:p>
                      <a:pPr marL="0" algn="ctr" defTabSz="914400" rtl="0" eaLnBrk="1" latinLnBrk="0" hangingPunct="1">
                        <a:spcAft>
                          <a:spcPts val="0"/>
                        </a:spcAft>
                      </a:pPr>
                      <a:r>
                        <a:rPr lang="zh-CN" sz="1200" kern="100">
                          <a:solidFill>
                            <a:schemeClr val="dk1"/>
                          </a:solidFill>
                          <a:effectLst/>
                          <a:latin typeface="+mn-lt"/>
                          <a:ea typeface="+mn-ea"/>
                          <a:cs typeface="+mn-cs"/>
                        </a:rPr>
                        <a:t>职责</a:t>
                      </a:r>
                      <a:endParaRPr lang="zh-CN" sz="1200" kern="100">
                        <a:solidFill>
                          <a:schemeClr val="dk1"/>
                        </a:solidFill>
                        <a:effectLst/>
                        <a:latin typeface="+mn-lt"/>
                        <a:ea typeface="+mn-ea"/>
                        <a:cs typeface="+mn-cs"/>
                      </a:endParaRPr>
                    </a:p>
                  </a:txBody>
                  <a:tcPr marL="42379" marR="42379" marT="0" marB="0"/>
                </a:tc>
                <a:tc>
                  <a:txBody>
                    <a:bodyPr/>
                    <a:lstStyle/>
                    <a:p>
                      <a:pPr marL="0" algn="ctr" defTabSz="914400" rtl="0" eaLnBrk="1" latinLnBrk="0" hangingPunct="1">
                        <a:spcAft>
                          <a:spcPts val="0"/>
                        </a:spcAft>
                      </a:pPr>
                      <a:r>
                        <a:rPr lang="zh-CN" sz="1200" kern="100">
                          <a:solidFill>
                            <a:schemeClr val="dk1"/>
                          </a:solidFill>
                          <a:effectLst/>
                          <a:latin typeface="+mn-lt"/>
                          <a:ea typeface="+mn-ea"/>
                          <a:cs typeface="+mn-cs"/>
                        </a:rPr>
                        <a:t>主要活动</a:t>
                      </a:r>
                      <a:endParaRPr lang="zh-CN" sz="1200" kern="100">
                        <a:solidFill>
                          <a:schemeClr val="dk1"/>
                        </a:solidFill>
                        <a:effectLst/>
                        <a:latin typeface="+mn-lt"/>
                        <a:ea typeface="+mn-ea"/>
                        <a:cs typeface="+mn-cs"/>
                      </a:endParaRPr>
                    </a:p>
                  </a:txBody>
                  <a:tcPr marL="42379" marR="42379" marT="0" marB="0"/>
                </a:tc>
              </a:tr>
              <a:tr h="1049153">
                <a:tc>
                  <a:txBody>
                    <a:bodyPr/>
                    <a:lstStyle/>
                    <a:p>
                      <a:pPr marL="0" algn="ctr" defTabSz="914400" rtl="0" eaLnBrk="1" latinLnBrk="0" hangingPunct="1">
                        <a:spcAft>
                          <a:spcPts val="0"/>
                        </a:spcAft>
                      </a:pPr>
                      <a:r>
                        <a:rPr lang="zh-CN" sz="1200" kern="100" dirty="0">
                          <a:solidFill>
                            <a:schemeClr val="dk1"/>
                          </a:solidFill>
                          <a:effectLst/>
                          <a:latin typeface="+mn-lt"/>
                          <a:ea typeface="+mn-ea"/>
                          <a:cs typeface="+mn-cs"/>
                        </a:rPr>
                        <a:t>项目经理</a:t>
                      </a:r>
                      <a:endParaRPr lang="zh-CN" sz="1200" kern="100" dirty="0">
                        <a:solidFill>
                          <a:schemeClr val="dk1"/>
                        </a:solidFill>
                        <a:effectLst/>
                        <a:latin typeface="+mn-lt"/>
                        <a:ea typeface="+mn-ea"/>
                        <a:cs typeface="+mn-cs"/>
                      </a:endParaRPr>
                    </a:p>
                  </a:txBody>
                  <a:tcPr marL="42379" marR="42379" marT="0" marB="0" anchor="ctr"/>
                </a:tc>
                <a:tc>
                  <a:txBody>
                    <a:bodyPr/>
                    <a:lstStyle/>
                    <a:p>
                      <a:pPr marL="0" algn="ctr" defTabSz="914400" rtl="0" eaLnBrk="1" latinLnBrk="0" hangingPunct="1">
                        <a:spcAft>
                          <a:spcPts val="0"/>
                        </a:spcAft>
                      </a:pPr>
                      <a:r>
                        <a:rPr lang="zh-CN" sz="1200" kern="100" dirty="0">
                          <a:solidFill>
                            <a:schemeClr val="dk1"/>
                          </a:solidFill>
                          <a:effectLst/>
                          <a:latin typeface="+mn-lt"/>
                          <a:ea typeface="+mn-ea"/>
                          <a:cs typeface="+mn-cs"/>
                        </a:rPr>
                        <a:t>负责本项目全过程的组织实施</a:t>
                      </a:r>
                      <a:endParaRPr lang="zh-CN" sz="1200" kern="100" dirty="0">
                        <a:solidFill>
                          <a:schemeClr val="dk1"/>
                        </a:solidFill>
                        <a:effectLst/>
                        <a:latin typeface="+mn-lt"/>
                        <a:ea typeface="+mn-ea"/>
                        <a:cs typeface="+mn-cs"/>
                      </a:endParaRPr>
                    </a:p>
                    <a:p>
                      <a:pPr marL="0" algn="ctr" defTabSz="914400" rtl="0" eaLnBrk="1" latinLnBrk="0" hangingPunct="1">
                        <a:spcAft>
                          <a:spcPts val="0"/>
                        </a:spcAft>
                      </a:pPr>
                      <a:r>
                        <a:rPr lang="en-US" sz="1200" kern="100" dirty="0">
                          <a:solidFill>
                            <a:schemeClr val="dk1"/>
                          </a:solidFill>
                          <a:effectLst/>
                          <a:latin typeface="+mn-lt"/>
                          <a:ea typeface="+mn-ea"/>
                          <a:cs typeface="+mn-cs"/>
                        </a:rPr>
                        <a:t> </a:t>
                      </a:r>
                      <a:endParaRPr lang="zh-CN" sz="1200" kern="100" dirty="0">
                        <a:solidFill>
                          <a:schemeClr val="dk1"/>
                        </a:solidFill>
                        <a:effectLst/>
                        <a:latin typeface="+mn-lt"/>
                        <a:ea typeface="+mn-ea"/>
                        <a:cs typeface="+mn-cs"/>
                      </a:endParaRPr>
                    </a:p>
                  </a:txBody>
                  <a:tcPr marL="42379" marR="42379" marT="0" marB="0" anchor="ctr"/>
                </a:tc>
                <a:tc>
                  <a:txBody>
                    <a:bodyPr/>
                    <a:lstStyle/>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确保项目目标的实现，领导项目团队准时、优质的完成工作</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与客户沟通，了解项目的整体需求</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能够参与部分开发工作，跟踪项目进度，协调项目成员之间的合作</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监督产生项目进展各阶段的文档，保证文档的完成与规范</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项目完成时对项目进行总结</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对项目进行里程碑管理，配合对项目开展质量控制、配置管理等</a:t>
                      </a:r>
                      <a:endParaRPr lang="zh-CN" sz="1200" kern="100" dirty="0">
                        <a:solidFill>
                          <a:schemeClr val="dk1"/>
                        </a:solidFill>
                        <a:effectLst/>
                        <a:latin typeface="+mn-lt"/>
                        <a:ea typeface="+mn-ea"/>
                        <a:cs typeface="+mn-cs"/>
                      </a:endParaRPr>
                    </a:p>
                  </a:txBody>
                  <a:tcPr marL="42379" marR="42379" marT="0" marB="0"/>
                </a:tc>
              </a:tr>
              <a:tr h="962454">
                <a:tc>
                  <a:txBody>
                    <a:bodyPr/>
                    <a:lstStyle/>
                    <a:p>
                      <a:pPr marL="0" algn="ctr" defTabSz="914400" rtl="0" eaLnBrk="1" latinLnBrk="0" hangingPunct="1">
                        <a:spcAft>
                          <a:spcPts val="0"/>
                        </a:spcAft>
                      </a:pPr>
                      <a:r>
                        <a:rPr lang="zh-CN" sz="1200" kern="100">
                          <a:solidFill>
                            <a:schemeClr val="dk1"/>
                          </a:solidFill>
                          <a:effectLst/>
                          <a:latin typeface="+mn-lt"/>
                          <a:ea typeface="+mn-ea"/>
                          <a:cs typeface="+mn-cs"/>
                        </a:rPr>
                        <a:t>开发负责人</a:t>
                      </a:r>
                      <a:endParaRPr lang="zh-CN" sz="1200" kern="100">
                        <a:solidFill>
                          <a:schemeClr val="dk1"/>
                        </a:solidFill>
                        <a:effectLst/>
                        <a:latin typeface="+mn-lt"/>
                        <a:ea typeface="+mn-ea"/>
                        <a:cs typeface="+mn-cs"/>
                      </a:endParaRPr>
                    </a:p>
                  </a:txBody>
                  <a:tcPr marL="42379" marR="42379" marT="0" marB="0" anchor="ctr"/>
                </a:tc>
                <a:tc>
                  <a:txBody>
                    <a:bodyPr/>
                    <a:lstStyle/>
                    <a:p>
                      <a:pPr marL="0" algn="ctr" defTabSz="914400" rtl="0" eaLnBrk="1" latinLnBrk="0" hangingPunct="1">
                        <a:spcAft>
                          <a:spcPts val="0"/>
                        </a:spcAft>
                      </a:pPr>
                      <a:r>
                        <a:rPr lang="zh-CN" sz="1200" kern="100" dirty="0">
                          <a:solidFill>
                            <a:schemeClr val="dk1"/>
                          </a:solidFill>
                          <a:effectLst/>
                          <a:latin typeface="+mn-lt"/>
                          <a:ea typeface="+mn-ea"/>
                          <a:cs typeface="+mn-cs"/>
                        </a:rPr>
                        <a:t>负责组织开发小组根据项目需求、设计，编码实现各部分功能</a:t>
                      </a:r>
                      <a:endParaRPr lang="zh-CN" sz="1200" kern="100" dirty="0">
                        <a:solidFill>
                          <a:schemeClr val="dk1"/>
                        </a:solidFill>
                        <a:effectLst/>
                        <a:latin typeface="+mn-lt"/>
                        <a:ea typeface="+mn-ea"/>
                        <a:cs typeface="+mn-cs"/>
                      </a:endParaRPr>
                    </a:p>
                    <a:p>
                      <a:pPr marL="0" algn="ctr" defTabSz="914400" rtl="0" eaLnBrk="1" latinLnBrk="0" hangingPunct="1">
                        <a:spcAft>
                          <a:spcPts val="0"/>
                        </a:spcAft>
                      </a:pPr>
                      <a:r>
                        <a:rPr lang="en-US" sz="1200" kern="100" dirty="0">
                          <a:solidFill>
                            <a:schemeClr val="dk1"/>
                          </a:solidFill>
                          <a:effectLst/>
                          <a:latin typeface="+mn-lt"/>
                          <a:ea typeface="+mn-ea"/>
                          <a:cs typeface="+mn-cs"/>
                        </a:rPr>
                        <a:t> </a:t>
                      </a:r>
                      <a:endParaRPr lang="zh-CN" sz="1200" kern="100" dirty="0">
                        <a:solidFill>
                          <a:schemeClr val="dk1"/>
                        </a:solidFill>
                        <a:effectLst/>
                        <a:latin typeface="+mn-lt"/>
                        <a:ea typeface="+mn-ea"/>
                        <a:cs typeface="+mn-cs"/>
                      </a:endParaRPr>
                    </a:p>
                  </a:txBody>
                  <a:tcPr marL="42379" marR="42379" marT="0" marB="0" anchor="ctr"/>
                </a:tc>
                <a:tc>
                  <a:txBody>
                    <a:bodyPr/>
                    <a:lstStyle/>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参与项目的日常管理工作</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负责项目任务分解与人力的分配</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负责项目的范围管理与风险控制</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负责对用户进一步深度交谈，持续挖掘用户需求</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负责项目核心业务模块的编码设计</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对开发人员的编码进行汇总</a:t>
                      </a:r>
                      <a:endParaRPr lang="zh-CN" sz="1200" kern="100" dirty="0">
                        <a:solidFill>
                          <a:schemeClr val="dk1"/>
                        </a:solidFill>
                        <a:effectLst/>
                        <a:latin typeface="+mn-lt"/>
                        <a:ea typeface="+mn-ea"/>
                        <a:cs typeface="+mn-cs"/>
                      </a:endParaRPr>
                    </a:p>
                  </a:txBody>
                  <a:tcPr marL="42379" marR="42379" marT="0" marB="0"/>
                </a:tc>
              </a:tr>
              <a:tr h="1035935">
                <a:tc>
                  <a:txBody>
                    <a:bodyPr/>
                    <a:lstStyle/>
                    <a:p>
                      <a:pPr marL="0" algn="ctr" defTabSz="914400" rtl="0" eaLnBrk="1" latinLnBrk="0" hangingPunct="1">
                        <a:spcAft>
                          <a:spcPts val="0"/>
                        </a:spcAft>
                      </a:pPr>
                      <a:r>
                        <a:rPr lang="zh-CN" sz="1200" kern="100" dirty="0">
                          <a:solidFill>
                            <a:schemeClr val="dk1"/>
                          </a:solidFill>
                          <a:effectLst/>
                          <a:latin typeface="+mn-lt"/>
                          <a:ea typeface="+mn-ea"/>
                          <a:cs typeface="+mn-cs"/>
                        </a:rPr>
                        <a:t>开发人员</a:t>
                      </a:r>
                      <a:endParaRPr lang="zh-CN" sz="1200" kern="100" dirty="0">
                        <a:solidFill>
                          <a:schemeClr val="dk1"/>
                        </a:solidFill>
                        <a:effectLst/>
                        <a:latin typeface="+mn-lt"/>
                        <a:ea typeface="+mn-ea"/>
                        <a:cs typeface="+mn-cs"/>
                      </a:endParaRPr>
                    </a:p>
                  </a:txBody>
                  <a:tcPr marL="42379" marR="42379" marT="0" marB="0" anchor="ctr"/>
                </a:tc>
                <a:tc>
                  <a:txBody>
                    <a:bodyPr/>
                    <a:lstStyle/>
                    <a:p>
                      <a:pPr marL="0" algn="ctr" defTabSz="914400" rtl="0" eaLnBrk="1" latinLnBrk="0" hangingPunct="1">
                        <a:spcAft>
                          <a:spcPts val="0"/>
                        </a:spcAft>
                      </a:pPr>
                      <a:r>
                        <a:rPr lang="zh-CN" sz="1200" kern="100">
                          <a:solidFill>
                            <a:schemeClr val="dk1"/>
                          </a:solidFill>
                          <a:effectLst/>
                          <a:latin typeface="+mn-lt"/>
                          <a:ea typeface="+mn-ea"/>
                          <a:cs typeface="+mn-cs"/>
                        </a:rPr>
                        <a:t>负责完成具体的开发任务及单元测试</a:t>
                      </a:r>
                      <a:endParaRPr lang="zh-CN" sz="1200" kern="100">
                        <a:solidFill>
                          <a:schemeClr val="dk1"/>
                        </a:solidFill>
                        <a:effectLst/>
                        <a:latin typeface="+mn-lt"/>
                        <a:ea typeface="+mn-ea"/>
                        <a:cs typeface="+mn-cs"/>
                      </a:endParaRPr>
                    </a:p>
                  </a:txBody>
                  <a:tcPr marL="42379" marR="42379" marT="0" marB="0" anchor="ctr"/>
                </a:tc>
                <a:tc>
                  <a:txBody>
                    <a:bodyPr/>
                    <a:lstStyle/>
                    <a:p>
                      <a:pPr marL="0" algn="l" defTabSz="914400" rtl="0" eaLnBrk="1" latinLnBrk="0" hangingPunct="1">
                        <a:spcAft>
                          <a:spcPts val="0"/>
                        </a:spcAft>
                      </a:pPr>
                      <a:r>
                        <a:rPr lang="en-US" sz="1200" kern="100" dirty="0">
                          <a:solidFill>
                            <a:schemeClr val="dk1"/>
                          </a:solidFill>
                          <a:effectLst/>
                          <a:latin typeface="+mn-lt"/>
                          <a:ea typeface="+mn-ea"/>
                          <a:cs typeface="+mn-cs"/>
                        </a:rPr>
                        <a:t>1</a:t>
                      </a:r>
                      <a:r>
                        <a:rPr lang="zh-CN" sz="1200" kern="100" dirty="0">
                          <a:solidFill>
                            <a:schemeClr val="dk1"/>
                          </a:solidFill>
                          <a:effectLst/>
                          <a:latin typeface="+mn-lt"/>
                          <a:ea typeface="+mn-ea"/>
                          <a:cs typeface="+mn-cs"/>
                        </a:rPr>
                        <a:t>、</a:t>
                      </a:r>
                      <a:r>
                        <a:rPr lang="en-US" altLang="zh-CN" sz="1200" kern="100" dirty="0">
                          <a:solidFill>
                            <a:schemeClr val="dk1"/>
                          </a:solidFill>
                          <a:effectLst/>
                          <a:latin typeface="+mn-lt"/>
                          <a:ea typeface="+mn-ea"/>
                          <a:cs typeface="+mn-cs"/>
                        </a:rPr>
                        <a:t>    </a:t>
                      </a:r>
                      <a:r>
                        <a:rPr lang="zh-CN" sz="1200" kern="100" dirty="0">
                          <a:solidFill>
                            <a:schemeClr val="dk1"/>
                          </a:solidFill>
                          <a:effectLst/>
                          <a:latin typeface="+mn-lt"/>
                          <a:ea typeface="+mn-ea"/>
                          <a:cs typeface="+mn-cs"/>
                        </a:rPr>
                        <a:t>软件的程序设计与代码的编写</a:t>
                      </a:r>
                      <a:endParaRPr lang="zh-CN" sz="1200" kern="100" dirty="0">
                        <a:solidFill>
                          <a:schemeClr val="dk1"/>
                        </a:solidFill>
                        <a:effectLst/>
                        <a:latin typeface="+mn-lt"/>
                        <a:ea typeface="+mn-ea"/>
                        <a:cs typeface="+mn-cs"/>
                      </a:endParaRPr>
                    </a:p>
                    <a:p>
                      <a:pPr marL="0" algn="l" defTabSz="914400" rtl="0" eaLnBrk="1" latinLnBrk="0" hangingPunct="1">
                        <a:spcAft>
                          <a:spcPts val="0"/>
                        </a:spcAft>
                      </a:pPr>
                      <a:r>
                        <a:rPr lang="en-US" sz="1200" kern="100" dirty="0">
                          <a:solidFill>
                            <a:schemeClr val="dk1"/>
                          </a:solidFill>
                          <a:effectLst/>
                          <a:latin typeface="+mn-lt"/>
                          <a:ea typeface="+mn-ea"/>
                          <a:cs typeface="+mn-cs"/>
                        </a:rPr>
                        <a:t>2</a:t>
                      </a:r>
                      <a:r>
                        <a:rPr lang="zh-CN" sz="1200" kern="100" dirty="0">
                          <a:solidFill>
                            <a:schemeClr val="dk1"/>
                          </a:solidFill>
                          <a:effectLst/>
                          <a:latin typeface="+mn-lt"/>
                          <a:ea typeface="+mn-ea"/>
                          <a:cs typeface="+mn-cs"/>
                        </a:rPr>
                        <a:t>、</a:t>
                      </a:r>
                      <a:r>
                        <a:rPr lang="en-US" altLang="zh-CN" sz="1200" kern="100" dirty="0">
                          <a:solidFill>
                            <a:schemeClr val="dk1"/>
                          </a:solidFill>
                          <a:effectLst/>
                          <a:latin typeface="+mn-lt"/>
                          <a:ea typeface="+mn-ea"/>
                          <a:cs typeface="+mn-cs"/>
                        </a:rPr>
                        <a:t>   </a:t>
                      </a:r>
                      <a:r>
                        <a:rPr lang="zh-CN" sz="1200" kern="100" dirty="0">
                          <a:solidFill>
                            <a:schemeClr val="dk1"/>
                          </a:solidFill>
                          <a:effectLst/>
                          <a:latin typeface="+mn-lt"/>
                          <a:ea typeface="+mn-ea"/>
                          <a:cs typeface="+mn-cs"/>
                        </a:rPr>
                        <a:t>有关技术方案、文档的编写</a:t>
                      </a:r>
                      <a:endParaRPr lang="zh-CN" sz="1200" kern="100" dirty="0">
                        <a:solidFill>
                          <a:schemeClr val="dk1"/>
                        </a:solidFill>
                        <a:effectLst/>
                        <a:latin typeface="+mn-lt"/>
                        <a:ea typeface="+mn-ea"/>
                        <a:cs typeface="+mn-cs"/>
                      </a:endParaRPr>
                    </a:p>
                    <a:p>
                      <a:pPr marL="0" algn="l" defTabSz="914400" rtl="0" eaLnBrk="1" latinLnBrk="0" hangingPunct="1">
                        <a:spcAft>
                          <a:spcPts val="0"/>
                        </a:spcAft>
                      </a:pPr>
                      <a:r>
                        <a:rPr lang="en-US" sz="1200" kern="100" dirty="0">
                          <a:solidFill>
                            <a:schemeClr val="dk1"/>
                          </a:solidFill>
                          <a:effectLst/>
                          <a:latin typeface="+mn-lt"/>
                          <a:ea typeface="+mn-ea"/>
                          <a:cs typeface="+mn-cs"/>
                        </a:rPr>
                        <a:t>3</a:t>
                      </a:r>
                      <a:r>
                        <a:rPr lang="zh-CN" sz="1200" kern="100" dirty="0">
                          <a:solidFill>
                            <a:schemeClr val="dk1"/>
                          </a:solidFill>
                          <a:effectLst/>
                          <a:latin typeface="+mn-lt"/>
                          <a:ea typeface="+mn-ea"/>
                          <a:cs typeface="+mn-cs"/>
                        </a:rPr>
                        <a:t>、</a:t>
                      </a:r>
                      <a:r>
                        <a:rPr lang="en-US" altLang="zh-CN" sz="1200" kern="100" dirty="0">
                          <a:solidFill>
                            <a:schemeClr val="dk1"/>
                          </a:solidFill>
                          <a:effectLst/>
                          <a:latin typeface="+mn-lt"/>
                          <a:ea typeface="+mn-ea"/>
                          <a:cs typeface="+mn-cs"/>
                        </a:rPr>
                        <a:t>   </a:t>
                      </a:r>
                      <a:r>
                        <a:rPr lang="zh-CN" sz="1200" kern="100" dirty="0">
                          <a:solidFill>
                            <a:schemeClr val="dk1"/>
                          </a:solidFill>
                          <a:effectLst/>
                          <a:latin typeface="+mn-lt"/>
                          <a:ea typeface="+mn-ea"/>
                          <a:cs typeface="+mn-cs"/>
                        </a:rPr>
                        <a:t>根据项目具体需求，承担开发任务，按照计算完成任务目标</a:t>
                      </a:r>
                      <a:endParaRPr lang="zh-CN" sz="1200" kern="100" dirty="0">
                        <a:solidFill>
                          <a:schemeClr val="dk1"/>
                        </a:solidFill>
                        <a:effectLst/>
                        <a:latin typeface="+mn-lt"/>
                        <a:ea typeface="+mn-ea"/>
                        <a:cs typeface="+mn-cs"/>
                      </a:endParaRPr>
                    </a:p>
                    <a:p>
                      <a:pPr marL="0" algn="l" defTabSz="914400" rtl="0" eaLnBrk="1" latinLnBrk="0" hangingPunct="1">
                        <a:spcAft>
                          <a:spcPts val="0"/>
                        </a:spcAft>
                      </a:pPr>
                      <a:r>
                        <a:rPr lang="en-US" sz="1200" kern="100" dirty="0">
                          <a:solidFill>
                            <a:schemeClr val="dk1"/>
                          </a:solidFill>
                          <a:effectLst/>
                          <a:latin typeface="+mn-lt"/>
                          <a:ea typeface="+mn-ea"/>
                          <a:cs typeface="+mn-cs"/>
                        </a:rPr>
                        <a:t>4</a:t>
                      </a:r>
                      <a:r>
                        <a:rPr lang="zh-CN" sz="1200" kern="100" dirty="0">
                          <a:solidFill>
                            <a:schemeClr val="dk1"/>
                          </a:solidFill>
                          <a:effectLst/>
                          <a:latin typeface="+mn-lt"/>
                          <a:ea typeface="+mn-ea"/>
                          <a:cs typeface="+mn-cs"/>
                        </a:rPr>
                        <a:t>、</a:t>
                      </a:r>
                      <a:r>
                        <a:rPr lang="en-US" altLang="zh-CN" sz="1200" kern="100" dirty="0">
                          <a:solidFill>
                            <a:schemeClr val="dk1"/>
                          </a:solidFill>
                          <a:effectLst/>
                          <a:latin typeface="+mn-lt"/>
                          <a:ea typeface="+mn-ea"/>
                          <a:cs typeface="+mn-cs"/>
                        </a:rPr>
                        <a:t>   </a:t>
                      </a:r>
                      <a:r>
                        <a:rPr lang="zh-CN" sz="1200" kern="100" dirty="0">
                          <a:solidFill>
                            <a:schemeClr val="dk1"/>
                          </a:solidFill>
                          <a:effectLst/>
                          <a:latin typeface="+mn-lt"/>
                          <a:ea typeface="+mn-ea"/>
                          <a:cs typeface="+mn-cs"/>
                        </a:rPr>
                        <a:t>协助测试人员完成软件系统及模块的测试</a:t>
                      </a:r>
                      <a:endParaRPr lang="zh-CN" sz="1200" kern="100" dirty="0">
                        <a:solidFill>
                          <a:schemeClr val="dk1"/>
                        </a:solidFill>
                        <a:effectLst/>
                        <a:latin typeface="+mn-lt"/>
                        <a:ea typeface="+mn-ea"/>
                        <a:cs typeface="+mn-cs"/>
                      </a:endParaRPr>
                    </a:p>
                    <a:p>
                      <a:pPr marL="0" algn="l" defTabSz="914400" rtl="0" eaLnBrk="1" latinLnBrk="0" hangingPunct="1">
                        <a:spcAft>
                          <a:spcPts val="0"/>
                        </a:spcAft>
                      </a:pPr>
                      <a:r>
                        <a:rPr lang="en-US" sz="1200" kern="100" dirty="0">
                          <a:solidFill>
                            <a:schemeClr val="dk1"/>
                          </a:solidFill>
                          <a:effectLst/>
                          <a:latin typeface="+mn-lt"/>
                          <a:ea typeface="+mn-ea"/>
                          <a:cs typeface="+mn-cs"/>
                        </a:rPr>
                        <a:t>5</a:t>
                      </a:r>
                      <a:r>
                        <a:rPr lang="zh-CN" sz="1200" kern="100" dirty="0">
                          <a:solidFill>
                            <a:schemeClr val="dk1"/>
                          </a:solidFill>
                          <a:effectLst/>
                          <a:latin typeface="+mn-lt"/>
                          <a:ea typeface="+mn-ea"/>
                          <a:cs typeface="+mn-cs"/>
                        </a:rPr>
                        <a:t>、</a:t>
                      </a:r>
                      <a:r>
                        <a:rPr lang="en-US" altLang="zh-CN" sz="1200" kern="100" dirty="0">
                          <a:solidFill>
                            <a:schemeClr val="dk1"/>
                          </a:solidFill>
                          <a:effectLst/>
                          <a:latin typeface="+mn-lt"/>
                          <a:ea typeface="+mn-ea"/>
                          <a:cs typeface="+mn-cs"/>
                        </a:rPr>
                        <a:t>   </a:t>
                      </a:r>
                      <a:r>
                        <a:rPr lang="zh-CN" sz="1200" kern="100" dirty="0">
                          <a:solidFill>
                            <a:schemeClr val="dk1"/>
                          </a:solidFill>
                          <a:effectLst/>
                          <a:latin typeface="+mn-lt"/>
                          <a:ea typeface="+mn-ea"/>
                          <a:cs typeface="+mn-cs"/>
                        </a:rPr>
                        <a:t>部分软件功能模块设计与软件界面美化</a:t>
                      </a:r>
                      <a:endParaRPr lang="zh-CN" sz="1200" kern="100" dirty="0">
                        <a:solidFill>
                          <a:schemeClr val="dk1"/>
                        </a:solidFill>
                        <a:effectLst/>
                        <a:latin typeface="+mn-lt"/>
                        <a:ea typeface="+mn-ea"/>
                        <a:cs typeface="+mn-cs"/>
                      </a:endParaRPr>
                    </a:p>
                    <a:p>
                      <a:pPr marL="0" algn="l" defTabSz="914400" rtl="0" eaLnBrk="1" latinLnBrk="0" hangingPunct="1">
                        <a:spcAft>
                          <a:spcPts val="0"/>
                        </a:spcAft>
                      </a:pPr>
                      <a:r>
                        <a:rPr lang="en-US" sz="1200" kern="100" dirty="0">
                          <a:solidFill>
                            <a:schemeClr val="dk1"/>
                          </a:solidFill>
                          <a:effectLst/>
                          <a:latin typeface="+mn-lt"/>
                          <a:ea typeface="+mn-ea"/>
                          <a:cs typeface="+mn-cs"/>
                        </a:rPr>
                        <a:t>6</a:t>
                      </a:r>
                      <a:r>
                        <a:rPr lang="zh-CN" sz="1200" kern="100" dirty="0">
                          <a:solidFill>
                            <a:schemeClr val="dk1"/>
                          </a:solidFill>
                          <a:effectLst/>
                          <a:latin typeface="+mn-lt"/>
                          <a:ea typeface="+mn-ea"/>
                          <a:cs typeface="+mn-cs"/>
                        </a:rPr>
                        <a:t>、</a:t>
                      </a:r>
                      <a:r>
                        <a:rPr lang="en-US" altLang="zh-CN" sz="1200" kern="100" dirty="0">
                          <a:solidFill>
                            <a:schemeClr val="dk1"/>
                          </a:solidFill>
                          <a:effectLst/>
                          <a:latin typeface="+mn-lt"/>
                          <a:ea typeface="+mn-ea"/>
                          <a:cs typeface="+mn-cs"/>
                        </a:rPr>
                        <a:t>   </a:t>
                      </a:r>
                      <a:r>
                        <a:rPr lang="zh-CN" sz="1200" kern="100" dirty="0">
                          <a:solidFill>
                            <a:schemeClr val="dk1"/>
                          </a:solidFill>
                          <a:effectLst/>
                          <a:latin typeface="+mn-lt"/>
                          <a:ea typeface="+mn-ea"/>
                          <a:cs typeface="+mn-cs"/>
                        </a:rPr>
                        <a:t>负责开发符合客户需求的软件内容</a:t>
                      </a:r>
                      <a:endParaRPr lang="zh-CN" sz="1200" kern="100" dirty="0">
                        <a:solidFill>
                          <a:schemeClr val="dk1"/>
                        </a:solidFill>
                        <a:effectLst/>
                        <a:latin typeface="+mn-lt"/>
                        <a:ea typeface="+mn-ea"/>
                        <a:cs typeface="+mn-cs"/>
                      </a:endParaRPr>
                    </a:p>
                  </a:txBody>
                  <a:tcPr marL="42379" marR="42379" marT="0" marB="0"/>
                </a:tc>
              </a:tr>
              <a:tr h="591962">
                <a:tc>
                  <a:txBody>
                    <a:bodyPr/>
                    <a:lstStyle/>
                    <a:p>
                      <a:pPr marL="0" algn="ctr" defTabSz="914400" rtl="0" eaLnBrk="1" latinLnBrk="0" hangingPunct="1">
                        <a:spcAft>
                          <a:spcPts val="0"/>
                        </a:spcAft>
                      </a:pPr>
                      <a:r>
                        <a:rPr lang="zh-CN" sz="1200" kern="100">
                          <a:solidFill>
                            <a:schemeClr val="dk1"/>
                          </a:solidFill>
                          <a:effectLst/>
                          <a:latin typeface="+mn-lt"/>
                          <a:ea typeface="+mn-ea"/>
                          <a:cs typeface="+mn-cs"/>
                        </a:rPr>
                        <a:t>系统负责人</a:t>
                      </a:r>
                      <a:endParaRPr lang="zh-CN" sz="1200" kern="100">
                        <a:solidFill>
                          <a:schemeClr val="dk1"/>
                        </a:solidFill>
                        <a:effectLst/>
                        <a:latin typeface="+mn-lt"/>
                        <a:ea typeface="+mn-ea"/>
                        <a:cs typeface="+mn-cs"/>
                      </a:endParaRPr>
                    </a:p>
                  </a:txBody>
                  <a:tcPr marL="42379" marR="42379" marT="0" marB="0" anchor="ctr"/>
                </a:tc>
                <a:tc>
                  <a:txBody>
                    <a:bodyPr/>
                    <a:lstStyle/>
                    <a:p>
                      <a:pPr marL="0" algn="ctr" defTabSz="914400" rtl="0" eaLnBrk="1" latinLnBrk="0" hangingPunct="1">
                        <a:spcAft>
                          <a:spcPts val="0"/>
                        </a:spcAft>
                      </a:pPr>
                      <a:r>
                        <a:rPr lang="zh-CN" sz="1200" kern="100">
                          <a:solidFill>
                            <a:schemeClr val="dk1"/>
                          </a:solidFill>
                          <a:effectLst/>
                          <a:latin typeface="+mn-lt"/>
                          <a:ea typeface="+mn-ea"/>
                          <a:cs typeface="+mn-cs"/>
                        </a:rPr>
                        <a:t>负责本项目总体设计、详细设计</a:t>
                      </a:r>
                      <a:endParaRPr lang="zh-CN" sz="1200" kern="100">
                        <a:solidFill>
                          <a:schemeClr val="dk1"/>
                        </a:solidFill>
                        <a:effectLst/>
                        <a:latin typeface="+mn-lt"/>
                        <a:ea typeface="+mn-ea"/>
                        <a:cs typeface="+mn-cs"/>
                      </a:endParaRPr>
                    </a:p>
                    <a:p>
                      <a:pPr marL="0" algn="ctr" defTabSz="914400" rtl="0" eaLnBrk="1" latinLnBrk="0" hangingPunct="1">
                        <a:spcAft>
                          <a:spcPts val="0"/>
                        </a:spcAft>
                      </a:pPr>
                      <a:r>
                        <a:rPr lang="en-US" sz="1200" kern="100">
                          <a:solidFill>
                            <a:schemeClr val="dk1"/>
                          </a:solidFill>
                          <a:effectLst/>
                          <a:latin typeface="+mn-lt"/>
                          <a:ea typeface="+mn-ea"/>
                          <a:cs typeface="+mn-cs"/>
                        </a:rPr>
                        <a:t> </a:t>
                      </a:r>
                      <a:endParaRPr lang="zh-CN" sz="1200" kern="100">
                        <a:solidFill>
                          <a:schemeClr val="dk1"/>
                        </a:solidFill>
                        <a:effectLst/>
                        <a:latin typeface="+mn-lt"/>
                        <a:ea typeface="+mn-ea"/>
                        <a:cs typeface="+mn-cs"/>
                      </a:endParaRPr>
                    </a:p>
                  </a:txBody>
                  <a:tcPr marL="42379" marR="42379" marT="0" marB="0" anchor="ctr"/>
                </a:tc>
                <a:tc>
                  <a:txBody>
                    <a:bodyPr/>
                    <a:lstStyle/>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确定软件的结构、各模块之间的关系以及模块的划分</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绘制各个模块的流程图、状态图等</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对项目数据库进行设计与编写</a:t>
                      </a:r>
                      <a:endParaRPr lang="zh-CN" sz="1200" kern="100" dirty="0">
                        <a:solidFill>
                          <a:schemeClr val="dk1"/>
                        </a:solidFill>
                        <a:effectLst/>
                        <a:latin typeface="+mn-lt"/>
                        <a:ea typeface="+mn-ea"/>
                        <a:cs typeface="+mn-cs"/>
                      </a:endParaRPr>
                    </a:p>
                    <a:p>
                      <a:pPr marL="0" algn="l" defTabSz="914400" rtl="0" eaLnBrk="1" latinLnBrk="0" hangingPunct="1">
                        <a:spcAft>
                          <a:spcPts val="0"/>
                        </a:spcAft>
                      </a:pPr>
                      <a:r>
                        <a:rPr lang="en-US" sz="1200" kern="100" dirty="0">
                          <a:solidFill>
                            <a:schemeClr val="dk1"/>
                          </a:solidFill>
                          <a:effectLst/>
                          <a:latin typeface="+mn-lt"/>
                          <a:ea typeface="+mn-ea"/>
                          <a:cs typeface="+mn-cs"/>
                        </a:rPr>
                        <a:t>4</a:t>
                      </a:r>
                      <a:r>
                        <a:rPr lang="zh-CN" sz="1200" kern="100" dirty="0">
                          <a:solidFill>
                            <a:schemeClr val="dk1"/>
                          </a:solidFill>
                          <a:effectLst/>
                          <a:latin typeface="+mn-lt"/>
                          <a:ea typeface="+mn-ea"/>
                          <a:cs typeface="+mn-cs"/>
                        </a:rPr>
                        <a:t>、</a:t>
                      </a:r>
                      <a:r>
                        <a:rPr lang="en-US" altLang="zh-CN" sz="1200" kern="100" dirty="0">
                          <a:solidFill>
                            <a:schemeClr val="dk1"/>
                          </a:solidFill>
                          <a:effectLst/>
                          <a:latin typeface="+mn-lt"/>
                          <a:ea typeface="+mn-ea"/>
                          <a:cs typeface="+mn-cs"/>
                        </a:rPr>
                        <a:t>   </a:t>
                      </a:r>
                      <a:r>
                        <a:rPr lang="zh-CN" sz="1200" kern="100" dirty="0">
                          <a:solidFill>
                            <a:schemeClr val="dk1"/>
                          </a:solidFill>
                          <a:effectLst/>
                          <a:latin typeface="+mn-lt"/>
                          <a:ea typeface="+mn-ea"/>
                          <a:cs typeface="+mn-cs"/>
                        </a:rPr>
                        <a:t>编写总体设计与详细设计说明书</a:t>
                      </a:r>
                      <a:endParaRPr lang="zh-CN" sz="1200" kern="100" dirty="0">
                        <a:solidFill>
                          <a:schemeClr val="dk1"/>
                        </a:solidFill>
                        <a:effectLst/>
                        <a:latin typeface="+mn-lt"/>
                        <a:ea typeface="+mn-ea"/>
                        <a:cs typeface="+mn-cs"/>
                      </a:endParaRPr>
                    </a:p>
                  </a:txBody>
                  <a:tcPr marL="42379" marR="42379" marT="0" marB="0"/>
                </a:tc>
              </a:tr>
              <a:tr h="460866">
                <a:tc>
                  <a:txBody>
                    <a:bodyPr/>
                    <a:lstStyle/>
                    <a:p>
                      <a:pPr marL="0" algn="ctr" defTabSz="914400" rtl="0" eaLnBrk="1" latinLnBrk="0" hangingPunct="1">
                        <a:spcAft>
                          <a:spcPts val="0"/>
                        </a:spcAft>
                      </a:pPr>
                      <a:r>
                        <a:rPr lang="zh-CN" sz="1200" kern="100">
                          <a:solidFill>
                            <a:schemeClr val="dk1"/>
                          </a:solidFill>
                          <a:effectLst/>
                          <a:latin typeface="+mn-lt"/>
                          <a:ea typeface="+mn-ea"/>
                          <a:cs typeface="+mn-cs"/>
                        </a:rPr>
                        <a:t>产品负责人</a:t>
                      </a:r>
                      <a:endParaRPr lang="zh-CN" sz="1200" kern="100">
                        <a:solidFill>
                          <a:schemeClr val="dk1"/>
                        </a:solidFill>
                        <a:effectLst/>
                        <a:latin typeface="+mn-lt"/>
                        <a:ea typeface="+mn-ea"/>
                        <a:cs typeface="+mn-cs"/>
                      </a:endParaRPr>
                    </a:p>
                  </a:txBody>
                  <a:tcPr marL="42379" marR="42379" marT="0" marB="0" anchor="ctr"/>
                </a:tc>
                <a:tc>
                  <a:txBody>
                    <a:bodyPr/>
                    <a:lstStyle/>
                    <a:p>
                      <a:pPr marL="0" algn="ctr" defTabSz="914400" rtl="0" eaLnBrk="1" latinLnBrk="0" hangingPunct="1">
                        <a:spcAft>
                          <a:spcPts val="0"/>
                        </a:spcAft>
                      </a:pPr>
                      <a:r>
                        <a:rPr lang="zh-CN" sz="1200" kern="100">
                          <a:solidFill>
                            <a:schemeClr val="dk1"/>
                          </a:solidFill>
                          <a:effectLst/>
                          <a:latin typeface="+mn-lt"/>
                          <a:ea typeface="+mn-ea"/>
                          <a:cs typeface="+mn-cs"/>
                        </a:rPr>
                        <a:t>负责本项目产品需求的分析、解释</a:t>
                      </a:r>
                      <a:endParaRPr lang="zh-CN" sz="1200" kern="100">
                        <a:solidFill>
                          <a:schemeClr val="dk1"/>
                        </a:solidFill>
                        <a:effectLst/>
                        <a:latin typeface="+mn-lt"/>
                        <a:ea typeface="+mn-ea"/>
                        <a:cs typeface="+mn-cs"/>
                      </a:endParaRPr>
                    </a:p>
                    <a:p>
                      <a:pPr marL="0" algn="ctr" defTabSz="914400" rtl="0" eaLnBrk="1" latinLnBrk="0" hangingPunct="1">
                        <a:spcAft>
                          <a:spcPts val="0"/>
                        </a:spcAft>
                      </a:pPr>
                      <a:r>
                        <a:rPr lang="en-US" sz="1200" kern="100">
                          <a:solidFill>
                            <a:schemeClr val="dk1"/>
                          </a:solidFill>
                          <a:effectLst/>
                          <a:latin typeface="+mn-lt"/>
                          <a:ea typeface="+mn-ea"/>
                          <a:cs typeface="+mn-cs"/>
                        </a:rPr>
                        <a:t> </a:t>
                      </a:r>
                      <a:endParaRPr lang="zh-CN" sz="1200" kern="100">
                        <a:solidFill>
                          <a:schemeClr val="dk1"/>
                        </a:solidFill>
                        <a:effectLst/>
                        <a:latin typeface="+mn-lt"/>
                        <a:ea typeface="+mn-ea"/>
                        <a:cs typeface="+mn-cs"/>
                      </a:endParaRPr>
                    </a:p>
                  </a:txBody>
                  <a:tcPr marL="42379" marR="42379" marT="0" marB="0" anchor="ctr"/>
                </a:tc>
                <a:tc>
                  <a:txBody>
                    <a:bodyPr/>
                    <a:lstStyle/>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软件开发前，完成交付给开发人员的产品需求文档和功能定义</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与开发人员合作，跟踪产品开发进度，完成产品的开发、测试等工作</a:t>
                      </a:r>
                      <a:endParaRPr lang="zh-CN" sz="1200" kern="100" dirty="0">
                        <a:solidFill>
                          <a:schemeClr val="dk1"/>
                        </a:solidFill>
                        <a:effectLst/>
                        <a:latin typeface="+mn-lt"/>
                        <a:ea typeface="+mn-ea"/>
                        <a:cs typeface="+mn-cs"/>
                      </a:endParaRPr>
                    </a:p>
                  </a:txBody>
                  <a:tcPr marL="42379" marR="42379" marT="0" marB="0"/>
                </a:tc>
              </a:tr>
              <a:tr h="739953">
                <a:tc>
                  <a:txBody>
                    <a:bodyPr/>
                    <a:lstStyle/>
                    <a:p>
                      <a:pPr marL="0" algn="ctr" defTabSz="914400" rtl="0" eaLnBrk="1" latinLnBrk="0" hangingPunct="1">
                        <a:spcAft>
                          <a:spcPts val="0"/>
                        </a:spcAft>
                      </a:pPr>
                      <a:r>
                        <a:rPr lang="zh-CN" sz="1200" kern="100">
                          <a:solidFill>
                            <a:schemeClr val="dk1"/>
                          </a:solidFill>
                          <a:effectLst/>
                          <a:latin typeface="+mn-lt"/>
                          <a:ea typeface="+mn-ea"/>
                          <a:cs typeface="+mn-cs"/>
                        </a:rPr>
                        <a:t>质量保证负责人</a:t>
                      </a:r>
                      <a:endParaRPr lang="zh-CN" sz="1200" kern="100">
                        <a:solidFill>
                          <a:schemeClr val="dk1"/>
                        </a:solidFill>
                        <a:effectLst/>
                        <a:latin typeface="+mn-lt"/>
                        <a:ea typeface="+mn-ea"/>
                        <a:cs typeface="+mn-cs"/>
                      </a:endParaRPr>
                    </a:p>
                  </a:txBody>
                  <a:tcPr marL="42379" marR="42379" marT="0" marB="0" anchor="ctr"/>
                </a:tc>
                <a:tc>
                  <a:txBody>
                    <a:bodyPr/>
                    <a:lstStyle/>
                    <a:p>
                      <a:pPr marL="0" algn="ctr" defTabSz="914400" rtl="0" eaLnBrk="1" latinLnBrk="0" hangingPunct="1">
                        <a:spcAft>
                          <a:spcPts val="0"/>
                        </a:spcAft>
                      </a:pPr>
                      <a:r>
                        <a:rPr lang="zh-CN" sz="1200" kern="100">
                          <a:solidFill>
                            <a:schemeClr val="dk1"/>
                          </a:solidFill>
                          <a:effectLst/>
                          <a:latin typeface="+mn-lt"/>
                          <a:ea typeface="+mn-ea"/>
                          <a:cs typeface="+mn-cs"/>
                        </a:rPr>
                        <a:t>负责对该项目进行评审和审计来验证该产品是否符合标准</a:t>
                      </a:r>
                      <a:endParaRPr lang="zh-CN" sz="1200" kern="100">
                        <a:solidFill>
                          <a:schemeClr val="dk1"/>
                        </a:solidFill>
                        <a:effectLst/>
                        <a:latin typeface="+mn-lt"/>
                        <a:ea typeface="+mn-ea"/>
                        <a:cs typeface="+mn-cs"/>
                      </a:endParaRPr>
                    </a:p>
                  </a:txBody>
                  <a:tcPr marL="42379" marR="42379" marT="0" marB="0" anchor="ctr"/>
                </a:tc>
                <a:tc>
                  <a:txBody>
                    <a:bodyPr/>
                    <a:lstStyle/>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以用户需求与开发任务为依据，对质量需求准则、质量设计准则等进行评价</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制定适合该产品的评测检查项目</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制定高质量的规格说明书和程序</a:t>
                      </a:r>
                      <a:endParaRPr lang="zh-CN" sz="1200" kern="100" dirty="0">
                        <a:solidFill>
                          <a:schemeClr val="dk1"/>
                        </a:solidFill>
                        <a:effectLst/>
                        <a:latin typeface="+mn-lt"/>
                        <a:ea typeface="+mn-ea"/>
                        <a:cs typeface="+mn-cs"/>
                      </a:endParaRPr>
                    </a:p>
                    <a:p>
                      <a:pPr marL="0" lvl="0" indent="-342900" algn="l" defTabSz="914400" rtl="0" eaLnBrk="1" latinLnBrk="0" hangingPunct="1">
                        <a:spcAft>
                          <a:spcPts val="0"/>
                        </a:spcAft>
                        <a:buFont typeface="+mj-lt"/>
                        <a:buAutoNum type="arabicPeriod"/>
                      </a:pPr>
                      <a:r>
                        <a:rPr lang="zh-CN" sz="1200" kern="100" dirty="0">
                          <a:solidFill>
                            <a:schemeClr val="dk1"/>
                          </a:solidFill>
                          <a:effectLst/>
                          <a:latin typeface="+mn-lt"/>
                          <a:ea typeface="+mn-ea"/>
                          <a:cs typeface="+mn-cs"/>
                        </a:rPr>
                        <a:t>对评价发现的问题进行改进活动，知到开发项目完成</a:t>
                      </a:r>
                      <a:endParaRPr lang="zh-CN" sz="1200" kern="100" dirty="0">
                        <a:solidFill>
                          <a:schemeClr val="dk1"/>
                        </a:solidFill>
                        <a:effectLst/>
                        <a:latin typeface="+mn-lt"/>
                        <a:ea typeface="+mn-ea"/>
                        <a:cs typeface="+mn-cs"/>
                      </a:endParaRPr>
                    </a:p>
                  </a:txBody>
                  <a:tcPr marL="42379" marR="42379" marT="0" marB="0"/>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04800"/>
            <a:ext cx="304800" cy="487680"/>
            <a:chOff x="2164080" y="345440"/>
            <a:chExt cx="304800" cy="487680"/>
          </a:xfrm>
        </p:grpSpPr>
        <p:sp>
          <p:nvSpPr>
            <p:cNvPr id="2" name="矩形 1"/>
            <p:cNvSpPr/>
            <p:nvPr/>
          </p:nvSpPr>
          <p:spPr>
            <a:xfrm>
              <a:off x="216408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228600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2407920" y="345440"/>
              <a:ext cx="60960" cy="48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548640" y="256252"/>
            <a:ext cx="2682240" cy="584775"/>
          </a:xfrm>
          <a:prstGeom prst="rect">
            <a:avLst/>
          </a:prstGeom>
          <a:noFill/>
        </p:spPr>
        <p:txBody>
          <a:bodyPr wrap="square" rtlCol="0">
            <a:spAutoFit/>
          </a:bodyPr>
          <a:lstStyle/>
          <a:p>
            <a:r>
              <a:rPr lang="zh-CN" altLang="en-US" sz="3200" spc="600" dirty="0">
                <a:cs typeface="+mn-ea"/>
                <a:sym typeface="+mn-lt"/>
              </a:rPr>
              <a:t>风险列表</a:t>
            </a:r>
            <a:endParaRPr lang="zh-CN" altLang="en-US" sz="3200" spc="600" dirty="0">
              <a:cs typeface="+mn-ea"/>
              <a:sym typeface="+mn-lt"/>
            </a:endParaRPr>
          </a:p>
        </p:txBody>
      </p:sp>
      <p:sp>
        <p:nvSpPr>
          <p:cNvPr id="100" name="文本框 99"/>
          <p:cNvSpPr txBox="1"/>
          <p:nvPr/>
        </p:nvSpPr>
        <p:spPr>
          <a:xfrm>
            <a:off x="793316" y="923657"/>
            <a:ext cx="9996604" cy="1015663"/>
          </a:xfrm>
          <a:prstGeom prst="rect">
            <a:avLst/>
          </a:prstGeom>
          <a:noFill/>
          <a:ln w="9525">
            <a:noFill/>
          </a:ln>
        </p:spPr>
        <p:txBody>
          <a:bodyPr wrap="square">
            <a:spAutoFit/>
          </a:bodyPr>
          <a:lstStyle/>
          <a:p>
            <a:r>
              <a:rPr lang="zh-CN" altLang="zh-CN" sz="2000" dirty="0"/>
              <a:t>概率从高到低依次为：高、中、低</a:t>
            </a:r>
            <a:endParaRPr lang="zh-CN" altLang="zh-CN" sz="2000" dirty="0"/>
          </a:p>
          <a:p>
            <a:r>
              <a:rPr lang="zh-CN" altLang="zh-CN" sz="2000" dirty="0"/>
              <a:t>影响从高到低依次为：严重、一般、较轻</a:t>
            </a:r>
            <a:endParaRPr lang="zh-CN" altLang="zh-CN" sz="2000" dirty="0"/>
          </a:p>
          <a:p>
            <a:r>
              <a:rPr lang="zh-CN" altLang="zh-CN" sz="2000" dirty="0"/>
              <a:t>风险等级从高到低依次为：一级、二级、三级</a:t>
            </a:r>
            <a:endParaRPr lang="zh-CN" altLang="zh-CN" sz="2000" dirty="0"/>
          </a:p>
        </p:txBody>
      </p:sp>
      <p:graphicFrame>
        <p:nvGraphicFramePr>
          <p:cNvPr id="8" name="表格 7"/>
          <p:cNvGraphicFramePr>
            <a:graphicFrameLocks noGrp="1"/>
          </p:cNvGraphicFramePr>
          <p:nvPr>
            <p:custDataLst>
              <p:tags r:id="rId1"/>
            </p:custDataLst>
          </p:nvPr>
        </p:nvGraphicFramePr>
        <p:xfrm>
          <a:off x="654516" y="1939322"/>
          <a:ext cx="10780395" cy="4548505"/>
        </p:xfrm>
        <a:graphic>
          <a:graphicData uri="http://schemas.openxmlformats.org/drawingml/2006/table">
            <a:tbl>
              <a:tblPr>
                <a:tableStyleId>{5C22544A-7EE6-4342-B048-85BDC9FD1C3A}</a:tableStyleId>
              </a:tblPr>
              <a:tblGrid>
                <a:gridCol w="778805"/>
                <a:gridCol w="2364460"/>
                <a:gridCol w="813322"/>
                <a:gridCol w="660150"/>
                <a:gridCol w="1046316"/>
                <a:gridCol w="3520802"/>
                <a:gridCol w="1596441"/>
              </a:tblGrid>
              <a:tr h="413464">
                <a:tc>
                  <a:txBody>
                    <a:bodyPr/>
                    <a:lstStyle/>
                    <a:p>
                      <a:pPr algn="ctr">
                        <a:spcAft>
                          <a:spcPts val="0"/>
                        </a:spcAft>
                      </a:pPr>
                      <a:r>
                        <a:rPr lang="zh-CN" sz="1600" kern="100">
                          <a:effectLst/>
                        </a:rPr>
                        <a:t>序号</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风险描述</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概率</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影响</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风险等级</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风险响应计划</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责任人</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r>
              <a:tr h="413464">
                <a:tc>
                  <a:txBody>
                    <a:bodyPr/>
                    <a:lstStyle/>
                    <a:p>
                      <a:pPr algn="ctr">
                        <a:spcAft>
                          <a:spcPts val="0"/>
                        </a:spcAft>
                      </a:pPr>
                      <a:r>
                        <a:rPr lang="en-US" sz="1600" kern="100">
                          <a:effectLst/>
                        </a:rPr>
                        <a:t>1</a:t>
                      </a:r>
                      <a:endParaRPr lang="en-US"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对需求界定不清</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低</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严重</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一级</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与用户进行多次沟通确认</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产品负责人员</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r>
              <a:tr h="413464">
                <a:tc>
                  <a:txBody>
                    <a:bodyPr/>
                    <a:lstStyle/>
                    <a:p>
                      <a:pPr algn="ctr">
                        <a:spcAft>
                          <a:spcPts val="0"/>
                        </a:spcAft>
                      </a:pPr>
                      <a:r>
                        <a:rPr lang="en-US" sz="1600" kern="100">
                          <a:effectLst/>
                        </a:rPr>
                        <a:t>2</a:t>
                      </a:r>
                      <a:endParaRPr lang="en-US"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职能界定差</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中</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一般</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二级</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进行项目团队管理，建立合理的团队，明确分工</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设计负责人员</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r>
              <a:tr h="827405">
                <a:tc>
                  <a:txBody>
                    <a:bodyPr/>
                    <a:lstStyle/>
                    <a:p>
                      <a:pPr algn="ctr">
                        <a:spcAft>
                          <a:spcPts val="0"/>
                        </a:spcAft>
                      </a:pPr>
                      <a:r>
                        <a:rPr lang="en-US" sz="1600" kern="100">
                          <a:effectLst/>
                        </a:rPr>
                        <a:t>3</a:t>
                      </a:r>
                      <a:endParaRPr lang="en-US"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目标不清</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低</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严重</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一级</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多与客户交流，进行需求分析，最后进行需求确认</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开发负责人员</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r>
              <a:tr h="413464">
                <a:tc>
                  <a:txBody>
                    <a:bodyPr/>
                    <a:lstStyle/>
                    <a:p>
                      <a:pPr algn="ctr">
                        <a:spcAft>
                          <a:spcPts val="0"/>
                        </a:spcAft>
                      </a:pPr>
                      <a:r>
                        <a:rPr lang="en-US" sz="1600" kern="100">
                          <a:effectLst/>
                        </a:rPr>
                        <a:t>4</a:t>
                      </a:r>
                      <a:endParaRPr lang="en-US"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项目队伍缺乏经验</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中</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一般</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三级</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多做项目，多练习</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项目负责人员</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r>
              <a:tr h="413464">
                <a:tc>
                  <a:txBody>
                    <a:bodyPr/>
                    <a:lstStyle/>
                    <a:p>
                      <a:pPr algn="ctr">
                        <a:spcAft>
                          <a:spcPts val="0"/>
                        </a:spcAft>
                      </a:pPr>
                      <a:r>
                        <a:rPr lang="en-US" sz="1600" kern="100">
                          <a:effectLst/>
                        </a:rPr>
                        <a:t>5</a:t>
                      </a:r>
                      <a:endParaRPr lang="en-US"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人员技能不足</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中</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较轻</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二级</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自我学习，提升自己的能力；共同进行学习</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开发负责人员</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r>
              <a:tr h="413464">
                <a:tc>
                  <a:txBody>
                    <a:bodyPr/>
                    <a:lstStyle/>
                    <a:p>
                      <a:pPr algn="ctr">
                        <a:spcAft>
                          <a:spcPts val="0"/>
                        </a:spcAft>
                      </a:pPr>
                      <a:r>
                        <a:rPr lang="en-US" sz="1600" kern="100">
                          <a:effectLst/>
                        </a:rPr>
                        <a:t>6</a:t>
                      </a:r>
                      <a:endParaRPr lang="en-US"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项目进度延迟</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低</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严重</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一级</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使用迭代周期开发；定期进行总结，加快进度</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项目负责人员</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r>
              <a:tr h="413464">
                <a:tc>
                  <a:txBody>
                    <a:bodyPr/>
                    <a:lstStyle/>
                    <a:p>
                      <a:pPr algn="ctr">
                        <a:spcAft>
                          <a:spcPts val="0"/>
                        </a:spcAft>
                      </a:pPr>
                      <a:r>
                        <a:rPr lang="en-US" sz="1600" kern="100">
                          <a:effectLst/>
                        </a:rPr>
                        <a:t>7</a:t>
                      </a:r>
                      <a:endParaRPr lang="en-US"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产品质量差</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低</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严重</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二级</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增加测试用例，找出问题并解决</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质量保证人员</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r>
              <a:tr h="826928">
                <a:tc>
                  <a:txBody>
                    <a:bodyPr/>
                    <a:lstStyle/>
                    <a:p>
                      <a:pPr algn="ctr">
                        <a:spcAft>
                          <a:spcPts val="0"/>
                        </a:spcAft>
                      </a:pPr>
                      <a:r>
                        <a:rPr lang="en-US" sz="1600" kern="100">
                          <a:effectLst/>
                        </a:rPr>
                        <a:t>8</a:t>
                      </a:r>
                      <a:endParaRPr lang="en-US"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项目范围改变</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高</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一般</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二级</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a:effectLst/>
                        </a:rPr>
                        <a:t>邀请用户参与需求分析，定期参与报告会议，及时提出修改范围</a:t>
                      </a:r>
                      <a:endParaRPr lang="zh-CN" sz="16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600" kern="100" dirty="0">
                          <a:effectLst/>
                        </a:rPr>
                        <a:t>设计负责人员</a:t>
                      </a:r>
                      <a:endParaRPr lang="zh-CN" sz="1600" kern="100" dirty="0">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2494280" y="1186180"/>
            <a:ext cx="7203440" cy="4485640"/>
          </a:xfrm>
          <a:prstGeom prst="rect">
            <a:avLst/>
          </a:prstGeom>
          <a:solidFill>
            <a:schemeClr val="accent5">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789265" y="1369869"/>
            <a:ext cx="6613470" cy="4118261"/>
          </a:xfrm>
          <a:prstGeom prst="rect">
            <a:avLst/>
          </a:prstGeom>
          <a:solidFill>
            <a:schemeClr val="accent5">
              <a:lumMod val="60000"/>
              <a:lumOff val="40000"/>
              <a:alpha val="3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文本框 2"/>
          <p:cNvSpPr txBox="1"/>
          <p:nvPr>
            <p:custDataLst>
              <p:tags r:id="rId2"/>
            </p:custDataLst>
          </p:nvPr>
        </p:nvSpPr>
        <p:spPr>
          <a:xfrm>
            <a:off x="3719629" y="2295083"/>
            <a:ext cx="4752742" cy="646331"/>
          </a:xfrm>
          <a:prstGeom prst="rect">
            <a:avLst/>
          </a:prstGeom>
          <a:noFill/>
        </p:spPr>
        <p:txBody>
          <a:bodyPr wrap="square" rtlCol="0">
            <a:spAutoFit/>
          </a:bodyPr>
          <a:lstStyle/>
          <a:p>
            <a:pPr algn="ctr"/>
            <a:r>
              <a:rPr lang="en-US" altLang="zh-CN" sz="3600" spc="300" dirty="0">
                <a:solidFill>
                  <a:schemeClr val="accent4"/>
                </a:solidFill>
                <a:cs typeface="+mn-ea"/>
                <a:sym typeface="+mn-lt"/>
              </a:rPr>
              <a:t>THANK YOU</a:t>
            </a:r>
            <a:endParaRPr lang="zh-CN" altLang="en-US" sz="3600" spc="300" dirty="0">
              <a:solidFill>
                <a:schemeClr val="accent4"/>
              </a:solidFill>
              <a:cs typeface="+mn-ea"/>
              <a:sym typeface="+mn-lt"/>
            </a:endParaRPr>
          </a:p>
        </p:txBody>
      </p:sp>
      <p:sp>
        <p:nvSpPr>
          <p:cNvPr id="12" name="PA_文本框 4"/>
          <p:cNvSpPr txBox="1"/>
          <p:nvPr>
            <p:custDataLst>
              <p:tags r:id="rId3"/>
            </p:custDataLst>
          </p:nvPr>
        </p:nvSpPr>
        <p:spPr>
          <a:xfrm>
            <a:off x="2932229" y="3254514"/>
            <a:ext cx="6327542" cy="923330"/>
          </a:xfrm>
          <a:prstGeom prst="rect">
            <a:avLst/>
          </a:prstGeom>
          <a:noFill/>
        </p:spPr>
        <p:txBody>
          <a:bodyPr wrap="square" rtlCol="0">
            <a:spAutoFit/>
          </a:bodyPr>
          <a:lstStyle/>
          <a:p>
            <a:pPr algn="ctr"/>
            <a:r>
              <a:rPr lang="zh-CN" altLang="en-US" sz="5400" spc="600" dirty="0">
                <a:solidFill>
                  <a:schemeClr val="tx1">
                    <a:lumMod val="85000"/>
                    <a:lumOff val="15000"/>
                  </a:schemeClr>
                </a:solidFill>
                <a:cs typeface="+mn-ea"/>
                <a:sym typeface="+mn-lt"/>
              </a:rPr>
              <a:t>感谢您的聆听</a:t>
            </a:r>
            <a:endParaRPr lang="zh-CN" altLang="en-US" sz="5400" spc="600" dirty="0">
              <a:solidFill>
                <a:schemeClr val="tx1">
                  <a:lumMod val="85000"/>
                  <a:lumOff val="15000"/>
                </a:schemeClr>
              </a:solidFill>
              <a:cs typeface="+mn-ea"/>
              <a:sym typeface="+mn-lt"/>
            </a:endParaRPr>
          </a:p>
        </p:txBody>
      </p:sp>
    </p:spTree>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2"/>
                                        </p:tgtEl>
                                        <p:attrNameLst>
                                          <p:attrName>ppt_y</p:attrName>
                                        </p:attrNameLst>
                                      </p:cBhvr>
                                      <p:tavLst>
                                        <p:tav tm="0">
                                          <p:val>
                                            <p:strVal val="#ppt_y"/>
                                          </p:val>
                                        </p:tav>
                                        <p:tav tm="100000">
                                          <p:val>
                                            <p:strVal val="#ppt_y"/>
                                          </p:val>
                                        </p:tav>
                                      </p:tavLst>
                                    </p:anim>
                                    <p:anim calcmode="lin" valueType="num">
                                      <p:cBhvr>
                                        <p:cTn id="1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MH" val="20170729155104"/>
  <p:tag name="MH_LIBRARY" val="CONTENTS"/>
  <p:tag name="MH_TYPE" val="OTHERS"/>
  <p:tag name="ID" val="626777"/>
</p:tagLst>
</file>

<file path=ppt/tags/tag3.xml><?xml version="1.0" encoding="utf-8"?>
<p:tagLst xmlns:p="http://schemas.openxmlformats.org/presentationml/2006/main">
  <p:tag name="MH" val="20170729155104"/>
  <p:tag name="MH_LIBRARY" val="CONTENTS"/>
  <p:tag name="MH_TYPE" val="OTHERS"/>
  <p:tag name="ID" val="626777"/>
</p:tagLst>
</file>

<file path=ppt/tags/tag4.xml><?xml version="1.0" encoding="utf-8"?>
<p:tagLst xmlns:p="http://schemas.openxmlformats.org/presentationml/2006/main">
  <p:tag name="MH" val="20170729155104"/>
  <p:tag name="MH_LIBRARY" val="CONTENTS"/>
  <p:tag name="MH_TYPE" val="OTHERS"/>
  <p:tag name="ID" val="626777"/>
</p:tagLst>
</file>

<file path=ppt/tags/tag5.xml><?xml version="1.0" encoding="utf-8"?>
<p:tagLst xmlns:p="http://schemas.openxmlformats.org/presentationml/2006/main">
  <p:tag name="MH" val="20170729155104"/>
  <p:tag name="MH_LIBRARY" val="CONTENTS"/>
  <p:tag name="MH_TYPE" val="ENTRY"/>
  <p:tag name="ID" val="626777"/>
  <p:tag name="MH_ORDER" val="1"/>
</p:tagLst>
</file>

<file path=ppt/tags/tag6.xml><?xml version="1.0" encoding="utf-8"?>
<p:tagLst xmlns:p="http://schemas.openxmlformats.org/presentationml/2006/main">
  <p:tag name="MH" val="20170729155104"/>
  <p:tag name="MH_LIBRARY" val="CONTENTS"/>
  <p:tag name="MH_TYPE" val="ENTRY"/>
  <p:tag name="ID" val="626777"/>
  <p:tag name="MH_ORDER" val="2"/>
</p:tagLst>
</file>

<file path=ppt/tags/tag7.xml><?xml version="1.0" encoding="utf-8"?>
<p:tagLst xmlns:p="http://schemas.openxmlformats.org/presentationml/2006/main">
  <p:tag name="MH" val="20170729155104"/>
  <p:tag name="MH_LIBRARY" val="CONTENTS"/>
  <p:tag name="MH_TYPE" val="ENTRY"/>
  <p:tag name="ID" val="626777"/>
  <p:tag name="MH_ORDER" val="3"/>
</p:tagLst>
</file>

<file path=ppt/tags/tag8.xml><?xml version="1.0" encoding="utf-8"?>
<p:tagLst xmlns:p="http://schemas.openxmlformats.org/presentationml/2006/main">
  <p:tag name="MH" val="20170729155104"/>
  <p:tag name="MH_LIBRARY" val="CONTENTS"/>
  <p:tag name="MH_TYPE" val="ENTRY"/>
  <p:tag name="ID" val="626777"/>
  <p:tag name="MH_ORDER" val="4"/>
</p:tagLst>
</file>

<file path=ppt/tags/tag9.xml><?xml version="1.0" encoding="utf-8"?>
<p:tagLst xmlns:p="http://schemas.openxmlformats.org/presentationml/2006/main">
  <p:tag name="MH" val="20170729155104"/>
  <p:tag name="MH_LIBRARY" val="CONTENTS"/>
  <p:tag name="MH_TYPE" val="NUMBER"/>
  <p:tag name="ID" val="626777"/>
  <p:tag name="MH_ORDER" val="1"/>
</p:tagLst>
</file>

<file path=ppt/tags/tag10.xml><?xml version="1.0" encoding="utf-8"?>
<p:tagLst xmlns:p="http://schemas.openxmlformats.org/presentationml/2006/main">
  <p:tag name="MH" val="20170729155104"/>
  <p:tag name="MH_LIBRARY" val="CONTENTS"/>
  <p:tag name="MH_TYPE" val="NUMBER"/>
  <p:tag name="ID" val="626777"/>
  <p:tag name="MH_ORDER" val="2"/>
</p:tagLst>
</file>

<file path=ppt/tags/tag11.xml><?xml version="1.0" encoding="utf-8"?>
<p:tagLst xmlns:p="http://schemas.openxmlformats.org/presentationml/2006/main">
  <p:tag name="MH" val="20170729155104"/>
  <p:tag name="MH_LIBRARY" val="CONTENTS"/>
  <p:tag name="MH_TYPE" val="NUMBER"/>
  <p:tag name="ID" val="626777"/>
  <p:tag name="MH_ORDER" val="3"/>
</p:tagLst>
</file>

<file path=ppt/tags/tag12.xml><?xml version="1.0" encoding="utf-8"?>
<p:tagLst xmlns:p="http://schemas.openxmlformats.org/presentationml/2006/main">
  <p:tag name="MH" val="20170729155104"/>
  <p:tag name="MH_LIBRARY" val="CONTENTS"/>
  <p:tag name="MH_TYPE" val="NUMBER"/>
  <p:tag name="ID" val="626777"/>
  <p:tag name="MH_ORDER" val="4"/>
</p:tagLst>
</file>

<file path=ppt/tags/tag13.xml><?xml version="1.0" encoding="utf-8"?>
<p:tagLst xmlns:p="http://schemas.openxmlformats.org/presentationml/2006/main">
  <p:tag name="MH" val="20170729155104"/>
  <p:tag name="MH_LIBRARY" val="CONTENTS"/>
  <p:tag name="MH_TYPE" val="ENTRY"/>
  <p:tag name="ID" val="626777"/>
  <p:tag name="MH_ORDER" val="2"/>
</p:tagLst>
</file>

<file path=ppt/tags/tag14.xml><?xml version="1.0" encoding="utf-8"?>
<p:tagLst xmlns:p="http://schemas.openxmlformats.org/presentationml/2006/main">
  <p:tag name="MH" val="20170729155104"/>
  <p:tag name="MH_LIBRARY" val="CONTENTS"/>
  <p:tag name="MH_TYPE" val="NUMBER"/>
  <p:tag name="ID" val="626777"/>
  <p:tag name="MH_ORDER" val="2"/>
</p:tagLst>
</file>

<file path=ppt/tags/tag15.xml><?xml version="1.0" encoding="utf-8"?>
<p:tagLst xmlns:p="http://schemas.openxmlformats.org/presentationml/2006/main">
  <p:tag name="MH" val="20170729155104"/>
  <p:tag name="MH_LIBRARY" val="CONTENTS"/>
  <p:tag name="MH_AUTOCOLOR" val="TRUE"/>
  <p:tag name="MH_TYPE" val="CONTENTS"/>
  <p:tag name="ID" val="626777"/>
</p:tagLst>
</file>

<file path=ppt/tags/tag16.xml><?xml version="1.0" encoding="utf-8"?>
<p:tagLst xmlns:p="http://schemas.openxmlformats.org/presentationml/2006/main">
  <p:tag name="MH" val="20170729155104"/>
  <p:tag name="MH_LIBRARY" val="CONTENTS"/>
  <p:tag name="MH_TYPE" val="OTHERS"/>
  <p:tag name="ID" val="626777"/>
</p:tagLst>
</file>

<file path=ppt/tags/tag17.xml><?xml version="1.0" encoding="utf-8"?>
<p:tagLst xmlns:p="http://schemas.openxmlformats.org/presentationml/2006/main">
  <p:tag name="MH" val="20170729155104"/>
  <p:tag name="MH_LIBRARY" val="CONTENTS"/>
  <p:tag name="MH_TYPE" val="OTHERS"/>
  <p:tag name="ID" val="626777"/>
</p:tagLst>
</file>

<file path=ppt/tags/tag18.xml><?xml version="1.0" encoding="utf-8"?>
<p:tagLst xmlns:p="http://schemas.openxmlformats.org/presentationml/2006/main">
  <p:tag name="MH" val="20170729155104"/>
  <p:tag name="MH_LIBRARY" val="CONTENTS"/>
  <p:tag name="MH_TYPE" val="OTHERS"/>
  <p:tag name="ID" val="626777"/>
</p:tagLst>
</file>

<file path=ppt/tags/tag19.xml><?xml version="1.0" encoding="utf-8"?>
<p:tagLst xmlns:p="http://schemas.openxmlformats.org/presentationml/2006/main">
  <p:tag name="MH" val="20170729155104"/>
  <p:tag name="MH_LIBRARY" val="CONTENTS"/>
  <p:tag name="MH_TYPE" val="NUMBER"/>
  <p:tag name="ID" val="626777"/>
  <p:tag name="MH_ORDER" val="NUMBER"/>
</p:tagLst>
</file>

<file path=ppt/tags/tag20.xml><?xml version="1.0" encoding="utf-8"?>
<p:tagLst xmlns:p="http://schemas.openxmlformats.org/presentationml/2006/main">
  <p:tag name="MH" val="20170729155104"/>
  <p:tag name="MH_LIBRARY" val="CONTENTS"/>
  <p:tag name="MH_TYPE" val="TITLE"/>
  <p:tag name="ID" val="626777"/>
  <p:tag name="MH_ORDER" val="NUMBER"/>
  <p:tag name="PA" val="v3.2.0"/>
</p:tagLst>
</file>

<file path=ppt/tags/tag21.xml><?xml version="1.0" encoding="utf-8"?>
<p:tagLst xmlns:p="http://schemas.openxmlformats.org/presentationml/2006/main">
  <p:tag name="MH" val="20170729155104"/>
  <p:tag name="MH_LIBRARY" val="CONTENTS"/>
  <p:tag name="MH_AUTOCOLOR" val="TRUE"/>
  <p:tag name="MH_TYPE" val="SECTION"/>
  <p:tag name="ID" val="626777"/>
</p:tagLst>
</file>

<file path=ppt/tags/tag22.xml><?xml version="1.0" encoding="utf-8"?>
<p:tagLst xmlns:p="http://schemas.openxmlformats.org/presentationml/2006/main">
  <p:tag name="KSO_WM_UNIT_TABLE_BEAUTIFY" val="smartTable{dabdf341-3161-4985-af6b-7cc7db24b5cd}"/>
  <p:tag name="TABLE_ENDDRAG_ORIGIN_RECT" val="784*422"/>
  <p:tag name="TABLE_ENDDRAG_RECT" val="43*85*784*422"/>
</p:tagLst>
</file>

<file path=ppt/tags/tag23.xml><?xml version="1.0" encoding="utf-8"?>
<p:tagLst xmlns:p="http://schemas.openxmlformats.org/presentationml/2006/main">
  <p:tag name="ISLIDE.DIAGRAM" val="00d071f8-1eab-4aa2-8982-a6771706aaff"/>
</p:tagLst>
</file>

<file path=ppt/tags/tag24.xml><?xml version="1.0" encoding="utf-8"?>
<p:tagLst xmlns:p="http://schemas.openxmlformats.org/presentationml/2006/main">
  <p:tag name="MH" val="20170729155104"/>
  <p:tag name="MH_LIBRARY" val="CONTENTS"/>
  <p:tag name="MH_TYPE" val="OTHERS"/>
  <p:tag name="ID" val="626777"/>
</p:tagLst>
</file>

<file path=ppt/tags/tag25.xml><?xml version="1.0" encoding="utf-8"?>
<p:tagLst xmlns:p="http://schemas.openxmlformats.org/presentationml/2006/main">
  <p:tag name="MH" val="20170729155104"/>
  <p:tag name="MH_LIBRARY" val="CONTENTS"/>
  <p:tag name="MH_TYPE" val="OTHERS"/>
  <p:tag name="ID" val="626777"/>
</p:tagLst>
</file>

<file path=ppt/tags/tag26.xml><?xml version="1.0" encoding="utf-8"?>
<p:tagLst xmlns:p="http://schemas.openxmlformats.org/presentationml/2006/main">
  <p:tag name="MH" val="20170729155104"/>
  <p:tag name="MH_LIBRARY" val="CONTENTS"/>
  <p:tag name="MH_TYPE" val="OTHERS"/>
  <p:tag name="ID" val="626777"/>
</p:tagLst>
</file>

<file path=ppt/tags/tag27.xml><?xml version="1.0" encoding="utf-8"?>
<p:tagLst xmlns:p="http://schemas.openxmlformats.org/presentationml/2006/main">
  <p:tag name="MH" val="20170729155104"/>
  <p:tag name="MH_LIBRARY" val="CONTENTS"/>
  <p:tag name="MH_TYPE" val="NUMBER"/>
  <p:tag name="ID" val="626777"/>
  <p:tag name="MH_ORDER" val="NUMBER"/>
</p:tagLst>
</file>

<file path=ppt/tags/tag28.xml><?xml version="1.0" encoding="utf-8"?>
<p:tagLst xmlns:p="http://schemas.openxmlformats.org/presentationml/2006/main">
  <p:tag name="MH" val="20170729155104"/>
  <p:tag name="MH_LIBRARY" val="CONTENTS"/>
  <p:tag name="MH_TYPE" val="TITLE"/>
  <p:tag name="ID" val="626777"/>
  <p:tag name="MH_ORDER" val="NUMBER"/>
  <p:tag name="PA" val="v3.2.0"/>
</p:tagLst>
</file>

<file path=ppt/tags/tag29.xml><?xml version="1.0" encoding="utf-8"?>
<p:tagLst xmlns:p="http://schemas.openxmlformats.org/presentationml/2006/main">
  <p:tag name="MH" val="20170729155104"/>
  <p:tag name="MH_LIBRARY" val="CONTENTS"/>
  <p:tag name="MH_AUTOCOLOR" val="TRUE"/>
  <p:tag name="MH_TYPE" val="SECTION"/>
  <p:tag name="ID" val="626777"/>
</p:tagLst>
</file>

<file path=ppt/tags/tag30.xml><?xml version="1.0" encoding="utf-8"?>
<p:tagLst xmlns:p="http://schemas.openxmlformats.org/presentationml/2006/main">
  <p:tag name="KSO_WM_UNIT_TABLE_BEAUTIFY" val="smartTable{d24f25ff-5945-4f5a-abf6-4c51d050c347}"/>
</p:tagLst>
</file>

<file path=ppt/tags/tag31.xml><?xml version="1.0" encoding="utf-8"?>
<p:tagLst xmlns:p="http://schemas.openxmlformats.org/presentationml/2006/main">
  <p:tag name="ISLIDE.DIAGRAM" val="00d071f8-1eab-4aa2-8982-a6771706aaff"/>
</p:tagLst>
</file>

<file path=ppt/tags/tag32.xml><?xml version="1.0" encoding="utf-8"?>
<p:tagLst xmlns:p="http://schemas.openxmlformats.org/presentationml/2006/main">
  <p:tag name="ISLIDE.DIAGRAM" val="00d071f8-1eab-4aa2-8982-a6771706aaff"/>
</p:tagLst>
</file>

<file path=ppt/tags/tag33.xml><?xml version="1.0" encoding="utf-8"?>
<p:tagLst xmlns:p="http://schemas.openxmlformats.org/presentationml/2006/main">
  <p:tag name="ISLIDE.DIAGRAM" val="00d071f8-1eab-4aa2-8982-a6771706aaff"/>
</p:tagLst>
</file>

<file path=ppt/tags/tag34.xml><?xml version="1.0" encoding="utf-8"?>
<p:tagLst xmlns:p="http://schemas.openxmlformats.org/presentationml/2006/main">
  <p:tag name="MH" val="20170729155104"/>
  <p:tag name="MH_LIBRARY" val="CONTENTS"/>
  <p:tag name="MH_TYPE" val="OTHERS"/>
  <p:tag name="ID" val="626777"/>
</p:tagLst>
</file>

<file path=ppt/tags/tag35.xml><?xml version="1.0" encoding="utf-8"?>
<p:tagLst xmlns:p="http://schemas.openxmlformats.org/presentationml/2006/main">
  <p:tag name="MH" val="20170729155104"/>
  <p:tag name="MH_LIBRARY" val="CONTENTS"/>
  <p:tag name="MH_TYPE" val="OTHERS"/>
  <p:tag name="ID" val="626777"/>
</p:tagLst>
</file>

<file path=ppt/tags/tag36.xml><?xml version="1.0" encoding="utf-8"?>
<p:tagLst xmlns:p="http://schemas.openxmlformats.org/presentationml/2006/main">
  <p:tag name="MH" val="20170729155104"/>
  <p:tag name="MH_LIBRARY" val="CONTENTS"/>
  <p:tag name="MH_TYPE" val="OTHERS"/>
  <p:tag name="ID" val="626777"/>
</p:tagLst>
</file>

<file path=ppt/tags/tag37.xml><?xml version="1.0" encoding="utf-8"?>
<p:tagLst xmlns:p="http://schemas.openxmlformats.org/presentationml/2006/main">
  <p:tag name="MH" val="20170729155104"/>
  <p:tag name="MH_LIBRARY" val="CONTENTS"/>
  <p:tag name="MH_TYPE" val="NUMBER"/>
  <p:tag name="ID" val="626777"/>
  <p:tag name="MH_ORDER" val="NUMBER"/>
</p:tagLst>
</file>

<file path=ppt/tags/tag38.xml><?xml version="1.0" encoding="utf-8"?>
<p:tagLst xmlns:p="http://schemas.openxmlformats.org/presentationml/2006/main">
  <p:tag name="MH" val="20170729155104"/>
  <p:tag name="MH_LIBRARY" val="CONTENTS"/>
  <p:tag name="MH_TYPE" val="TITLE"/>
  <p:tag name="ID" val="626777"/>
  <p:tag name="MH_ORDER" val="NUMBER"/>
  <p:tag name="PA" val="v3.2.0"/>
</p:tagLst>
</file>

<file path=ppt/tags/tag39.xml><?xml version="1.0" encoding="utf-8"?>
<p:tagLst xmlns:p="http://schemas.openxmlformats.org/presentationml/2006/main">
  <p:tag name="MH" val="20170729155104"/>
  <p:tag name="MH_LIBRARY" val="CONTENTS"/>
  <p:tag name="MH_AUTOCOLOR" val="TRUE"/>
  <p:tag name="MH_TYPE" val="SECTION"/>
  <p:tag name="ID" val="626777"/>
</p:tagLst>
</file>

<file path=ppt/tags/tag40.xml><?xml version="1.0" encoding="utf-8"?>
<p:tagLst xmlns:p="http://schemas.openxmlformats.org/presentationml/2006/main">
  <p:tag name="MH" val="20170729155104"/>
  <p:tag name="MH_LIBRARY" val="CONTENTS"/>
  <p:tag name="MH_TYPE" val="OTHERS"/>
  <p:tag name="ID" val="626777"/>
</p:tagLst>
</file>

<file path=ppt/tags/tag41.xml><?xml version="1.0" encoding="utf-8"?>
<p:tagLst xmlns:p="http://schemas.openxmlformats.org/presentationml/2006/main">
  <p:tag name="MH" val="20170729155104"/>
  <p:tag name="MH_LIBRARY" val="CONTENTS"/>
  <p:tag name="MH_TYPE" val="OTHERS"/>
  <p:tag name="ID" val="626777"/>
</p:tagLst>
</file>

<file path=ppt/tags/tag42.xml><?xml version="1.0" encoding="utf-8"?>
<p:tagLst xmlns:p="http://schemas.openxmlformats.org/presentationml/2006/main">
  <p:tag name="MH" val="20170729155104"/>
  <p:tag name="MH_LIBRARY" val="CONTENTS"/>
  <p:tag name="MH_TYPE" val="OTHERS"/>
  <p:tag name="ID" val="626777"/>
</p:tagLst>
</file>

<file path=ppt/tags/tag43.xml><?xml version="1.0" encoding="utf-8"?>
<p:tagLst xmlns:p="http://schemas.openxmlformats.org/presentationml/2006/main">
  <p:tag name="MH" val="20170729155104"/>
  <p:tag name="MH_LIBRARY" val="CONTENTS"/>
  <p:tag name="MH_TYPE" val="NUMBER"/>
  <p:tag name="ID" val="626777"/>
  <p:tag name="MH_ORDER" val="NUMBER"/>
</p:tagLst>
</file>

<file path=ppt/tags/tag44.xml><?xml version="1.0" encoding="utf-8"?>
<p:tagLst xmlns:p="http://schemas.openxmlformats.org/presentationml/2006/main">
  <p:tag name="MH" val="20170729155104"/>
  <p:tag name="MH_LIBRARY" val="CONTENTS"/>
  <p:tag name="MH_TYPE" val="TITLE"/>
  <p:tag name="ID" val="626777"/>
  <p:tag name="MH_ORDER" val="NUMBER"/>
  <p:tag name="PA" val="v3.2.0"/>
</p:tagLst>
</file>

<file path=ppt/tags/tag45.xml><?xml version="1.0" encoding="utf-8"?>
<p:tagLst xmlns:p="http://schemas.openxmlformats.org/presentationml/2006/main">
  <p:tag name="MH" val="20170729155104"/>
  <p:tag name="MH_LIBRARY" val="CONTENTS"/>
  <p:tag name="MH_AUTOCOLOR" val="TRUE"/>
  <p:tag name="MH_TYPE" val="SECTION"/>
  <p:tag name="ID" val="626777"/>
</p:tagLst>
</file>

<file path=ppt/tags/tag46.xml><?xml version="1.0" encoding="utf-8"?>
<p:tagLst xmlns:p="http://schemas.openxmlformats.org/presentationml/2006/main">
  <p:tag name="KSO_WM_UNIT_TABLE_BEAUTIFY" val="smartTable{7d0e7246-5798-459f-942b-9349f35dce5c}"/>
</p:tagLst>
</file>

<file path=ppt/tags/tag47.xml><?xml version="1.0" encoding="utf-8"?>
<p:tagLst xmlns:p="http://schemas.openxmlformats.org/presentationml/2006/main">
  <p:tag name="ISLIDE.DIAGRAM" val="0b6c3abf-0550-4a18-be6b-488e5b94bfcd"/>
</p:tagLst>
</file>

<file path=ppt/tags/tag48.xml><?xml version="1.0" encoding="utf-8"?>
<p:tagLst xmlns:p="http://schemas.openxmlformats.org/presentationml/2006/main">
  <p:tag name="KSO_WM_UNIT_TABLE_BEAUTIFY" val="smartTable{0a929812-1af1-4152-999b-db302f2b75c9}"/>
</p:tagLst>
</file>

<file path=ppt/tags/tag49.xml><?xml version="1.0" encoding="utf-8"?>
<p:tagLst xmlns:p="http://schemas.openxmlformats.org/presentationml/2006/main">
  <p:tag name="ISLIDE.DIAGRAM" val="0b6c3abf-0550-4a18-be6b-488e5b94bfcd"/>
</p:tagLst>
</file>

<file path=ppt/tags/tag50.xml><?xml version="1.0" encoding="utf-8"?>
<p:tagLst xmlns:p="http://schemas.openxmlformats.org/presentationml/2006/main">
  <p:tag name="KSO_WM_UNIT_TABLE_BEAUTIFY" val="smartTable{b1c5a77f-d25a-487e-91d4-7cdd3c23c28a}"/>
</p:tagLst>
</file>

<file path=ppt/tags/tag51.xml><?xml version="1.0" encoding="utf-8"?>
<p:tagLst xmlns:p="http://schemas.openxmlformats.org/presentationml/2006/main">
  <p:tag name="ISLIDE.DIAGRAM" val="0b6c3abf-0550-4a18-be6b-488e5b94bfcd"/>
</p:tagLst>
</file>

<file path=ppt/tags/tag52.xml><?xml version="1.0" encoding="utf-8"?>
<p:tagLst xmlns:p="http://schemas.openxmlformats.org/presentationml/2006/main">
  <p:tag name="ISLIDE.DIAGRAM" val="0b6c3abf-0550-4a18-be6b-488e5b94bfcd"/>
</p:tagLst>
</file>

<file path=ppt/tags/tag53.xml><?xml version="1.0" encoding="utf-8"?>
<p:tagLst xmlns:p="http://schemas.openxmlformats.org/presentationml/2006/main">
  <p:tag name="KSO_WM_UNIT_TABLE_BEAUTIFY" val="smartTable{5b89b9b3-9c40-47e8-b229-d0b5c322b153}"/>
</p:tagLst>
</file>

<file path=ppt/tags/tag54.xml><?xml version="1.0" encoding="utf-8"?>
<p:tagLst xmlns:p="http://schemas.openxmlformats.org/presentationml/2006/main">
  <p:tag name="ISLIDE.DIAGRAM" val="0b6c3abf-0550-4a18-be6b-488e5b94bfcd"/>
</p:tagLst>
</file>

<file path=ppt/tags/tag55.xml><?xml version="1.0" encoding="utf-8"?>
<p:tagLst xmlns:p="http://schemas.openxmlformats.org/presentationml/2006/main">
  <p:tag name="MH" val="20170729155104"/>
  <p:tag name="MH_LIBRARY" val="CONTENTS"/>
  <p:tag name="MH_TYPE" val="OTHERS"/>
  <p:tag name="ID" val="626777"/>
</p:tagLst>
</file>

<file path=ppt/tags/tag56.xml><?xml version="1.0" encoding="utf-8"?>
<p:tagLst xmlns:p="http://schemas.openxmlformats.org/presentationml/2006/main">
  <p:tag name="MH" val="20170729155104"/>
  <p:tag name="MH_LIBRARY" val="CONTENTS"/>
  <p:tag name="MH_TYPE" val="OTHERS"/>
  <p:tag name="ID" val="626777"/>
</p:tagLst>
</file>

<file path=ppt/tags/tag57.xml><?xml version="1.0" encoding="utf-8"?>
<p:tagLst xmlns:p="http://schemas.openxmlformats.org/presentationml/2006/main">
  <p:tag name="MH" val="20170729155104"/>
  <p:tag name="MH_LIBRARY" val="CONTENTS"/>
  <p:tag name="MH_TYPE" val="OTHERS"/>
  <p:tag name="ID" val="626777"/>
</p:tagLst>
</file>

<file path=ppt/tags/tag58.xml><?xml version="1.0" encoding="utf-8"?>
<p:tagLst xmlns:p="http://schemas.openxmlformats.org/presentationml/2006/main">
  <p:tag name="MH" val="20170729155104"/>
  <p:tag name="MH_LIBRARY" val="CONTENTS"/>
  <p:tag name="MH_TYPE" val="NUMBER"/>
  <p:tag name="ID" val="626777"/>
  <p:tag name="MH_ORDER" val="NUMBER"/>
</p:tagLst>
</file>

<file path=ppt/tags/tag59.xml><?xml version="1.0" encoding="utf-8"?>
<p:tagLst xmlns:p="http://schemas.openxmlformats.org/presentationml/2006/main">
  <p:tag name="MH" val="20170729155104"/>
  <p:tag name="MH_LIBRARY" val="CONTENTS"/>
  <p:tag name="MH_TYPE" val="TITLE"/>
  <p:tag name="ID" val="626777"/>
  <p:tag name="MH_ORDER" val="NUMBER"/>
  <p:tag name="PA" val="v3.2.0"/>
</p:tagLst>
</file>

<file path=ppt/tags/tag60.xml><?xml version="1.0" encoding="utf-8"?>
<p:tagLst xmlns:p="http://schemas.openxmlformats.org/presentationml/2006/main">
  <p:tag name="MH" val="20170729155104"/>
  <p:tag name="MH_LIBRARY" val="CONTENTS"/>
  <p:tag name="MH_AUTOCOLOR" val="TRUE"/>
  <p:tag name="MH_TYPE" val="SECTION"/>
  <p:tag name="ID" val="626777"/>
</p:tagLst>
</file>

<file path=ppt/tags/tag61.xml><?xml version="1.0" encoding="utf-8"?>
<p:tagLst xmlns:p="http://schemas.openxmlformats.org/presentationml/2006/main">
  <p:tag name="KSO_WM_UNIT_TABLE_BEAUTIFY" val="smartTable{c7731fb4-c4a9-4977-8fbe-7f41424ae009}"/>
</p:tagLst>
</file>

<file path=ppt/tags/tag62.xml><?xml version="1.0" encoding="utf-8"?>
<p:tagLst xmlns:p="http://schemas.openxmlformats.org/presentationml/2006/main">
  <p:tag name="ISLIDE.DIAGRAM" val="139c20b7-4b37-43a8-88b8-70f352cca81a"/>
</p:tagLst>
</file>

<file path=ppt/tags/tag63.xml><?xml version="1.0" encoding="utf-8"?>
<p:tagLst xmlns:p="http://schemas.openxmlformats.org/presentationml/2006/main">
  <p:tag name="KSO_WM_UNIT_TABLE_BEAUTIFY" val="smartTable{87e94014-6b04-4a43-8ab9-41be6f50db2d}"/>
</p:tagLst>
</file>

<file path=ppt/tags/tag64.xml><?xml version="1.0" encoding="utf-8"?>
<p:tagLst xmlns:p="http://schemas.openxmlformats.org/presentationml/2006/main">
  <p:tag name="ISLIDE.DIAGRAM" val="139c20b7-4b37-43a8-88b8-70f352cca81a"/>
</p:tagLst>
</file>

<file path=ppt/tags/tag65.xml><?xml version="1.0" encoding="utf-8"?>
<p:tagLst xmlns:p="http://schemas.openxmlformats.org/presentationml/2006/main">
  <p:tag name="PA" val="v3.2.0"/>
</p:tagLst>
</file>

<file path=ppt/tags/tag66.xml><?xml version="1.0" encoding="utf-8"?>
<p:tagLst xmlns:p="http://schemas.openxmlformats.org/presentationml/2006/main">
  <p:tag name="PA" val="v3.2.0"/>
</p:tagLst>
</file>

<file path=ppt/tags/tag67.xml><?xml version="1.0" encoding="utf-8"?>
<p:tagLst xmlns:p="http://schemas.openxmlformats.org/presentationml/2006/main">
  <p:tag name="MH_CONTENTSID" val="259"/>
  <p:tag name="MH_SECTIONID" val="260,261,262,263,"/>
  <p:tag name="ISPRING_PRESENTATION_TITLE" val="清新工作汇报PPT模板"/>
  <p:tag name="COMMONDATA" val="eyJoZGlkIjoiMjVkZjZjMjYyMDcyZjcyNGU3M2I4NzNjNDFkNzc2OGIifQ=="/>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fontScheme name="xieq3f43">
      <a:majorFont>
        <a:latin typeface="微软雅黑 Light"/>
        <a:ea typeface="锐字工房云字库细圆GBK"/>
        <a:cs typeface=""/>
      </a:majorFont>
      <a:minorFont>
        <a:latin typeface="微软雅黑 Light"/>
        <a:ea typeface="锐字工房云字库细圆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696356"/>
    </a:accent1>
    <a:accent2>
      <a:srgbClr val="5FBD76"/>
    </a:accent2>
    <a:accent3>
      <a:srgbClr val="A4CDAF"/>
    </a:accent3>
    <a:accent4>
      <a:srgbClr val="827B6B"/>
    </a:accent4>
    <a:accent5>
      <a:srgbClr val="A8A295"/>
    </a:accent5>
    <a:accent6>
      <a:srgbClr val="C5C1B8"/>
    </a:accent6>
    <a:hlink>
      <a:srgbClr val="696356"/>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6409</Words>
  <Application>WPS 演示</Application>
  <PresentationFormat>宽屏</PresentationFormat>
  <Paragraphs>1238</Paragraphs>
  <Slides>31</Slides>
  <Notes>19</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31</vt:i4>
      </vt:variant>
    </vt:vector>
  </HeadingPairs>
  <TitlesOfParts>
    <vt:vector size="43" baseType="lpstr">
      <vt:lpstr>Arial</vt:lpstr>
      <vt:lpstr>宋体</vt:lpstr>
      <vt:lpstr>Wingdings</vt:lpstr>
      <vt:lpstr>Calibri</vt:lpstr>
      <vt:lpstr>微软雅黑</vt:lpstr>
      <vt:lpstr>Times New Roman</vt:lpstr>
      <vt:lpstr>微软雅黑 Light</vt:lpstr>
      <vt:lpstr>锐字工房云字库细圆GBK</vt:lpstr>
      <vt:lpstr>Segoe Print</vt:lpstr>
      <vt:lpstr>Arial Unicode MS</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https:/www.ypppt.com</cp:keywords>
  <cp:lastModifiedBy>十一</cp:lastModifiedBy>
  <cp:revision>32</cp:revision>
  <dcterms:created xsi:type="dcterms:W3CDTF">2017-07-29T07:51:00Z</dcterms:created>
  <dcterms:modified xsi:type="dcterms:W3CDTF">2022-06-19T11:19:32Z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450B6AEA3E0643EFBCD52D88066CFD85</vt:lpwstr>
  </property>
  <property fmtid="{D5CDD505-2E9C-101B-9397-08002B2CF9AE}" pid="3" name="KSOProductBuildVer">
    <vt:lpwstr>2052-11.1.0.11805</vt:lpwstr>
  </property>
</Properties>
</file>