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5"/>
  </p:notesMasterIdLst>
  <p:handoutMasterIdLst>
    <p:handoutMasterId r:id="rId14"/>
  </p:handoutMasterIdLst>
  <p:sldIdLst>
    <p:sldId id="256" r:id="rId3"/>
    <p:sldId id="321" r:id="rId4"/>
    <p:sldId id="322" r:id="rId6"/>
    <p:sldId id="340" r:id="rId7"/>
    <p:sldId id="331" r:id="rId8"/>
    <p:sldId id="330" r:id="rId9"/>
    <p:sldId id="325" r:id="rId10"/>
    <p:sldId id="324" r:id="rId11"/>
    <p:sldId id="326" r:id="rId12"/>
    <p:sldId id="328" r:id="rId13"/>
  </p:sldIdLst>
  <p:sldSz cx="9144000" cy="6858000" type="screen4x3"/>
  <p:notesSz cx="7099300" cy="1023429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008080"/>
    <a:srgbClr val="008000"/>
    <a:srgbClr val="339933"/>
    <a:srgbClr val="006666"/>
    <a:srgbClr val="3399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494" autoAdjust="0"/>
  </p:normalViewPr>
  <p:slideViewPr>
    <p:cSldViewPr showGuides="1">
      <p:cViewPr varScale="1">
        <p:scale>
          <a:sx n="68" d="100"/>
          <a:sy n="68" d="100"/>
        </p:scale>
        <p:origin x="1240" y="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5" d="100"/>
          <a:sy n="65" d="100"/>
        </p:scale>
        <p:origin x="-2874" y="-102"/>
      </p:cViewPr>
      <p:guideLst>
        <p:guide orient="horz" pos="3223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handoutMaster" Target="handoutMasters/handoutMaster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>
            <a:lvl1pPr defTabSz="990600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>
            <a:lvl1pPr algn="r" defTabSz="990600">
              <a:defRPr sz="13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80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/>
          <a:lstStyle>
            <a:lvl1pPr defTabSz="990600">
              <a:defRPr sz="13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80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/>
          <a:lstStyle>
            <a:lvl1pPr algn="r" defTabSz="990600">
              <a:defRPr sz="1300"/>
            </a:lvl1pPr>
          </a:lstStyle>
          <a:p>
            <a:pPr>
              <a:defRPr/>
            </a:pPr>
            <a:fld id="{6C94CD3F-BC40-49E1-B6B8-E1A76E047675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>
            <a:lvl1pPr defTabSz="990600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>
            <a:lvl1pPr algn="r" defTabSz="990600">
              <a:defRPr sz="13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/>
          <a:lstStyle>
            <a:lvl1pPr defTabSz="990600">
              <a:defRPr sz="13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/>
          <a:lstStyle>
            <a:lvl1pPr algn="r" defTabSz="990600">
              <a:defRPr sz="1300"/>
            </a:lvl1pPr>
          </a:lstStyle>
          <a:p>
            <a:pPr>
              <a:defRPr/>
            </a:pPr>
            <a:fld id="{17148E70-F631-4132-BD22-94B9F5668B9A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6387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638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6A4B0BBF-4581-45CB-A938-7FDA5E90D48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5B44460-4F98-4F03-84E3-0982995B170D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843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843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035B5F43-020E-40C0-A461-88C87EAAFF79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135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任意多边形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任意多边形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86AB41F-CAC1-4232-8954-A49D2EE7F6D8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eaLnBrk="1" latinLnBrk="0" hangingPunct="1"/>
            <a:r>
              <a:rPr lang="zh-CN" altLang="en-US" dirty="0"/>
              <a:t>第二级</a:t>
            </a:r>
            <a:endParaRPr lang="zh-CN" altLang="en-US" dirty="0"/>
          </a:p>
          <a:p>
            <a:pPr lvl="2" eaLnBrk="1" latinLnBrk="0" hangingPunct="1"/>
            <a:r>
              <a:rPr lang="zh-CN" altLang="en-US" dirty="0"/>
              <a:t>第三级</a:t>
            </a:r>
            <a:endParaRPr lang="zh-CN" altLang="en-US" dirty="0"/>
          </a:p>
          <a:p>
            <a:pPr lvl="3" eaLnBrk="1" latinLnBrk="0" hangingPunct="1"/>
            <a:r>
              <a:rPr lang="zh-CN" altLang="en-US" dirty="0"/>
              <a:t>第四级</a:t>
            </a:r>
            <a:endParaRPr lang="zh-CN" altLang="en-US" dirty="0"/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444208" y="6407944"/>
            <a:ext cx="1920240" cy="365760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67944" y="6407944"/>
            <a:ext cx="2350681" cy="365125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388424" y="6407944"/>
            <a:ext cx="624608" cy="365125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28B54E-638A-43B5-A513-198B0E677B9C}" type="slidenum">
              <a:rPr lang="zh-CN" altLang="en-US" smtClean="0"/>
            </a:fld>
            <a:endParaRPr lang="en-US" altLang="zh-CN"/>
          </a:p>
        </p:txBody>
      </p:sp>
      <p:sp>
        <p:nvSpPr>
          <p:cNvPr id="7" name="燕尾形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燕尾形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A47A10-A01A-4A14-B7DD-5E6C1A8D811F}" type="slidenum">
              <a:rPr lang="zh-CN" altLang="en-US" smtClean="0"/>
            </a:fld>
            <a:endParaRPr lang="en-US" altLang="zh-CN"/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比较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5513BD-4EBF-4D21-8E12-87C82F04830C}" type="slidenum">
              <a:rPr lang="zh-CN" altLang="en-US" smtClean="0"/>
            </a:fld>
            <a:endParaRPr lang="en-US" altLang="zh-C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B70980-5545-4AFA-8E96-1F6CCA885F37}" type="slidenum">
              <a:rPr lang="zh-CN" altLang="en-US" smtClean="0"/>
            </a:fld>
            <a:endParaRPr lang="en-US" altLang="zh-CN"/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66BB1B-2BFC-4917-A546-A4D7964A247C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内容与标题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FB854B-7C2E-4EF4-AE6C-AF460FD40CAC}" type="slidenum">
              <a:rPr lang="zh-CN" altLang="en-US" smtClean="0"/>
            </a:fld>
            <a:endParaRPr lang="en-US" altLang="zh-C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415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CN" altLang="en-US"/>
              <a:t>单击图标添加图片</a:t>
            </a:r>
            <a:endParaRPr kumimoji="0" 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0C70BB9A-EF78-4561-9906-351FC1ADE333}" type="slidenum">
              <a:rPr lang="zh-CN" altLang="en-US" smtClean="0"/>
            </a:fld>
            <a:endParaRPr lang="en-US" altLang="zh-CN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8" name="任意多边形 7"/>
          <p:cNvSpPr/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任意多边形 8"/>
          <p:cNvSpPr/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直角三角形 9"/>
          <p:cNvSpPr/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直接连接符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燕尾形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燕尾形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04C1B9-72EB-4D4B-9EFF-953D3E22A819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91342D-27E1-4DB2-A7A6-17CABCE8E066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 12"/>
          <p:cNvSpPr/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任意多边形 11"/>
          <p:cNvSpPr/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直角三角形 13"/>
          <p:cNvSpPr/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直接连接符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标题占位符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0" name="文本占位符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  <a:p>
            <a:pPr lvl="1" eaLnBrk="1" latinLnBrk="0" hangingPunct="1"/>
            <a:r>
              <a:rPr kumimoji="0" lang="zh-CN" altLang="en-US"/>
              <a:t>第二级</a:t>
            </a:r>
            <a:endParaRPr kumimoji="0" lang="zh-CN" altLang="en-US"/>
          </a:p>
          <a:p>
            <a:pPr lvl="2" eaLnBrk="1" latinLnBrk="0" hangingPunct="1"/>
            <a:r>
              <a:rPr kumimoji="0" lang="zh-CN" altLang="en-US"/>
              <a:t>第三级</a:t>
            </a:r>
            <a:endParaRPr kumimoji="0" lang="zh-CN" altLang="en-US"/>
          </a:p>
          <a:p>
            <a:pPr lvl="3" eaLnBrk="1" latinLnBrk="0" hangingPunct="1"/>
            <a:r>
              <a:rPr kumimoji="0" lang="zh-CN" altLang="en-US"/>
              <a:t>第四级</a:t>
            </a:r>
            <a:endParaRPr kumimoji="0" lang="zh-CN" altLang="en-US"/>
          </a:p>
          <a:p>
            <a:pPr lvl="4" eaLnBrk="1" latinLnBrk="0" hangingPunct="1"/>
            <a:r>
              <a:rPr kumimoji="0" lang="zh-CN" altLang="en-US"/>
              <a:t>第五级</a:t>
            </a:r>
            <a:endParaRPr kumimoji="0" lang="en-US"/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22" name="页脚占位符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65F0B0DD-52FB-4A53-B2C2-7CDC1F2E492C}" type="slidenum">
              <a:rPr lang="zh-CN" altLang="en-US" smtClean="0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65760" indent="-255905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 panose="05040102010807070707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665" indent="-228600" algn="l" rtl="0" eaLnBrk="1" latinLnBrk="0" hangingPunct="1">
        <a:spcBef>
          <a:spcPts val="325"/>
        </a:spcBef>
        <a:buClr>
          <a:schemeClr val="accent1"/>
        </a:buClr>
        <a:buFont typeface="Verdana" panose="020B0604030504040204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790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 panose="05020102010507070707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 panose="05020102010507070707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 panose="05020102010507070707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560" y="1340768"/>
            <a:ext cx="7772400" cy="1728192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3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面向对象课程设计汇报</a:t>
            </a:r>
            <a:br>
              <a:rPr lang="en-US" altLang="zh-CN" sz="3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4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4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贪吃蛇”</a:t>
            </a:r>
            <a:endParaRPr lang="zh-CN" altLang="en-US" sz="40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84324" y="3429000"/>
            <a:ext cx="6121400" cy="1584176"/>
          </a:xfrm>
          <a:noFill/>
        </p:spPr>
        <p:txBody>
          <a:bodyPr>
            <a:normAutofit/>
          </a:bodyPr>
          <a:lstStyle/>
          <a:p>
            <a:pPr algn="ctr" eaLnBrk="1" hangingPunct="1">
              <a:lnSpc>
                <a:spcPct val="120000"/>
              </a:lnSpc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汇报人： 王梦良</a:t>
            </a:r>
            <a:endParaRPr lang="en-US" altLang="zh-CN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algn="ctr" eaLnBrk="1" hangingPunct="1">
              <a:lnSpc>
                <a:spcPct val="120000"/>
              </a:lnSpc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项目团队成员：娄永聪，缪一鸣，孙沛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源</a:t>
            </a:r>
            <a:endParaRPr lang="zh-CN" altLang="en-US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软件创意及需求</a:t>
            </a:r>
            <a:endParaRPr lang="en-US" altLang="zh-CN" dirty="0"/>
          </a:p>
          <a:p>
            <a:r>
              <a:rPr lang="zh-CN" altLang="en-US" dirty="0">
                <a:sym typeface="+mn-ea"/>
              </a:rPr>
              <a:t>开发技术与工具</a:t>
            </a:r>
            <a:endParaRPr lang="zh-CN" altLang="en-US" dirty="0"/>
          </a:p>
          <a:p>
            <a:r>
              <a:rPr lang="zh-CN" altLang="en-US" dirty="0"/>
              <a:t>软件设计与建模</a:t>
            </a:r>
            <a:endParaRPr lang="en-US" altLang="zh-CN" dirty="0"/>
          </a:p>
          <a:p>
            <a:r>
              <a:rPr lang="zh-CN" altLang="en-US" dirty="0"/>
              <a:t>代码编写与测试</a:t>
            </a:r>
            <a:endParaRPr lang="zh-CN" altLang="en-US" dirty="0"/>
          </a:p>
          <a:p>
            <a:r>
              <a:rPr lang="zh-CN" altLang="en-US" dirty="0"/>
              <a:t>系统部署与运行</a:t>
            </a:r>
            <a:endParaRPr lang="en-US" altLang="zh-CN" dirty="0"/>
          </a:p>
          <a:p>
            <a:r>
              <a:rPr lang="zh-CN" altLang="en-US" dirty="0"/>
              <a:t>实践收获与感受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汇报内容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0000"/>
          </a:bodyPr>
          <a:lstStyle/>
          <a:p>
            <a:r>
              <a:rPr lang="zh-CN" altLang="en-US" dirty="0"/>
              <a:t>现实问题</a:t>
            </a:r>
            <a:endParaRPr lang="zh-CN" altLang="en-US" dirty="0"/>
          </a:p>
          <a:p>
            <a:pPr lvl="1"/>
            <a:r>
              <a:rPr lang="zh-CN" altLang="en-US" dirty="0"/>
              <a:t>贪吃蛇作为经典游戏，本项目旨在通过面向对象技术重构该游戏，解决传统代码冗余、耦合度高的问题，提升可扩展性和可维护性，为后续复杂游戏开发奠定基础</a:t>
            </a:r>
            <a:endParaRPr lang="zh-CN" altLang="en-US" dirty="0"/>
          </a:p>
          <a:p>
            <a:r>
              <a:rPr lang="zh-CN" altLang="en-US" dirty="0"/>
              <a:t>核心功能</a:t>
            </a:r>
            <a:endParaRPr lang="zh-CN" altLang="en-US" dirty="0"/>
          </a:p>
          <a:p>
            <a:pPr lvl="1"/>
            <a:r>
              <a:rPr lang="en-US" altLang="zh-CN" dirty="0"/>
              <a:t>1. </a:t>
            </a:r>
            <a:r>
              <a:rPr lang="zh-CN" altLang="en-US" dirty="0"/>
              <a:t>蛇的移动控制（键盘</a:t>
            </a:r>
            <a:r>
              <a:rPr lang="en-US" altLang="zh-CN" dirty="0"/>
              <a:t>/</a:t>
            </a:r>
            <a:r>
              <a:rPr lang="zh-CN" altLang="en-US" dirty="0"/>
              <a:t>触屏输入）</a:t>
            </a:r>
            <a:r>
              <a:rPr lang="en-US" altLang="zh-CN" dirty="0"/>
              <a:t>  </a:t>
            </a:r>
            <a:endParaRPr lang="en-US" altLang="zh-CN" dirty="0"/>
          </a:p>
          <a:p>
            <a:pPr lvl="1"/>
            <a:r>
              <a:rPr lang="en-US" altLang="zh-CN" dirty="0"/>
              <a:t>2. </a:t>
            </a:r>
            <a:r>
              <a:rPr lang="zh-CN" altLang="en-US" dirty="0"/>
              <a:t>随机食物生成与碰撞检测</a:t>
            </a:r>
            <a:r>
              <a:rPr lang="en-US" altLang="zh-CN" dirty="0"/>
              <a:t>  </a:t>
            </a:r>
            <a:endParaRPr lang="en-US" altLang="zh-CN" dirty="0"/>
          </a:p>
          <a:p>
            <a:pPr lvl="1"/>
            <a:r>
              <a:rPr lang="en-US" altLang="zh-CN" dirty="0"/>
              <a:t>3. </a:t>
            </a:r>
            <a:r>
              <a:rPr lang="zh-CN" altLang="en-US" dirty="0"/>
              <a:t>得分计算与等级提升</a:t>
            </a:r>
            <a:r>
              <a:rPr lang="en-US" altLang="zh-CN" dirty="0"/>
              <a:t>  </a:t>
            </a:r>
            <a:endParaRPr lang="en-US" altLang="zh-CN" dirty="0"/>
          </a:p>
          <a:p>
            <a:pPr lvl="1"/>
            <a:r>
              <a:rPr lang="en-US" altLang="zh-CN" dirty="0"/>
              <a:t>4. </a:t>
            </a:r>
            <a:r>
              <a:rPr lang="zh-CN" altLang="en-US" dirty="0"/>
              <a:t>游戏结束判定（撞墙或自身）</a:t>
            </a:r>
            <a:r>
              <a:rPr lang="en-US" altLang="zh-CN" dirty="0"/>
              <a:t>  </a:t>
            </a:r>
            <a:endParaRPr lang="en-US" altLang="zh-CN" dirty="0"/>
          </a:p>
          <a:p>
            <a:pPr lvl="1"/>
            <a:r>
              <a:rPr lang="en-US" altLang="zh-CN" dirty="0"/>
              <a:t>5. </a:t>
            </a:r>
            <a:r>
              <a:rPr lang="zh-CN" altLang="en-US" dirty="0"/>
              <a:t>游戏存档与暂停功能</a:t>
            </a:r>
            <a:r>
              <a:rPr lang="en-US" altLang="zh-CN" dirty="0"/>
              <a:t>  </a:t>
            </a:r>
            <a:endParaRPr lang="en-US" altLang="zh-CN" dirty="0"/>
          </a:p>
          <a:p>
            <a:r>
              <a:rPr lang="zh-CN" altLang="en-US" dirty="0"/>
              <a:t>需求创意</a:t>
            </a:r>
            <a:endParaRPr lang="zh-CN" altLang="en-US" dirty="0"/>
          </a:p>
          <a:p>
            <a:pPr lvl="1"/>
            <a:r>
              <a:rPr lang="zh-CN" altLang="en-US" dirty="0"/>
              <a:t>引入关卡系统，速度随等级提升动态调整</a:t>
            </a:r>
            <a:r>
              <a:rPr lang="en-US" altLang="zh-CN" dirty="0"/>
              <a:t> </a:t>
            </a:r>
            <a:endParaRPr lang="en-US" altLang="zh-CN" dirty="0"/>
          </a:p>
          <a:p>
            <a:pPr lvl="1"/>
            <a:r>
              <a:rPr lang="zh-CN" altLang="en-US" dirty="0"/>
              <a:t>支持本地存档功能，增强用户体验</a:t>
            </a:r>
            <a:endParaRPr lang="en-US" altLang="zh-CN" dirty="0"/>
          </a:p>
          <a:p>
            <a:pPr lvl="1"/>
            <a:r>
              <a:rPr lang="zh-CN" altLang="en-US" dirty="0"/>
              <a:t>采用模块化设计，便于功能扩展（如新增皮肤、音效）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软件需求与创意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dirty="0"/>
              <a:t>软件需求模型</a:t>
            </a:r>
            <a:endParaRPr lang="zh-CN" altLang="en-US" dirty="0"/>
          </a:p>
          <a:p>
            <a:pPr lvl="1"/>
            <a:r>
              <a:rPr lang="zh-CN" altLang="en-US" dirty="0"/>
              <a:t>包含玩家、系统管理员两类角色，用例包括</a:t>
            </a:r>
            <a:r>
              <a:rPr lang="en-US" altLang="zh-CN" dirty="0"/>
              <a:t>“</a:t>
            </a:r>
            <a:r>
              <a:rPr lang="zh-CN" altLang="en-US" dirty="0"/>
              <a:t>开始游戏</a:t>
            </a:r>
            <a:r>
              <a:rPr lang="en-US" altLang="zh-CN" dirty="0"/>
              <a:t>”“</a:t>
            </a:r>
            <a:r>
              <a:rPr lang="zh-CN" altLang="en-US" dirty="0"/>
              <a:t>暂停</a:t>
            </a:r>
            <a:r>
              <a:rPr lang="en-US" altLang="zh-CN" dirty="0"/>
              <a:t>/</a:t>
            </a:r>
            <a:r>
              <a:rPr lang="zh-CN" altLang="en-US" dirty="0"/>
              <a:t>继续</a:t>
            </a:r>
            <a:r>
              <a:rPr lang="en-US" altLang="zh-CN" dirty="0"/>
              <a:t>”“</a:t>
            </a:r>
            <a:r>
              <a:rPr lang="zh-CN" altLang="en-US" dirty="0"/>
              <a:t>存档</a:t>
            </a:r>
            <a:r>
              <a:rPr lang="en-US" altLang="zh-CN" dirty="0"/>
              <a:t>/</a:t>
            </a:r>
            <a:r>
              <a:rPr lang="zh-CN" altLang="en-US" dirty="0"/>
              <a:t>读档</a:t>
            </a:r>
            <a:r>
              <a:rPr lang="en-US" altLang="zh-CN" dirty="0"/>
              <a:t>”“</a:t>
            </a:r>
            <a:r>
              <a:rPr lang="zh-CN" altLang="en-US" dirty="0"/>
              <a:t>调整难度</a:t>
            </a:r>
            <a:r>
              <a:rPr lang="en-US" altLang="zh-CN" dirty="0"/>
              <a:t>”</a:t>
            </a:r>
            <a:r>
              <a:rPr lang="zh-CN" altLang="en-US" dirty="0"/>
              <a:t>等</a:t>
            </a:r>
            <a:r>
              <a:rPr lang="en-US" altLang="zh-CN" dirty="0"/>
              <a:t> </a:t>
            </a:r>
            <a:endParaRPr lang="en-US" altLang="zh-CN" dirty="0"/>
          </a:p>
          <a:p>
            <a:r>
              <a:rPr lang="zh-CN" altLang="en-US" dirty="0">
                <a:sym typeface="+mn-ea"/>
              </a:rPr>
              <a:t>软件的非功能需求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/>
              <a:t>性能：响应时间</a:t>
            </a:r>
            <a:r>
              <a:rPr lang="en-US" altLang="zh-CN" dirty="0"/>
              <a:t> ≤ 100ms</a:t>
            </a:r>
            <a:r>
              <a:rPr lang="zh-CN" altLang="en-US" dirty="0"/>
              <a:t>，帧率</a:t>
            </a:r>
            <a:r>
              <a:rPr lang="en-US" altLang="zh-CN" dirty="0"/>
              <a:t> ≥ 30fps  </a:t>
            </a:r>
            <a:endParaRPr lang="en-US" altLang="zh-CN" dirty="0"/>
          </a:p>
          <a:p>
            <a:pPr lvl="1"/>
            <a:r>
              <a:rPr lang="zh-CN" altLang="en-US" dirty="0"/>
              <a:t>兼容性：支持</a:t>
            </a:r>
            <a:r>
              <a:rPr lang="en-US" altLang="zh-CN" dirty="0"/>
              <a:t> Windows</a:t>
            </a:r>
            <a:r>
              <a:rPr lang="zh-CN" altLang="en-US" dirty="0"/>
              <a:t>、</a:t>
            </a:r>
            <a:r>
              <a:rPr lang="en-US" altLang="zh-CN" dirty="0"/>
              <a:t>Android </a:t>
            </a:r>
            <a:r>
              <a:rPr lang="zh-CN" altLang="en-US" dirty="0"/>
              <a:t>平台</a:t>
            </a:r>
            <a:r>
              <a:rPr lang="en-US" altLang="zh-CN" dirty="0"/>
              <a:t>  </a:t>
            </a:r>
            <a:endParaRPr lang="en-US" altLang="zh-CN" dirty="0"/>
          </a:p>
          <a:p>
            <a:pPr lvl="1"/>
            <a:r>
              <a:rPr lang="zh-CN" altLang="en-US" dirty="0"/>
              <a:t>可维护性：代码注释率</a:t>
            </a:r>
            <a:r>
              <a:rPr lang="en-US" altLang="zh-CN" dirty="0"/>
              <a:t> ≥ 80%</a:t>
            </a:r>
            <a:r>
              <a:rPr lang="zh-CN" altLang="en-US" dirty="0"/>
              <a:t>，模块化设计</a:t>
            </a:r>
            <a:endParaRPr lang="zh-CN" altLang="en-US" dirty="0"/>
          </a:p>
          <a:p>
            <a:r>
              <a:rPr lang="zh-CN" altLang="en-US" dirty="0"/>
              <a:t>软件需求文档</a:t>
            </a:r>
            <a:endParaRPr lang="zh-CN" altLang="en-US" dirty="0"/>
          </a:p>
          <a:p>
            <a:pPr lvl="1"/>
            <a:r>
              <a:rPr lang="zh-CN" altLang="en-US" dirty="0"/>
              <a:t>《贪吃蛇</a:t>
            </a:r>
            <a:r>
              <a:rPr lang="zh-CN" altLang="en-US" dirty="0"/>
              <a:t>游戏软件需求规格说明书》：明确功能列表、用例描述、非功能指标</a:t>
            </a:r>
            <a:r>
              <a:rPr lang="en-US" altLang="zh-CN" dirty="0"/>
              <a:t>  </a:t>
            </a:r>
            <a:endParaRPr lang="en-US" altLang="zh-CN" dirty="0"/>
          </a:p>
          <a:p>
            <a:pPr lvl="1"/>
            <a:r>
              <a:rPr lang="zh-CN" altLang="en-US" dirty="0"/>
              <a:t>《需求创意文档》：记录关卡设计、存档机制等创新方案</a:t>
            </a:r>
            <a:r>
              <a:rPr lang="en-US" altLang="zh-CN" dirty="0"/>
              <a:t>  </a:t>
            </a:r>
            <a:endParaRPr lang="en-US" altLang="zh-CN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需求模型与文档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软件开发技术</a:t>
            </a:r>
            <a:endParaRPr lang="en-US" altLang="zh-CN" dirty="0"/>
          </a:p>
          <a:p>
            <a:pPr lvl="1"/>
            <a:r>
              <a:rPr lang="en-US" altLang="zh-CN" dirty="0"/>
              <a:t>UML </a:t>
            </a:r>
            <a:r>
              <a:rPr lang="zh-CN" altLang="en-US" dirty="0"/>
              <a:t>类图、顺序图建模</a:t>
            </a:r>
            <a:endParaRPr lang="zh-CN" altLang="en-US" dirty="0"/>
          </a:p>
          <a:p>
            <a:r>
              <a:rPr lang="zh-CN" altLang="en-US" dirty="0"/>
              <a:t>编程语言</a:t>
            </a:r>
            <a:endParaRPr lang="en-US" altLang="zh-CN" dirty="0"/>
          </a:p>
          <a:p>
            <a:pPr lvl="1"/>
            <a:r>
              <a:rPr lang="zh-CN" altLang="en-US" dirty="0"/>
              <a:t>利用了</a:t>
            </a:r>
            <a:r>
              <a:rPr lang="en-US" altLang="zh-CN" dirty="0"/>
              <a:t>JAVA</a:t>
            </a:r>
            <a:r>
              <a:rPr lang="zh-CN" altLang="en-US" dirty="0"/>
              <a:t>进行编程实现</a:t>
            </a:r>
            <a:endParaRPr lang="en-US" altLang="zh-CN" dirty="0"/>
          </a:p>
          <a:p>
            <a:r>
              <a:rPr lang="zh-CN" altLang="en-US" dirty="0"/>
              <a:t>软件工具</a:t>
            </a:r>
            <a:endParaRPr lang="en-US" altLang="zh-CN" dirty="0"/>
          </a:p>
          <a:p>
            <a:pPr lvl="1"/>
            <a:r>
              <a:rPr lang="zh-CN" altLang="en-US" dirty="0"/>
              <a:t>建模工具</a:t>
            </a:r>
            <a:r>
              <a:rPr lang="en-US" altLang="zh-CN" dirty="0" err="1"/>
              <a:t>ArgoUML</a:t>
            </a:r>
            <a:r>
              <a:rPr lang="zh-CN" altLang="en-US" dirty="0"/>
              <a:t>、代码质量分析工具</a:t>
            </a:r>
            <a:r>
              <a:rPr lang="en-US" altLang="zh-CN" dirty="0"/>
              <a:t>SonarQube</a:t>
            </a:r>
            <a:r>
              <a:rPr lang="zh-CN" altLang="en-US" dirty="0"/>
              <a:t>、单元测试工具</a:t>
            </a:r>
            <a:r>
              <a:rPr lang="en-US" altLang="zh-CN" dirty="0"/>
              <a:t>Junit</a:t>
            </a:r>
            <a:endParaRPr lang="en-US" altLang="zh-CN" dirty="0"/>
          </a:p>
          <a:p>
            <a:endParaRPr lang="en-US" altLang="zh-CN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CN" altLang="en-US"/>
              <a:t>©Copyright Xinjun Mao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CN" altLang="en-US"/>
              <a:t>*</a:t>
            </a: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开发技术与工具</a:t>
            </a:r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zh-CN" altLang="en-US" dirty="0"/>
              <a:t>体系结构设计及其模型</a:t>
            </a:r>
            <a:endParaRPr lang="en-US" altLang="zh-CN" dirty="0"/>
          </a:p>
          <a:p>
            <a:pPr lvl="1"/>
            <a:r>
              <a:rPr lang="zh-CN" altLang="en-US" dirty="0"/>
              <a:t>分</a:t>
            </a:r>
            <a:r>
              <a:rPr lang="en-US" altLang="zh-CN" dirty="0"/>
              <a:t> `logic`</a:t>
            </a:r>
            <a:r>
              <a:rPr lang="zh-CN" altLang="en-US" dirty="0"/>
              <a:t>（游戏逻辑）、</a:t>
            </a:r>
            <a:r>
              <a:rPr lang="en-US" altLang="zh-CN" dirty="0"/>
              <a:t>`ui`</a:t>
            </a:r>
            <a:r>
              <a:rPr lang="zh-CN" altLang="en-US" dirty="0"/>
              <a:t>（界面）、</a:t>
            </a:r>
            <a:r>
              <a:rPr lang="en-US" altLang="zh-CN" dirty="0"/>
              <a:t>`data`</a:t>
            </a:r>
            <a:r>
              <a:rPr lang="zh-CN" altLang="en-US" dirty="0"/>
              <a:t>（存档管理）模块</a:t>
            </a:r>
            <a:endParaRPr lang="zh-CN" altLang="en-US" dirty="0"/>
          </a:p>
          <a:p>
            <a:r>
              <a:rPr lang="zh-CN" altLang="en-US" dirty="0"/>
              <a:t>用户界面设计及其模型</a:t>
            </a:r>
            <a:endParaRPr lang="en-US" altLang="zh-CN" dirty="0"/>
          </a:p>
          <a:p>
            <a:pPr lvl="1"/>
            <a:r>
              <a:rPr lang="zh-CN" altLang="en-US" dirty="0"/>
              <a:t>采用方格地图，蛇体与食物用颜色区分，菜单栏包含</a:t>
            </a:r>
            <a:r>
              <a:rPr lang="en-US" altLang="zh-CN" dirty="0"/>
              <a:t>“</a:t>
            </a:r>
            <a:r>
              <a:rPr lang="zh-CN" altLang="en-US" dirty="0"/>
              <a:t>开始</a:t>
            </a:r>
            <a:r>
              <a:rPr lang="en-US" altLang="zh-CN" dirty="0"/>
              <a:t>”“</a:t>
            </a:r>
            <a:r>
              <a:rPr lang="zh-CN" altLang="en-US" dirty="0"/>
              <a:t>暂停</a:t>
            </a:r>
            <a:r>
              <a:rPr lang="en-US" altLang="zh-CN" dirty="0"/>
              <a:t>”“</a:t>
            </a:r>
            <a:r>
              <a:rPr lang="zh-CN" altLang="en-US" dirty="0"/>
              <a:t>退出</a:t>
            </a:r>
            <a:r>
              <a:rPr lang="en-US" altLang="zh-CN" dirty="0"/>
              <a:t>”</a:t>
            </a:r>
            <a:r>
              <a:rPr lang="zh-CN" altLang="en-US" dirty="0"/>
              <a:t>按钮</a:t>
            </a:r>
            <a:endParaRPr lang="zh-CN" altLang="en-US" dirty="0"/>
          </a:p>
          <a:p>
            <a:r>
              <a:rPr lang="zh-CN" altLang="en-US" dirty="0"/>
              <a:t>用例设计及其模型</a:t>
            </a:r>
            <a:endParaRPr lang="zh-CN" altLang="en-US" dirty="0"/>
          </a:p>
          <a:p>
            <a:pPr lvl="1"/>
            <a:r>
              <a:rPr lang="zh-CN" altLang="en-US" dirty="0"/>
              <a:t>用例详细设计，用例设计的顺序图、设计类图等</a:t>
            </a:r>
            <a:endParaRPr lang="zh-CN" altLang="en-US" dirty="0"/>
          </a:p>
          <a:p>
            <a:r>
              <a:rPr lang="zh-CN" altLang="en-US" dirty="0"/>
              <a:t>类设计及其模型</a:t>
            </a:r>
            <a:endParaRPr lang="zh-CN" altLang="en-US" dirty="0"/>
          </a:p>
          <a:p>
            <a:pPr lvl="1"/>
            <a:r>
              <a:rPr lang="zh-CN" altLang="en-US" dirty="0"/>
              <a:t>描述类属性、方法和类间关系设计的类图、活动图、对象状态图</a:t>
            </a:r>
            <a:endParaRPr lang="zh-CN" altLang="en-US" dirty="0"/>
          </a:p>
          <a:p>
            <a:r>
              <a:rPr lang="zh-CN" altLang="en-US" dirty="0"/>
              <a:t>数据设计及其模型</a:t>
            </a:r>
            <a:endParaRPr lang="en-US" altLang="zh-CN" dirty="0"/>
          </a:p>
          <a:p>
            <a:pPr lvl="1"/>
            <a:r>
              <a:rPr lang="zh-CN" altLang="en-US" dirty="0"/>
              <a:t>描述数据设计的类图、数据操作的活动图</a:t>
            </a:r>
            <a:endParaRPr lang="zh-CN" altLang="en-US" dirty="0"/>
          </a:p>
          <a:p>
            <a:r>
              <a:rPr lang="zh-CN" altLang="en-US" dirty="0"/>
              <a:t>注意模型间的相关性和一致性</a:t>
            </a:r>
            <a:endParaRPr lang="zh-CN" altLang="en-US" dirty="0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软件设计与建模</a:t>
            </a:r>
            <a:endParaRPr lang="zh-CN" altLang="en-US"/>
          </a:p>
        </p:txBody>
      </p:sp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程序代码量</a:t>
            </a:r>
            <a:endParaRPr lang="en-US" altLang="zh-CN" dirty="0"/>
          </a:p>
          <a:p>
            <a:pPr lvl="1"/>
            <a:r>
              <a:rPr lang="zh-CN" altLang="en-US" dirty="0"/>
              <a:t>独立编写</a:t>
            </a:r>
            <a:r>
              <a:rPr lang="en-US" altLang="zh-CN" dirty="0"/>
              <a:t> 200 </a:t>
            </a:r>
            <a:r>
              <a:rPr lang="zh-CN" altLang="en-US" dirty="0"/>
              <a:t>行，复用开源代码</a:t>
            </a:r>
            <a:r>
              <a:rPr lang="en-US" altLang="zh-CN" dirty="0"/>
              <a:t> 50 </a:t>
            </a:r>
            <a:r>
              <a:rPr lang="zh-CN" altLang="en-US" dirty="0"/>
              <a:t>行</a:t>
            </a:r>
            <a:endParaRPr lang="en-US" altLang="zh-CN" dirty="0"/>
          </a:p>
          <a:p>
            <a:r>
              <a:rPr lang="zh-CN" altLang="en-US" dirty="0"/>
              <a:t>开源代码利用情况</a:t>
            </a:r>
            <a:endParaRPr lang="en-US" altLang="zh-CN" dirty="0"/>
          </a:p>
          <a:p>
            <a:pPr lvl="1"/>
            <a:r>
              <a:rPr lang="zh-CN" altLang="en-US" dirty="0"/>
              <a:t>利用了</a:t>
            </a:r>
            <a:r>
              <a:rPr lang="en-US" altLang="zh-CN" dirty="0"/>
              <a:t>Java</a:t>
            </a:r>
            <a:r>
              <a:rPr lang="zh-CN" altLang="en-US" dirty="0"/>
              <a:t>开源软件实现了功能</a:t>
            </a:r>
            <a:endParaRPr lang="en-US" altLang="zh-CN" dirty="0"/>
          </a:p>
          <a:p>
            <a:pPr lvl="1"/>
            <a:r>
              <a:rPr lang="zh-CN" altLang="en-US" dirty="0"/>
              <a:t>测试过程：</a:t>
            </a:r>
            <a:r>
              <a:rPr lang="en-US" altLang="zh-CN" dirty="0"/>
              <a:t>  </a:t>
            </a:r>
            <a:endParaRPr lang="en-US" altLang="zh-CN" dirty="0"/>
          </a:p>
          <a:p>
            <a:pPr lvl="1"/>
            <a:r>
              <a:rPr lang="en-US" altLang="zh-CN" dirty="0"/>
              <a:t>  - </a:t>
            </a:r>
            <a:r>
              <a:rPr lang="zh-CN" altLang="en-US" dirty="0"/>
              <a:t>单元测试：验证蛇体移动、食物生成逻辑</a:t>
            </a:r>
            <a:r>
              <a:rPr lang="en-US" altLang="zh-CN" dirty="0"/>
              <a:t>  </a:t>
            </a:r>
            <a:endParaRPr lang="en-US" altLang="zh-CN" dirty="0"/>
          </a:p>
          <a:p>
            <a:pPr lvl="1"/>
            <a:r>
              <a:rPr lang="en-US" altLang="zh-CN" dirty="0"/>
              <a:t>  - </a:t>
            </a:r>
            <a:r>
              <a:rPr lang="zh-CN" altLang="en-US" dirty="0"/>
              <a:t>压力测试：模拟</a:t>
            </a:r>
            <a:r>
              <a:rPr lang="en-US" altLang="zh-CN" dirty="0"/>
              <a:t> 50 </a:t>
            </a:r>
            <a:r>
              <a:rPr lang="zh-CN" altLang="en-US" dirty="0"/>
              <a:t>并发用户联机，延迟＜</a:t>
            </a:r>
            <a:r>
              <a:rPr lang="en-US" altLang="zh-CN" dirty="0"/>
              <a:t>200ms  </a:t>
            </a:r>
            <a:endParaRPr lang="en-US" altLang="zh-CN" dirty="0"/>
          </a:p>
          <a:p>
            <a:endParaRPr lang="en-US" altLang="zh-CN" dirty="0"/>
          </a:p>
        </p:txBody>
      </p:sp>
      <p:sp>
        <p:nvSpPr>
          <p:cNvPr id="1536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代码编写</a:t>
            </a:r>
            <a:endParaRPr lang="zh-CN" altLang="en-US"/>
          </a:p>
        </p:txBody>
      </p:sp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软件测试过程</a:t>
            </a:r>
            <a:endParaRPr lang="en-US" altLang="zh-CN" dirty="0"/>
          </a:p>
          <a:p>
            <a:pPr lvl="1"/>
            <a:r>
              <a:rPr lang="zh-CN" altLang="en-US" dirty="0"/>
              <a:t>每个成员进行游戏</a:t>
            </a:r>
            <a:endParaRPr lang="en-US" altLang="zh-CN" dirty="0"/>
          </a:p>
          <a:p>
            <a:r>
              <a:rPr lang="zh-CN" altLang="en-US" dirty="0"/>
              <a:t>测试演示</a:t>
            </a:r>
            <a:endParaRPr lang="en-US" altLang="zh-CN" dirty="0"/>
          </a:p>
          <a:p>
            <a:pPr lvl="1"/>
            <a:r>
              <a:rPr lang="zh-CN" altLang="en-US" dirty="0"/>
              <a:t>以下就是演示</a:t>
            </a:r>
            <a:r>
              <a:rPr lang="zh-CN" altLang="en-US" dirty="0"/>
              <a:t>图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133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软件测试</a:t>
            </a:r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" y="3357245"/>
            <a:ext cx="2795905" cy="282638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4255" y="3357245"/>
            <a:ext cx="2791460" cy="282257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dirty="0"/>
              <a:t>运行和部署环境</a:t>
            </a:r>
            <a:endParaRPr lang="en-US" altLang="zh-CN" dirty="0"/>
          </a:p>
          <a:p>
            <a:pPr lvl="1"/>
            <a:r>
              <a:rPr lang="en-US" altLang="zh-CN" dirty="0"/>
              <a:t>1. </a:t>
            </a:r>
            <a:r>
              <a:rPr lang="zh-CN" altLang="en-US" dirty="0"/>
              <a:t>用户界面（</a:t>
            </a:r>
            <a:r>
              <a:rPr lang="en-US" altLang="zh-CN" dirty="0"/>
              <a:t>UI</a:t>
            </a:r>
            <a:r>
              <a:rPr lang="zh-CN" altLang="en-US" dirty="0"/>
              <a:t>）节点</a:t>
            </a:r>
            <a:endParaRPr lang="en-US" altLang="zh-CN" dirty="0"/>
          </a:p>
          <a:p>
            <a:pPr marL="393065" lvl="1" indent="0">
              <a:buNone/>
            </a:pPr>
            <a:r>
              <a:rPr lang="zh-CN" altLang="en-US" dirty="0"/>
              <a:t>技术要求：</a:t>
            </a:r>
            <a:r>
              <a:rPr lang="en-US" altLang="zh-CN" dirty="0"/>
              <a:t>  </a:t>
            </a:r>
            <a:endParaRPr lang="en-US" altLang="zh-CN" dirty="0"/>
          </a:p>
          <a:p>
            <a:pPr marL="393065" lvl="1" indent="0">
              <a:buNone/>
            </a:pPr>
            <a:r>
              <a:rPr lang="en-US" altLang="zh-CN" dirty="0"/>
              <a:t>  </a:t>
            </a:r>
            <a:r>
              <a:rPr lang="zh-CN" altLang="en-US" dirty="0"/>
              <a:t>渲染帧率：</a:t>
            </a:r>
            <a:r>
              <a:rPr lang="en-US" altLang="zh-CN" dirty="0"/>
              <a:t>≥60 FPS</a:t>
            </a:r>
            <a:r>
              <a:rPr lang="zh-CN" altLang="en-US" dirty="0"/>
              <a:t>，确保动画流畅。</a:t>
            </a:r>
            <a:r>
              <a:rPr lang="en-US" altLang="zh-CN" dirty="0"/>
              <a:t>  </a:t>
            </a:r>
            <a:endParaRPr lang="en-US" altLang="zh-CN" dirty="0"/>
          </a:p>
          <a:p>
            <a:pPr marL="393065" lvl="1" indent="0">
              <a:buNone/>
            </a:pPr>
            <a:r>
              <a:rPr lang="en-US" altLang="zh-CN" dirty="0"/>
              <a:t>  </a:t>
            </a:r>
            <a:r>
              <a:rPr lang="zh-CN" altLang="en-US" dirty="0"/>
              <a:t>分辨率适配：支持多种屏幕尺寸（如</a:t>
            </a:r>
            <a:r>
              <a:rPr lang="en-US" altLang="zh-CN" dirty="0"/>
              <a:t>PC</a:t>
            </a:r>
            <a:r>
              <a:rPr lang="zh-CN" altLang="en-US" dirty="0"/>
              <a:t>端</a:t>
            </a:r>
            <a:r>
              <a:rPr lang="en-US" altLang="zh-CN" dirty="0"/>
              <a:t>1920</a:t>
            </a:r>
            <a:r>
              <a:rPr lang="en-US" altLang="en-US" dirty="0"/>
              <a:t>×</a:t>
            </a:r>
            <a:r>
              <a:rPr lang="en-US" altLang="zh-CN" dirty="0"/>
              <a:t>1080</a:t>
            </a:r>
            <a:r>
              <a:rPr lang="zh-CN" altLang="en-US" dirty="0"/>
              <a:t>，移动端</a:t>
            </a:r>
            <a:r>
              <a:rPr lang="en-US" altLang="zh-CN" dirty="0"/>
              <a:t>720</a:t>
            </a:r>
            <a:r>
              <a:rPr lang="en-US" altLang="en-US" dirty="0"/>
              <a:t>×</a:t>
            </a:r>
            <a:r>
              <a:rPr lang="en-US" altLang="zh-CN" dirty="0"/>
              <a:t>1280</a:t>
            </a:r>
            <a:r>
              <a:rPr lang="zh-CN" altLang="en-US" dirty="0"/>
              <a:t>）。</a:t>
            </a:r>
            <a:r>
              <a:rPr lang="en-US" altLang="zh-CN" dirty="0"/>
              <a:t>  </a:t>
            </a:r>
            <a:endParaRPr lang="en-US" altLang="zh-CN" dirty="0"/>
          </a:p>
          <a:p>
            <a:pPr marL="393065" lvl="1" indent="0">
              <a:buNone/>
            </a:pPr>
            <a:r>
              <a:rPr lang="en-US" altLang="zh-CN" dirty="0"/>
              <a:t> </a:t>
            </a:r>
            <a:r>
              <a:rPr lang="zh-CN" altLang="en-US" dirty="0"/>
              <a:t>输入响应延迟：用户操作到画面反馈时间</a:t>
            </a:r>
            <a:r>
              <a:rPr lang="en-US" altLang="zh-CN" dirty="0"/>
              <a:t> &lt;100ms  </a:t>
            </a:r>
            <a:endParaRPr lang="en-US" altLang="zh-CN" dirty="0"/>
          </a:p>
          <a:p>
            <a:pPr marL="393065" lvl="1" indent="0">
              <a:buNone/>
            </a:pPr>
            <a:r>
              <a:rPr lang="zh-CN" altLang="en-US" dirty="0"/>
              <a:t>实现建议：</a:t>
            </a:r>
            <a:r>
              <a:rPr lang="en-US" altLang="zh-CN" dirty="0"/>
              <a:t>  </a:t>
            </a:r>
            <a:endParaRPr lang="en-US" altLang="zh-CN" dirty="0"/>
          </a:p>
          <a:p>
            <a:pPr marL="393065" lvl="1" indent="0">
              <a:buNone/>
            </a:pPr>
            <a:r>
              <a:rPr lang="en-US" altLang="zh-CN" dirty="0"/>
              <a:t>  </a:t>
            </a:r>
            <a:r>
              <a:rPr lang="zh-CN" altLang="en-US" dirty="0"/>
              <a:t>使用硬件加速的图形库（如</a:t>
            </a:r>
            <a:r>
              <a:rPr lang="en-US" altLang="zh-CN" dirty="0"/>
              <a:t>OpenGL</a:t>
            </a:r>
            <a:r>
              <a:rPr lang="zh-CN" altLang="en-US" dirty="0"/>
              <a:t>、</a:t>
            </a:r>
            <a:r>
              <a:rPr lang="en-US" altLang="zh-CN" dirty="0"/>
              <a:t>WebGL</a:t>
            </a:r>
            <a:r>
              <a:rPr lang="zh-CN" altLang="en-US" dirty="0"/>
              <a:t>）</a:t>
            </a:r>
            <a:r>
              <a:rPr lang="en-US" altLang="zh-CN" dirty="0"/>
              <a:t>  </a:t>
            </a:r>
            <a:endParaRPr lang="en-US" altLang="zh-CN" dirty="0"/>
          </a:p>
          <a:p>
            <a:pPr marL="393065" lvl="1" indent="0">
              <a:buNone/>
            </a:pPr>
            <a:r>
              <a:rPr lang="en-US" altLang="zh-CN" dirty="0"/>
              <a:t>  </a:t>
            </a:r>
            <a:r>
              <a:rPr lang="zh-CN" altLang="en-US" dirty="0"/>
              <a:t>采用响应式布局（</a:t>
            </a:r>
            <a:r>
              <a:rPr lang="en-US" altLang="zh-CN" dirty="0"/>
              <a:t>Flexbox/Grid</a:t>
            </a:r>
            <a:r>
              <a:rPr lang="zh-CN" altLang="en-US" dirty="0"/>
              <a:t>）适配不同设备</a:t>
            </a:r>
            <a:endParaRPr lang="zh-CN" altLang="en-US" dirty="0"/>
          </a:p>
          <a:p>
            <a:pPr lvl="0"/>
            <a:r>
              <a:rPr lang="zh-CN" altLang="en-US" dirty="0"/>
              <a:t>演示软件系统的运行情况</a:t>
            </a:r>
            <a:endParaRPr lang="zh-CN" altLang="en-US" dirty="0"/>
          </a:p>
          <a:p>
            <a:pPr marL="393065" lvl="1" indent="0">
              <a:buNone/>
            </a:pPr>
            <a:endParaRPr lang="zh-CN" altLang="en-US" dirty="0"/>
          </a:p>
        </p:txBody>
      </p:sp>
      <p:sp>
        <p:nvSpPr>
          <p:cNvPr id="174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系统部署与运行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实践的收获</a:t>
            </a:r>
            <a:endParaRPr lang="zh-CN" altLang="en-US" dirty="0">
              <a:sym typeface="+mn-ea"/>
            </a:endParaRPr>
          </a:p>
          <a:p>
            <a:pPr marL="109855" indent="0">
              <a:buNone/>
            </a:pPr>
            <a:r>
              <a:rPr lang="zh-CN" altLang="en-US" dirty="0"/>
              <a:t>掌握了面向对象设计原则（如单一职责、开闭原则）</a:t>
            </a:r>
            <a:r>
              <a:rPr lang="en-US" altLang="zh-CN" dirty="0"/>
              <a:t>  </a:t>
            </a:r>
            <a:endParaRPr lang="en-US" altLang="zh-CN" dirty="0"/>
          </a:p>
          <a:p>
            <a:pPr marL="109855" indent="0">
              <a:buNone/>
            </a:pPr>
            <a:r>
              <a:rPr lang="zh-CN" altLang="en-US" dirty="0"/>
              <a:t>熟悉了</a:t>
            </a:r>
            <a:r>
              <a:rPr lang="en-US" altLang="zh-CN" dirty="0"/>
              <a:t> UML </a:t>
            </a:r>
            <a:r>
              <a:rPr lang="zh-CN" altLang="en-US" dirty="0"/>
              <a:t>建模与跨平台开发技术。</a:t>
            </a:r>
            <a:endParaRPr lang="zh-CN" altLang="en-US" dirty="0"/>
          </a:p>
          <a:p>
            <a:r>
              <a:rPr lang="zh-CN" altLang="en-US" dirty="0"/>
              <a:t>心得和体会</a:t>
            </a:r>
            <a:endParaRPr lang="zh-CN" altLang="en-US" dirty="0"/>
          </a:p>
          <a:p>
            <a:pPr marL="109855" indent="0">
              <a:buNone/>
            </a:pPr>
            <a:r>
              <a:rPr lang="zh-CN" altLang="en-US" dirty="0"/>
              <a:t>从零到一完成游戏，学会了用简单逻辑解决复杂问题，更懂得细节决定成败</a:t>
            </a:r>
            <a:endParaRPr lang="zh-CN" altLang="en-US" dirty="0"/>
          </a:p>
          <a:p>
            <a:r>
              <a:rPr lang="zh-CN" altLang="en-US" dirty="0"/>
              <a:t>困难和问题</a:t>
            </a:r>
            <a:endParaRPr lang="zh-CN" altLang="en-US" dirty="0"/>
          </a:p>
          <a:p>
            <a:pPr marL="109855" indent="0">
              <a:buNone/>
            </a:pPr>
            <a:r>
              <a:rPr lang="zh-CN" altLang="en-US" dirty="0">
                <a:sym typeface="+mn-ea"/>
              </a:rPr>
              <a:t>蛇体移动与界面刷新不同步。</a:t>
            </a:r>
            <a:r>
              <a:rPr lang="en-US" altLang="zh-CN" dirty="0">
                <a:sym typeface="+mn-ea"/>
              </a:rPr>
              <a:t>  </a:t>
            </a:r>
            <a:endParaRPr lang="en-US" altLang="zh-CN" dirty="0"/>
          </a:p>
          <a:p>
            <a:pPr marL="109855" indent="0">
              <a:buNone/>
            </a:pPr>
            <a:r>
              <a:rPr lang="zh-CN" altLang="en-US" dirty="0">
                <a:sym typeface="+mn-ea"/>
              </a:rPr>
              <a:t>采用多线程分离逻辑与渲染。</a:t>
            </a:r>
            <a:endParaRPr lang="zh-CN" altLang="en-US" dirty="0"/>
          </a:p>
          <a:p>
            <a:pPr marL="109855" indent="0">
              <a:buNone/>
            </a:pPr>
            <a:endParaRPr lang="en-US" altLang="zh-CN" dirty="0"/>
          </a:p>
          <a:p>
            <a:endParaRPr lang="en-US" altLang="zh-CN" dirty="0"/>
          </a:p>
        </p:txBody>
      </p:sp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实践收获与感受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tags/tag1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聚合">
  <a:themeElements>
    <a:clrScheme name="聚合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聚合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聚合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0</TotalTime>
  <Words>1329</Words>
  <Application>WPS 演示</Application>
  <PresentationFormat>全屏显示(4:3)</PresentationFormat>
  <Paragraphs>119</Paragraphs>
  <Slides>10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2" baseType="lpstr">
      <vt:lpstr>Arial</vt:lpstr>
      <vt:lpstr>宋体</vt:lpstr>
      <vt:lpstr>Wingdings</vt:lpstr>
      <vt:lpstr>Times New Roman</vt:lpstr>
      <vt:lpstr>Wingdings 3</vt:lpstr>
      <vt:lpstr>Verdana</vt:lpstr>
      <vt:lpstr>Wingdings 2</vt:lpstr>
      <vt:lpstr>微软雅黑</vt:lpstr>
      <vt:lpstr>Lucida Sans Unicode</vt:lpstr>
      <vt:lpstr>Arial Unicode MS</vt:lpstr>
      <vt:lpstr>黑体</vt:lpstr>
      <vt:lpstr>聚合</vt:lpstr>
      <vt:lpstr>面向对象课程设计汇报 “贪吃蛇”</vt:lpstr>
      <vt:lpstr>汇报内容</vt:lpstr>
      <vt:lpstr>软件需求与创意</vt:lpstr>
      <vt:lpstr>需求模型与文档</vt:lpstr>
      <vt:lpstr>开发技术与工具</vt:lpstr>
      <vt:lpstr>软件设计与建模</vt:lpstr>
      <vt:lpstr>代码编写</vt:lpstr>
      <vt:lpstr>软件测试</vt:lpstr>
      <vt:lpstr>系统部署与运行</vt:lpstr>
      <vt:lpstr>实践收获与感受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tommy</dc:creator>
  <cp:lastModifiedBy>王建锋</cp:lastModifiedBy>
  <cp:revision>323</cp:revision>
  <dcterms:created xsi:type="dcterms:W3CDTF">2113-01-01T00:00:00Z</dcterms:created>
  <dcterms:modified xsi:type="dcterms:W3CDTF">2025-03-16T05:21:46Z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RubyTemplateID">
    <vt:lpwstr>2</vt:lpwstr>
  </property>
  <property fmtid="{D5CDD505-2E9C-101B-9397-08002B2CF9AE}" pid="3" name="KSOProductBuildVer">
    <vt:lpwstr>2052-12.1.0.20305</vt:lpwstr>
  </property>
  <property fmtid="{D5CDD505-2E9C-101B-9397-08002B2CF9AE}" pid="4" name="ICV">
    <vt:lpwstr>AB2A435860FA457190FBFF307A387CB9_12</vt:lpwstr>
  </property>
</Properties>
</file>