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handoutMasterIdLst>
    <p:handoutMasterId r:id="rId56"/>
  </p:handoutMasterIdLst>
  <p:sldIdLst>
    <p:sldId id="256" r:id="rId3"/>
    <p:sldId id="321" r:id="rId4"/>
    <p:sldId id="351" r:id="rId6"/>
    <p:sldId id="352" r:id="rId7"/>
    <p:sldId id="353" r:id="rId8"/>
    <p:sldId id="354" r:id="rId9"/>
    <p:sldId id="355" r:id="rId10"/>
    <p:sldId id="358" r:id="rId11"/>
    <p:sldId id="356" r:id="rId12"/>
    <p:sldId id="357" r:id="rId13"/>
    <p:sldId id="359" r:id="rId14"/>
    <p:sldId id="360" r:id="rId15"/>
    <p:sldId id="361" r:id="rId16"/>
    <p:sldId id="362" r:id="rId17"/>
    <p:sldId id="363" r:id="rId18"/>
    <p:sldId id="331" r:id="rId19"/>
    <p:sldId id="378" r:id="rId20"/>
    <p:sldId id="379" r:id="rId21"/>
    <p:sldId id="380" r:id="rId22"/>
    <p:sldId id="381" r:id="rId23"/>
    <p:sldId id="382" r:id="rId24"/>
    <p:sldId id="383" r:id="rId25"/>
    <p:sldId id="384" r:id="rId26"/>
    <p:sldId id="385" r:id="rId27"/>
    <p:sldId id="386" r:id="rId28"/>
    <p:sldId id="387" r:id="rId29"/>
    <p:sldId id="388" r:id="rId30"/>
    <p:sldId id="389" r:id="rId31"/>
    <p:sldId id="390" r:id="rId32"/>
    <p:sldId id="391" r:id="rId33"/>
    <p:sldId id="392" r:id="rId34"/>
    <p:sldId id="393" r:id="rId35"/>
    <p:sldId id="394" r:id="rId36"/>
    <p:sldId id="395" r:id="rId37"/>
    <p:sldId id="396" r:id="rId38"/>
    <p:sldId id="397" r:id="rId39"/>
    <p:sldId id="414" r:id="rId40"/>
    <p:sldId id="399" r:id="rId41"/>
    <p:sldId id="400" r:id="rId42"/>
    <p:sldId id="325" r:id="rId43"/>
    <p:sldId id="373" r:id="rId44"/>
    <p:sldId id="374" r:id="rId45"/>
    <p:sldId id="324" r:id="rId46"/>
    <p:sldId id="413" r:id="rId47"/>
    <p:sldId id="332" r:id="rId48"/>
    <p:sldId id="402" r:id="rId49"/>
    <p:sldId id="403" r:id="rId50"/>
    <p:sldId id="326" r:id="rId51"/>
    <p:sldId id="329" r:id="rId52"/>
    <p:sldId id="328" r:id="rId53"/>
    <p:sldId id="375" r:id="rId54"/>
    <p:sldId id="376" r:id="rId55"/>
  </p:sldIdLst>
  <p:sldSz cx="9144000" cy="6858000" type="screen4x3"/>
  <p:notesSz cx="7099300" cy="10234295"/>
  <p:custDataLst>
    <p:tags r:id="rId60"/>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66"/>
    <a:srgbClr val="008080"/>
    <a:srgbClr val="008000"/>
    <a:srgbClr val="339933"/>
    <a:srgbClr val="006666"/>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494" autoAdjust="0"/>
  </p:normalViewPr>
  <p:slideViewPr>
    <p:cSldViewPr>
      <p:cViewPr varScale="1">
        <p:scale>
          <a:sx n="59" d="100"/>
          <a:sy n="59" d="100"/>
        </p:scale>
        <p:origin x="1422" y="39"/>
      </p:cViewPr>
      <p:guideLst>
        <p:guide orient="horz" pos="2160"/>
        <p:guide pos="2880"/>
      </p:guideLst>
    </p:cSldViewPr>
  </p:slideViewPr>
  <p:notesTextViewPr>
    <p:cViewPr>
      <p:scale>
        <a:sx n="100" d="100"/>
        <a:sy n="100" d="100"/>
      </p:scale>
      <p:origin x="0" y="0"/>
    </p:cViewPr>
  </p:notesTextViewPr>
  <p:notesViewPr>
    <p:cSldViewPr>
      <p:cViewPr varScale="1">
        <p:scale>
          <a:sx n="65" d="100"/>
          <a:sy n="65" d="100"/>
        </p:scale>
        <p:origin x="-287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0" Type="http://schemas.openxmlformats.org/officeDocument/2006/relationships/tags" Target="tags/tag4.xml"/><Relationship Id="rId6" Type="http://schemas.openxmlformats.org/officeDocument/2006/relationships/slide" Target="slides/slide3.xml"/><Relationship Id="rId59" Type="http://schemas.openxmlformats.org/officeDocument/2006/relationships/tableStyles" Target="tableStyles.xml"/><Relationship Id="rId58" Type="http://schemas.openxmlformats.org/officeDocument/2006/relationships/viewProps" Target="viewProps.xml"/><Relationship Id="rId57" Type="http://schemas.openxmlformats.org/officeDocument/2006/relationships/presProps" Target="presProps.xml"/><Relationship Id="rId56" Type="http://schemas.openxmlformats.org/officeDocument/2006/relationships/handoutMaster" Target="handoutMasters/handoutMaster1.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image" Target="../media/image2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tags" Target="../tags/tag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3.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4.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4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fontScale="90000"/>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软件工程课程设计汇报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C00000"/>
                </a:solidFill>
                <a:latin typeface="微软雅黑" panose="020B0503020204020204" pitchFamily="34" charset="-122"/>
                <a:ea typeface="微软雅黑" panose="020B0503020204020204" pitchFamily="34" charset="-122"/>
              </a:rPr>
              <a:t>“时间利用”</a:t>
            </a:r>
            <a:endParaRPr lang="zh-CN" altLang="en-US" sz="4000" dirty="0">
              <a:solidFill>
                <a:srgbClr val="C0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1"/>
          </p:nvPr>
        </p:nvSpPr>
        <p:spPr>
          <a:xfrm>
            <a:off x="1584325" y="3429000"/>
            <a:ext cx="6121400" cy="2151380"/>
          </a:xfrm>
          <a:noFill/>
        </p:spPr>
        <p:txBody>
          <a:bodyPr>
            <a:normAutofit/>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汇报人： 王子芃</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项目团队成员：</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200340073</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 </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王恒</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                           200340075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王文浩</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                           </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highlight>
                  <a:srgbClr val="C0C0C0"/>
                </a:highlight>
                <a:latin typeface="微软雅黑" panose="020B0503020204020204" pitchFamily="34" charset="-122"/>
                <a:ea typeface="微软雅黑" panose="020B0503020204020204" pitchFamily="34" charset="-122"/>
                <a:cs typeface="+mj-cs"/>
                <a:sym typeface="+mn-ea"/>
              </a:rPr>
              <a:t>200340077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highlight>
                  <a:srgbClr val="C0C0C0"/>
                </a:highlight>
                <a:latin typeface="微软雅黑" panose="020B0503020204020204" pitchFamily="34" charset="-122"/>
                <a:ea typeface="微软雅黑" panose="020B0503020204020204" pitchFamily="34" charset="-122"/>
                <a:cs typeface="+mj-cs"/>
                <a:sym typeface="+mn-ea"/>
              </a:rPr>
              <a:t>王子豪</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软件创意及需求</a:t>
            </a:r>
            <a:endParaRPr lang="en-US" altLang="zh-CN" dirty="0"/>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endParaRPr lang="zh-CN" altLang="en-US" dirty="0"/>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endParaRPr lang="zh-CN" altLang="en-US" dirty="0"/>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95605" y="548640"/>
            <a:ext cx="6391910" cy="506730"/>
          </a:xfrm>
          <a:prstGeom prst="rect">
            <a:avLst/>
          </a:prstGeom>
          <a:noFill/>
        </p:spPr>
        <p:txBody>
          <a:bodyPr wrap="square" rtlCol="0" anchor="t">
            <a:spAutoFit/>
          </a:bodyPr>
          <a:p>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软件需求与创意</a:t>
            </a:r>
            <a:r>
              <a:rPr lang="en-US" altLang="zh-CN"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现实问题：</a:t>
            </a:r>
            <a:endParaRPr lang="zh-CN" altLang="en-US" dirty="0">
              <a:sym typeface="+mn-ea"/>
            </a:endParaRPr>
          </a:p>
        </p:txBody>
      </p:sp>
      <p:sp>
        <p:nvSpPr>
          <p:cNvPr id="7" name="标题 6"/>
          <p:cNvSpPr>
            <a:spLocks noGrp="1"/>
          </p:cNvSpPr>
          <p:nvPr>
            <p:ph type="ctrTitle"/>
          </p:nvPr>
        </p:nvSpPr>
        <p:spPr>
          <a:xfrm>
            <a:off x="612140" y="1340485"/>
            <a:ext cx="7772400" cy="4039870"/>
          </a:xfrm>
        </p:spPr>
        <p:txBody>
          <a:bodyPr>
            <a:normAutofit fontScale="90000"/>
          </a:bodyPr>
          <a:p>
            <a:pPr algn="just" fontAlgn="auto">
              <a:lnSpc>
                <a:spcPts val="2600"/>
              </a:lnSpc>
            </a:pPr>
            <a:r>
              <a:rPr lang="en-US" altLang="zh-CN" sz="2220">
                <a:latin typeface="仿宋" panose="02010609060101010101" charset="-122"/>
                <a:ea typeface="仿宋" panose="02010609060101010101" charset="-122"/>
                <a:cs typeface="仿宋" panose="02010609060101010101" charset="-122"/>
              </a:rPr>
              <a:t>   </a:t>
            </a:r>
            <a:r>
              <a:rPr lang="en-US" altLang="zh-CN" sz="2220">
                <a:latin typeface="+mn-ea"/>
                <a:ea typeface="+mn-ea"/>
                <a:cs typeface="+mn-ea"/>
              </a:rPr>
              <a:t> </a:t>
            </a:r>
            <a:r>
              <a:rPr lang="zh-CN" altLang="en-US" sz="2220" b="0">
                <a:cs typeface="微软雅黑" panose="020B0503020204020204" pitchFamily="34" charset="-122"/>
              </a:rPr>
              <a:t>近年来随着科技的不断发展，手机已经基本上完成了普及。人们现在的生活已经离不开手机。人们在手机上刷短视频、玩手机游戏、网上购物的时间越来越多，导致没有办法合理的运用碎片化的时间。有些人也存在着拖延的坏习惯，不会安排时间，导致预定的目标没有完成或在制定的计划期间无法做到专注。因此，对时间进行有效的管理成为社会尚待解决的问题，有现实迫切的需求。</a:t>
            </a:r>
            <a:br>
              <a:rPr lang="zh-CN" altLang="en-US" sz="2220" b="0">
                <a:cs typeface="微软雅黑" panose="020B0503020204020204" pitchFamily="34" charset="-122"/>
              </a:rPr>
            </a:br>
            <a:r>
              <a:rPr lang="en-US" altLang="zh-CN" sz="2220" b="0">
                <a:cs typeface="微软雅黑" panose="020B0503020204020204" pitchFamily="34" charset="-122"/>
              </a:rPr>
              <a:t>    </a:t>
            </a:r>
            <a:r>
              <a:rPr lang="zh-CN" altLang="en-US" sz="2220" b="0">
                <a:cs typeface="微软雅黑" panose="020B0503020204020204" pitchFamily="34" charset="-122"/>
              </a:rPr>
              <a:t>本产品的用户主要是学生群体，这类人群的主要特点是思维活跃，而且接受新鲜事物的能力比较强，他们时常刷短视频、玩手机游戏、网上购物，对时间的管理利用能力不够；在timeUse上可以将手里里的软件进行分类并查看每天使用的时间，创建自己在某个时间段的任务，并在时间结束后得到反馈，查看自己的分析报告，以满足自己的在一定程度上的时间管理利用需求。</a:t>
            </a:r>
            <a:endParaRPr lang="zh-CN" altLang="en-US" sz="2220" b="0">
              <a:cs typeface="微软雅黑" panose="020B0503020204020204" pitchFamily="34" charset="-122"/>
            </a:endParaRP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95605" y="548640"/>
            <a:ext cx="6474460" cy="506730"/>
          </a:xfrm>
          <a:prstGeom prst="rect">
            <a:avLst/>
          </a:prstGeom>
          <a:noFill/>
        </p:spPr>
        <p:txBody>
          <a:bodyPr wrap="square" rtlCol="0" anchor="t">
            <a:spAutoFit/>
          </a:bodyPr>
          <a:p>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软件需求与创意</a:t>
            </a:r>
            <a:r>
              <a:rPr lang="en-US" altLang="zh-CN"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核心问题：</a:t>
            </a:r>
            <a:endParaRPr lang="zh-CN" altLang="en-US" dirty="0">
              <a:sym typeface="+mn-ea"/>
            </a:endParaRPr>
          </a:p>
        </p:txBody>
      </p:sp>
      <p:sp>
        <p:nvSpPr>
          <p:cNvPr id="5" name="副标题 4"/>
          <p:cNvSpPr>
            <a:spLocks noGrp="1"/>
          </p:cNvSpPr>
          <p:nvPr>
            <p:ph type="subTitle" idx="1"/>
          </p:nvPr>
        </p:nvSpPr>
        <p:spPr>
          <a:xfrm>
            <a:off x="539750" y="1412875"/>
            <a:ext cx="7772400" cy="3380105"/>
          </a:xfrm>
        </p:spPr>
        <p:txBody>
          <a:bodyPr>
            <a:normAutofit fontScale="90000"/>
          </a:bodyPr>
          <a:p>
            <a:pPr algn="just" fontAlgn="auto">
              <a:lnSpc>
                <a:spcPct val="150000"/>
              </a:lnSpc>
            </a:pPr>
            <a:r>
              <a:rPr lang="zh-CN" altLang="en-US" sz="2000" b="1"/>
              <a:t>软件系统功能包括：</a:t>
            </a:r>
            <a:endParaRPr lang="zh-CN" altLang="en-US" sz="2000" b="1"/>
          </a:p>
          <a:p>
            <a:pPr algn="just" fontAlgn="auto">
              <a:lnSpc>
                <a:spcPct val="150000"/>
              </a:lnSpc>
            </a:pPr>
            <a:r>
              <a:rPr lang="zh-CN" altLang="en-US" sz="2000" b="1"/>
              <a:t>（1）根据用户的自定义设置提醒用户需完成哪些事宜防止用户忘记</a:t>
            </a:r>
            <a:endParaRPr lang="zh-CN" altLang="en-US" sz="2000" b="1"/>
          </a:p>
          <a:p>
            <a:pPr algn="just" fontAlgn="auto">
              <a:lnSpc>
                <a:spcPct val="150000"/>
              </a:lnSpc>
            </a:pPr>
            <a:r>
              <a:rPr lang="zh-CN" altLang="en-US" sz="2000" b="1"/>
              <a:t>（2）对用户完成任务情况和任务制定数量进行分析，并将分析结果反馈给用户，以便用户对任务进行调整</a:t>
            </a:r>
            <a:endParaRPr lang="zh-CN" altLang="en-US" sz="2000" b="1"/>
          </a:p>
          <a:p>
            <a:pPr algn="just" fontAlgn="auto">
              <a:lnSpc>
                <a:spcPct val="150000"/>
              </a:lnSpc>
            </a:pPr>
            <a:r>
              <a:rPr lang="zh-CN" altLang="en-US" sz="2000" b="1"/>
              <a:t>（3）对任务进行分类，以便更好的完成任务</a:t>
            </a:r>
            <a:endParaRPr lang="zh-CN" altLang="en-US" sz="2000" b="1"/>
          </a:p>
          <a:p>
            <a:pPr algn="just" fontAlgn="auto">
              <a:lnSpc>
                <a:spcPct val="150000"/>
              </a:lnSpc>
            </a:pPr>
            <a:r>
              <a:rPr lang="zh-CN" altLang="en-US" sz="2000" b="1"/>
              <a:t>（4）可标记重要日期，帮助用户透视未来日程。</a:t>
            </a:r>
            <a:endParaRPr lang="zh-CN" altLang="en-US" sz="2000" b="1"/>
          </a:p>
          <a:p>
            <a:pPr algn="just" fontAlgn="auto">
              <a:lnSpc>
                <a:spcPct val="150000"/>
              </a:lnSpc>
            </a:pPr>
            <a:r>
              <a:rPr lang="zh-CN" altLang="en-US" sz="2000" b="1"/>
              <a:t>（5）监测用户在计划期间使用的app时长</a:t>
            </a:r>
            <a:endParaRPr lang="zh-CN" altLang="en-US" sz="2000" b="1"/>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95605" y="548640"/>
            <a:ext cx="6474460" cy="506730"/>
          </a:xfrm>
          <a:prstGeom prst="rect">
            <a:avLst/>
          </a:prstGeom>
          <a:noFill/>
        </p:spPr>
        <p:txBody>
          <a:bodyPr wrap="square" rtlCol="0" anchor="t">
            <a:spAutoFit/>
          </a:bodyPr>
          <a:p>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软件需求与创意</a:t>
            </a:r>
            <a:r>
              <a:rPr lang="en-US" altLang="zh-CN"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需求创意</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a:t>
            </a:r>
            <a:endParaRPr lang="zh-CN" altLang="en-US" dirty="0">
              <a:sym typeface="+mn-ea"/>
            </a:endParaRPr>
          </a:p>
        </p:txBody>
      </p:sp>
      <p:sp>
        <p:nvSpPr>
          <p:cNvPr id="5" name="副标题 4"/>
          <p:cNvSpPr>
            <a:spLocks noGrp="1"/>
          </p:cNvSpPr>
          <p:nvPr>
            <p:ph type="subTitle" idx="1"/>
          </p:nvPr>
        </p:nvSpPr>
        <p:spPr>
          <a:xfrm>
            <a:off x="539750" y="1412875"/>
            <a:ext cx="7772400" cy="3380105"/>
          </a:xfrm>
        </p:spPr>
        <p:txBody>
          <a:bodyPr>
            <a:noAutofit/>
          </a:bodyPr>
          <a:p>
            <a:pPr algn="just" fontAlgn="auto">
              <a:lnSpc>
                <a:spcPct val="150000"/>
              </a:lnSpc>
            </a:pPr>
            <a:r>
              <a:rPr lang="zh-CN" altLang="en-US" sz="1700" b="1"/>
              <a:t>通过计算机软件和智能手机组成一个依托于互联网的信息系统。构成系统的各个要素之间相互交互、协同，从而为人们进行时间管理提供一个基于计算机软件的解决方法。</a:t>
            </a:r>
            <a:endParaRPr lang="zh-CN" altLang="en-US" sz="1700" b="1"/>
          </a:p>
          <a:p>
            <a:pPr algn="just" fontAlgn="auto">
              <a:lnSpc>
                <a:spcPct val="150000"/>
              </a:lnSpc>
            </a:pPr>
            <a:r>
              <a:rPr lang="zh-CN" altLang="en-US" sz="1700" b="1"/>
              <a:t>1.首先需要人们制定适用于自己目标的时间规划，对计划进行个性化定制。制定计划时间以周为分界，用户可在当前周添加需要完成的事宜。软件会记录用户所添加的事宜，并在当天提醒用户去完成它们。如果用户需要提前添加事件，可切换将周切换为月。计算机软件用来连接云端数据库，软件会从云端获取用户的数据，根据数据分析用户每天完成任务的情况和任务的数量，并把分析结果反馈给用户，以便用户对自己的计划进行调整。</a:t>
            </a:r>
            <a:endParaRPr lang="zh-CN" altLang="en-US" sz="1700" b="1"/>
          </a:p>
          <a:p>
            <a:pPr algn="just" fontAlgn="auto">
              <a:lnSpc>
                <a:spcPct val="150000"/>
              </a:lnSpc>
            </a:pPr>
            <a:endParaRPr lang="zh-CN" altLang="en-US" sz="1700" b="1"/>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95605" y="548640"/>
            <a:ext cx="6474460" cy="506730"/>
          </a:xfrm>
          <a:prstGeom prst="rect">
            <a:avLst/>
          </a:prstGeom>
          <a:noFill/>
        </p:spPr>
        <p:txBody>
          <a:bodyPr wrap="square" rtlCol="0" anchor="t">
            <a:spAutoFit/>
          </a:bodyPr>
          <a:p>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软件需求与创意</a:t>
            </a:r>
            <a:r>
              <a:rPr lang="en-US" altLang="zh-CN"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需求创意</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a:t>
            </a:r>
            <a:endParaRPr lang="zh-CN" altLang="en-US" dirty="0">
              <a:sym typeface="+mn-ea"/>
            </a:endParaRPr>
          </a:p>
        </p:txBody>
      </p:sp>
      <p:sp>
        <p:nvSpPr>
          <p:cNvPr id="5" name="副标题 4"/>
          <p:cNvSpPr>
            <a:spLocks noGrp="1"/>
          </p:cNvSpPr>
          <p:nvPr>
            <p:ph type="subTitle" idx="1"/>
          </p:nvPr>
        </p:nvSpPr>
        <p:spPr>
          <a:xfrm>
            <a:off x="539750" y="1412875"/>
            <a:ext cx="7772400" cy="3380105"/>
          </a:xfrm>
        </p:spPr>
        <p:txBody>
          <a:bodyPr>
            <a:noAutofit/>
          </a:bodyPr>
          <a:p>
            <a:pPr algn="just" fontAlgn="auto">
              <a:lnSpc>
                <a:spcPct val="150000"/>
              </a:lnSpc>
            </a:pPr>
            <a:r>
              <a:rPr lang="zh-CN" altLang="en-US" sz="1700" b="1"/>
              <a:t>2.请求用户将软件进行分类，例如：把王者荣耀app归为“娱乐”类，中国大学慕课app归为“学习”类,中国移动app归为“生活”类。从而监测用户使用的软件种类的时间长度，以便生成学习效果检测报告。</a:t>
            </a:r>
            <a:endParaRPr lang="zh-CN" altLang="en-US" sz="1700" b="1"/>
          </a:p>
          <a:p>
            <a:pPr algn="just" fontAlgn="auto">
              <a:lnSpc>
                <a:spcPct val="150000"/>
              </a:lnSpc>
            </a:pPr>
            <a:r>
              <a:rPr lang="zh-CN" altLang="en-US" sz="1700" b="1"/>
              <a:t>3.将计划设定和软件时间监测相结合，可以在用户设定的计划期间内监测用户使用其他类别软件的时间，进而更好的检验用户的学习效果。将数据保存到后台，用于后期形成用户分析报告。</a:t>
            </a:r>
            <a:endParaRPr lang="zh-CN" altLang="en-US" sz="1700" b="1"/>
          </a:p>
          <a:p>
            <a:pPr algn="just" fontAlgn="auto">
              <a:lnSpc>
                <a:spcPct val="150000"/>
              </a:lnSpc>
            </a:pPr>
            <a:r>
              <a:rPr lang="zh-CN" altLang="en-US" sz="1700" b="1"/>
              <a:t>4.也可监测用户每天使用软件的时间情况，将该数据以扇形图的方式呈现给用户</a:t>
            </a:r>
            <a:endParaRPr lang="zh-CN" altLang="en-US" sz="1700" b="1"/>
          </a:p>
          <a:p>
            <a:pPr algn="just" fontAlgn="auto">
              <a:lnSpc>
                <a:spcPct val="150000"/>
              </a:lnSpc>
            </a:pPr>
            <a:r>
              <a:rPr lang="zh-CN" altLang="en-US" sz="1700" b="1"/>
              <a:t>5.每天可查看今天、昨天和最近7天的应用使用情况和任务完成情况，让用户根据数据进行自身的调整</a:t>
            </a:r>
            <a:endParaRPr lang="zh-CN" altLang="en-US" sz="1700" b="1"/>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95605" y="548640"/>
            <a:ext cx="7856220" cy="506730"/>
          </a:xfrm>
          <a:prstGeom prst="rect">
            <a:avLst/>
          </a:prstGeom>
          <a:noFill/>
        </p:spPr>
        <p:txBody>
          <a:bodyPr wrap="square" rtlCol="0" anchor="t">
            <a:spAutoFit/>
          </a:bodyPr>
          <a:p>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需求模型与文档</a:t>
            </a:r>
            <a:r>
              <a:rPr lang="en-US" altLang="zh-CN"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软件需求模型</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：用例模型</a:t>
            </a:r>
            <a:endParaRPr lang="zh-CN" altLang="en-US" dirty="0">
              <a:sym typeface="+mn-ea"/>
            </a:endParaRPr>
          </a:p>
        </p:txBody>
      </p:sp>
      <p:sp>
        <p:nvSpPr>
          <p:cNvPr id="5" name="副标题 4"/>
          <p:cNvSpPr>
            <a:spLocks noGrp="1"/>
          </p:cNvSpPr>
          <p:nvPr>
            <p:ph type="subTitle" idx="1"/>
          </p:nvPr>
        </p:nvSpPr>
        <p:spPr>
          <a:xfrm>
            <a:off x="4390390" y="1190625"/>
            <a:ext cx="3921760" cy="4481195"/>
          </a:xfrm>
        </p:spPr>
        <p:txBody>
          <a:bodyPr>
            <a:noAutofit/>
          </a:bodyPr>
          <a:p>
            <a:pPr marL="109855" indent="0" algn="just" fontAlgn="auto">
              <a:lnSpc>
                <a:spcPct val="150000"/>
              </a:lnSpc>
              <a:buNone/>
            </a:pPr>
            <a:endParaRPr lang="zh-CN" altLang="en-US" sz="1700" b="1"/>
          </a:p>
          <a:p>
            <a:pPr algn="just" fontAlgn="auto">
              <a:lnSpc>
                <a:spcPct val="150000"/>
              </a:lnSpc>
            </a:pPr>
            <a:r>
              <a:rPr lang="zh-CN" altLang="en-US" sz="1700" b="1"/>
              <a:t>软件需求的用例模型：</a:t>
            </a:r>
            <a:endParaRPr lang="zh-CN" altLang="en-US" sz="1700" b="1"/>
          </a:p>
          <a:p>
            <a:pPr algn="just" fontAlgn="auto">
              <a:lnSpc>
                <a:spcPct val="150000"/>
              </a:lnSpc>
            </a:pPr>
            <a:r>
              <a:rPr lang="en-US" altLang="zh-CN" sz="1700" b="1"/>
              <a:t>       </a:t>
            </a:r>
            <a:r>
              <a:rPr lang="zh-CN" altLang="en-US" sz="1700" b="1"/>
              <a:t>参与者只有用户，用户可以在用户查看分析报告、进行软件分类、查看应用使用情况和操作任务中随意跳转。其中在用户查看分析报告中可以查看今日、昨日和最近七天的分析报告；在用户操作任务中，可以对任务进行增删改查等操作。</a:t>
            </a:r>
            <a:endParaRPr lang="zh-CN" altLang="en-US" sz="1700" b="1"/>
          </a:p>
        </p:txBody>
      </p:sp>
      <p:pic>
        <p:nvPicPr>
          <p:cNvPr id="3" name="图片 2"/>
          <p:cNvPicPr>
            <a:picLocks noChangeAspect="1"/>
          </p:cNvPicPr>
          <p:nvPr>
            <p:custDataLst>
              <p:tags r:id="rId1"/>
            </p:custDataLst>
          </p:nvPr>
        </p:nvPicPr>
        <p:blipFill>
          <a:blip r:embed="rId2"/>
          <a:stretch>
            <a:fillRect/>
          </a:stretch>
        </p:blipFill>
        <p:spPr>
          <a:xfrm>
            <a:off x="395288" y="1196023"/>
            <a:ext cx="3785235" cy="4624705"/>
          </a:xfrm>
          <a:prstGeom prst="rect">
            <a:avLst/>
          </a:prstGeom>
          <a:noFill/>
          <a:ln>
            <a:noFill/>
          </a:ln>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95605" y="548640"/>
            <a:ext cx="7856220" cy="506730"/>
          </a:xfrm>
          <a:prstGeom prst="rect">
            <a:avLst/>
          </a:prstGeom>
          <a:noFill/>
        </p:spPr>
        <p:txBody>
          <a:bodyPr wrap="square" rtlCol="0" anchor="t">
            <a:spAutoFit/>
          </a:bodyPr>
          <a:p>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需求模型与文档</a:t>
            </a:r>
            <a:r>
              <a:rPr lang="en-US" altLang="zh-CN"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软件需求模型</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：顺序图</a:t>
            </a:r>
            <a:endParaRPr lang="zh-CN" altLang="en-US" dirty="0">
              <a:sym typeface="+mn-ea"/>
            </a:endParaRPr>
          </a:p>
        </p:txBody>
      </p:sp>
      <p:sp>
        <p:nvSpPr>
          <p:cNvPr id="5" name="副标题 4"/>
          <p:cNvSpPr>
            <a:spLocks noGrp="1"/>
          </p:cNvSpPr>
          <p:nvPr>
            <p:ph type="subTitle" idx="1"/>
          </p:nvPr>
        </p:nvSpPr>
        <p:spPr>
          <a:xfrm>
            <a:off x="5220335" y="836295"/>
            <a:ext cx="3768725" cy="4231005"/>
          </a:xfrm>
        </p:spPr>
        <p:txBody>
          <a:bodyPr>
            <a:noAutofit/>
          </a:bodyPr>
          <a:p>
            <a:pPr marL="109855" indent="0" algn="just" fontAlgn="auto">
              <a:lnSpc>
                <a:spcPct val="150000"/>
              </a:lnSpc>
              <a:buNone/>
            </a:pPr>
            <a:endParaRPr lang="zh-CN" altLang="en-US" sz="1700" b="1"/>
          </a:p>
          <a:p>
            <a:pPr algn="l" fontAlgn="auto">
              <a:lnSpc>
                <a:spcPct val="150000"/>
              </a:lnSpc>
            </a:pPr>
            <a:r>
              <a:rPr lang="zh-CN" altLang="en-US" sz="1700" b="1"/>
              <a:t>User代表用户，用户进入到AppUsageInterface中查看应用使用情况，AppUsageInterface是边界类，用于显示从appList中获取的应用信息。</a:t>
            </a:r>
            <a:endParaRPr lang="zh-CN" altLang="en-US" sz="1700" b="1"/>
          </a:p>
          <a:p>
            <a:pPr algn="l" fontAlgn="auto">
              <a:lnSpc>
                <a:spcPct val="150000"/>
              </a:lnSpc>
            </a:pPr>
            <a:r>
              <a:rPr lang="zh-CN" altLang="en-US" sz="1700" b="1"/>
              <a:t>appList是实体类用于保存从BackGroundMonitoringSoftware获取的各应用使用时间。BackGroundMonitoringSoftware是控制类，用于获取各应用使用时间，并将其传输给appList。</a:t>
            </a:r>
            <a:endParaRPr lang="zh-CN" altLang="en-US" sz="1700" b="1"/>
          </a:p>
        </p:txBody>
      </p:sp>
      <p:sp>
        <p:nvSpPr>
          <p:cNvPr id="2" name="文本框 1"/>
          <p:cNvSpPr txBox="1"/>
          <p:nvPr/>
        </p:nvSpPr>
        <p:spPr>
          <a:xfrm>
            <a:off x="323850" y="4869180"/>
            <a:ext cx="5210175" cy="398780"/>
          </a:xfrm>
          <a:prstGeom prst="rect">
            <a:avLst/>
          </a:prstGeom>
          <a:noFill/>
        </p:spPr>
        <p:txBody>
          <a:bodyPr wrap="square" rtlCol="0">
            <a:spAutoFit/>
          </a:bodyPr>
          <a:p>
            <a:pPr algn="ctr"/>
            <a:r>
              <a:rPr lang="zh-CN" altLang="en-US" sz="2000"/>
              <a:t>“用户查看应用使用情况”用例的顺序图</a:t>
            </a:r>
            <a:endParaRPr lang="zh-CN" altLang="en-US" sz="2000"/>
          </a:p>
        </p:txBody>
      </p:sp>
      <p:pic>
        <p:nvPicPr>
          <p:cNvPr id="28" name="图片 28" descr="8bdcabeddf4569812aaa1613b8bb1c2"/>
          <p:cNvPicPr>
            <a:picLocks noChangeAspect="1"/>
          </p:cNvPicPr>
          <p:nvPr/>
        </p:nvPicPr>
        <p:blipFill>
          <a:blip r:embed="rId1"/>
          <a:stretch>
            <a:fillRect/>
          </a:stretch>
        </p:blipFill>
        <p:spPr>
          <a:xfrm>
            <a:off x="264795" y="1700213"/>
            <a:ext cx="5269230" cy="2936875"/>
          </a:xfrm>
          <a:prstGeom prst="rect">
            <a:avLst/>
          </a:prstGeom>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95605" y="548640"/>
            <a:ext cx="7856220" cy="506730"/>
          </a:xfrm>
          <a:prstGeom prst="rect">
            <a:avLst/>
          </a:prstGeom>
          <a:noFill/>
        </p:spPr>
        <p:txBody>
          <a:bodyPr wrap="square" rtlCol="0" anchor="t">
            <a:spAutoFit/>
          </a:bodyPr>
          <a:p>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需求模型与文档</a:t>
            </a:r>
            <a:r>
              <a:rPr lang="en-US" altLang="zh-CN"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软件需求模型</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：顺序图</a:t>
            </a:r>
            <a:endParaRPr lang="zh-CN" altLang="en-US" dirty="0">
              <a:sym typeface="+mn-ea"/>
            </a:endParaRPr>
          </a:p>
        </p:txBody>
      </p:sp>
      <p:sp>
        <p:nvSpPr>
          <p:cNvPr id="5" name="副标题 4"/>
          <p:cNvSpPr>
            <a:spLocks noGrp="1"/>
          </p:cNvSpPr>
          <p:nvPr>
            <p:ph type="subTitle" idx="1"/>
          </p:nvPr>
        </p:nvSpPr>
        <p:spPr>
          <a:xfrm>
            <a:off x="5580380" y="1196340"/>
            <a:ext cx="3158490" cy="4481195"/>
          </a:xfrm>
        </p:spPr>
        <p:txBody>
          <a:bodyPr>
            <a:noAutofit/>
          </a:bodyPr>
          <a:p>
            <a:pPr marL="109855" indent="0" algn="just" fontAlgn="auto">
              <a:lnSpc>
                <a:spcPct val="150000"/>
              </a:lnSpc>
              <a:buNone/>
            </a:pPr>
            <a:endParaRPr lang="zh-CN" altLang="en-US" sz="1700" b="1"/>
          </a:p>
          <a:p>
            <a:pPr algn="just" fontAlgn="auto">
              <a:lnSpc>
                <a:spcPct val="150000"/>
              </a:lnSpc>
            </a:pPr>
            <a:r>
              <a:rPr lang="zh-CN" altLang="en-US" sz="1700" b="1"/>
              <a:t>reportInterface</a:t>
            </a:r>
            <a:endParaRPr lang="zh-CN" altLang="en-US" sz="1700" b="1"/>
          </a:p>
          <a:p>
            <a:pPr algn="just" fontAlgn="auto">
              <a:lnSpc>
                <a:spcPct val="150000"/>
              </a:lnSpc>
            </a:pPr>
            <a:r>
              <a:rPr lang="zh-CN" altLang="en-US" sz="1700" b="1"/>
              <a:t>是边界类，用于显示从reportManager</a:t>
            </a:r>
            <a:endParaRPr lang="zh-CN" altLang="en-US" sz="1700" b="1"/>
          </a:p>
          <a:p>
            <a:pPr algn="just" fontAlgn="auto">
              <a:lnSpc>
                <a:spcPct val="150000"/>
              </a:lnSpc>
            </a:pPr>
            <a:r>
              <a:rPr lang="zh-CN" altLang="en-US" sz="1700" b="1"/>
              <a:t>传输过来的分析报告；reportManager是控制类，用于分析从数据库获取的任务数据和应用使用数据，从而生成分析报告。User代表用户，用户通过点击按钮来切换显示分析报告的页面</a:t>
            </a:r>
            <a:endParaRPr lang="zh-CN" altLang="en-US" sz="1700" b="1"/>
          </a:p>
        </p:txBody>
      </p:sp>
      <p:pic>
        <p:nvPicPr>
          <p:cNvPr id="21" name="图片 21" descr="d8e5315f8ed02cc573276ac411f1246"/>
          <p:cNvPicPr>
            <a:picLocks noChangeAspect="1"/>
          </p:cNvPicPr>
          <p:nvPr/>
        </p:nvPicPr>
        <p:blipFill>
          <a:blip r:embed="rId1"/>
          <a:stretch>
            <a:fillRect/>
          </a:stretch>
        </p:blipFill>
        <p:spPr>
          <a:xfrm>
            <a:off x="307340" y="1772920"/>
            <a:ext cx="5273040" cy="2980690"/>
          </a:xfrm>
          <a:prstGeom prst="rect">
            <a:avLst/>
          </a:prstGeom>
        </p:spPr>
      </p:pic>
      <p:sp>
        <p:nvSpPr>
          <p:cNvPr id="2" name="文本框 1"/>
          <p:cNvSpPr txBox="1"/>
          <p:nvPr/>
        </p:nvSpPr>
        <p:spPr>
          <a:xfrm>
            <a:off x="467995" y="4940935"/>
            <a:ext cx="5245735" cy="460375"/>
          </a:xfrm>
          <a:prstGeom prst="rect">
            <a:avLst/>
          </a:prstGeom>
          <a:noFill/>
        </p:spPr>
        <p:txBody>
          <a:bodyPr wrap="square" rtlCol="0">
            <a:spAutoFit/>
          </a:bodyPr>
          <a:p>
            <a:r>
              <a:rPr lang="zh-CN" altLang="en-US"/>
              <a:t>“用户查看分析报告”用例的顺序图</a:t>
            </a:r>
            <a:endParaRPr lang="zh-CN" altLang="en-US"/>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95605" y="548640"/>
            <a:ext cx="7856220" cy="506730"/>
          </a:xfrm>
          <a:prstGeom prst="rect">
            <a:avLst/>
          </a:prstGeom>
          <a:noFill/>
        </p:spPr>
        <p:txBody>
          <a:bodyPr wrap="square" rtlCol="0" anchor="t">
            <a:spAutoFit/>
          </a:bodyPr>
          <a:p>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需求模型与文档</a:t>
            </a:r>
            <a:r>
              <a:rPr lang="en-US" altLang="zh-CN"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软件需求模型</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：顺序图</a:t>
            </a:r>
            <a:endParaRPr lang="zh-CN" altLang="en-US" dirty="0">
              <a:sym typeface="+mn-ea"/>
            </a:endParaRPr>
          </a:p>
        </p:txBody>
      </p:sp>
      <p:sp>
        <p:nvSpPr>
          <p:cNvPr id="5" name="副标题 4"/>
          <p:cNvSpPr>
            <a:spLocks noGrp="1"/>
          </p:cNvSpPr>
          <p:nvPr>
            <p:ph type="subTitle" idx="1"/>
          </p:nvPr>
        </p:nvSpPr>
        <p:spPr>
          <a:xfrm>
            <a:off x="5208270" y="1196340"/>
            <a:ext cx="3530600" cy="4481195"/>
          </a:xfrm>
        </p:spPr>
        <p:txBody>
          <a:bodyPr>
            <a:noAutofit/>
          </a:bodyPr>
          <a:p>
            <a:pPr marL="109855" indent="0" algn="just" fontAlgn="auto">
              <a:lnSpc>
                <a:spcPct val="150000"/>
              </a:lnSpc>
              <a:buNone/>
            </a:pPr>
            <a:endParaRPr lang="zh-CN" altLang="en-US" sz="1700" b="1"/>
          </a:p>
          <a:p>
            <a:pPr algn="just" fontAlgn="auto">
              <a:lnSpc>
                <a:spcPct val="150000"/>
              </a:lnSpc>
            </a:pPr>
            <a:r>
              <a:rPr lang="zh-CN" altLang="en-US" sz="1700" b="1"/>
              <a:t>ClassificationInterface是边界类和控制类，用于显示软件分类界面并进行应用的分类，把数据保存到appClassifyList中。</a:t>
            </a:r>
            <a:endParaRPr lang="zh-CN" altLang="en-US" sz="1700" b="1"/>
          </a:p>
          <a:p>
            <a:pPr algn="just" fontAlgn="auto">
              <a:lnSpc>
                <a:spcPct val="150000"/>
              </a:lnSpc>
            </a:pPr>
            <a:r>
              <a:rPr lang="zh-CN" altLang="en-US" sz="1700" b="1"/>
              <a:t>appClassifyList是实体类用于保存ClassificationInterface传输的数据。</a:t>
            </a:r>
            <a:endParaRPr lang="zh-CN" altLang="en-US" sz="1700" b="1"/>
          </a:p>
        </p:txBody>
      </p:sp>
      <p:sp>
        <p:nvSpPr>
          <p:cNvPr id="2" name="文本框 1"/>
          <p:cNvSpPr txBox="1"/>
          <p:nvPr/>
        </p:nvSpPr>
        <p:spPr>
          <a:xfrm>
            <a:off x="179705" y="5085080"/>
            <a:ext cx="5210175" cy="460375"/>
          </a:xfrm>
          <a:prstGeom prst="rect">
            <a:avLst/>
          </a:prstGeom>
          <a:noFill/>
        </p:spPr>
        <p:txBody>
          <a:bodyPr wrap="square" rtlCol="0">
            <a:spAutoFit/>
          </a:bodyPr>
          <a:p>
            <a:r>
              <a:rPr lang="zh-CN" altLang="en-US"/>
              <a:t>“用户进行软件分类”用例的顺序图</a:t>
            </a:r>
            <a:endParaRPr lang="zh-CN" altLang="en-US"/>
          </a:p>
        </p:txBody>
      </p:sp>
      <p:pic>
        <p:nvPicPr>
          <p:cNvPr id="22" name="图片 22" descr="33725668b47c6de9431123545c339a9"/>
          <p:cNvPicPr>
            <a:picLocks noChangeAspect="1"/>
          </p:cNvPicPr>
          <p:nvPr/>
        </p:nvPicPr>
        <p:blipFill>
          <a:blip r:embed="rId1"/>
          <a:stretch>
            <a:fillRect/>
          </a:stretch>
        </p:blipFill>
        <p:spPr>
          <a:xfrm>
            <a:off x="539750" y="1268730"/>
            <a:ext cx="4401820" cy="3625850"/>
          </a:xfrm>
          <a:prstGeom prst="rect">
            <a:avLst/>
          </a:prstGeom>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23850" y="260350"/>
            <a:ext cx="7856220" cy="506730"/>
          </a:xfrm>
          <a:prstGeom prst="rect">
            <a:avLst/>
          </a:prstGeom>
          <a:noFill/>
        </p:spPr>
        <p:txBody>
          <a:bodyPr wrap="square" rtlCol="0" anchor="t">
            <a:spAutoFit/>
          </a:bodyPr>
          <a:p>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需求模型与文档</a:t>
            </a:r>
            <a:r>
              <a:rPr lang="en-US" altLang="zh-CN"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软件需求模型</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：顺序图</a:t>
            </a:r>
            <a:endParaRPr lang="zh-CN" altLang="en-US" dirty="0">
              <a:sym typeface="+mn-ea"/>
            </a:endParaRPr>
          </a:p>
        </p:txBody>
      </p:sp>
      <p:sp>
        <p:nvSpPr>
          <p:cNvPr id="5" name="副标题 4"/>
          <p:cNvSpPr>
            <a:spLocks noGrp="1"/>
          </p:cNvSpPr>
          <p:nvPr>
            <p:ph type="subTitle" idx="1"/>
          </p:nvPr>
        </p:nvSpPr>
        <p:spPr>
          <a:xfrm>
            <a:off x="323850" y="3140710"/>
            <a:ext cx="8677275" cy="2997835"/>
          </a:xfrm>
        </p:spPr>
        <p:txBody>
          <a:bodyPr>
            <a:noAutofit/>
          </a:bodyPr>
          <a:p>
            <a:pPr marL="109855" indent="0" algn="just" fontAlgn="auto">
              <a:lnSpc>
                <a:spcPct val="150000"/>
              </a:lnSpc>
              <a:buNone/>
            </a:pPr>
            <a:endParaRPr lang="zh-CN" altLang="en-US" sz="1700" b="1"/>
          </a:p>
          <a:p>
            <a:pPr algn="l" fontAlgn="auto">
              <a:lnSpc>
                <a:spcPct val="150000"/>
              </a:lnSpc>
            </a:pPr>
            <a:r>
              <a:rPr lang="zh-CN" altLang="en-US" sz="1700" b="1"/>
              <a:t>User代表用户。AddTasks是边界类和控制类，用于显示添加任务界面和将新的任务数据传输给TaskList。DeleteTasks是边界类和控制类，用于显示添加删除、修改界面和将新的修改任务数据传输给TaskList。AlterTasks是控制类，用于将新修改的任务数据传输给TaskList。CheckTasks是控制类，用于将新修改的任务数据传输给TaskList。TaskList是实体类，用于保存各个控制类传输的数据。</a:t>
            </a:r>
            <a:endParaRPr lang="zh-CN" altLang="en-US" sz="1700" b="1"/>
          </a:p>
          <a:p>
            <a:pPr algn="l" fontAlgn="auto">
              <a:lnSpc>
                <a:spcPct val="150000"/>
              </a:lnSpc>
            </a:pPr>
            <a:r>
              <a:rPr lang="zh-CN" altLang="en-US" sz="1700" b="1"/>
              <a:t>TaskInterface是边界类，用于显示任务列表</a:t>
            </a:r>
            <a:endParaRPr lang="zh-CN" altLang="en-US" sz="1700" b="1"/>
          </a:p>
        </p:txBody>
      </p:sp>
      <p:sp>
        <p:nvSpPr>
          <p:cNvPr id="2" name="文本框 1"/>
          <p:cNvSpPr txBox="1"/>
          <p:nvPr/>
        </p:nvSpPr>
        <p:spPr>
          <a:xfrm>
            <a:off x="2195830" y="3284855"/>
            <a:ext cx="5210175" cy="398780"/>
          </a:xfrm>
          <a:prstGeom prst="rect">
            <a:avLst/>
          </a:prstGeom>
          <a:noFill/>
        </p:spPr>
        <p:txBody>
          <a:bodyPr wrap="square" rtlCol="0">
            <a:spAutoFit/>
          </a:bodyPr>
          <a:p>
            <a:pPr algn="ctr"/>
            <a:r>
              <a:rPr lang="zh-CN" altLang="en-US" sz="2000"/>
              <a:t>“用户操作任务”用例的顺序图</a:t>
            </a:r>
            <a:endParaRPr lang="zh-CN" altLang="en-US" sz="2000"/>
          </a:p>
        </p:txBody>
      </p:sp>
      <p:pic>
        <p:nvPicPr>
          <p:cNvPr id="31" name="图片 31" descr="0e5f758b2fed94b18f857d303e0eaba"/>
          <p:cNvPicPr>
            <a:picLocks noChangeAspect="1"/>
          </p:cNvPicPr>
          <p:nvPr/>
        </p:nvPicPr>
        <p:blipFill>
          <a:blip r:embed="rId1"/>
          <a:stretch>
            <a:fillRect/>
          </a:stretch>
        </p:blipFill>
        <p:spPr>
          <a:xfrm>
            <a:off x="849630" y="980440"/>
            <a:ext cx="7444740" cy="2401570"/>
          </a:xfrm>
          <a:prstGeom prst="rect">
            <a:avLst/>
          </a:prstGeom>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23850" y="260350"/>
            <a:ext cx="7856220" cy="506730"/>
          </a:xfrm>
          <a:prstGeom prst="rect">
            <a:avLst/>
          </a:prstGeom>
          <a:noFill/>
        </p:spPr>
        <p:txBody>
          <a:bodyPr wrap="square" rtlCol="0" anchor="t">
            <a:spAutoFit/>
          </a:bodyPr>
          <a:p>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需求模型与文档</a:t>
            </a:r>
            <a:r>
              <a:rPr lang="en-US" altLang="zh-CN"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软件需求模型</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：分析类图</a:t>
            </a:r>
            <a:endParaRPr lang="zh-CN" altLang="en-US" dirty="0">
              <a:sym typeface="+mn-ea"/>
            </a:endParaRPr>
          </a:p>
        </p:txBody>
      </p:sp>
      <p:sp>
        <p:nvSpPr>
          <p:cNvPr id="5" name="副标题 4"/>
          <p:cNvSpPr>
            <a:spLocks noGrp="1"/>
          </p:cNvSpPr>
          <p:nvPr>
            <p:ph type="subTitle" idx="1"/>
          </p:nvPr>
        </p:nvSpPr>
        <p:spPr>
          <a:xfrm>
            <a:off x="624840" y="5372735"/>
            <a:ext cx="8521065" cy="3131820"/>
          </a:xfrm>
        </p:spPr>
        <p:txBody>
          <a:bodyPr>
            <a:noAutofit/>
          </a:bodyPr>
          <a:p>
            <a:pPr marL="109855" indent="0" algn="just" fontAlgn="auto">
              <a:lnSpc>
                <a:spcPct val="150000"/>
              </a:lnSpc>
              <a:buNone/>
            </a:pPr>
            <a:endParaRPr lang="zh-CN" altLang="en-US" sz="1700" b="1"/>
          </a:p>
          <a:p>
            <a:pPr marL="109855" indent="0" algn="l" fontAlgn="auto">
              <a:lnSpc>
                <a:spcPct val="150000"/>
              </a:lnSpc>
              <a:buNone/>
            </a:pPr>
            <a:endParaRPr lang="zh-CN" altLang="en-US" sz="1700" b="1"/>
          </a:p>
        </p:txBody>
      </p:sp>
      <p:pic>
        <p:nvPicPr>
          <p:cNvPr id="8" name="图片 4"/>
          <p:cNvPicPr>
            <a:picLocks noChangeAspect="1"/>
          </p:cNvPicPr>
          <p:nvPr/>
        </p:nvPicPr>
        <p:blipFill>
          <a:blip r:embed="rId1"/>
          <a:stretch>
            <a:fillRect/>
          </a:stretch>
        </p:blipFill>
        <p:spPr>
          <a:xfrm>
            <a:off x="624840" y="1124585"/>
            <a:ext cx="7894955" cy="4535170"/>
          </a:xfrm>
          <a:prstGeom prst="rect">
            <a:avLst/>
          </a:prstGeom>
          <a:noFill/>
          <a:ln>
            <a:noFill/>
          </a:ln>
        </p:spPr>
      </p:pic>
      <p:sp>
        <p:nvSpPr>
          <p:cNvPr id="2" name="文本框 1"/>
          <p:cNvSpPr txBox="1"/>
          <p:nvPr/>
        </p:nvSpPr>
        <p:spPr>
          <a:xfrm>
            <a:off x="755650" y="1412875"/>
            <a:ext cx="3040380" cy="398780"/>
          </a:xfrm>
          <a:prstGeom prst="rect">
            <a:avLst/>
          </a:prstGeom>
          <a:noFill/>
        </p:spPr>
        <p:txBody>
          <a:bodyPr wrap="square" rtlCol="0">
            <a:spAutoFit/>
          </a:bodyPr>
          <a:p>
            <a:pPr algn="ctr"/>
            <a:r>
              <a:rPr lang="zh-CN" altLang="en-US" sz="2000"/>
              <a:t>时间利用系统分析类图</a:t>
            </a:r>
            <a:endParaRPr lang="zh-CN" altLang="en-US" sz="2000"/>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95605" y="476250"/>
            <a:ext cx="7856220" cy="506730"/>
          </a:xfrm>
          <a:prstGeom prst="rect">
            <a:avLst/>
          </a:prstGeom>
          <a:noFill/>
        </p:spPr>
        <p:txBody>
          <a:bodyPr wrap="square" rtlCol="0" anchor="t">
            <a:spAutoFit/>
          </a:bodyPr>
          <a:p>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需求模型与文档</a:t>
            </a:r>
            <a:r>
              <a:rPr lang="en-US" altLang="zh-CN"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软件需求模型</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：分析类图</a:t>
            </a:r>
            <a:endParaRPr lang="zh-CN" altLang="en-US" dirty="0">
              <a:sym typeface="+mn-ea"/>
            </a:endParaRPr>
          </a:p>
        </p:txBody>
      </p:sp>
      <p:sp>
        <p:nvSpPr>
          <p:cNvPr id="5" name="副标题 4"/>
          <p:cNvSpPr>
            <a:spLocks noGrp="1"/>
          </p:cNvSpPr>
          <p:nvPr>
            <p:ph type="subTitle" idx="1"/>
          </p:nvPr>
        </p:nvSpPr>
        <p:spPr>
          <a:xfrm>
            <a:off x="539750" y="1052830"/>
            <a:ext cx="8521065" cy="3131820"/>
          </a:xfrm>
        </p:spPr>
        <p:txBody>
          <a:bodyPr>
            <a:noAutofit/>
          </a:bodyPr>
          <a:p>
            <a:pPr marL="109855" indent="0" algn="just" fontAlgn="auto">
              <a:lnSpc>
                <a:spcPct val="150000"/>
              </a:lnSpc>
              <a:buNone/>
            </a:pPr>
            <a:endParaRPr lang="zh-CN" altLang="en-US" sz="1700" b="1"/>
          </a:p>
          <a:p>
            <a:pPr algn="l" fontAlgn="auto">
              <a:lnSpc>
                <a:spcPct val="150000"/>
              </a:lnSpc>
            </a:pPr>
            <a:r>
              <a:rPr lang="zh-CN" altLang="en-US" sz="1700" b="1"/>
              <a:t>控制类数据库管理的方法有添加数据、删除数据、修改数据和查看数据。数据库管理与控制类的任务管理器、软件管理器，实体类的分析报告，今日、昨日、最近七天分析报告是关联关系。</a:t>
            </a:r>
            <a:endParaRPr lang="zh-CN" altLang="en-US" sz="1700" b="1"/>
          </a:p>
          <a:p>
            <a:pPr algn="l" fontAlgn="auto">
              <a:lnSpc>
                <a:spcPct val="150000"/>
              </a:lnSpc>
            </a:pPr>
            <a:r>
              <a:rPr lang="zh-CN" altLang="en-US" sz="1700" b="1"/>
              <a:t>实体类应用信息的属性有：</a:t>
            </a:r>
            <a:endParaRPr lang="zh-CN" altLang="en-US" sz="1700" b="1"/>
          </a:p>
          <a:p>
            <a:pPr algn="l" fontAlgn="auto">
              <a:lnSpc>
                <a:spcPct val="150000"/>
              </a:lnSpc>
            </a:pPr>
            <a:r>
              <a:rPr lang="zh-CN" altLang="en-US" sz="1700" b="1"/>
              <a:t>appName,appUseTime,appPacketName,appIcon,appUid,appClass。</a:t>
            </a:r>
            <a:endParaRPr lang="zh-CN" altLang="en-US" sz="1700" b="1"/>
          </a:p>
          <a:p>
            <a:pPr algn="l" fontAlgn="auto">
              <a:lnSpc>
                <a:spcPct val="150000"/>
              </a:lnSpc>
            </a:pPr>
            <a:r>
              <a:rPr lang="zh-CN" altLang="en-US" sz="1700" b="1"/>
              <a:t>应用信息与软件管理器相关联。</a:t>
            </a:r>
            <a:endParaRPr lang="zh-CN" altLang="en-US" sz="1700" b="1"/>
          </a:p>
          <a:p>
            <a:pPr algn="l" fontAlgn="auto">
              <a:lnSpc>
                <a:spcPct val="150000"/>
              </a:lnSpc>
            </a:pPr>
            <a:r>
              <a:rPr lang="zh-CN" altLang="en-US" sz="1700" b="1"/>
              <a:t>实体类任务信息的属性有：</a:t>
            </a:r>
            <a:endParaRPr lang="zh-CN" altLang="en-US" sz="1700" b="1"/>
          </a:p>
          <a:p>
            <a:pPr algn="l" fontAlgn="auto">
              <a:lnSpc>
                <a:spcPct val="150000"/>
              </a:lnSpc>
            </a:pPr>
            <a:r>
              <a:rPr lang="zh-CN" altLang="en-US" sz="1700" b="1"/>
              <a:t>Id,content,isFinished,startTime,startMin,startHour,endTime,endMin,endHour,date</a:t>
            </a:r>
            <a:endParaRPr lang="zh-CN" altLang="en-US" sz="1700" b="1"/>
          </a:p>
          <a:p>
            <a:pPr algn="l" fontAlgn="auto">
              <a:lnSpc>
                <a:spcPct val="150000"/>
              </a:lnSpc>
            </a:pPr>
            <a:r>
              <a:rPr lang="zh-CN" altLang="en-US" sz="1700" b="1"/>
              <a:t>任务信息与任务管理器相关联。</a:t>
            </a:r>
            <a:endParaRPr lang="zh-CN" altLang="en-US" sz="1700" b="1"/>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52095" y="404495"/>
            <a:ext cx="8560435" cy="506730"/>
          </a:xfrm>
          <a:prstGeom prst="rect">
            <a:avLst/>
          </a:prstGeom>
          <a:noFill/>
        </p:spPr>
        <p:txBody>
          <a:bodyPr wrap="square" rtlCol="0" anchor="t">
            <a:spAutoFit/>
          </a:bodyPr>
          <a:p>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需求模型与文档</a:t>
            </a:r>
            <a:r>
              <a:rPr lang="en-US" altLang="zh-CN"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软件需求模型</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：软件的非功能需求</a:t>
            </a:r>
            <a:endPar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582295" y="1268730"/>
            <a:ext cx="7980045" cy="3652520"/>
          </a:xfrm>
          <a:prstGeom prst="rect">
            <a:avLst/>
          </a:prstGeom>
          <a:noFill/>
        </p:spPr>
        <p:txBody>
          <a:bodyPr wrap="square" rtlCol="0">
            <a:noAutofit/>
          </a:bodyPr>
          <a:p>
            <a:pPr eaLnBrk="1" latinLnBrk="0" hangingPunct="1">
              <a:lnSpc>
                <a:spcPct val="150000"/>
              </a:lnSpc>
            </a:pPr>
            <a:r>
              <a:rPr lang="zh-CN" altLang="en-US"/>
              <a:t>(1) 性能需求：用户任意操作后</a:t>
            </a:r>
            <a:r>
              <a:rPr lang="en-US" altLang="zh-CN"/>
              <a:t>500ms</a:t>
            </a:r>
            <a:r>
              <a:rPr lang="zh-CN" altLang="en-US"/>
              <a:t>内系统给予反馈信息，数据的转换和传送能够在</a:t>
            </a:r>
            <a:r>
              <a:rPr lang="en-US" altLang="zh-CN"/>
              <a:t>1s</a:t>
            </a:r>
            <a:r>
              <a:rPr lang="zh-CN" altLang="en-US"/>
              <a:t>内完成。</a:t>
            </a:r>
            <a:endParaRPr lang="zh-CN" altLang="en-US"/>
          </a:p>
          <a:p>
            <a:pPr eaLnBrk="1" latinLnBrk="0" hangingPunct="1">
              <a:lnSpc>
                <a:spcPct val="150000"/>
              </a:lnSpc>
            </a:pPr>
            <a:r>
              <a:rPr lang="zh-CN" altLang="en-US"/>
              <a:t>(2) 可靠性需求：此软件系统易维护，可保障用户在软件的使用效率上的需求。  </a:t>
            </a:r>
            <a:endParaRPr lang="zh-CN" altLang="en-US"/>
          </a:p>
          <a:p>
            <a:pPr eaLnBrk="1" latinLnBrk="0" hangingPunct="1">
              <a:lnSpc>
                <a:spcPct val="150000"/>
              </a:lnSpc>
            </a:pPr>
            <a:r>
              <a:rPr lang="zh-CN" altLang="en-US"/>
              <a:t>(4) 运行环境约束：用户需使用</a:t>
            </a:r>
            <a:r>
              <a:rPr lang="en-US" altLang="zh-CN"/>
              <a:t>Android</a:t>
            </a:r>
            <a:r>
              <a:rPr lang="zh-CN" altLang="en-US"/>
              <a:t>系统运行此软件。 </a:t>
            </a:r>
            <a:endParaRPr lang="zh-CN" altLang="en-US"/>
          </a:p>
          <a:p>
            <a:pPr eaLnBrk="1" latinLnBrk="0" hangingPunct="1">
              <a:lnSpc>
                <a:spcPct val="150000"/>
              </a:lnSpc>
            </a:pPr>
            <a:r>
              <a:rPr lang="zh-CN" altLang="en-US"/>
              <a:t>(5) 外部接口：无设备之间的接口要求。</a:t>
            </a:r>
            <a:endParaRPr lang="zh-CN" altLang="en-US"/>
          </a:p>
          <a:p>
            <a:endParaRPr lang="zh-CN" altLang="en-US"/>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52095" y="404495"/>
            <a:ext cx="8560435" cy="506730"/>
          </a:xfrm>
          <a:prstGeom prst="rect">
            <a:avLst/>
          </a:prstGeom>
          <a:noFill/>
        </p:spPr>
        <p:txBody>
          <a:bodyPr wrap="square" rtlCol="0" anchor="t">
            <a:spAutoFit/>
          </a:bodyPr>
          <a:p>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需求模型与文档</a:t>
            </a:r>
            <a:r>
              <a:rPr lang="en-US" altLang="zh-CN"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软件需求模型</a:t>
            </a:r>
            <a:r>
              <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rPr>
              <a:t>：软件需求文档</a:t>
            </a:r>
            <a:endParaRPr lang="zh-CN" altLang="en-US" sz="2700" b="1" dirty="0">
              <a:solidFill>
                <a:schemeClr val="tx1">
                  <a:lumMod val="95000"/>
                  <a:lumOff val="5000"/>
                </a:schemeClr>
              </a:solidFill>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899795" y="2924810"/>
            <a:ext cx="7540625" cy="1015365"/>
          </a:xfrm>
          <a:prstGeom prst="rect">
            <a:avLst/>
          </a:prstGeom>
          <a:noFill/>
        </p:spPr>
        <p:txBody>
          <a:bodyPr wrap="square" rtlCol="0">
            <a:noAutofit/>
          </a:bodyPr>
          <a:p>
            <a:pPr marL="0" lvl="1" algn="l" eaLnBrk="1" latinLnBrk="0" hangingPunct="1">
              <a:lnSpc>
                <a:spcPct val="150000"/>
              </a:lnSpc>
            </a:pPr>
            <a:r>
              <a:rPr lang="zh-CN" altLang="en-US" b="1" dirty="0">
                <a:sym typeface="+mn-ea"/>
              </a:rPr>
              <a:t>介绍项目所产生的软件需求构思与创意文档、软件需求规格说明书</a:t>
            </a:r>
            <a:endParaRPr lang="zh-CN" altLang="en-US" b="1" dirty="0"/>
          </a:p>
          <a:p>
            <a:pPr marL="0" lvl="1" algn="l" eaLnBrk="1" latinLnBrk="0" hangingPunct="1">
              <a:lnSpc>
                <a:spcPct val="150000"/>
              </a:lnSpc>
            </a:pPr>
            <a:endParaRPr lang="zh-CN" altLang="en-US" b="1"/>
          </a:p>
        </p:txBody>
      </p:sp>
      <p:sp>
        <p:nvSpPr>
          <p:cNvPr id="3" name="文本框 2"/>
          <p:cNvSpPr txBox="1"/>
          <p:nvPr/>
        </p:nvSpPr>
        <p:spPr>
          <a:xfrm>
            <a:off x="972185" y="2492375"/>
            <a:ext cx="3048000" cy="460375"/>
          </a:xfrm>
          <a:prstGeom prst="rect">
            <a:avLst/>
          </a:prstGeom>
          <a:noFill/>
        </p:spPr>
        <p:txBody>
          <a:bodyPr wrap="square" rtlCol="0">
            <a:spAutoFit/>
          </a:bodyPr>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mn-ea"/>
              </a:rPr>
              <a:t>软件需求文档</a:t>
            </a:r>
            <a:endParaRPr lang="zh-CN" altLang="en-US"/>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软件开发技术</a:t>
            </a:r>
            <a:endParaRPr lang="en-US" altLang="zh-CN"/>
          </a:p>
          <a:p>
            <a:pPr lvl="1"/>
            <a:r>
              <a:rPr lang="en-US" altLang="zh-CN">
                <a:solidFill>
                  <a:schemeClr val="tx1"/>
                </a:solidFill>
              </a:rPr>
              <a:t>UML</a:t>
            </a:r>
            <a:r>
              <a:rPr lang="zh-CN" altLang="en-US">
                <a:solidFill>
                  <a:schemeClr val="tx1"/>
                </a:solidFill>
              </a:rPr>
              <a:t>技术、</a:t>
            </a:r>
            <a:r>
              <a:rPr lang="en-US" altLang="zh-CN">
                <a:solidFill>
                  <a:schemeClr val="tx1"/>
                </a:solidFill>
              </a:rPr>
              <a:t>Android APP</a:t>
            </a:r>
            <a:r>
              <a:rPr lang="zh-CN" altLang="en-US">
                <a:solidFill>
                  <a:schemeClr val="tx1"/>
                </a:solidFill>
              </a:rPr>
              <a:t>开发技术、</a:t>
            </a:r>
            <a:r>
              <a:rPr lang="en-US" altLang="zh-CN">
                <a:solidFill>
                  <a:schemeClr val="tx1"/>
                </a:solidFill>
              </a:rPr>
              <a:t>XML</a:t>
            </a:r>
            <a:r>
              <a:rPr lang="zh-CN" altLang="en-US">
                <a:solidFill>
                  <a:schemeClr val="tx1"/>
                </a:solidFill>
              </a:rPr>
              <a:t>技术、调用</a:t>
            </a:r>
            <a:r>
              <a:rPr lang="en-US" altLang="zh-CN">
                <a:solidFill>
                  <a:schemeClr val="tx1"/>
                </a:solidFill>
              </a:rPr>
              <a:t>Android</a:t>
            </a:r>
            <a:r>
              <a:rPr lang="zh-CN" altLang="en-US">
                <a:solidFill>
                  <a:schemeClr val="tx1"/>
                </a:solidFill>
              </a:rPr>
              <a:t>接口技术、</a:t>
            </a:r>
            <a:r>
              <a:rPr lang="en-US" altLang="zh-CN">
                <a:solidFill>
                  <a:schemeClr val="tx1"/>
                </a:solidFill>
              </a:rPr>
              <a:t>SQLite</a:t>
            </a:r>
            <a:r>
              <a:rPr lang="zh-CN" altLang="en-US">
                <a:solidFill>
                  <a:schemeClr val="tx1"/>
                </a:solidFill>
              </a:rPr>
              <a:t>技术、</a:t>
            </a:r>
            <a:endParaRPr lang="en-US" altLang="zh-CN">
              <a:solidFill>
                <a:srgbClr val="FF0000"/>
              </a:solidFill>
            </a:endParaRPr>
          </a:p>
          <a:p>
            <a:r>
              <a:rPr lang="zh-CN" altLang="en-US"/>
              <a:t>编程语言</a:t>
            </a:r>
            <a:endParaRPr lang="en-US" altLang="zh-CN"/>
          </a:p>
          <a:p>
            <a:pPr lvl="1"/>
            <a:r>
              <a:rPr lang="en-US" altLang="zh-CN"/>
              <a:t>Java</a:t>
            </a:r>
            <a:endParaRPr lang="en-US" altLang="zh-CN"/>
          </a:p>
          <a:p>
            <a:r>
              <a:rPr lang="zh-CN" altLang="en-US"/>
              <a:t>软件工具</a:t>
            </a:r>
            <a:endParaRPr lang="en-US" altLang="zh-CN"/>
          </a:p>
          <a:p>
            <a:pPr lvl="1"/>
            <a:r>
              <a:t>Android Studio</a:t>
            </a:r>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开发技术与工具</a:t>
            </a: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体系结构设计及其模型</a:t>
            </a:r>
            <a:endParaRPr lang="zh-CN" altLang="en-US" dirty="0"/>
          </a:p>
        </p:txBody>
      </p:sp>
      <p:pic>
        <p:nvPicPr>
          <p:cNvPr id="6" name="内容占位符 5"/>
          <p:cNvPicPr>
            <a:picLocks noGrp="1" noChangeAspect="1"/>
          </p:cNvPicPr>
          <p:nvPr>
            <p:ph idx="1"/>
          </p:nvPr>
        </p:nvPicPr>
        <p:blipFill>
          <a:blip r:embed="rId1"/>
          <a:stretch>
            <a:fillRect/>
          </a:stretch>
        </p:blipFill>
        <p:spPr>
          <a:xfrm>
            <a:off x="212159" y="1268760"/>
            <a:ext cx="4620647" cy="4525962"/>
          </a:xfrm>
          <a:prstGeom prst="rect">
            <a:avLst/>
          </a:prstGeom>
          <a:noFill/>
          <a:ln>
            <a:noFill/>
          </a:ln>
        </p:spPr>
      </p:pic>
      <p:sp>
        <p:nvSpPr>
          <p:cNvPr id="7" name="文本框 6"/>
          <p:cNvSpPr txBox="1"/>
          <p:nvPr/>
        </p:nvSpPr>
        <p:spPr>
          <a:xfrm>
            <a:off x="4572000" y="1124744"/>
            <a:ext cx="4392488" cy="4703660"/>
          </a:xfrm>
          <a:prstGeom prst="rect">
            <a:avLst/>
          </a:prstGeom>
          <a:noFill/>
        </p:spPr>
        <p:txBody>
          <a:bodyPr wrap="square" rtlCol="0">
            <a:spAutoFit/>
          </a:bodyPr>
          <a:lstStyle/>
          <a:p>
            <a:pPr marL="365760" marR="0" lvl="0" indent="304800" algn="just" defTabSz="914400" rtl="0" eaLnBrk="1" fontAlgn="auto" latinLnBrk="0" hangingPunct="1">
              <a:lnSpc>
                <a:spcPct val="150000"/>
              </a:lnSpc>
              <a:spcBef>
                <a:spcPts val="400"/>
              </a:spcBef>
              <a:spcAft>
                <a:spcPts val="0"/>
              </a:spcAft>
              <a:buClr>
                <a:srgbClr val="2DA2BF"/>
              </a:buClr>
              <a:buSzPct val="68000"/>
              <a:buFont typeface="Wingdings 3" panose="05040102010807070707"/>
              <a:buChar char=""/>
              <a:defRPr/>
            </a:pPr>
            <a:r>
              <a:rPr kumimoji="0" lang="zh-CN" altLang="en-US" sz="1500" b="1" i="0" u="none" strike="noStrike" kern="100" cap="none" spc="0" normalizeH="0" baseline="0" noProof="0" dirty="0">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rPr>
              <a:t>图</a:t>
            </a:r>
            <a:r>
              <a:rPr kumimoji="0" lang="en-US" altLang="zh-CN" sz="1500" b="1" i="0" u="none" strike="noStrike" kern="100" cap="none" spc="0" normalizeH="0" baseline="0" noProof="0" dirty="0">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rPr>
              <a:t>2-1</a:t>
            </a:r>
            <a:r>
              <a:rPr kumimoji="0" lang="zh-CN" altLang="zh-CN" sz="1500" b="1" i="0" u="none" strike="noStrike" kern="100" cap="none" spc="0" normalizeH="0" baseline="0" noProof="0" dirty="0">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rPr>
              <a:t>描述了“时间利用”系统的设计架构，采用分层结构。图中界面层和业务逻辑层的类来自于需求用例模型和用例交互模型；</a:t>
            </a:r>
            <a:endParaRPr kumimoji="0" lang="zh-CN" altLang="zh-CN" sz="1500" b="1" i="0" u="none" strike="noStrike" kern="100" cap="none" spc="0" normalizeH="0" baseline="0" noProof="0" dirty="0">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endParaRPr>
          </a:p>
          <a:p>
            <a:pPr marL="365760" marR="0" lvl="0" indent="304800" algn="just" defTabSz="914400" rtl="0" eaLnBrk="1" fontAlgn="auto" latinLnBrk="0" hangingPunct="1">
              <a:lnSpc>
                <a:spcPct val="150000"/>
              </a:lnSpc>
              <a:spcBef>
                <a:spcPts val="400"/>
              </a:spcBef>
              <a:spcAft>
                <a:spcPts val="0"/>
              </a:spcAft>
              <a:buClr>
                <a:srgbClr val="2DA2BF"/>
              </a:buClr>
              <a:buSzPct val="68000"/>
              <a:buFont typeface="Wingdings 3" panose="05040102010807070707"/>
              <a:buChar char=""/>
              <a:defRPr/>
            </a:pPr>
            <a:r>
              <a:rPr kumimoji="0" lang="zh-CN" altLang="zh-CN" sz="1500" b="1" i="0" u="none" strike="noStrike" kern="100" cap="none" spc="0" normalizeH="0" baseline="0" noProof="0" dirty="0">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rPr>
              <a:t>界面层包括应用的所有界面，用于显示界面和数据以及数据的分析结果</a:t>
            </a:r>
            <a:endParaRPr kumimoji="0" lang="zh-CN" altLang="zh-CN" sz="1500" b="1" i="0" u="none" strike="noStrike" kern="100" cap="none" spc="0" normalizeH="0" baseline="0" noProof="0" dirty="0">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endParaRPr>
          </a:p>
          <a:p>
            <a:pPr marL="365760" marR="0" lvl="0" indent="304800" algn="just" defTabSz="914400" rtl="0" eaLnBrk="1" fontAlgn="auto" latinLnBrk="0" hangingPunct="1">
              <a:lnSpc>
                <a:spcPct val="150000"/>
              </a:lnSpc>
              <a:spcBef>
                <a:spcPts val="400"/>
              </a:spcBef>
              <a:spcAft>
                <a:spcPts val="0"/>
              </a:spcAft>
              <a:buClr>
                <a:srgbClr val="2DA2BF"/>
              </a:buClr>
              <a:buSzPct val="68000"/>
              <a:buFont typeface="Wingdings 3" panose="05040102010807070707"/>
              <a:buChar char=""/>
              <a:defRPr/>
            </a:pPr>
            <a:r>
              <a:rPr kumimoji="0" lang="zh-CN" altLang="zh-CN" sz="1500" b="1" i="0" u="none" strike="noStrike" kern="100" cap="none" spc="0" normalizeH="0" baseline="0" noProof="0" dirty="0">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rPr>
              <a:t>逻辑业务层的“</a:t>
            </a:r>
            <a:r>
              <a:rPr kumimoji="0" lang="en-US" altLang="zh-CN" sz="1500" b="1" i="0" u="none" strike="noStrike" kern="100" cap="none" spc="0" normalizeH="0" baseline="0" noProof="0" dirty="0" err="1">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rPr>
              <a:t>timeUseDBHelper</a:t>
            </a:r>
            <a:r>
              <a:rPr kumimoji="0" lang="zh-CN" altLang="zh-CN" sz="1500" b="1" i="0" u="none" strike="noStrike" kern="100" cap="none" spc="0" normalizeH="0" baseline="0" noProof="0" dirty="0">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rPr>
              <a:t>”是用于进行数据库操作的文件，“安卓接口”是用于监测用户软件使用时长和监测任务开始时间。任务管理器用于“</a:t>
            </a:r>
            <a:r>
              <a:rPr kumimoji="0" lang="en-US" altLang="zh-CN" sz="1500" b="1" i="0" u="none" strike="noStrike" kern="100" cap="none" spc="0" normalizeH="0" baseline="0" noProof="0" dirty="0" err="1">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rPr>
              <a:t>timeUseDBHelper</a:t>
            </a:r>
            <a:r>
              <a:rPr kumimoji="0" lang="zh-CN" altLang="zh-CN" sz="1500" b="1" i="0" u="none" strike="noStrike" kern="100" cap="none" spc="0" normalizeH="0" baseline="0" noProof="0" dirty="0">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rPr>
              <a:t>”通过对任务进行增删改查操作。</a:t>
            </a:r>
            <a:endParaRPr kumimoji="0" lang="zh-CN" altLang="zh-CN" sz="1500" b="1" i="0" u="none" strike="noStrike" kern="100" cap="none" spc="0" normalizeH="0" baseline="0" noProof="0" dirty="0">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endParaRPr>
          </a:p>
          <a:p>
            <a:pPr marL="365760" marR="0" lvl="0" indent="304800" algn="just" defTabSz="914400" rtl="0" eaLnBrk="1" fontAlgn="auto" latinLnBrk="0" hangingPunct="1">
              <a:lnSpc>
                <a:spcPct val="150000"/>
              </a:lnSpc>
              <a:spcBef>
                <a:spcPts val="400"/>
              </a:spcBef>
              <a:spcAft>
                <a:spcPts val="0"/>
              </a:spcAft>
              <a:buClr>
                <a:srgbClr val="2DA2BF"/>
              </a:buClr>
              <a:buSzPct val="68000"/>
              <a:buFont typeface="Wingdings 3" panose="05040102010807070707"/>
              <a:buChar char=""/>
              <a:defRPr/>
            </a:pPr>
            <a:r>
              <a:rPr kumimoji="0" lang="zh-CN" altLang="zh-CN" sz="1500" b="1" i="0" u="none" strike="noStrike" kern="100" cap="none" spc="0" normalizeH="0" baseline="0" noProof="0" dirty="0">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rPr>
              <a:t>数据层包括</a:t>
            </a:r>
            <a:r>
              <a:rPr kumimoji="0" lang="en-US" altLang="zh-CN" sz="1500" b="1" i="0" u="none" strike="noStrike" kern="100" cap="none" spc="0" normalizeH="0" baseline="0" noProof="0" dirty="0" err="1">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rPr>
              <a:t>AppInfo</a:t>
            </a:r>
            <a:r>
              <a:rPr kumimoji="0" lang="zh-CN" altLang="zh-CN" sz="1500" b="1" i="0" u="none" strike="noStrike" kern="100" cap="none" spc="0" normalizeH="0" baseline="0" noProof="0" dirty="0">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rPr>
              <a:t>（软件信息）和</a:t>
            </a:r>
            <a:r>
              <a:rPr kumimoji="0" lang="en-US" altLang="zh-CN" sz="1500" b="1" i="0" u="none" strike="noStrike" kern="100" cap="none" spc="0" normalizeH="0" baseline="0" noProof="0" dirty="0" err="1">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rPr>
              <a:t>taskInfo</a:t>
            </a:r>
            <a:r>
              <a:rPr kumimoji="0" lang="zh-CN" altLang="zh-CN" sz="1500" b="1" i="0" u="none" strike="noStrike" kern="100" cap="none" spc="0" normalizeH="0" baseline="0" noProof="0" dirty="0">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rPr>
              <a:t>（任务信息）。逻辑业务层使用数据层的数据，并对数据进行修改。</a:t>
            </a:r>
            <a:endParaRPr kumimoji="0" lang="zh-CN" altLang="zh-CN" sz="1500" b="1" i="0" u="none" strike="noStrike" kern="100" cap="none" spc="0" normalizeH="0" baseline="0" noProof="0" dirty="0">
              <a:ln>
                <a:noFill/>
              </a:ln>
              <a:solidFill>
                <a:prstClr val="black">
                  <a:lumMod val="95000"/>
                  <a:lumOff val="5000"/>
                </a:prstClr>
              </a:solidFill>
              <a:effectLst/>
              <a:uLnTx/>
              <a:uFillTx/>
              <a:latin typeface="Times New Roman" panose="02020603050405020304" pitchFamily="18" charset="0"/>
              <a:ea typeface="仿宋" panose="02010609060101010101" charset="-122"/>
              <a:cs typeface="Times New Roman" panose="02020603050405020304" pitchFamily="18" charset="0"/>
            </a:endParaRPr>
          </a:p>
        </p:txBody>
      </p:sp>
      <p:sp>
        <p:nvSpPr>
          <p:cNvPr id="8" name="文本框 7"/>
          <p:cNvSpPr txBox="1"/>
          <p:nvPr/>
        </p:nvSpPr>
        <p:spPr>
          <a:xfrm>
            <a:off x="1187624" y="5794722"/>
            <a:ext cx="2376264" cy="293991"/>
          </a:xfrm>
          <a:prstGeom prst="rect">
            <a:avLst/>
          </a:prstGeom>
          <a:noFill/>
        </p:spPr>
        <p:txBody>
          <a:bodyPr wrap="square" rtlCol="0">
            <a:spAutoFit/>
          </a:bodyPr>
          <a:lstStyle/>
          <a:p>
            <a:pPr algn="ctr">
              <a:lnSpc>
                <a:spcPct val="150000"/>
              </a:lnSpc>
              <a:spcAft>
                <a:spcPts val="1200"/>
              </a:spcAft>
            </a:pPr>
            <a:r>
              <a:rPr lang="zh-CN" altLang="zh-CN" sz="1000" kern="100" dirty="0">
                <a:effectLst/>
                <a:latin typeface="Times New Roman" panose="02020603050405020304" pitchFamily="18" charset="0"/>
                <a:ea typeface="仿宋" panose="02010609060101010101" charset="-122"/>
              </a:rPr>
              <a:t>图</a:t>
            </a:r>
            <a:r>
              <a:rPr lang="en-US" altLang="zh-CN" sz="1000" kern="100" dirty="0">
                <a:effectLst/>
                <a:latin typeface="Times New Roman" panose="02020603050405020304" pitchFamily="18" charset="0"/>
                <a:ea typeface="仿宋" panose="02010609060101010101" charset="-122"/>
              </a:rPr>
              <a:t>2-1 </a:t>
            </a:r>
            <a:r>
              <a:rPr lang="zh-CN" altLang="zh-CN" sz="1000" kern="100" dirty="0">
                <a:effectLst/>
                <a:latin typeface="Times New Roman" panose="02020603050405020304" pitchFamily="18" charset="0"/>
                <a:ea typeface="仿宋" panose="02010609060101010101" charset="-122"/>
              </a:rPr>
              <a:t>时间利用系统体系结构逻辑视图</a:t>
            </a:r>
            <a:endParaRPr lang="zh-CN" altLang="zh-CN" sz="1000" kern="100" dirty="0">
              <a:effectLst/>
              <a:latin typeface="Times New Roman" panose="02020603050405020304" pitchFamily="18" charset="0"/>
              <a:ea typeface="仿宋" panose="02010609060101010101"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3826768" cy="4525963"/>
          </a:xfrm>
        </p:spPr>
        <p:txBody>
          <a:bodyPr>
            <a:normAutofit/>
          </a:bodyPr>
          <a:lstStyle/>
          <a:p>
            <a:r>
              <a:rPr lang="en-US" altLang="zh-CN" sz="1600" dirty="0"/>
              <a:t>1</a:t>
            </a:r>
            <a:r>
              <a:rPr lang="zh-CN" altLang="en-US" sz="1600" dirty="0"/>
              <a:t>）本界面为本软件的任务管理界面。</a:t>
            </a:r>
            <a:endParaRPr lang="zh-CN" altLang="en-US" sz="1600" dirty="0"/>
          </a:p>
          <a:p>
            <a:r>
              <a:rPr lang="zh-CN" altLang="en-US" sz="1600" dirty="0"/>
              <a:t>用户可在该界面进行查看任务列表</a:t>
            </a:r>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pPr marL="109855" indent="0" algn="ctr">
              <a:buNone/>
            </a:pPr>
            <a:r>
              <a:rPr lang="zh-CN" altLang="zh-CN" sz="1200" kern="100" dirty="0">
                <a:effectLst/>
                <a:latin typeface="Times New Roman" panose="02020603050405020304" pitchFamily="18" charset="0"/>
                <a:ea typeface="仿宋" panose="02010609060101010101" charset="-122"/>
              </a:rPr>
              <a:t>图</a:t>
            </a:r>
            <a:r>
              <a:rPr lang="en-US" altLang="zh-CN" sz="1200" kern="100" dirty="0">
                <a:effectLst/>
                <a:latin typeface="Times New Roman" panose="02020603050405020304" pitchFamily="18" charset="0"/>
                <a:ea typeface="仿宋" panose="02010609060101010101" charset="-122"/>
              </a:rPr>
              <a:t>3-1</a:t>
            </a:r>
            <a:r>
              <a:rPr lang="zh-CN" altLang="zh-CN" sz="1200" kern="100" dirty="0">
                <a:effectLst/>
                <a:latin typeface="Times New Roman" panose="02020603050405020304" pitchFamily="18" charset="0"/>
                <a:ea typeface="仿宋" panose="02010609060101010101" charset="-122"/>
              </a:rPr>
              <a:t>时间利用系统用户端任务管理界面</a:t>
            </a:r>
            <a:endParaRPr lang="zh-CN" altLang="zh-CN" sz="1200" kern="100" dirty="0">
              <a:effectLst/>
              <a:latin typeface="Times New Roman" panose="02020603050405020304" pitchFamily="18" charset="0"/>
              <a:ea typeface="仿宋" panose="02010609060101010101" charset="-122"/>
            </a:endParaRPr>
          </a:p>
          <a:p>
            <a:endParaRPr lang="zh-CN" altLang="en-US" sz="1600" dirty="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用户界面设计及其模型</a:t>
            </a:r>
            <a:endParaRPr lang="zh-CN" altLang="en-US" dirty="0"/>
          </a:p>
        </p:txBody>
      </p:sp>
      <p:pic>
        <p:nvPicPr>
          <p:cNvPr id="6" name="图片 5"/>
          <p:cNvPicPr>
            <a:picLocks noChangeAspect="1"/>
          </p:cNvPicPr>
          <p:nvPr/>
        </p:nvPicPr>
        <p:blipFill>
          <a:blip r:embed="rId1"/>
          <a:stretch>
            <a:fillRect/>
          </a:stretch>
        </p:blipFill>
        <p:spPr>
          <a:xfrm>
            <a:off x="1619672" y="2132856"/>
            <a:ext cx="1566808" cy="3395766"/>
          </a:xfrm>
          <a:prstGeom prst="rect">
            <a:avLst/>
          </a:prstGeom>
        </p:spPr>
      </p:pic>
      <p:pic>
        <p:nvPicPr>
          <p:cNvPr id="8" name="图片 7"/>
          <p:cNvPicPr>
            <a:picLocks noChangeAspect="1"/>
          </p:cNvPicPr>
          <p:nvPr/>
        </p:nvPicPr>
        <p:blipFill>
          <a:blip r:embed="rId2"/>
          <a:stretch>
            <a:fillRect/>
          </a:stretch>
        </p:blipFill>
        <p:spPr>
          <a:xfrm>
            <a:off x="3896019" y="2132856"/>
            <a:ext cx="4790781" cy="3027792"/>
          </a:xfrm>
          <a:prstGeom prst="rect">
            <a:avLst/>
          </a:prstGeom>
          <a:noFill/>
          <a:ln>
            <a:noFill/>
          </a:ln>
        </p:spPr>
      </p:pic>
      <p:sp>
        <p:nvSpPr>
          <p:cNvPr id="9" name="文本框 8"/>
          <p:cNvSpPr txBox="1"/>
          <p:nvPr/>
        </p:nvSpPr>
        <p:spPr>
          <a:xfrm>
            <a:off x="4723258" y="5629645"/>
            <a:ext cx="3456384" cy="276999"/>
          </a:xfrm>
          <a:prstGeom prst="rect">
            <a:avLst/>
          </a:prstGeom>
          <a:noFill/>
        </p:spPr>
        <p:txBody>
          <a:bodyPr wrap="square" rtlCol="0">
            <a:spAutoFit/>
          </a:bodyPr>
          <a:lstStyle/>
          <a:p>
            <a:r>
              <a:rPr lang="zh-CN" altLang="en-US" sz="1200" b="1" dirty="0">
                <a:latin typeface="仿宋" panose="02010609060101010101" charset="-122"/>
                <a:ea typeface="仿宋" panose="02010609060101010101" charset="-122"/>
              </a:rPr>
              <a:t>图</a:t>
            </a:r>
            <a:r>
              <a:rPr lang="en-US" altLang="zh-CN" sz="1200" b="1" dirty="0">
                <a:latin typeface="仿宋" panose="02010609060101010101" charset="-122"/>
                <a:ea typeface="仿宋" panose="02010609060101010101" charset="-122"/>
              </a:rPr>
              <a:t>3-2 </a:t>
            </a:r>
            <a:r>
              <a:rPr lang="zh-CN" altLang="en-US" sz="1200" b="1" dirty="0">
                <a:latin typeface="仿宋" panose="02010609060101010101" charset="-122"/>
                <a:ea typeface="仿宋" panose="02010609060101010101" charset="-122"/>
              </a:rPr>
              <a:t>时间利用系统界面类表示：任务清单页面</a:t>
            </a:r>
            <a:endParaRPr lang="zh-CN" altLang="en-US" sz="1200" b="1" dirty="0">
              <a:latin typeface="仿宋" panose="02010609060101010101" charset="-122"/>
              <a:ea typeface="仿宋" panose="02010609060101010101"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51520" y="1481328"/>
            <a:ext cx="4752528" cy="4525963"/>
          </a:xfrm>
        </p:spPr>
        <p:txBody>
          <a:bodyPr/>
          <a:lstStyle/>
          <a:p>
            <a:r>
              <a:rPr lang="en-US" altLang="zh-CN" sz="1600" dirty="0"/>
              <a:t>2</a:t>
            </a:r>
            <a:r>
              <a:rPr lang="zh-CN" altLang="en-US" sz="1600" dirty="0"/>
              <a:t>）本界面为用户进行查看应用使用情况的界面</a:t>
            </a:r>
            <a:endParaRPr lang="zh-CN" altLang="en-US" sz="1600" dirty="0"/>
          </a:p>
          <a:p>
            <a:r>
              <a:rPr lang="zh-CN" altLang="en-US" sz="1600" dirty="0"/>
              <a:t>用户可在该界面查看今日各应用的使用情况</a:t>
            </a:r>
            <a:endParaRPr lang="zh-CN" altLang="en-US" sz="1600" dirty="0"/>
          </a:p>
          <a:p>
            <a:pPr marL="109855" indent="0">
              <a:buNone/>
            </a:pPr>
            <a:endParaRPr lang="zh-CN" altLang="en-US" dirty="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用户界面设计及其模型</a:t>
            </a:r>
            <a:endParaRPr lang="zh-CN" altLang="en-US" dirty="0"/>
          </a:p>
        </p:txBody>
      </p:sp>
      <p:pic>
        <p:nvPicPr>
          <p:cNvPr id="6" name="图片 5"/>
          <p:cNvPicPr>
            <a:picLocks noChangeAspect="1"/>
          </p:cNvPicPr>
          <p:nvPr/>
        </p:nvPicPr>
        <p:blipFill>
          <a:blip r:embed="rId1"/>
          <a:stretch>
            <a:fillRect/>
          </a:stretch>
        </p:blipFill>
        <p:spPr>
          <a:xfrm>
            <a:off x="1698063" y="2132857"/>
            <a:ext cx="1577793" cy="3414241"/>
          </a:xfrm>
          <a:prstGeom prst="rect">
            <a:avLst/>
          </a:prstGeom>
        </p:spPr>
      </p:pic>
      <p:sp>
        <p:nvSpPr>
          <p:cNvPr id="8" name="文本框 7"/>
          <p:cNvSpPr txBox="1"/>
          <p:nvPr/>
        </p:nvSpPr>
        <p:spPr>
          <a:xfrm>
            <a:off x="1043608" y="5641156"/>
            <a:ext cx="3600400" cy="276999"/>
          </a:xfrm>
          <a:prstGeom prst="rect">
            <a:avLst/>
          </a:prstGeom>
          <a:noFill/>
        </p:spPr>
        <p:txBody>
          <a:bodyPr wrap="square" rtlCol="0">
            <a:spAutoFit/>
          </a:bodyPr>
          <a:lstStyle/>
          <a:p>
            <a:r>
              <a:rPr lang="zh-CN" altLang="en-US" sz="1200" b="1" dirty="0">
                <a:latin typeface="仿宋" panose="02010609060101010101" charset="-122"/>
                <a:ea typeface="仿宋" panose="02010609060101010101" charset="-122"/>
              </a:rPr>
              <a:t>图</a:t>
            </a:r>
            <a:r>
              <a:rPr lang="en-US" altLang="zh-CN" sz="1200" b="1" dirty="0">
                <a:latin typeface="仿宋" panose="02010609060101010101" charset="-122"/>
                <a:ea typeface="仿宋" panose="02010609060101010101" charset="-122"/>
              </a:rPr>
              <a:t>3-3 </a:t>
            </a:r>
            <a:r>
              <a:rPr lang="zh-CN" altLang="en-US" sz="1200" b="1" dirty="0">
                <a:latin typeface="仿宋" panose="02010609060101010101" charset="-122"/>
                <a:ea typeface="仿宋" panose="02010609060101010101" charset="-122"/>
              </a:rPr>
              <a:t>时间利用系统手机端应用使用情况界面</a:t>
            </a:r>
            <a:endParaRPr lang="zh-CN" altLang="en-US" sz="1200" b="1" dirty="0">
              <a:latin typeface="仿宋" panose="02010609060101010101" charset="-122"/>
              <a:ea typeface="仿宋" panose="02010609060101010101" charset="-122"/>
            </a:endParaRPr>
          </a:p>
        </p:txBody>
      </p:sp>
      <p:pic>
        <p:nvPicPr>
          <p:cNvPr id="10" name="图片 9"/>
          <p:cNvPicPr>
            <a:picLocks noChangeAspect="1"/>
          </p:cNvPicPr>
          <p:nvPr/>
        </p:nvPicPr>
        <p:blipFill>
          <a:blip r:embed="rId2"/>
          <a:stretch>
            <a:fillRect/>
          </a:stretch>
        </p:blipFill>
        <p:spPr>
          <a:xfrm>
            <a:off x="4198152" y="2180672"/>
            <a:ext cx="4694327" cy="2792210"/>
          </a:xfrm>
          <a:prstGeom prst="rect">
            <a:avLst/>
          </a:prstGeom>
        </p:spPr>
      </p:pic>
      <p:sp>
        <p:nvSpPr>
          <p:cNvPr id="11" name="文本框 10"/>
          <p:cNvSpPr txBox="1"/>
          <p:nvPr/>
        </p:nvSpPr>
        <p:spPr>
          <a:xfrm>
            <a:off x="4499992" y="5641156"/>
            <a:ext cx="4032448" cy="326051"/>
          </a:xfrm>
          <a:prstGeom prst="rect">
            <a:avLst/>
          </a:prstGeom>
          <a:noFill/>
        </p:spPr>
        <p:txBody>
          <a:bodyPr wrap="square" rtlCol="0">
            <a:spAutoFit/>
          </a:bodyPr>
          <a:lstStyle/>
          <a:p>
            <a:pPr algn="ctr">
              <a:lnSpc>
                <a:spcPct val="150000"/>
              </a:lnSpc>
              <a:spcAft>
                <a:spcPts val="1200"/>
              </a:spcAft>
            </a:pPr>
            <a:r>
              <a:rPr lang="zh-CN" altLang="zh-CN" sz="1200" b="1" kern="100" dirty="0">
                <a:effectLst/>
                <a:latin typeface="仿宋" panose="02010609060101010101" charset="-122"/>
                <a:ea typeface="仿宋" panose="02010609060101010101" charset="-122"/>
              </a:rPr>
              <a:t>图</a:t>
            </a:r>
            <a:r>
              <a:rPr lang="en-US" altLang="zh-CN" sz="1200" b="1" kern="100" dirty="0">
                <a:effectLst/>
                <a:latin typeface="仿宋" panose="02010609060101010101" charset="-122"/>
                <a:ea typeface="仿宋" panose="02010609060101010101" charset="-122"/>
              </a:rPr>
              <a:t>3-4 </a:t>
            </a:r>
            <a:r>
              <a:rPr lang="zh-CN" altLang="zh-CN" sz="1200" b="1" kern="100" dirty="0">
                <a:effectLst/>
                <a:latin typeface="仿宋" panose="02010609060101010101" charset="-122"/>
                <a:ea typeface="仿宋" panose="02010609060101010101" charset="-122"/>
              </a:rPr>
              <a:t>时间利用系统界面类表示：应用使用情况页面</a:t>
            </a:r>
            <a:endParaRPr lang="zh-CN" altLang="zh-CN" sz="1200" b="1" kern="100" dirty="0">
              <a:effectLst/>
              <a:latin typeface="仿宋" panose="02010609060101010101" charset="-122"/>
              <a:ea typeface="仿宋" panose="02010609060101010101"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340768"/>
            <a:ext cx="4042792" cy="4666523"/>
          </a:xfrm>
        </p:spPr>
        <p:txBody>
          <a:bodyPr/>
          <a:lstStyle/>
          <a:p>
            <a:r>
              <a:rPr lang="en-US" altLang="zh-CN" sz="1600" dirty="0"/>
              <a:t>3</a:t>
            </a:r>
            <a:r>
              <a:rPr lang="zh-CN" altLang="en-US" sz="1600" dirty="0"/>
              <a:t>）本界面为用户进行添加任务的界面</a:t>
            </a:r>
            <a:endParaRPr lang="zh-CN" altLang="en-US" sz="1600" dirty="0"/>
          </a:p>
          <a:p>
            <a:r>
              <a:rPr lang="zh-CN" altLang="en-US" sz="1600" dirty="0"/>
              <a:t>用户可在该界面进行添加任务操作。用户输入完任务内容、设置好任务开始时间和任务结束时间后，点击设置完成会将用户填写的数据保存到数据库中。</a:t>
            </a:r>
            <a:endParaRPr lang="zh-CN" altLang="en-US" sz="1600" dirty="0"/>
          </a:p>
          <a:p>
            <a:endParaRPr lang="zh-CN" altLang="en-US" dirty="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用户界面设计及其模型</a:t>
            </a:r>
            <a:endParaRPr lang="zh-CN" altLang="en-US" dirty="0"/>
          </a:p>
        </p:txBody>
      </p:sp>
      <p:pic>
        <p:nvPicPr>
          <p:cNvPr id="6" name="图片 5"/>
          <p:cNvPicPr>
            <a:picLocks noChangeAspect="1"/>
          </p:cNvPicPr>
          <p:nvPr/>
        </p:nvPicPr>
        <p:blipFill>
          <a:blip r:embed="rId1"/>
          <a:stretch>
            <a:fillRect/>
          </a:stretch>
        </p:blipFill>
        <p:spPr>
          <a:xfrm>
            <a:off x="1979712" y="2708920"/>
            <a:ext cx="1329043" cy="2871465"/>
          </a:xfrm>
          <a:prstGeom prst="rect">
            <a:avLst/>
          </a:prstGeom>
        </p:spPr>
      </p:pic>
      <p:sp>
        <p:nvSpPr>
          <p:cNvPr id="7" name="文本框 6"/>
          <p:cNvSpPr txBox="1"/>
          <p:nvPr/>
        </p:nvSpPr>
        <p:spPr>
          <a:xfrm>
            <a:off x="1267333" y="5632371"/>
            <a:ext cx="3528392" cy="276999"/>
          </a:xfrm>
          <a:prstGeom prst="rect">
            <a:avLst/>
          </a:prstGeom>
          <a:noFill/>
        </p:spPr>
        <p:txBody>
          <a:bodyPr wrap="square" rtlCol="0">
            <a:spAutoFit/>
          </a:bodyPr>
          <a:lstStyle/>
          <a:p>
            <a:r>
              <a:rPr lang="zh-CN" altLang="en-US" sz="1200" b="1" dirty="0">
                <a:latin typeface="仿宋" panose="02010609060101010101" charset="-122"/>
                <a:ea typeface="仿宋" panose="02010609060101010101" charset="-122"/>
              </a:rPr>
              <a:t>图</a:t>
            </a:r>
            <a:r>
              <a:rPr lang="en-US" altLang="zh-CN" sz="1200" b="1" dirty="0">
                <a:latin typeface="仿宋" panose="02010609060101010101" charset="-122"/>
                <a:ea typeface="仿宋" panose="02010609060101010101" charset="-122"/>
              </a:rPr>
              <a:t>3-5 </a:t>
            </a:r>
            <a:r>
              <a:rPr lang="zh-CN" altLang="en-US" sz="1200" b="1" dirty="0">
                <a:latin typeface="仿宋" panose="02010609060101010101" charset="-122"/>
                <a:ea typeface="仿宋" panose="02010609060101010101" charset="-122"/>
              </a:rPr>
              <a:t>时间利用系统手机端添加任务界面</a:t>
            </a:r>
            <a:endParaRPr lang="zh-CN" altLang="en-US" sz="1200" b="1" dirty="0">
              <a:latin typeface="仿宋" panose="02010609060101010101" charset="-122"/>
              <a:ea typeface="仿宋" panose="02010609060101010101" charset="-122"/>
            </a:endParaRPr>
          </a:p>
        </p:txBody>
      </p:sp>
      <p:pic>
        <p:nvPicPr>
          <p:cNvPr id="9" name="图片 8"/>
          <p:cNvPicPr>
            <a:picLocks noChangeAspect="1"/>
          </p:cNvPicPr>
          <p:nvPr/>
        </p:nvPicPr>
        <p:blipFill>
          <a:blip r:embed="rId2"/>
          <a:stretch>
            <a:fillRect/>
          </a:stretch>
        </p:blipFill>
        <p:spPr>
          <a:xfrm>
            <a:off x="4283740" y="2681964"/>
            <a:ext cx="4389440" cy="2378225"/>
          </a:xfrm>
          <a:prstGeom prst="rect">
            <a:avLst/>
          </a:prstGeom>
        </p:spPr>
      </p:pic>
      <p:sp>
        <p:nvSpPr>
          <p:cNvPr id="10" name="文本框 9"/>
          <p:cNvSpPr txBox="1"/>
          <p:nvPr/>
        </p:nvSpPr>
        <p:spPr>
          <a:xfrm>
            <a:off x="4572000" y="5632372"/>
            <a:ext cx="3888432" cy="276999"/>
          </a:xfrm>
          <a:prstGeom prst="rect">
            <a:avLst/>
          </a:prstGeom>
          <a:noFill/>
        </p:spPr>
        <p:txBody>
          <a:bodyPr wrap="square" rtlCol="0">
            <a:spAutoFit/>
          </a:bodyPr>
          <a:lstStyle/>
          <a:p>
            <a:r>
              <a:rPr lang="zh-CN" altLang="en-US" sz="1200" b="1" dirty="0">
                <a:latin typeface="仿宋" panose="02010609060101010101" charset="-122"/>
                <a:ea typeface="仿宋" panose="02010609060101010101" charset="-122"/>
              </a:rPr>
              <a:t>图</a:t>
            </a:r>
            <a:r>
              <a:rPr lang="en-US" altLang="zh-CN" sz="1200" b="1" dirty="0">
                <a:latin typeface="仿宋" panose="02010609060101010101" charset="-122"/>
                <a:ea typeface="仿宋" panose="02010609060101010101" charset="-122"/>
              </a:rPr>
              <a:t>3-6 </a:t>
            </a:r>
            <a:r>
              <a:rPr lang="zh-CN" altLang="en-US" sz="1200" b="1" dirty="0">
                <a:latin typeface="仿宋" panose="02010609060101010101" charset="-122"/>
                <a:ea typeface="仿宋" panose="02010609060101010101" charset="-122"/>
              </a:rPr>
              <a:t>时间利用系统界面类表示：添加任务页面</a:t>
            </a:r>
            <a:endParaRPr lang="zh-CN" altLang="en-US" sz="1200" b="1" dirty="0">
              <a:latin typeface="仿宋" panose="02010609060101010101" charset="-122"/>
              <a:ea typeface="仿宋" panose="02010609060101010101"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51520" y="1268760"/>
            <a:ext cx="4536504" cy="4813995"/>
          </a:xfrm>
        </p:spPr>
        <p:txBody>
          <a:bodyPr/>
          <a:lstStyle/>
          <a:p>
            <a:r>
              <a:rPr lang="en-US" altLang="zh-CN" sz="1600" dirty="0"/>
              <a:t>4</a:t>
            </a:r>
            <a:r>
              <a:rPr lang="zh-CN" altLang="en-US" sz="1600" dirty="0"/>
              <a:t>）本界面为用户进行删除、修改任务的界面</a:t>
            </a:r>
            <a:endParaRPr lang="zh-CN" altLang="en-US" sz="1600" dirty="0"/>
          </a:p>
          <a:p>
            <a:r>
              <a:rPr lang="zh-CN" altLang="en-US" sz="1600" dirty="0"/>
              <a:t>用户可在该界面进行任务的删除和修改操作</a:t>
            </a:r>
            <a:endParaRPr lang="zh-CN" altLang="en-US" sz="1600" dirty="0"/>
          </a:p>
          <a:p>
            <a:endParaRPr lang="zh-CN" altLang="en-US" dirty="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用户界面设计及其模型</a:t>
            </a:r>
            <a:endParaRPr lang="zh-CN" altLang="en-US" dirty="0"/>
          </a:p>
        </p:txBody>
      </p:sp>
      <p:pic>
        <p:nvPicPr>
          <p:cNvPr id="6" name="图片 5"/>
          <p:cNvPicPr>
            <a:picLocks noChangeAspect="1"/>
          </p:cNvPicPr>
          <p:nvPr/>
        </p:nvPicPr>
        <p:blipFill>
          <a:blip r:embed="rId1"/>
          <a:stretch>
            <a:fillRect/>
          </a:stretch>
        </p:blipFill>
        <p:spPr>
          <a:xfrm>
            <a:off x="1696740" y="1889474"/>
            <a:ext cx="1646063" cy="3572566"/>
          </a:xfrm>
          <a:prstGeom prst="rect">
            <a:avLst/>
          </a:prstGeom>
        </p:spPr>
      </p:pic>
      <p:sp>
        <p:nvSpPr>
          <p:cNvPr id="7" name="文本框 6"/>
          <p:cNvSpPr txBox="1"/>
          <p:nvPr/>
        </p:nvSpPr>
        <p:spPr>
          <a:xfrm>
            <a:off x="899592" y="5661248"/>
            <a:ext cx="3528392" cy="276999"/>
          </a:xfrm>
          <a:prstGeom prst="rect">
            <a:avLst/>
          </a:prstGeom>
          <a:noFill/>
        </p:spPr>
        <p:txBody>
          <a:bodyPr wrap="square" rtlCol="0">
            <a:spAutoFit/>
          </a:bodyPr>
          <a:lstStyle/>
          <a:p>
            <a:r>
              <a:rPr lang="zh-CN" altLang="en-US" sz="1200" b="1" dirty="0">
                <a:latin typeface="仿宋" panose="02010609060101010101" charset="-122"/>
                <a:ea typeface="仿宋" panose="02010609060101010101" charset="-122"/>
              </a:rPr>
              <a:t>图</a:t>
            </a:r>
            <a:r>
              <a:rPr lang="en-US" altLang="zh-CN" sz="1200" b="1" dirty="0">
                <a:latin typeface="仿宋" panose="02010609060101010101" charset="-122"/>
                <a:ea typeface="仿宋" panose="02010609060101010101" charset="-122"/>
              </a:rPr>
              <a:t>3-7 </a:t>
            </a:r>
            <a:r>
              <a:rPr lang="zh-CN" altLang="en-US" sz="1200" b="1" dirty="0">
                <a:latin typeface="仿宋" panose="02010609060101010101" charset="-122"/>
                <a:ea typeface="仿宋" panose="02010609060101010101" charset="-122"/>
              </a:rPr>
              <a:t>时间利用系统手机端删除、修改任务界面</a:t>
            </a:r>
            <a:endParaRPr lang="zh-CN" altLang="en-US" sz="1200" b="1" dirty="0">
              <a:latin typeface="仿宋" panose="02010609060101010101" charset="-122"/>
              <a:ea typeface="仿宋" panose="02010609060101010101" charset="-122"/>
            </a:endParaRPr>
          </a:p>
        </p:txBody>
      </p:sp>
      <p:pic>
        <p:nvPicPr>
          <p:cNvPr id="11" name="图片 10"/>
          <p:cNvPicPr>
            <a:picLocks noChangeAspect="1"/>
          </p:cNvPicPr>
          <p:nvPr/>
        </p:nvPicPr>
        <p:blipFill>
          <a:blip r:embed="rId2"/>
          <a:stretch>
            <a:fillRect/>
          </a:stretch>
        </p:blipFill>
        <p:spPr>
          <a:xfrm>
            <a:off x="3987072" y="2312701"/>
            <a:ext cx="5060771" cy="2682901"/>
          </a:xfrm>
          <a:prstGeom prst="rect">
            <a:avLst/>
          </a:prstGeom>
        </p:spPr>
      </p:pic>
      <p:sp>
        <p:nvSpPr>
          <p:cNvPr id="12" name="文本框 11"/>
          <p:cNvSpPr txBox="1"/>
          <p:nvPr/>
        </p:nvSpPr>
        <p:spPr>
          <a:xfrm>
            <a:off x="4716018" y="5661247"/>
            <a:ext cx="3888430" cy="276999"/>
          </a:xfrm>
          <a:prstGeom prst="rect">
            <a:avLst/>
          </a:prstGeom>
          <a:noFill/>
        </p:spPr>
        <p:txBody>
          <a:bodyPr wrap="square" rtlCol="0">
            <a:spAutoFit/>
          </a:bodyPr>
          <a:lstStyle/>
          <a:p>
            <a:r>
              <a:rPr lang="zh-CN" altLang="zh-CN" sz="1200" b="1" kern="100" dirty="0">
                <a:effectLst/>
                <a:latin typeface="仿宋" panose="02010609060101010101" charset="-122"/>
                <a:ea typeface="仿宋" panose="02010609060101010101" charset="-122"/>
              </a:rPr>
              <a:t>图</a:t>
            </a:r>
            <a:r>
              <a:rPr lang="en-US" altLang="zh-CN" sz="1200" b="1" kern="100" dirty="0">
                <a:effectLst/>
                <a:latin typeface="仿宋" panose="02010609060101010101" charset="-122"/>
                <a:ea typeface="仿宋" panose="02010609060101010101" charset="-122"/>
              </a:rPr>
              <a:t>3-8 </a:t>
            </a:r>
            <a:r>
              <a:rPr lang="zh-CN" altLang="zh-CN" sz="1200" b="1" kern="100" dirty="0">
                <a:effectLst/>
                <a:latin typeface="仿宋" panose="02010609060101010101" charset="-122"/>
                <a:ea typeface="仿宋" panose="02010609060101010101" charset="-122"/>
              </a:rPr>
              <a:t>时间利用系统界面类表示：删除、修改任务页面</a:t>
            </a:r>
            <a:endParaRPr lang="zh-CN" altLang="zh-CN" sz="1200" b="1" kern="100" dirty="0">
              <a:effectLst/>
              <a:latin typeface="仿宋" panose="02010609060101010101" charset="-122"/>
              <a:ea typeface="仿宋" panose="02010609060101010101"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4618856" cy="4525963"/>
          </a:xfrm>
        </p:spPr>
        <p:txBody>
          <a:bodyPr/>
          <a:lstStyle/>
          <a:p>
            <a:r>
              <a:rPr lang="en-US" altLang="zh-CN" sz="1600" dirty="0"/>
              <a:t>5</a:t>
            </a:r>
            <a:r>
              <a:rPr lang="zh-CN" altLang="en-US" sz="1600" dirty="0"/>
              <a:t>）本界面为用户进行应用分类的界面</a:t>
            </a:r>
            <a:endParaRPr lang="zh-CN" altLang="en-US" sz="1600" dirty="0"/>
          </a:p>
          <a:p>
            <a:r>
              <a:rPr lang="zh-CN" altLang="en-US" sz="1600" dirty="0"/>
              <a:t>用户可在该界面进行应用的分类操作。用户点击软件选择会出现所有软件的下拉栏，用户可从中选择。点击软件分类选择会出现软件分类的下拉栏，用户可从中选择。</a:t>
            </a:r>
            <a:endParaRPr lang="zh-CN" altLang="en-US" sz="1600" dirty="0"/>
          </a:p>
          <a:p>
            <a:endParaRPr lang="zh-CN" altLang="en-US" dirty="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用户界面设计及其模型</a:t>
            </a:r>
            <a:endParaRPr lang="zh-CN" altLang="en-US" dirty="0"/>
          </a:p>
        </p:txBody>
      </p:sp>
      <p:pic>
        <p:nvPicPr>
          <p:cNvPr id="6" name="图片 5"/>
          <p:cNvPicPr>
            <a:picLocks noChangeAspect="1"/>
          </p:cNvPicPr>
          <p:nvPr/>
        </p:nvPicPr>
        <p:blipFill>
          <a:blip r:embed="rId1"/>
          <a:stretch>
            <a:fillRect/>
          </a:stretch>
        </p:blipFill>
        <p:spPr>
          <a:xfrm>
            <a:off x="2185157" y="2855386"/>
            <a:ext cx="1450739" cy="3151395"/>
          </a:xfrm>
          <a:prstGeom prst="rect">
            <a:avLst/>
          </a:prstGeom>
        </p:spPr>
      </p:pic>
      <p:sp>
        <p:nvSpPr>
          <p:cNvPr id="7" name="文本框 6"/>
          <p:cNvSpPr txBox="1"/>
          <p:nvPr/>
        </p:nvSpPr>
        <p:spPr>
          <a:xfrm>
            <a:off x="1547664" y="6006782"/>
            <a:ext cx="3528392" cy="276999"/>
          </a:xfrm>
          <a:prstGeom prst="rect">
            <a:avLst/>
          </a:prstGeom>
          <a:noFill/>
        </p:spPr>
        <p:txBody>
          <a:bodyPr wrap="square" rtlCol="0">
            <a:spAutoFit/>
          </a:bodyPr>
          <a:lstStyle/>
          <a:p>
            <a:r>
              <a:rPr lang="zh-CN" altLang="en-US" sz="1200" b="1" dirty="0">
                <a:latin typeface="仿宋" panose="02010609060101010101" charset="-122"/>
                <a:ea typeface="仿宋" panose="02010609060101010101" charset="-122"/>
              </a:rPr>
              <a:t>图</a:t>
            </a:r>
            <a:r>
              <a:rPr lang="en-US" altLang="zh-CN" sz="1200" b="1" dirty="0">
                <a:latin typeface="仿宋" panose="02010609060101010101" charset="-122"/>
                <a:ea typeface="仿宋" panose="02010609060101010101" charset="-122"/>
              </a:rPr>
              <a:t>3-9 </a:t>
            </a:r>
            <a:r>
              <a:rPr lang="zh-CN" altLang="en-US" sz="1200" b="1" dirty="0">
                <a:latin typeface="仿宋" panose="02010609060101010101" charset="-122"/>
                <a:ea typeface="仿宋" panose="02010609060101010101" charset="-122"/>
              </a:rPr>
              <a:t>时间利用系统手机端进行应用分类界面</a:t>
            </a:r>
            <a:endParaRPr lang="zh-CN" altLang="en-US" sz="1200" b="1" dirty="0">
              <a:latin typeface="仿宋" panose="02010609060101010101" charset="-122"/>
              <a:ea typeface="仿宋" panose="02010609060101010101" charset="-122"/>
            </a:endParaRPr>
          </a:p>
        </p:txBody>
      </p:sp>
      <p:pic>
        <p:nvPicPr>
          <p:cNvPr id="9" name="图片 8"/>
          <p:cNvPicPr>
            <a:picLocks noChangeAspect="1"/>
          </p:cNvPicPr>
          <p:nvPr/>
        </p:nvPicPr>
        <p:blipFill>
          <a:blip r:embed="rId2"/>
          <a:stretch>
            <a:fillRect/>
          </a:stretch>
        </p:blipFill>
        <p:spPr>
          <a:xfrm>
            <a:off x="4377407" y="2832648"/>
            <a:ext cx="4738651" cy="2520280"/>
          </a:xfrm>
          <a:prstGeom prst="rect">
            <a:avLst/>
          </a:prstGeom>
        </p:spPr>
      </p:pic>
      <p:sp>
        <p:nvSpPr>
          <p:cNvPr id="10" name="文本框 9"/>
          <p:cNvSpPr txBox="1"/>
          <p:nvPr/>
        </p:nvSpPr>
        <p:spPr>
          <a:xfrm>
            <a:off x="5004048" y="6006781"/>
            <a:ext cx="3816424" cy="276999"/>
          </a:xfrm>
          <a:prstGeom prst="rect">
            <a:avLst/>
          </a:prstGeom>
          <a:noFill/>
        </p:spPr>
        <p:txBody>
          <a:bodyPr wrap="square" rtlCol="0">
            <a:spAutoFit/>
          </a:bodyPr>
          <a:lstStyle/>
          <a:p>
            <a:r>
              <a:rPr lang="zh-CN" altLang="en-US" sz="1200" b="1" dirty="0">
                <a:latin typeface="仿宋" panose="02010609060101010101" charset="-122"/>
                <a:ea typeface="仿宋" panose="02010609060101010101" charset="-122"/>
              </a:rPr>
              <a:t>图</a:t>
            </a:r>
            <a:r>
              <a:rPr lang="en-US" altLang="zh-CN" sz="1200" b="1" dirty="0">
                <a:latin typeface="仿宋" panose="02010609060101010101" charset="-122"/>
                <a:ea typeface="仿宋" panose="02010609060101010101" charset="-122"/>
              </a:rPr>
              <a:t>3-10 </a:t>
            </a:r>
            <a:r>
              <a:rPr lang="zh-CN" altLang="en-US" sz="1200" b="1" dirty="0">
                <a:latin typeface="仿宋" panose="02010609060101010101" charset="-122"/>
                <a:ea typeface="仿宋" panose="02010609060101010101" charset="-122"/>
              </a:rPr>
              <a:t>时间利用系统界面类表示：应用分类页面</a:t>
            </a:r>
            <a:endParaRPr lang="zh-CN" altLang="en-US" sz="1200" b="1" dirty="0">
              <a:latin typeface="仿宋" panose="02010609060101010101" charset="-122"/>
              <a:ea typeface="仿宋" panose="02010609060101010101"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4402832" cy="4525963"/>
          </a:xfrm>
        </p:spPr>
        <p:txBody>
          <a:bodyPr/>
          <a:lstStyle/>
          <a:p>
            <a:r>
              <a:rPr lang="en-US" altLang="zh-CN" sz="1600" dirty="0"/>
              <a:t>6</a:t>
            </a:r>
            <a:r>
              <a:rPr lang="zh-CN" altLang="en-US" sz="1600" dirty="0"/>
              <a:t>）本界面为用户查看今日分析报告的界面</a:t>
            </a:r>
            <a:endParaRPr lang="zh-CN" altLang="en-US" sz="1600" dirty="0"/>
          </a:p>
          <a:p>
            <a:r>
              <a:rPr lang="zh-CN" altLang="en-US" sz="1600" dirty="0"/>
              <a:t>用户可在该界面查看今日分析报告</a:t>
            </a:r>
            <a:endParaRPr lang="zh-CN" altLang="en-US" sz="1600" dirty="0"/>
          </a:p>
          <a:p>
            <a:endParaRPr lang="zh-CN" altLang="en-US" dirty="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用户界面设计及其模型</a:t>
            </a:r>
            <a:endParaRPr lang="zh-CN" altLang="en-US" dirty="0"/>
          </a:p>
        </p:txBody>
      </p:sp>
      <p:pic>
        <p:nvPicPr>
          <p:cNvPr id="6" name="图片 5"/>
          <p:cNvPicPr>
            <a:picLocks noChangeAspect="1"/>
          </p:cNvPicPr>
          <p:nvPr/>
        </p:nvPicPr>
        <p:blipFill>
          <a:blip r:embed="rId1"/>
          <a:stretch>
            <a:fillRect/>
          </a:stretch>
        </p:blipFill>
        <p:spPr>
          <a:xfrm>
            <a:off x="1763688" y="2132856"/>
            <a:ext cx="1656184" cy="3591788"/>
          </a:xfrm>
          <a:prstGeom prst="rect">
            <a:avLst/>
          </a:prstGeom>
        </p:spPr>
      </p:pic>
      <p:sp>
        <p:nvSpPr>
          <p:cNvPr id="7" name="文本框 6"/>
          <p:cNvSpPr txBox="1"/>
          <p:nvPr/>
        </p:nvSpPr>
        <p:spPr>
          <a:xfrm>
            <a:off x="1043608" y="5877272"/>
            <a:ext cx="3960440" cy="276999"/>
          </a:xfrm>
          <a:prstGeom prst="rect">
            <a:avLst/>
          </a:prstGeom>
          <a:noFill/>
        </p:spPr>
        <p:txBody>
          <a:bodyPr wrap="square" rtlCol="0">
            <a:spAutoFit/>
          </a:bodyPr>
          <a:lstStyle/>
          <a:p>
            <a:r>
              <a:rPr lang="zh-CN" altLang="en-US" sz="1200" b="1" dirty="0">
                <a:latin typeface="仿宋" panose="02010609060101010101" charset="-122"/>
                <a:ea typeface="仿宋" panose="02010609060101010101" charset="-122"/>
              </a:rPr>
              <a:t>图</a:t>
            </a:r>
            <a:r>
              <a:rPr lang="en-US" altLang="zh-CN" sz="1200" b="1" dirty="0">
                <a:latin typeface="仿宋" panose="02010609060101010101" charset="-122"/>
                <a:ea typeface="仿宋" panose="02010609060101010101" charset="-122"/>
              </a:rPr>
              <a:t>3-11 </a:t>
            </a:r>
            <a:r>
              <a:rPr lang="zh-CN" altLang="en-US" sz="1200" b="1" dirty="0">
                <a:latin typeface="仿宋" panose="02010609060101010101" charset="-122"/>
                <a:ea typeface="仿宋" panose="02010609060101010101" charset="-122"/>
              </a:rPr>
              <a:t>时间利用系统手机端查看今日分析报告界面</a:t>
            </a:r>
            <a:endParaRPr lang="zh-CN" altLang="en-US" sz="1200" b="1" dirty="0">
              <a:latin typeface="仿宋" panose="02010609060101010101" charset="-122"/>
              <a:ea typeface="仿宋" panose="02010609060101010101" charset="-122"/>
            </a:endParaRPr>
          </a:p>
        </p:txBody>
      </p:sp>
      <p:pic>
        <p:nvPicPr>
          <p:cNvPr id="9" name="图片 8"/>
          <p:cNvPicPr>
            <a:picLocks noChangeAspect="1"/>
          </p:cNvPicPr>
          <p:nvPr/>
        </p:nvPicPr>
        <p:blipFill>
          <a:blip r:embed="rId2"/>
          <a:stretch>
            <a:fillRect/>
          </a:stretch>
        </p:blipFill>
        <p:spPr>
          <a:xfrm>
            <a:off x="3870503" y="3028794"/>
            <a:ext cx="5273497" cy="1767993"/>
          </a:xfrm>
          <a:prstGeom prst="rect">
            <a:avLst/>
          </a:prstGeom>
        </p:spPr>
      </p:pic>
      <p:sp>
        <p:nvSpPr>
          <p:cNvPr id="10" name="文本框 9"/>
          <p:cNvSpPr txBox="1"/>
          <p:nvPr/>
        </p:nvSpPr>
        <p:spPr>
          <a:xfrm>
            <a:off x="4860032" y="5877272"/>
            <a:ext cx="3826768" cy="276999"/>
          </a:xfrm>
          <a:prstGeom prst="rect">
            <a:avLst/>
          </a:prstGeom>
          <a:noFill/>
        </p:spPr>
        <p:txBody>
          <a:bodyPr wrap="square" rtlCol="0">
            <a:spAutoFit/>
          </a:bodyPr>
          <a:lstStyle/>
          <a:p>
            <a:r>
              <a:rPr lang="zh-CN" altLang="en-US" sz="1200" b="1" dirty="0">
                <a:latin typeface="仿宋" panose="02010609060101010101" charset="-122"/>
                <a:ea typeface="仿宋" panose="02010609060101010101" charset="-122"/>
              </a:rPr>
              <a:t>图</a:t>
            </a:r>
            <a:r>
              <a:rPr lang="en-US" altLang="zh-CN" sz="1200" b="1" dirty="0">
                <a:latin typeface="仿宋" panose="02010609060101010101" charset="-122"/>
                <a:ea typeface="仿宋" panose="02010609060101010101" charset="-122"/>
              </a:rPr>
              <a:t>3-12 </a:t>
            </a:r>
            <a:r>
              <a:rPr lang="zh-CN" altLang="en-US" sz="1200" b="1" dirty="0">
                <a:latin typeface="仿宋" panose="02010609060101010101" charset="-122"/>
                <a:ea typeface="仿宋" panose="02010609060101010101" charset="-122"/>
              </a:rPr>
              <a:t>时间利用系统界面类表示：今日分析报告页面</a:t>
            </a:r>
            <a:endParaRPr lang="zh-CN" altLang="en-US" sz="1200" b="1" dirty="0">
              <a:latin typeface="仿宋" panose="02010609060101010101" charset="-122"/>
              <a:ea typeface="仿宋" panose="02010609060101010101"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4402832" cy="4525963"/>
          </a:xfrm>
        </p:spPr>
        <p:txBody>
          <a:bodyPr/>
          <a:lstStyle/>
          <a:p>
            <a:r>
              <a:rPr lang="en-US" altLang="zh-CN" sz="1600" dirty="0"/>
              <a:t>7</a:t>
            </a:r>
            <a:r>
              <a:rPr lang="zh-CN" altLang="en-US" sz="1600" dirty="0"/>
              <a:t>）本界面为用户查看昨日分析报告的界面</a:t>
            </a:r>
            <a:endParaRPr lang="zh-CN" altLang="en-US" sz="1600" dirty="0"/>
          </a:p>
          <a:p>
            <a:r>
              <a:rPr lang="zh-CN" altLang="en-US" sz="1600" dirty="0"/>
              <a:t>用户可在该界面查看昨日分析报告</a:t>
            </a:r>
            <a:endParaRPr lang="zh-CN" altLang="en-US" sz="1600" dirty="0"/>
          </a:p>
          <a:p>
            <a:endParaRPr lang="zh-CN" altLang="en-US" dirty="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用户界面设计及其模型</a:t>
            </a:r>
            <a:endParaRPr lang="zh-CN" altLang="en-US" dirty="0"/>
          </a:p>
        </p:txBody>
      </p:sp>
      <p:pic>
        <p:nvPicPr>
          <p:cNvPr id="6" name="图片 5"/>
          <p:cNvPicPr>
            <a:picLocks noChangeAspect="1"/>
          </p:cNvPicPr>
          <p:nvPr/>
        </p:nvPicPr>
        <p:blipFill>
          <a:blip r:embed="rId1"/>
          <a:stretch>
            <a:fillRect/>
          </a:stretch>
        </p:blipFill>
        <p:spPr>
          <a:xfrm>
            <a:off x="1841681" y="2141749"/>
            <a:ext cx="1633870" cy="3542083"/>
          </a:xfrm>
          <a:prstGeom prst="rect">
            <a:avLst/>
          </a:prstGeom>
        </p:spPr>
      </p:pic>
      <p:sp>
        <p:nvSpPr>
          <p:cNvPr id="7" name="文本框 6"/>
          <p:cNvSpPr txBox="1"/>
          <p:nvPr/>
        </p:nvSpPr>
        <p:spPr>
          <a:xfrm>
            <a:off x="1115616" y="5877272"/>
            <a:ext cx="3672408" cy="276999"/>
          </a:xfrm>
          <a:prstGeom prst="rect">
            <a:avLst/>
          </a:prstGeom>
          <a:noFill/>
        </p:spPr>
        <p:txBody>
          <a:bodyPr wrap="square" rtlCol="0">
            <a:spAutoFit/>
          </a:bodyPr>
          <a:lstStyle/>
          <a:p>
            <a:r>
              <a:rPr lang="zh-CN" altLang="en-US" sz="1200" b="1" dirty="0">
                <a:latin typeface="仿宋" panose="02010609060101010101" charset="-122"/>
                <a:ea typeface="仿宋" panose="02010609060101010101" charset="-122"/>
              </a:rPr>
              <a:t>图</a:t>
            </a:r>
            <a:r>
              <a:rPr lang="en-US" altLang="zh-CN" sz="1200" b="1" dirty="0">
                <a:latin typeface="仿宋" panose="02010609060101010101" charset="-122"/>
                <a:ea typeface="仿宋" panose="02010609060101010101" charset="-122"/>
              </a:rPr>
              <a:t>3-13 </a:t>
            </a:r>
            <a:r>
              <a:rPr lang="zh-CN" altLang="en-US" sz="1200" b="1" dirty="0">
                <a:latin typeface="仿宋" panose="02010609060101010101" charset="-122"/>
                <a:ea typeface="仿宋" panose="02010609060101010101" charset="-122"/>
              </a:rPr>
              <a:t>时间利用系统手机端查看昨日分析报告界面</a:t>
            </a:r>
            <a:endParaRPr lang="zh-CN" altLang="en-US" sz="1200" b="1" dirty="0">
              <a:latin typeface="仿宋" panose="02010609060101010101" charset="-122"/>
              <a:ea typeface="仿宋" panose="02010609060101010101" charset="-122"/>
            </a:endParaRPr>
          </a:p>
        </p:txBody>
      </p:sp>
      <p:pic>
        <p:nvPicPr>
          <p:cNvPr id="9" name="图片 8"/>
          <p:cNvPicPr>
            <a:picLocks noChangeAspect="1"/>
          </p:cNvPicPr>
          <p:nvPr/>
        </p:nvPicPr>
        <p:blipFill>
          <a:blip r:embed="rId2"/>
          <a:stretch>
            <a:fillRect/>
          </a:stretch>
        </p:blipFill>
        <p:spPr>
          <a:xfrm>
            <a:off x="3681607" y="2944592"/>
            <a:ext cx="5462393" cy="1844242"/>
          </a:xfrm>
          <a:prstGeom prst="rect">
            <a:avLst/>
          </a:prstGeom>
        </p:spPr>
      </p:pic>
      <p:sp>
        <p:nvSpPr>
          <p:cNvPr id="10" name="文本框 9"/>
          <p:cNvSpPr txBox="1"/>
          <p:nvPr/>
        </p:nvSpPr>
        <p:spPr>
          <a:xfrm>
            <a:off x="4860032" y="5877272"/>
            <a:ext cx="3960440" cy="276999"/>
          </a:xfrm>
          <a:prstGeom prst="rect">
            <a:avLst/>
          </a:prstGeom>
          <a:noFill/>
        </p:spPr>
        <p:txBody>
          <a:bodyPr wrap="square" rtlCol="0">
            <a:spAutoFit/>
          </a:bodyPr>
          <a:lstStyle/>
          <a:p>
            <a:r>
              <a:rPr lang="zh-CN" altLang="en-US" sz="1200" b="1" dirty="0">
                <a:latin typeface="仿宋" panose="02010609060101010101" charset="-122"/>
                <a:ea typeface="仿宋" panose="02010609060101010101" charset="-122"/>
              </a:rPr>
              <a:t>图</a:t>
            </a:r>
            <a:r>
              <a:rPr lang="en-US" altLang="zh-CN" sz="1200" b="1" dirty="0">
                <a:latin typeface="仿宋" panose="02010609060101010101" charset="-122"/>
                <a:ea typeface="仿宋" panose="02010609060101010101" charset="-122"/>
              </a:rPr>
              <a:t>3-14 </a:t>
            </a:r>
            <a:r>
              <a:rPr lang="zh-CN" altLang="en-US" sz="1200" b="1" dirty="0">
                <a:latin typeface="仿宋" panose="02010609060101010101" charset="-122"/>
                <a:ea typeface="仿宋" panose="02010609060101010101" charset="-122"/>
              </a:rPr>
              <a:t>时间利用系统界面类表示：昨日分析报告页面</a:t>
            </a:r>
            <a:endParaRPr lang="zh-CN" altLang="en-US" sz="1200" b="1" dirty="0">
              <a:latin typeface="仿宋" panose="02010609060101010101" charset="-122"/>
              <a:ea typeface="仿宋" panose="02010609060101010101"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4762872" cy="4525963"/>
          </a:xfrm>
        </p:spPr>
        <p:txBody>
          <a:bodyPr/>
          <a:lstStyle/>
          <a:p>
            <a:r>
              <a:rPr lang="en-US" altLang="zh-CN" sz="1600" dirty="0"/>
              <a:t>8</a:t>
            </a:r>
            <a:r>
              <a:rPr lang="zh-CN" altLang="en-US" sz="1600" dirty="0"/>
              <a:t>）本界面为用户查看最近七天分析报告的界面</a:t>
            </a:r>
            <a:endParaRPr lang="zh-CN" altLang="en-US" sz="1600" dirty="0"/>
          </a:p>
          <a:p>
            <a:r>
              <a:rPr lang="zh-CN" altLang="en-US" sz="1600" dirty="0"/>
              <a:t>用户可在该界面查看最近七天的分析报告</a:t>
            </a:r>
            <a:endParaRPr lang="zh-CN" altLang="en-US" sz="1600" dirty="0"/>
          </a:p>
          <a:p>
            <a:endParaRPr lang="zh-CN" altLang="en-US" dirty="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用户界面设计及其模型</a:t>
            </a:r>
            <a:endParaRPr lang="zh-CN" altLang="en-US" dirty="0"/>
          </a:p>
        </p:txBody>
      </p:sp>
      <p:pic>
        <p:nvPicPr>
          <p:cNvPr id="6" name="图片 5"/>
          <p:cNvPicPr>
            <a:picLocks noChangeAspect="1"/>
          </p:cNvPicPr>
          <p:nvPr/>
        </p:nvPicPr>
        <p:blipFill>
          <a:blip r:embed="rId1"/>
          <a:stretch>
            <a:fillRect/>
          </a:stretch>
        </p:blipFill>
        <p:spPr>
          <a:xfrm>
            <a:off x="1979712" y="2073860"/>
            <a:ext cx="1542422" cy="3340898"/>
          </a:xfrm>
          <a:prstGeom prst="rect">
            <a:avLst/>
          </a:prstGeom>
        </p:spPr>
      </p:pic>
      <p:sp>
        <p:nvSpPr>
          <p:cNvPr id="7" name="文本框 6"/>
          <p:cNvSpPr txBox="1"/>
          <p:nvPr/>
        </p:nvSpPr>
        <p:spPr>
          <a:xfrm>
            <a:off x="827584" y="5805264"/>
            <a:ext cx="3960440" cy="276999"/>
          </a:xfrm>
          <a:prstGeom prst="rect">
            <a:avLst/>
          </a:prstGeom>
          <a:noFill/>
        </p:spPr>
        <p:txBody>
          <a:bodyPr wrap="square" rtlCol="0">
            <a:spAutoFit/>
          </a:bodyPr>
          <a:lstStyle/>
          <a:p>
            <a:r>
              <a:rPr lang="zh-CN" altLang="en-US" sz="1200" b="1" dirty="0">
                <a:latin typeface="仿宋" panose="02010609060101010101" charset="-122"/>
                <a:ea typeface="仿宋" panose="02010609060101010101" charset="-122"/>
              </a:rPr>
              <a:t>图</a:t>
            </a:r>
            <a:r>
              <a:rPr lang="en-US" altLang="zh-CN" sz="1200" b="1" dirty="0">
                <a:latin typeface="仿宋" panose="02010609060101010101" charset="-122"/>
                <a:ea typeface="仿宋" panose="02010609060101010101" charset="-122"/>
              </a:rPr>
              <a:t>3-15 </a:t>
            </a:r>
            <a:r>
              <a:rPr lang="zh-CN" altLang="en-US" sz="1200" b="1" dirty="0">
                <a:latin typeface="仿宋" panose="02010609060101010101" charset="-122"/>
                <a:ea typeface="仿宋" panose="02010609060101010101" charset="-122"/>
              </a:rPr>
              <a:t>时间利用系统手机端查看最近七天分析报告界面</a:t>
            </a:r>
            <a:endParaRPr lang="zh-CN" altLang="en-US" sz="1200" b="1" dirty="0">
              <a:latin typeface="仿宋" panose="02010609060101010101" charset="-122"/>
              <a:ea typeface="仿宋" panose="02010609060101010101" charset="-122"/>
            </a:endParaRPr>
          </a:p>
        </p:txBody>
      </p:sp>
      <p:pic>
        <p:nvPicPr>
          <p:cNvPr id="9" name="图片 8"/>
          <p:cNvPicPr>
            <a:picLocks noChangeAspect="1"/>
          </p:cNvPicPr>
          <p:nvPr/>
        </p:nvPicPr>
        <p:blipFill>
          <a:blip r:embed="rId2"/>
          <a:stretch>
            <a:fillRect/>
          </a:stretch>
        </p:blipFill>
        <p:spPr>
          <a:xfrm>
            <a:off x="4507698" y="3076342"/>
            <a:ext cx="4505334" cy="1822862"/>
          </a:xfrm>
          <a:prstGeom prst="rect">
            <a:avLst/>
          </a:prstGeom>
        </p:spPr>
      </p:pic>
      <p:sp>
        <p:nvSpPr>
          <p:cNvPr id="10" name="文本框 9"/>
          <p:cNvSpPr txBox="1"/>
          <p:nvPr/>
        </p:nvSpPr>
        <p:spPr>
          <a:xfrm>
            <a:off x="4860032" y="5805264"/>
            <a:ext cx="4153000" cy="276999"/>
          </a:xfrm>
          <a:prstGeom prst="rect">
            <a:avLst/>
          </a:prstGeom>
          <a:noFill/>
        </p:spPr>
        <p:txBody>
          <a:bodyPr wrap="square" rtlCol="0">
            <a:spAutoFit/>
          </a:bodyPr>
          <a:lstStyle/>
          <a:p>
            <a:r>
              <a:rPr lang="zh-CN" altLang="en-US" sz="1200" b="1" dirty="0">
                <a:latin typeface="仿宋" panose="02010609060101010101" charset="-122"/>
                <a:ea typeface="仿宋" panose="02010609060101010101" charset="-122"/>
              </a:rPr>
              <a:t>图</a:t>
            </a:r>
            <a:r>
              <a:rPr lang="en-US" altLang="zh-CN" sz="1200" b="1" dirty="0">
                <a:latin typeface="仿宋" panose="02010609060101010101" charset="-122"/>
                <a:ea typeface="仿宋" panose="02010609060101010101" charset="-122"/>
              </a:rPr>
              <a:t>3-16 </a:t>
            </a:r>
            <a:r>
              <a:rPr lang="zh-CN" altLang="en-US" sz="1200" b="1" dirty="0">
                <a:latin typeface="仿宋" panose="02010609060101010101" charset="-122"/>
                <a:ea typeface="仿宋" panose="02010609060101010101" charset="-122"/>
              </a:rPr>
              <a:t>时间利用系统界面类表示：最近七天分析报告页面</a:t>
            </a:r>
            <a:endParaRPr lang="zh-CN" altLang="en-US" sz="1200" b="1" dirty="0">
              <a:latin typeface="仿宋" panose="02010609060101010101" charset="-122"/>
              <a:ea typeface="仿宋" panose="02010609060101010101"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31702"/>
            <a:ext cx="8229600" cy="4525963"/>
          </a:xfrm>
        </p:spPr>
        <p:txBody>
          <a:bodyPr/>
          <a:lstStyle/>
          <a:p>
            <a:r>
              <a:rPr lang="zh-CN" altLang="en-US" dirty="0"/>
              <a:t>用户查看分析报告用例实现的设计方案</a:t>
            </a:r>
            <a:endParaRPr lang="en-US" altLang="zh-CN" dirty="0"/>
          </a:p>
          <a:p>
            <a:r>
              <a:rPr lang="zh-CN" altLang="en-US" sz="1600" dirty="0"/>
              <a:t>用户查看分析报告用例分为查看今日分析报告、查看昨日分析报告和查看最近七天分析报告。</a:t>
            </a:r>
            <a:endParaRPr lang="zh-CN" altLang="en-US" sz="1600" dirty="0"/>
          </a:p>
          <a:p>
            <a:r>
              <a:rPr lang="zh-CN" altLang="en-US" sz="1600" dirty="0"/>
              <a:t>“用户查看今日分析报告”功能的实现主要是通过“</a:t>
            </a:r>
            <a:r>
              <a:rPr lang="en-US" altLang="zh-CN" sz="1600" dirty="0" err="1"/>
              <a:t>reportManager</a:t>
            </a:r>
            <a:r>
              <a:rPr lang="en-US" altLang="zh-CN" sz="1600" dirty="0"/>
              <a:t>”</a:t>
            </a:r>
            <a:r>
              <a:rPr lang="zh-CN" altLang="en-US" sz="1600" dirty="0"/>
              <a:t>对象提供的服务。具体实现过程见图</a:t>
            </a:r>
            <a:r>
              <a:rPr lang="en-US" altLang="zh-CN" sz="1600" dirty="0"/>
              <a:t>4-1 </a:t>
            </a:r>
            <a:r>
              <a:rPr lang="zh-CN" altLang="en-US" sz="1600" dirty="0"/>
              <a:t>所描述的用例设计顺序图。</a:t>
            </a:r>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pPr marL="109855" indent="0">
              <a:buNone/>
            </a:pPr>
            <a:r>
              <a:rPr lang="zh-CN" altLang="en-US" sz="1200" dirty="0">
                <a:latin typeface="仿宋" panose="02010609060101010101" charset="-122"/>
                <a:ea typeface="仿宋" panose="02010609060101010101" charset="-122"/>
              </a:rPr>
              <a:t>        </a:t>
            </a:r>
            <a:endParaRPr lang="en-US" altLang="zh-CN" sz="1200" dirty="0">
              <a:latin typeface="仿宋" panose="02010609060101010101" charset="-122"/>
              <a:ea typeface="仿宋" panose="02010609060101010101" charset="-122"/>
            </a:endParaRPr>
          </a:p>
          <a:p>
            <a:pPr marL="109855" indent="0">
              <a:buNone/>
            </a:pPr>
            <a:r>
              <a:rPr lang="zh-CN" altLang="en-US" sz="1200" dirty="0">
                <a:latin typeface="仿宋" panose="02010609060101010101" charset="-122"/>
                <a:ea typeface="仿宋" panose="02010609060101010101" charset="-122"/>
              </a:rPr>
              <a:t>图</a:t>
            </a:r>
            <a:r>
              <a:rPr lang="en-US" altLang="zh-CN" sz="1200" dirty="0">
                <a:latin typeface="仿宋" panose="02010609060101010101" charset="-122"/>
                <a:ea typeface="仿宋" panose="02010609060101010101" charset="-122"/>
              </a:rPr>
              <a:t>4-1 </a:t>
            </a:r>
            <a:r>
              <a:rPr lang="zh-CN" altLang="en-US" sz="1200" dirty="0">
                <a:latin typeface="仿宋" panose="02010609060101010101" charset="-122"/>
                <a:ea typeface="仿宋" panose="02010609060101010101" charset="-122"/>
              </a:rPr>
              <a:t>时间利用系统“查看今日分析报告”用例设计顺序图</a:t>
            </a:r>
            <a:endParaRPr lang="zh-CN" altLang="en-US" sz="1200" dirty="0">
              <a:latin typeface="仿宋" panose="02010609060101010101" charset="-122"/>
              <a:ea typeface="仿宋" panose="02010609060101010101" charset="-122"/>
            </a:endParaRPr>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用例设计及其模型</a:t>
            </a:r>
            <a:endParaRPr lang="zh-CN" altLang="en-US" dirty="0"/>
          </a:p>
        </p:txBody>
      </p:sp>
      <p:pic>
        <p:nvPicPr>
          <p:cNvPr id="6" name="图片 5"/>
          <p:cNvPicPr>
            <a:picLocks noChangeAspect="1"/>
          </p:cNvPicPr>
          <p:nvPr/>
        </p:nvPicPr>
        <p:blipFill>
          <a:blip r:embed="rId1"/>
          <a:stretch>
            <a:fillRect/>
          </a:stretch>
        </p:blipFill>
        <p:spPr>
          <a:xfrm>
            <a:off x="335193" y="3153379"/>
            <a:ext cx="5323200" cy="2304256"/>
          </a:xfrm>
          <a:prstGeom prst="rect">
            <a:avLst/>
          </a:prstGeom>
        </p:spPr>
      </p:pic>
      <p:sp>
        <p:nvSpPr>
          <p:cNvPr id="7" name="文本框 6"/>
          <p:cNvSpPr txBox="1"/>
          <p:nvPr/>
        </p:nvSpPr>
        <p:spPr>
          <a:xfrm>
            <a:off x="5676097" y="2996952"/>
            <a:ext cx="3216383" cy="3539430"/>
          </a:xfrm>
          <a:prstGeom prst="rect">
            <a:avLst/>
          </a:prstGeom>
          <a:noFill/>
        </p:spPr>
        <p:txBody>
          <a:bodyPr wrap="square" rtlCol="0">
            <a:spAutoFit/>
          </a:bodyPr>
          <a:lstStyle/>
          <a:p>
            <a:r>
              <a:rPr lang="en-US" altLang="zh-CN" sz="1400" dirty="0"/>
              <a:t>User</a:t>
            </a:r>
            <a:r>
              <a:rPr lang="zh-CN" altLang="en-US" sz="1400" dirty="0"/>
              <a:t>代表用户。</a:t>
            </a:r>
            <a:r>
              <a:rPr lang="en-US" altLang="zh-CN" sz="1400" dirty="0" err="1"/>
              <a:t>reportInterface</a:t>
            </a:r>
            <a:r>
              <a:rPr lang="zh-CN" altLang="en-US" sz="1400" dirty="0"/>
              <a:t>是界面类，用于显示</a:t>
            </a:r>
            <a:r>
              <a:rPr lang="en-US" altLang="zh-CN" sz="1400" dirty="0" err="1"/>
              <a:t>reportManager</a:t>
            </a:r>
            <a:r>
              <a:rPr lang="zh-CN" altLang="en-US" sz="1400" dirty="0"/>
              <a:t>传输过来的数据。</a:t>
            </a:r>
            <a:r>
              <a:rPr lang="en-US" altLang="zh-CN" sz="1400" dirty="0" err="1"/>
              <a:t>reportManager</a:t>
            </a:r>
            <a:r>
              <a:rPr lang="zh-CN" altLang="en-US" sz="1400" dirty="0"/>
              <a:t>是控制类，用于从</a:t>
            </a:r>
            <a:r>
              <a:rPr lang="en-US" altLang="zh-CN" sz="1400" dirty="0" err="1"/>
              <a:t>appList_yesterday</a:t>
            </a:r>
            <a:r>
              <a:rPr lang="zh-CN" altLang="en-US" sz="1400" dirty="0"/>
              <a:t>和</a:t>
            </a:r>
            <a:r>
              <a:rPr lang="en-US" altLang="zh-CN" sz="1400" dirty="0" err="1"/>
              <a:t>appList_LastSevenDays</a:t>
            </a:r>
            <a:r>
              <a:rPr lang="zh-CN" altLang="en-US" sz="1400" dirty="0"/>
              <a:t>获取数据并向他们传输新数据。</a:t>
            </a:r>
            <a:r>
              <a:rPr lang="en-US" altLang="zh-CN" sz="1400" dirty="0" err="1"/>
              <a:t>appList_yesterday</a:t>
            </a:r>
            <a:r>
              <a:rPr lang="zh-CN" altLang="en-US" sz="1400" dirty="0"/>
              <a:t>和</a:t>
            </a:r>
            <a:r>
              <a:rPr lang="en-US" altLang="zh-CN" sz="1400" dirty="0" err="1"/>
              <a:t>appList_LastSevenDays</a:t>
            </a:r>
            <a:r>
              <a:rPr lang="zh-CN" altLang="en-US" sz="1400" dirty="0"/>
              <a:t>是实体类，用于保存</a:t>
            </a:r>
            <a:r>
              <a:rPr lang="en-US" altLang="zh-CN" sz="1400" dirty="0" err="1"/>
              <a:t>reportManager</a:t>
            </a:r>
            <a:r>
              <a:rPr lang="zh-CN" altLang="en-US" sz="1400" dirty="0"/>
              <a:t>传输的新数据并向</a:t>
            </a:r>
            <a:r>
              <a:rPr lang="en-US" altLang="zh-CN" sz="1400" dirty="0" err="1"/>
              <a:t>reportManager</a:t>
            </a:r>
            <a:r>
              <a:rPr lang="zh-CN" altLang="en-US" sz="1400" dirty="0"/>
              <a:t>提供数据。</a:t>
            </a:r>
            <a:endParaRPr lang="zh-CN" altLang="en-US" sz="1400" dirty="0"/>
          </a:p>
          <a:p>
            <a:r>
              <a:rPr lang="zh-CN" altLang="en-US" sz="1400" dirty="0"/>
              <a:t>首先，“</a:t>
            </a:r>
            <a:r>
              <a:rPr lang="en-US" altLang="zh-CN" sz="1400" dirty="0" err="1"/>
              <a:t>reportManager</a:t>
            </a:r>
            <a:r>
              <a:rPr lang="en-US" altLang="zh-CN" sz="1400" dirty="0"/>
              <a:t>”</a:t>
            </a:r>
            <a:r>
              <a:rPr lang="zh-CN" altLang="en-US" sz="1400" dirty="0"/>
              <a:t>获取到今日的应用使用情况和任务列表后，对数据进行分析，通过</a:t>
            </a:r>
            <a:r>
              <a:rPr lang="en-US" altLang="zh-CN" sz="1400" dirty="0" err="1"/>
              <a:t>bulidReport</a:t>
            </a:r>
            <a:r>
              <a:rPr lang="zh-CN" altLang="en-US" sz="1400" dirty="0"/>
              <a:t>函数生成分析报告，向“</a:t>
            </a:r>
            <a:r>
              <a:rPr lang="en-US" altLang="zh-CN" sz="1400" dirty="0" err="1"/>
              <a:t>reportinterface</a:t>
            </a:r>
            <a:r>
              <a:rPr lang="en-US" altLang="zh-CN" sz="1400" dirty="0"/>
              <a:t>”</a:t>
            </a:r>
            <a:r>
              <a:rPr lang="zh-CN" altLang="en-US" sz="1400" dirty="0"/>
              <a:t>界面通过</a:t>
            </a:r>
            <a:r>
              <a:rPr lang="en-US" altLang="zh-CN" sz="1400" dirty="0" err="1"/>
              <a:t>showReport</a:t>
            </a:r>
            <a:r>
              <a:rPr lang="zh-CN" altLang="en-US" sz="1400" dirty="0"/>
              <a:t>函数向用户显示分析报告。再向“昨天应用使用情况”和“最近七天应用使用情况”两个数据库存入数据。</a:t>
            </a:r>
            <a:endParaRPr lang="zh-CN" altLang="en-US"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r>
              <a:rPr lang="zh-CN" altLang="en-US" sz="1600" dirty="0"/>
              <a:t>“用户查看昨日分析报告”功能的实现主要是通过“</a:t>
            </a:r>
            <a:r>
              <a:rPr lang="en-US" altLang="zh-CN" sz="1600" dirty="0" err="1"/>
              <a:t>reportManager</a:t>
            </a:r>
            <a:r>
              <a:rPr lang="en-US" altLang="zh-CN" sz="1600" dirty="0"/>
              <a:t>”</a:t>
            </a:r>
            <a:r>
              <a:rPr lang="zh-CN" altLang="en-US" sz="1600" dirty="0"/>
              <a:t>对象提供的服务。具体实现过程见图</a:t>
            </a:r>
            <a:r>
              <a:rPr lang="en-US" altLang="zh-CN" sz="1600" dirty="0"/>
              <a:t>4-2 </a:t>
            </a:r>
            <a:r>
              <a:rPr lang="zh-CN" altLang="en-US" sz="1600" dirty="0"/>
              <a:t>所描述的用例设计顺序图。</a:t>
            </a:r>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200" dirty="0">
              <a:latin typeface="仿宋" panose="02010609060101010101" charset="-122"/>
              <a:ea typeface="仿宋" panose="02010609060101010101" charset="-122"/>
            </a:endParaRPr>
          </a:p>
          <a:p>
            <a:pPr marL="109855" indent="0">
              <a:buNone/>
            </a:pPr>
            <a:r>
              <a:rPr lang="zh-CN" altLang="en-US" sz="1200" dirty="0">
                <a:latin typeface="仿宋" panose="02010609060101010101" charset="-122"/>
                <a:ea typeface="仿宋" panose="02010609060101010101" charset="-122"/>
              </a:rPr>
              <a:t>图</a:t>
            </a:r>
            <a:r>
              <a:rPr lang="en-US" altLang="zh-CN" sz="1200" dirty="0">
                <a:latin typeface="仿宋" panose="02010609060101010101" charset="-122"/>
                <a:ea typeface="仿宋" panose="02010609060101010101" charset="-122"/>
              </a:rPr>
              <a:t>4-2 </a:t>
            </a:r>
            <a:r>
              <a:rPr lang="zh-CN" altLang="en-US" sz="1200" dirty="0">
                <a:latin typeface="仿宋" panose="02010609060101010101" charset="-122"/>
                <a:ea typeface="仿宋" panose="02010609060101010101" charset="-122"/>
              </a:rPr>
              <a:t>时间利用系统“查看昨日分析报告”用例设计顺序图</a:t>
            </a:r>
            <a:endParaRPr lang="zh-CN" altLang="en-US" sz="1200" dirty="0">
              <a:latin typeface="仿宋" panose="02010609060101010101" charset="-122"/>
              <a:ea typeface="仿宋" panose="02010609060101010101" charset="-122"/>
            </a:endParaRPr>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用例设计及其模型</a:t>
            </a:r>
            <a:endParaRPr lang="zh-CN" altLang="en-US" dirty="0"/>
          </a:p>
        </p:txBody>
      </p:sp>
      <p:pic>
        <p:nvPicPr>
          <p:cNvPr id="6" name="图片 5"/>
          <p:cNvPicPr>
            <a:picLocks noChangeAspect="1"/>
          </p:cNvPicPr>
          <p:nvPr/>
        </p:nvPicPr>
        <p:blipFill>
          <a:blip r:embed="rId1"/>
          <a:stretch>
            <a:fillRect/>
          </a:stretch>
        </p:blipFill>
        <p:spPr>
          <a:xfrm>
            <a:off x="107504" y="2276872"/>
            <a:ext cx="5267401" cy="2816596"/>
          </a:xfrm>
          <a:prstGeom prst="rect">
            <a:avLst/>
          </a:prstGeom>
        </p:spPr>
      </p:pic>
      <p:sp>
        <p:nvSpPr>
          <p:cNvPr id="7" name="文本框 6"/>
          <p:cNvSpPr txBox="1"/>
          <p:nvPr/>
        </p:nvSpPr>
        <p:spPr>
          <a:xfrm>
            <a:off x="5406715" y="2132856"/>
            <a:ext cx="3456384" cy="3785652"/>
          </a:xfrm>
          <a:prstGeom prst="rect">
            <a:avLst/>
          </a:prstGeom>
          <a:noFill/>
        </p:spPr>
        <p:txBody>
          <a:bodyPr wrap="square" rtlCol="0">
            <a:spAutoFit/>
          </a:bodyPr>
          <a:lstStyle/>
          <a:p>
            <a:r>
              <a:rPr lang="en-US" altLang="zh-CN" sz="1600" dirty="0"/>
              <a:t>User</a:t>
            </a:r>
            <a:r>
              <a:rPr lang="zh-CN" altLang="en-US" sz="1600" dirty="0"/>
              <a:t>代表用户。</a:t>
            </a:r>
            <a:r>
              <a:rPr lang="en-US" altLang="zh-CN" sz="1600" dirty="0" err="1"/>
              <a:t>reportInterface</a:t>
            </a:r>
            <a:r>
              <a:rPr lang="zh-CN" altLang="en-US" sz="1600" dirty="0"/>
              <a:t>是界面类，用于显示</a:t>
            </a:r>
            <a:r>
              <a:rPr lang="en-US" altLang="zh-CN" sz="1600" dirty="0" err="1"/>
              <a:t>reportManager</a:t>
            </a:r>
            <a:r>
              <a:rPr lang="zh-CN" altLang="en-US" sz="1600" dirty="0"/>
              <a:t>传输过来的数据。</a:t>
            </a:r>
            <a:r>
              <a:rPr lang="en-US" altLang="zh-CN" sz="1600" dirty="0" err="1"/>
              <a:t>reportManager</a:t>
            </a:r>
            <a:r>
              <a:rPr lang="zh-CN" altLang="en-US" sz="1600" dirty="0"/>
              <a:t>是控制类，用于从</a:t>
            </a:r>
            <a:r>
              <a:rPr lang="en-US" altLang="zh-CN" sz="1600" dirty="0" err="1"/>
              <a:t>appList_yesterday</a:t>
            </a:r>
            <a:r>
              <a:rPr lang="zh-CN" altLang="en-US" sz="1600" dirty="0"/>
              <a:t>和获取数据并向他们传输新数据。</a:t>
            </a:r>
            <a:r>
              <a:rPr lang="en-US" altLang="zh-CN" sz="1600" dirty="0" err="1"/>
              <a:t>appList_yesterday</a:t>
            </a:r>
            <a:r>
              <a:rPr lang="zh-CN" altLang="en-US" sz="1600" dirty="0"/>
              <a:t>是实体类，用于向</a:t>
            </a:r>
            <a:r>
              <a:rPr lang="en-US" altLang="zh-CN" sz="1600" dirty="0" err="1"/>
              <a:t>reportManager</a:t>
            </a:r>
            <a:r>
              <a:rPr lang="zh-CN" altLang="en-US" sz="1600" dirty="0"/>
              <a:t>提供数据。</a:t>
            </a:r>
            <a:endParaRPr lang="zh-CN" altLang="en-US" sz="1600" dirty="0"/>
          </a:p>
          <a:p>
            <a:endParaRPr lang="zh-CN" altLang="en-US" sz="1600" dirty="0"/>
          </a:p>
          <a:p>
            <a:r>
              <a:rPr lang="zh-CN" altLang="en-US" sz="1600" dirty="0"/>
              <a:t>首先，“</a:t>
            </a:r>
            <a:r>
              <a:rPr lang="en-US" altLang="zh-CN" sz="1600" dirty="0" err="1"/>
              <a:t>reportManager</a:t>
            </a:r>
            <a:r>
              <a:rPr lang="en-US" altLang="zh-CN" sz="1600" dirty="0"/>
              <a:t>”</a:t>
            </a:r>
            <a:r>
              <a:rPr lang="zh-CN" altLang="en-US" sz="1600" dirty="0"/>
              <a:t>通过</a:t>
            </a:r>
            <a:r>
              <a:rPr lang="en-US" altLang="zh-CN" sz="1600" dirty="0" err="1"/>
              <a:t>getdata</a:t>
            </a:r>
            <a:r>
              <a:rPr lang="zh-CN" altLang="en-US" sz="1600" dirty="0"/>
              <a:t>从昨日应用使用情况数据库中获取到昨日的应用使用情况和任务列表后，对数据进行分析，通过</a:t>
            </a:r>
            <a:r>
              <a:rPr lang="en-US" altLang="zh-CN" sz="1600" dirty="0" err="1"/>
              <a:t>bulidReport</a:t>
            </a:r>
            <a:r>
              <a:rPr lang="zh-CN" altLang="en-US" sz="1600" dirty="0"/>
              <a:t>函数生成分析报告，向“</a:t>
            </a:r>
            <a:r>
              <a:rPr lang="en-US" altLang="zh-CN" sz="1600" dirty="0" err="1"/>
              <a:t>reportinterface</a:t>
            </a:r>
            <a:r>
              <a:rPr lang="en-US" altLang="zh-CN" sz="1600" dirty="0"/>
              <a:t>”</a:t>
            </a:r>
            <a:r>
              <a:rPr lang="zh-CN" altLang="en-US" sz="1600" dirty="0"/>
              <a:t>界面通过</a:t>
            </a:r>
            <a:r>
              <a:rPr lang="en-US" altLang="zh-CN" sz="1600" dirty="0" err="1"/>
              <a:t>showReport</a:t>
            </a:r>
            <a:r>
              <a:rPr lang="zh-CN" altLang="en-US" sz="1600" dirty="0"/>
              <a:t>函数向用户显示分析报告。</a:t>
            </a:r>
            <a:endParaRPr lang="zh-CN" altLang="en-US"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r>
              <a:rPr lang="zh-CN" altLang="en-US" sz="1600" dirty="0"/>
              <a:t>“用户查看最近七天分析报告”功能的实现主要是通过“</a:t>
            </a:r>
            <a:r>
              <a:rPr lang="en-US" altLang="zh-CN" sz="1600" dirty="0" err="1"/>
              <a:t>reportManager</a:t>
            </a:r>
            <a:r>
              <a:rPr lang="en-US" altLang="zh-CN" sz="1600" dirty="0"/>
              <a:t>”</a:t>
            </a:r>
            <a:r>
              <a:rPr lang="zh-CN" altLang="en-US" sz="1600" dirty="0"/>
              <a:t>对象提供的服务。具体实现过程见图</a:t>
            </a:r>
            <a:r>
              <a:rPr lang="en-US" altLang="zh-CN" sz="1600" dirty="0"/>
              <a:t>4-3 </a:t>
            </a:r>
            <a:r>
              <a:rPr lang="zh-CN" altLang="en-US" sz="1600" dirty="0"/>
              <a:t>所描述的用例设计顺序图。</a:t>
            </a:r>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pPr marL="109855" indent="0">
              <a:buNone/>
            </a:pPr>
            <a:r>
              <a:rPr lang="zh-CN" altLang="en-US" sz="1200" dirty="0">
                <a:latin typeface="仿宋" panose="02010609060101010101" charset="-122"/>
                <a:ea typeface="仿宋" panose="02010609060101010101" charset="-122"/>
              </a:rPr>
              <a:t>图</a:t>
            </a:r>
            <a:r>
              <a:rPr lang="en-US" altLang="zh-CN" sz="1200" dirty="0">
                <a:latin typeface="仿宋" panose="02010609060101010101" charset="-122"/>
                <a:ea typeface="仿宋" panose="02010609060101010101" charset="-122"/>
              </a:rPr>
              <a:t>4-3 </a:t>
            </a:r>
            <a:r>
              <a:rPr lang="zh-CN" altLang="en-US" sz="1200" dirty="0">
                <a:latin typeface="仿宋" panose="02010609060101010101" charset="-122"/>
                <a:ea typeface="仿宋" panose="02010609060101010101" charset="-122"/>
              </a:rPr>
              <a:t>时间利用系统“查看最近七天分析报告”用例设计顺序图</a:t>
            </a:r>
            <a:endParaRPr lang="zh-CN" altLang="en-US" sz="1200" dirty="0">
              <a:latin typeface="仿宋" panose="02010609060101010101" charset="-122"/>
              <a:ea typeface="仿宋" panose="02010609060101010101" charset="-122"/>
            </a:endParaRPr>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用例设计及其模型</a:t>
            </a:r>
            <a:endParaRPr lang="zh-CN" altLang="en-US" dirty="0"/>
          </a:p>
        </p:txBody>
      </p:sp>
      <p:pic>
        <p:nvPicPr>
          <p:cNvPr id="6" name="图片 5"/>
          <p:cNvPicPr>
            <a:picLocks noChangeAspect="1"/>
          </p:cNvPicPr>
          <p:nvPr/>
        </p:nvPicPr>
        <p:blipFill>
          <a:blip r:embed="rId1"/>
          <a:stretch>
            <a:fillRect/>
          </a:stretch>
        </p:blipFill>
        <p:spPr>
          <a:xfrm>
            <a:off x="107504" y="2204864"/>
            <a:ext cx="6087857" cy="2952328"/>
          </a:xfrm>
          <a:prstGeom prst="rect">
            <a:avLst/>
          </a:prstGeom>
        </p:spPr>
      </p:pic>
      <p:sp>
        <p:nvSpPr>
          <p:cNvPr id="9" name="文本框 8"/>
          <p:cNvSpPr txBox="1"/>
          <p:nvPr/>
        </p:nvSpPr>
        <p:spPr>
          <a:xfrm>
            <a:off x="6195361" y="1988840"/>
            <a:ext cx="2817671" cy="3970318"/>
          </a:xfrm>
          <a:prstGeom prst="rect">
            <a:avLst/>
          </a:prstGeom>
          <a:noFill/>
        </p:spPr>
        <p:txBody>
          <a:bodyPr wrap="square" rtlCol="0">
            <a:spAutoFit/>
          </a:bodyPr>
          <a:lstStyle/>
          <a:p>
            <a:r>
              <a:rPr lang="en-US" altLang="zh-CN" sz="1400" dirty="0"/>
              <a:t>User</a:t>
            </a:r>
            <a:r>
              <a:rPr lang="zh-CN" altLang="en-US" sz="1400" dirty="0"/>
              <a:t>代表用户。</a:t>
            </a:r>
            <a:r>
              <a:rPr lang="en-US" altLang="zh-CN" sz="1400" dirty="0" err="1"/>
              <a:t>reportInterface</a:t>
            </a:r>
            <a:r>
              <a:rPr lang="zh-CN" altLang="en-US" sz="1400" dirty="0"/>
              <a:t>是界面类，用于显示</a:t>
            </a:r>
            <a:r>
              <a:rPr lang="en-US" altLang="zh-CN" sz="1400" dirty="0" err="1"/>
              <a:t>reportManager</a:t>
            </a:r>
            <a:r>
              <a:rPr lang="zh-CN" altLang="en-US" sz="1400" dirty="0"/>
              <a:t>传输过来的数据。</a:t>
            </a:r>
            <a:r>
              <a:rPr lang="en-US" altLang="zh-CN" sz="1400" dirty="0" err="1"/>
              <a:t>reportManager</a:t>
            </a:r>
            <a:r>
              <a:rPr lang="zh-CN" altLang="en-US" sz="1400" dirty="0"/>
              <a:t>是控制类，用于从</a:t>
            </a:r>
            <a:r>
              <a:rPr lang="en-US" altLang="zh-CN" sz="1400" dirty="0" err="1"/>
              <a:t>appList_LastSevenDays</a:t>
            </a:r>
            <a:r>
              <a:rPr lang="zh-CN" altLang="en-US" sz="1400" dirty="0"/>
              <a:t>获取数据并向他们传输新数据。</a:t>
            </a:r>
            <a:r>
              <a:rPr lang="en-US" altLang="zh-CN" sz="1400" dirty="0" err="1"/>
              <a:t>appList_LastSevenDays</a:t>
            </a:r>
            <a:r>
              <a:rPr lang="zh-CN" altLang="en-US" sz="1400" dirty="0"/>
              <a:t>是实体类，用于向</a:t>
            </a:r>
            <a:r>
              <a:rPr lang="en-US" altLang="zh-CN" sz="1400" dirty="0" err="1"/>
              <a:t>reportManager</a:t>
            </a:r>
            <a:r>
              <a:rPr lang="zh-CN" altLang="en-US" sz="1400" dirty="0"/>
              <a:t>提供数据。</a:t>
            </a:r>
            <a:endParaRPr lang="zh-CN" altLang="en-US" sz="1400" dirty="0"/>
          </a:p>
          <a:p>
            <a:r>
              <a:rPr lang="zh-CN" altLang="en-US" sz="1400" dirty="0"/>
              <a:t>首先，“</a:t>
            </a:r>
            <a:r>
              <a:rPr lang="en-US" altLang="zh-CN" sz="1400" dirty="0" err="1"/>
              <a:t>reportManager</a:t>
            </a:r>
            <a:r>
              <a:rPr lang="en-US" altLang="zh-CN" sz="1400" dirty="0"/>
              <a:t>”</a:t>
            </a:r>
            <a:r>
              <a:rPr lang="zh-CN" altLang="en-US" sz="1400" dirty="0"/>
              <a:t>通过“</a:t>
            </a:r>
            <a:r>
              <a:rPr lang="en-US" altLang="zh-CN" sz="1400" dirty="0" err="1"/>
              <a:t>getdata</a:t>
            </a:r>
            <a:r>
              <a:rPr lang="en-US" altLang="zh-CN" sz="1400" dirty="0"/>
              <a:t>”</a:t>
            </a:r>
            <a:r>
              <a:rPr lang="zh-CN" altLang="en-US" sz="1400" dirty="0"/>
              <a:t>从最近七天应用使用情况数据库“</a:t>
            </a:r>
            <a:r>
              <a:rPr lang="en-US" altLang="zh-CN" sz="1400" dirty="0" err="1"/>
              <a:t>appList_LastWeekSevenDays</a:t>
            </a:r>
            <a:r>
              <a:rPr lang="en-US" altLang="zh-CN" sz="1400" dirty="0"/>
              <a:t>”</a:t>
            </a:r>
            <a:r>
              <a:rPr lang="zh-CN" altLang="en-US" sz="1400" dirty="0"/>
              <a:t>中获取到昨日的应用使用情况和任务列表后，对数据进行分析，通过“</a:t>
            </a:r>
            <a:r>
              <a:rPr lang="en-US" altLang="zh-CN" sz="1400" dirty="0" err="1"/>
              <a:t>bulidReport</a:t>
            </a:r>
            <a:r>
              <a:rPr lang="en-US" altLang="zh-CN" sz="1400" dirty="0"/>
              <a:t>”</a:t>
            </a:r>
            <a:r>
              <a:rPr lang="zh-CN" altLang="en-US" sz="1400" dirty="0"/>
              <a:t>函数生成分析报告，向“</a:t>
            </a:r>
            <a:r>
              <a:rPr lang="en-US" altLang="zh-CN" sz="1400" dirty="0" err="1"/>
              <a:t>reportinterface</a:t>
            </a:r>
            <a:r>
              <a:rPr lang="en-US" altLang="zh-CN" sz="1400" dirty="0"/>
              <a:t>”</a:t>
            </a:r>
            <a:r>
              <a:rPr lang="zh-CN" altLang="en-US" sz="1400" dirty="0"/>
              <a:t>界面通过“</a:t>
            </a:r>
            <a:r>
              <a:rPr lang="en-US" altLang="zh-CN" sz="1400" dirty="0" err="1"/>
              <a:t>showReport</a:t>
            </a:r>
            <a:r>
              <a:rPr lang="en-US" altLang="zh-CN" sz="1400" dirty="0"/>
              <a:t>”</a:t>
            </a:r>
            <a:r>
              <a:rPr lang="zh-CN" altLang="en-US" sz="1400" dirty="0"/>
              <a:t>函数向用户显示分析报告。</a:t>
            </a:r>
            <a:endParaRPr lang="zh-CN" alt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r>
              <a:rPr lang="zh-CN" altLang="zh-CN" kern="100" dirty="0">
                <a:effectLst/>
                <a:cs typeface="Times New Roman" panose="02020603050405020304" pitchFamily="18" charset="0"/>
              </a:rPr>
              <a:t>用户进行软件分类用例实现的设计方案</a:t>
            </a:r>
            <a:endParaRPr lang="en-US" altLang="zh-CN" kern="100" dirty="0">
              <a:effectLst/>
              <a:cs typeface="Times New Roman" panose="02020603050405020304" pitchFamily="18" charset="0"/>
            </a:endParaRPr>
          </a:p>
          <a:p>
            <a:r>
              <a:rPr lang="zh-CN" altLang="en-US" sz="1600" dirty="0"/>
              <a:t>“用户进行软件分类”功能的实现主要是通过“</a:t>
            </a:r>
            <a:r>
              <a:rPr lang="en-US" altLang="zh-CN" sz="1600" dirty="0" err="1"/>
              <a:t>softwareManager</a:t>
            </a:r>
            <a:r>
              <a:rPr lang="en-US" altLang="zh-CN" sz="1600" dirty="0"/>
              <a:t>”</a:t>
            </a:r>
            <a:r>
              <a:rPr lang="zh-CN" altLang="en-US" sz="1600" dirty="0"/>
              <a:t>对象提供的服务。具体实现过程见图</a:t>
            </a:r>
            <a:r>
              <a:rPr lang="en-US" altLang="zh-CN" sz="1600" dirty="0"/>
              <a:t>4-4 </a:t>
            </a:r>
            <a:r>
              <a:rPr lang="zh-CN" altLang="en-US" sz="1600" dirty="0"/>
              <a:t>所描述的用例设计顺序图。</a:t>
            </a:r>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pPr marL="109855" indent="0">
              <a:buNone/>
            </a:pPr>
            <a:r>
              <a:rPr lang="zh-CN" altLang="en-US" sz="1200" dirty="0">
                <a:latin typeface="仿宋" panose="02010609060101010101" charset="-122"/>
                <a:ea typeface="仿宋" panose="02010609060101010101" charset="-122"/>
              </a:rPr>
              <a:t>      图</a:t>
            </a:r>
            <a:r>
              <a:rPr lang="en-US" altLang="zh-CN" sz="1200" dirty="0">
                <a:latin typeface="仿宋" panose="02010609060101010101" charset="-122"/>
                <a:ea typeface="仿宋" panose="02010609060101010101" charset="-122"/>
              </a:rPr>
              <a:t>4-4 </a:t>
            </a:r>
            <a:r>
              <a:rPr lang="zh-CN" altLang="en-US" sz="1200" dirty="0">
                <a:latin typeface="仿宋" panose="02010609060101010101" charset="-122"/>
                <a:ea typeface="仿宋" panose="02010609060101010101" charset="-122"/>
              </a:rPr>
              <a:t>时间利用系统“进行软件分类”用例设计顺序图</a:t>
            </a:r>
            <a:endParaRPr lang="zh-CN" altLang="en-US" sz="1200" dirty="0">
              <a:latin typeface="仿宋" panose="02010609060101010101" charset="-122"/>
              <a:ea typeface="仿宋" panose="02010609060101010101" charset="-122"/>
            </a:endParaRPr>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用例设计及其模型</a:t>
            </a:r>
            <a:endParaRPr lang="zh-CN" altLang="en-US" dirty="0"/>
          </a:p>
        </p:txBody>
      </p:sp>
      <p:pic>
        <p:nvPicPr>
          <p:cNvPr id="6" name="图片 5"/>
          <p:cNvPicPr>
            <a:picLocks noChangeAspect="1"/>
          </p:cNvPicPr>
          <p:nvPr/>
        </p:nvPicPr>
        <p:blipFill>
          <a:blip r:embed="rId1"/>
          <a:stretch>
            <a:fillRect/>
          </a:stretch>
        </p:blipFill>
        <p:spPr>
          <a:xfrm>
            <a:off x="251520" y="2492896"/>
            <a:ext cx="5273497" cy="2615411"/>
          </a:xfrm>
          <a:prstGeom prst="rect">
            <a:avLst/>
          </a:prstGeom>
        </p:spPr>
      </p:pic>
      <p:sp>
        <p:nvSpPr>
          <p:cNvPr id="7" name="文本框 6"/>
          <p:cNvSpPr txBox="1"/>
          <p:nvPr/>
        </p:nvSpPr>
        <p:spPr>
          <a:xfrm>
            <a:off x="5525017" y="2636912"/>
            <a:ext cx="3295455" cy="3785652"/>
          </a:xfrm>
          <a:prstGeom prst="rect">
            <a:avLst/>
          </a:prstGeom>
          <a:noFill/>
        </p:spPr>
        <p:txBody>
          <a:bodyPr wrap="square" rtlCol="0">
            <a:spAutoFit/>
          </a:bodyPr>
          <a:lstStyle/>
          <a:p>
            <a:r>
              <a:rPr lang="en-US" altLang="zh-CN" sz="1500" dirty="0"/>
              <a:t>User</a:t>
            </a:r>
            <a:r>
              <a:rPr lang="zh-CN" altLang="en-US" sz="1500" dirty="0"/>
              <a:t>代表用户。</a:t>
            </a:r>
            <a:r>
              <a:rPr lang="en-US" altLang="zh-CN" sz="1500" dirty="0" err="1"/>
              <a:t>ClassificationInterface</a:t>
            </a:r>
            <a:r>
              <a:rPr lang="zh-CN" altLang="en-US" sz="1500" dirty="0"/>
              <a:t>是界面类，用于显示</a:t>
            </a:r>
            <a:r>
              <a:rPr lang="en-US" altLang="zh-CN" sz="1500" dirty="0" err="1"/>
              <a:t>softwareManager</a:t>
            </a:r>
            <a:r>
              <a:rPr lang="zh-CN" altLang="en-US" sz="1500" dirty="0"/>
              <a:t>传输过来的数据。</a:t>
            </a:r>
            <a:r>
              <a:rPr lang="en-US" altLang="zh-CN" sz="1500" dirty="0" err="1"/>
              <a:t>softwareManager</a:t>
            </a:r>
            <a:r>
              <a:rPr lang="zh-CN" altLang="en-US" sz="1500" dirty="0"/>
              <a:t>是控制类，用于向</a:t>
            </a:r>
            <a:r>
              <a:rPr lang="en-US" altLang="zh-CN" sz="1500" dirty="0" err="1"/>
              <a:t>appClassifyList</a:t>
            </a:r>
            <a:r>
              <a:rPr lang="zh-CN" altLang="en-US" sz="1500" dirty="0"/>
              <a:t>传输新数据。</a:t>
            </a:r>
            <a:r>
              <a:rPr lang="en-US" altLang="zh-CN" sz="1500" dirty="0" err="1"/>
              <a:t>appClassifyList</a:t>
            </a:r>
            <a:r>
              <a:rPr lang="zh-CN" altLang="en-US" sz="1500" dirty="0"/>
              <a:t>是实体类，用于保存</a:t>
            </a:r>
            <a:r>
              <a:rPr lang="en-US" altLang="zh-CN" sz="1500" dirty="0" err="1"/>
              <a:t>softwareManager</a:t>
            </a:r>
            <a:r>
              <a:rPr lang="zh-CN" altLang="en-US" sz="1500" dirty="0"/>
              <a:t>传输的新数据。</a:t>
            </a:r>
            <a:endParaRPr lang="zh-CN" altLang="en-US" sz="1500" dirty="0"/>
          </a:p>
          <a:p>
            <a:endParaRPr lang="zh-CN" altLang="en-US" sz="1500" dirty="0"/>
          </a:p>
          <a:p>
            <a:r>
              <a:rPr lang="zh-CN" altLang="en-US" sz="1500" dirty="0"/>
              <a:t>首先，“</a:t>
            </a:r>
            <a:r>
              <a:rPr lang="en-US" altLang="zh-CN" sz="1500" dirty="0" err="1"/>
              <a:t>softwareManager</a:t>
            </a:r>
            <a:r>
              <a:rPr lang="en-US" altLang="zh-CN" sz="1500" dirty="0"/>
              <a:t>”</a:t>
            </a:r>
            <a:r>
              <a:rPr lang="zh-CN" altLang="en-US" sz="1500" dirty="0"/>
              <a:t>通过“</a:t>
            </a:r>
            <a:r>
              <a:rPr lang="en-US" altLang="zh-CN" sz="1500" dirty="0" err="1"/>
              <a:t>appClassify</a:t>
            </a:r>
            <a:r>
              <a:rPr lang="en-US" altLang="zh-CN" sz="1500" dirty="0"/>
              <a:t>”</a:t>
            </a:r>
            <a:r>
              <a:rPr lang="zh-CN" altLang="en-US" sz="1500" dirty="0"/>
              <a:t>获取到所有应用信息后，对应用进行分类。再将分类好的应用信息保存到“</a:t>
            </a:r>
            <a:r>
              <a:rPr lang="en-US" altLang="zh-CN" sz="1500" dirty="0" err="1"/>
              <a:t>appClassifyList</a:t>
            </a:r>
            <a:r>
              <a:rPr lang="en-US" altLang="zh-CN" sz="1500" dirty="0"/>
              <a:t>”</a:t>
            </a:r>
            <a:r>
              <a:rPr lang="zh-CN" altLang="en-US" sz="1500" dirty="0"/>
              <a:t>。数据保存成功后，会返回给“</a:t>
            </a:r>
            <a:r>
              <a:rPr lang="en-US" altLang="zh-CN" sz="1500" dirty="0" err="1"/>
              <a:t>softwareManager</a:t>
            </a:r>
            <a:r>
              <a:rPr lang="en-US" altLang="zh-CN" sz="1500" dirty="0"/>
              <a:t>”</a:t>
            </a:r>
            <a:r>
              <a:rPr lang="zh-CN" altLang="en-US" sz="1500" dirty="0"/>
              <a:t>一个信息，“</a:t>
            </a:r>
            <a:r>
              <a:rPr lang="en-US" altLang="zh-CN" sz="1500" dirty="0" err="1"/>
              <a:t>softwareManager</a:t>
            </a:r>
            <a:r>
              <a:rPr lang="en-US" altLang="zh-CN" sz="1500" dirty="0"/>
              <a:t>”</a:t>
            </a:r>
            <a:r>
              <a:rPr lang="zh-CN" altLang="en-US" sz="1500" dirty="0"/>
              <a:t>判断这个信息，在“</a:t>
            </a:r>
            <a:r>
              <a:rPr lang="en-US" altLang="zh-CN" sz="1500" dirty="0" err="1"/>
              <a:t>classificationinterface</a:t>
            </a:r>
            <a:r>
              <a:rPr lang="en-US" altLang="zh-CN" sz="1500" dirty="0"/>
              <a:t>”</a:t>
            </a:r>
            <a:r>
              <a:rPr lang="zh-CN" altLang="en-US" sz="1500" dirty="0"/>
              <a:t>界面显示提示保存数据成功或失败。</a:t>
            </a:r>
            <a:endParaRPr lang="zh-CN" altLang="en-US" sz="15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r>
              <a:rPr lang="zh-CN" altLang="zh-CN" kern="100" dirty="0">
                <a:effectLst/>
                <a:cs typeface="Times New Roman" panose="02020603050405020304" pitchFamily="18" charset="0"/>
              </a:rPr>
              <a:t>用户查看应用使用情况用例实现的设计方案</a:t>
            </a:r>
            <a:endParaRPr lang="en-US" altLang="zh-CN" kern="100" dirty="0">
              <a:effectLst/>
              <a:cs typeface="Times New Roman" panose="02020603050405020304" pitchFamily="18" charset="0"/>
            </a:endParaRPr>
          </a:p>
          <a:p>
            <a:r>
              <a:rPr lang="zh-CN" altLang="en-US" sz="1600" dirty="0"/>
              <a:t>“用户查看应用使用情况”功能的实现主要是通过“</a:t>
            </a:r>
            <a:r>
              <a:rPr lang="en-US" altLang="zh-CN" sz="1600" dirty="0" err="1"/>
              <a:t>BackgroundMonitoringSoftware</a:t>
            </a:r>
            <a:r>
              <a:rPr lang="en-US" altLang="zh-CN" sz="1600" dirty="0"/>
              <a:t>”</a:t>
            </a:r>
            <a:r>
              <a:rPr lang="zh-CN" altLang="en-US" sz="1600" dirty="0"/>
              <a:t>对象提供的服务。具体实现过程见图</a:t>
            </a:r>
            <a:r>
              <a:rPr lang="en-US" altLang="zh-CN" sz="1600" dirty="0"/>
              <a:t>4-5 </a:t>
            </a:r>
            <a:r>
              <a:rPr lang="zh-CN" altLang="en-US" sz="1600" dirty="0"/>
              <a:t>所描述的用例设计顺序图。</a:t>
            </a:r>
            <a:endParaRPr lang="en-US" altLang="zh-CN" sz="1600" dirty="0"/>
          </a:p>
          <a:p>
            <a:endParaRPr lang="en-US" altLang="zh-CN" sz="1600" dirty="0"/>
          </a:p>
          <a:p>
            <a:pPr marL="109855" indent="0">
              <a:buNone/>
            </a:pPr>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pPr marL="109855" indent="0">
              <a:buNone/>
            </a:pPr>
            <a:r>
              <a:rPr lang="zh-CN" altLang="en-US" sz="1200" dirty="0">
                <a:latin typeface="仿宋" panose="02010609060101010101" charset="-122"/>
                <a:ea typeface="仿宋" panose="02010609060101010101" charset="-122"/>
              </a:rPr>
              <a:t>图</a:t>
            </a:r>
            <a:r>
              <a:rPr lang="en-US" altLang="zh-CN" sz="1200" dirty="0">
                <a:latin typeface="仿宋" panose="02010609060101010101" charset="-122"/>
                <a:ea typeface="仿宋" panose="02010609060101010101" charset="-122"/>
              </a:rPr>
              <a:t>4-5 </a:t>
            </a:r>
            <a:r>
              <a:rPr lang="zh-CN" altLang="en-US" sz="1200" dirty="0">
                <a:latin typeface="仿宋" panose="02010609060101010101" charset="-122"/>
                <a:ea typeface="仿宋" panose="02010609060101010101" charset="-122"/>
              </a:rPr>
              <a:t>时间利用系统“用户查看应用使用情况”用例设计顺序图</a:t>
            </a:r>
            <a:endParaRPr lang="zh-CN" altLang="en-US" sz="1200" dirty="0">
              <a:latin typeface="仿宋" panose="02010609060101010101" charset="-122"/>
              <a:ea typeface="仿宋" panose="02010609060101010101" charset="-122"/>
            </a:endParaRPr>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用例设计及其模型</a:t>
            </a:r>
            <a:endParaRPr lang="zh-CN" altLang="en-US" dirty="0"/>
          </a:p>
        </p:txBody>
      </p:sp>
      <p:pic>
        <p:nvPicPr>
          <p:cNvPr id="6" name="图片 5"/>
          <p:cNvPicPr>
            <a:picLocks noChangeAspect="1"/>
          </p:cNvPicPr>
          <p:nvPr/>
        </p:nvPicPr>
        <p:blipFill>
          <a:blip r:embed="rId1"/>
          <a:stretch>
            <a:fillRect/>
          </a:stretch>
        </p:blipFill>
        <p:spPr>
          <a:xfrm>
            <a:off x="486628" y="2755165"/>
            <a:ext cx="5267401" cy="2621507"/>
          </a:xfrm>
          <a:prstGeom prst="rect">
            <a:avLst/>
          </a:prstGeom>
        </p:spPr>
      </p:pic>
      <p:sp>
        <p:nvSpPr>
          <p:cNvPr id="7" name="文本框 6"/>
          <p:cNvSpPr txBox="1"/>
          <p:nvPr/>
        </p:nvSpPr>
        <p:spPr>
          <a:xfrm>
            <a:off x="5754029" y="2492895"/>
            <a:ext cx="3066443" cy="3893374"/>
          </a:xfrm>
          <a:prstGeom prst="rect">
            <a:avLst/>
          </a:prstGeom>
          <a:noFill/>
        </p:spPr>
        <p:txBody>
          <a:bodyPr wrap="square" rtlCol="0">
            <a:spAutoFit/>
          </a:bodyPr>
          <a:lstStyle/>
          <a:p>
            <a:r>
              <a:rPr lang="en-US" altLang="zh-CN" sz="1300" dirty="0"/>
              <a:t>User</a:t>
            </a:r>
            <a:r>
              <a:rPr lang="zh-CN" altLang="en-US" sz="1300" dirty="0"/>
              <a:t>代表用户。</a:t>
            </a:r>
            <a:r>
              <a:rPr lang="en-US" altLang="zh-CN" sz="1300" dirty="0" err="1"/>
              <a:t>AppUsageInterface</a:t>
            </a:r>
            <a:r>
              <a:rPr lang="zh-CN" altLang="en-US" sz="1300" dirty="0"/>
              <a:t>是界面类，用于显示</a:t>
            </a:r>
            <a:r>
              <a:rPr lang="en-US" altLang="zh-CN" sz="1300" dirty="0" err="1"/>
              <a:t>BackgroundMonitoringSoftware</a:t>
            </a:r>
            <a:r>
              <a:rPr lang="zh-CN" altLang="en-US" sz="1300" dirty="0"/>
              <a:t>传输过来的数据。</a:t>
            </a:r>
            <a:r>
              <a:rPr lang="en-US" altLang="zh-CN" sz="1300" dirty="0" err="1"/>
              <a:t>BackgroundMonitoringSoftware</a:t>
            </a:r>
            <a:r>
              <a:rPr lang="zh-CN" altLang="en-US" sz="1300" dirty="0"/>
              <a:t>是控制类，用于获取应用使用时间，并向</a:t>
            </a:r>
            <a:r>
              <a:rPr lang="en-US" altLang="zh-CN" sz="1300" dirty="0" err="1"/>
              <a:t>appList</a:t>
            </a:r>
            <a:r>
              <a:rPr lang="zh-CN" altLang="en-US" sz="1300" dirty="0"/>
              <a:t>传输这些数据数据。</a:t>
            </a:r>
            <a:r>
              <a:rPr lang="en-US" altLang="zh-CN" sz="1300" dirty="0" err="1"/>
              <a:t>appList</a:t>
            </a:r>
            <a:r>
              <a:rPr lang="zh-CN" altLang="en-US" sz="1300" dirty="0"/>
              <a:t>是实体类，用于保存</a:t>
            </a:r>
            <a:r>
              <a:rPr lang="en-US" altLang="zh-CN" sz="1300" dirty="0" err="1"/>
              <a:t>BackgroundMonitoringSoftware</a:t>
            </a:r>
            <a:r>
              <a:rPr lang="zh-CN" altLang="en-US" sz="1300" dirty="0"/>
              <a:t>传输的新数据。</a:t>
            </a:r>
            <a:endParaRPr lang="zh-CN" altLang="en-US" sz="1300" dirty="0"/>
          </a:p>
          <a:p>
            <a:r>
              <a:rPr lang="zh-CN" altLang="en-US" sz="1300" dirty="0"/>
              <a:t>首先，“</a:t>
            </a:r>
            <a:r>
              <a:rPr lang="en-US" altLang="zh-CN" sz="1300" dirty="0" err="1"/>
              <a:t>BackgroundMonitoringSoftware</a:t>
            </a:r>
            <a:r>
              <a:rPr lang="en-US" altLang="zh-CN" sz="1300" dirty="0"/>
              <a:t>”</a:t>
            </a:r>
            <a:r>
              <a:rPr lang="zh-CN" altLang="en-US" sz="1300" dirty="0"/>
              <a:t>获取到用户手机中的所有应用信息，再将其保存到“</a:t>
            </a:r>
            <a:r>
              <a:rPr lang="en-US" altLang="zh-CN" sz="1300" dirty="0" err="1"/>
              <a:t>appList</a:t>
            </a:r>
            <a:r>
              <a:rPr lang="en-US" altLang="zh-CN" sz="1300" dirty="0"/>
              <a:t>”</a:t>
            </a:r>
            <a:r>
              <a:rPr lang="zh-CN" altLang="en-US" sz="1300" dirty="0"/>
              <a:t>数据库中。数据保存成功后，会返回给“</a:t>
            </a:r>
            <a:r>
              <a:rPr lang="en-US" altLang="zh-CN" sz="1300" dirty="0" err="1"/>
              <a:t>BackgroundMonitoringSoftware</a:t>
            </a:r>
            <a:r>
              <a:rPr lang="en-US" altLang="zh-CN" sz="1300" dirty="0"/>
              <a:t>”</a:t>
            </a:r>
            <a:r>
              <a:rPr lang="zh-CN" altLang="en-US" sz="1300" dirty="0"/>
              <a:t>一个信息，“</a:t>
            </a:r>
            <a:r>
              <a:rPr lang="en-US" altLang="zh-CN" sz="1300" dirty="0" err="1"/>
              <a:t>BackgroundMonitoringSoftware</a:t>
            </a:r>
            <a:r>
              <a:rPr lang="en-US" altLang="zh-CN" sz="1300" dirty="0"/>
              <a:t>”</a:t>
            </a:r>
            <a:r>
              <a:rPr lang="zh-CN" altLang="en-US" sz="1300" dirty="0"/>
              <a:t>判断这个信息，在“</a:t>
            </a:r>
            <a:r>
              <a:rPr lang="en-US" altLang="zh-CN" sz="1300" dirty="0" err="1"/>
              <a:t>appUsageinterface</a:t>
            </a:r>
            <a:r>
              <a:rPr lang="en-US" altLang="zh-CN" sz="1300" dirty="0"/>
              <a:t>”</a:t>
            </a:r>
            <a:r>
              <a:rPr lang="zh-CN" altLang="en-US" sz="1300" dirty="0"/>
              <a:t>界面显示提示保存数据成功或失败并以列表的形式显示所有的应用数据。包括应用的名称、使用时间、图标。</a:t>
            </a:r>
            <a:endParaRPr lang="zh-CN" altLang="en-US" sz="13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 用户操作任务用例实现的设计方案</a:t>
            </a:r>
            <a:endParaRPr lang="en-US" altLang="zh-CN" dirty="0"/>
          </a:p>
          <a:p>
            <a:r>
              <a:rPr lang="en-US" altLang="zh-CN" sz="1600" dirty="0"/>
              <a:t>1.“</a:t>
            </a:r>
            <a:r>
              <a:rPr lang="zh-CN" altLang="en-US" sz="1600" dirty="0"/>
              <a:t>用户添加任务”功能的实现主要是通过“</a:t>
            </a:r>
            <a:r>
              <a:rPr lang="en-US" altLang="zh-CN" sz="1600" dirty="0" err="1"/>
              <a:t>TaskManager</a:t>
            </a:r>
            <a:r>
              <a:rPr lang="en-US" altLang="zh-CN" sz="1600" dirty="0"/>
              <a:t>”</a:t>
            </a:r>
            <a:r>
              <a:rPr lang="zh-CN" altLang="en-US" sz="1600" dirty="0"/>
              <a:t>对象提供的服务。具体实现过程见图</a:t>
            </a:r>
            <a:r>
              <a:rPr lang="en-US" altLang="zh-CN" sz="1600" dirty="0"/>
              <a:t>4-6 </a:t>
            </a:r>
            <a:r>
              <a:rPr lang="zh-CN" altLang="en-US" sz="1600" dirty="0"/>
              <a:t>所描述的用例设计顺序图。</a:t>
            </a:r>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pPr marL="109855" indent="0">
              <a:buNone/>
            </a:pPr>
            <a:r>
              <a:rPr lang="zh-CN" altLang="en-US" sz="1200" dirty="0">
                <a:latin typeface="仿宋" panose="02010609060101010101" charset="-122"/>
                <a:ea typeface="仿宋" panose="02010609060101010101" charset="-122"/>
              </a:rPr>
              <a:t>图</a:t>
            </a:r>
            <a:r>
              <a:rPr lang="en-US" altLang="zh-CN" sz="1200" dirty="0">
                <a:latin typeface="仿宋" panose="02010609060101010101" charset="-122"/>
                <a:ea typeface="仿宋" panose="02010609060101010101" charset="-122"/>
              </a:rPr>
              <a:t>4-6 </a:t>
            </a:r>
            <a:r>
              <a:rPr lang="zh-CN" altLang="en-US" sz="1200" dirty="0">
                <a:latin typeface="仿宋" panose="02010609060101010101" charset="-122"/>
                <a:ea typeface="仿宋" panose="02010609060101010101" charset="-122"/>
              </a:rPr>
              <a:t>时间利用系统“用户添加任务”用例设计顺序图</a:t>
            </a:r>
            <a:endParaRPr lang="zh-CN" altLang="en-US" sz="1200" dirty="0">
              <a:latin typeface="仿宋" panose="02010609060101010101" charset="-122"/>
              <a:ea typeface="仿宋" panose="02010609060101010101" charset="-122"/>
            </a:endParaRPr>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用例设计及其模型</a:t>
            </a:r>
            <a:endParaRPr lang="zh-CN" altLang="en-US" dirty="0"/>
          </a:p>
        </p:txBody>
      </p:sp>
      <p:pic>
        <p:nvPicPr>
          <p:cNvPr id="6" name="图片 5"/>
          <p:cNvPicPr>
            <a:picLocks noChangeAspect="1"/>
          </p:cNvPicPr>
          <p:nvPr/>
        </p:nvPicPr>
        <p:blipFill>
          <a:blip r:embed="rId1"/>
          <a:stretch>
            <a:fillRect/>
          </a:stretch>
        </p:blipFill>
        <p:spPr>
          <a:xfrm>
            <a:off x="251520" y="2492896"/>
            <a:ext cx="5508431" cy="2569326"/>
          </a:xfrm>
          <a:prstGeom prst="rect">
            <a:avLst/>
          </a:prstGeom>
        </p:spPr>
      </p:pic>
      <p:sp>
        <p:nvSpPr>
          <p:cNvPr id="7" name="文本框 6"/>
          <p:cNvSpPr txBox="1"/>
          <p:nvPr/>
        </p:nvSpPr>
        <p:spPr>
          <a:xfrm>
            <a:off x="5796136" y="2420888"/>
            <a:ext cx="3216896" cy="3785652"/>
          </a:xfrm>
          <a:prstGeom prst="rect">
            <a:avLst/>
          </a:prstGeom>
          <a:noFill/>
        </p:spPr>
        <p:txBody>
          <a:bodyPr wrap="square" rtlCol="0">
            <a:spAutoFit/>
          </a:bodyPr>
          <a:lstStyle/>
          <a:p>
            <a:r>
              <a:rPr lang="en-US" altLang="zh-CN" sz="1600" dirty="0"/>
              <a:t>User</a:t>
            </a:r>
            <a:r>
              <a:rPr lang="zh-CN" altLang="en-US" sz="1600" dirty="0"/>
              <a:t>代表用户。</a:t>
            </a:r>
            <a:r>
              <a:rPr lang="en-US" altLang="zh-CN" sz="1600" dirty="0" err="1"/>
              <a:t>UserCheck</a:t>
            </a:r>
            <a:r>
              <a:rPr lang="zh-CN" altLang="en-US" sz="1600" dirty="0"/>
              <a:t>和</a:t>
            </a:r>
            <a:r>
              <a:rPr lang="en-US" altLang="zh-CN" sz="1600" dirty="0" err="1"/>
              <a:t>TaskManager</a:t>
            </a:r>
            <a:r>
              <a:rPr lang="zh-CN" altLang="en-US" sz="1600" dirty="0"/>
              <a:t>是控制类，用于添加任务信息，并向</a:t>
            </a:r>
            <a:r>
              <a:rPr lang="en-US" altLang="zh-CN" sz="1600" dirty="0" err="1"/>
              <a:t>taskList</a:t>
            </a:r>
            <a:r>
              <a:rPr lang="zh-CN" altLang="en-US" sz="1600" dirty="0"/>
              <a:t>传输这些数据数据。</a:t>
            </a:r>
            <a:r>
              <a:rPr lang="en-US" altLang="zh-CN" sz="1600" dirty="0" err="1"/>
              <a:t>TaskList</a:t>
            </a:r>
            <a:r>
              <a:rPr lang="zh-CN" altLang="en-US" sz="1600" dirty="0"/>
              <a:t>是实体类，用于保存</a:t>
            </a:r>
            <a:r>
              <a:rPr lang="en-US" altLang="zh-CN" sz="1600" dirty="0" err="1"/>
              <a:t>UserCheck</a:t>
            </a:r>
            <a:r>
              <a:rPr lang="zh-CN" altLang="en-US" sz="1600" dirty="0"/>
              <a:t>和</a:t>
            </a:r>
            <a:r>
              <a:rPr lang="en-US" altLang="zh-CN" sz="1600" dirty="0" err="1"/>
              <a:t>TaskManager</a:t>
            </a:r>
            <a:r>
              <a:rPr lang="zh-CN" altLang="en-US" sz="1600" dirty="0"/>
              <a:t>传输的新数据。</a:t>
            </a:r>
            <a:endParaRPr lang="zh-CN" altLang="en-US" sz="1600" dirty="0"/>
          </a:p>
          <a:p>
            <a:endParaRPr lang="zh-CN" altLang="en-US" sz="1600" dirty="0"/>
          </a:p>
          <a:p>
            <a:r>
              <a:rPr lang="zh-CN" altLang="en-US" sz="1600" dirty="0"/>
              <a:t>首先，“</a:t>
            </a:r>
            <a:r>
              <a:rPr lang="en-US" altLang="zh-CN" sz="1600" dirty="0" err="1"/>
              <a:t>TaskManager</a:t>
            </a:r>
            <a:r>
              <a:rPr lang="en-US" altLang="zh-CN" sz="1600" dirty="0"/>
              <a:t>”</a:t>
            </a:r>
            <a:r>
              <a:rPr lang="zh-CN" altLang="en-US" sz="1600" dirty="0"/>
              <a:t>会获取用户通过“</a:t>
            </a:r>
            <a:r>
              <a:rPr lang="en-US" altLang="zh-CN" sz="1600" dirty="0" err="1"/>
              <a:t>addtask</a:t>
            </a:r>
            <a:r>
              <a:rPr lang="en-US" altLang="zh-CN" sz="1600" dirty="0"/>
              <a:t>”</a:t>
            </a:r>
            <a:r>
              <a:rPr lang="zh-CN" altLang="en-US" sz="1600" dirty="0"/>
              <a:t>函数输入的任务相关信息，将其保存到“</a:t>
            </a:r>
            <a:r>
              <a:rPr lang="en-US" altLang="zh-CN" sz="1600" dirty="0" err="1"/>
              <a:t>taskList</a:t>
            </a:r>
            <a:r>
              <a:rPr lang="en-US" altLang="zh-CN" sz="1600" dirty="0"/>
              <a:t>”</a:t>
            </a:r>
            <a:r>
              <a:rPr lang="zh-CN" altLang="en-US" sz="1600" dirty="0"/>
              <a:t>数据库中。数据保存成功后，会返回给“</a:t>
            </a:r>
            <a:r>
              <a:rPr lang="en-US" altLang="zh-CN" sz="1600" dirty="0" err="1"/>
              <a:t>TaskManager</a:t>
            </a:r>
            <a:r>
              <a:rPr lang="en-US" altLang="zh-CN" sz="1600" dirty="0"/>
              <a:t>”</a:t>
            </a:r>
            <a:r>
              <a:rPr lang="zh-CN" altLang="en-US" sz="1600" dirty="0"/>
              <a:t>一个信息，“</a:t>
            </a:r>
            <a:r>
              <a:rPr lang="en-US" altLang="zh-CN" sz="1600" dirty="0" err="1"/>
              <a:t>TaskManager</a:t>
            </a:r>
            <a:r>
              <a:rPr lang="en-US" altLang="zh-CN" sz="1600" dirty="0"/>
              <a:t>”</a:t>
            </a:r>
            <a:r>
              <a:rPr lang="zh-CN" altLang="en-US" sz="1600" dirty="0"/>
              <a:t>判断这个信息，在“</a:t>
            </a:r>
            <a:r>
              <a:rPr lang="en-US" altLang="zh-CN" sz="1600" dirty="0"/>
              <a:t>User”</a:t>
            </a:r>
            <a:r>
              <a:rPr lang="zh-CN" altLang="en-US" sz="1600" dirty="0"/>
              <a:t>界面显示提示保存数据成功或失败和显示最新的任务列表。</a:t>
            </a:r>
            <a:endParaRPr lang="zh-CN" altLang="en-US" sz="1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en-US" altLang="zh-CN" sz="1600" kern="100" dirty="0">
                <a:effectLst/>
                <a:cs typeface="Times New Roman" panose="02020603050405020304" pitchFamily="18" charset="0"/>
              </a:rPr>
              <a:t>2.</a:t>
            </a:r>
            <a:r>
              <a:rPr lang="zh-CN" altLang="zh-CN" sz="1600" kern="100" dirty="0">
                <a:effectLst/>
                <a:cs typeface="Times New Roman" panose="02020603050405020304" pitchFamily="18" charset="0"/>
              </a:rPr>
              <a:t>“用户删除任务”功能的实现主要是通过“</a:t>
            </a:r>
            <a:r>
              <a:rPr lang="en-US" altLang="zh-CN" sz="1600" kern="100" dirty="0" err="1">
                <a:effectLst/>
                <a:cs typeface="Times New Roman" panose="02020603050405020304" pitchFamily="18" charset="0"/>
              </a:rPr>
              <a:t>TaskManager</a:t>
            </a:r>
            <a:r>
              <a:rPr lang="zh-CN" altLang="zh-CN" sz="1600" kern="100" dirty="0">
                <a:effectLst/>
                <a:cs typeface="Times New Roman" panose="02020603050405020304" pitchFamily="18" charset="0"/>
              </a:rPr>
              <a:t>”对象提供的服务。具体实现过程见图</a:t>
            </a:r>
            <a:r>
              <a:rPr lang="en-US" altLang="zh-CN" sz="1600" kern="100" dirty="0">
                <a:effectLst/>
                <a:cs typeface="Times New Roman" panose="02020603050405020304" pitchFamily="18" charset="0"/>
              </a:rPr>
              <a:t>4-7 </a:t>
            </a:r>
            <a:r>
              <a:rPr lang="zh-CN" altLang="zh-CN" sz="1600" kern="100" dirty="0">
                <a:effectLst/>
                <a:cs typeface="Times New Roman" panose="02020603050405020304" pitchFamily="18" charset="0"/>
              </a:rPr>
              <a:t>所描述的用例设计顺序图。</a:t>
            </a:r>
            <a:endParaRPr lang="en-US" altLang="zh-CN" sz="1600" kern="100" dirty="0">
              <a:effectLst/>
              <a:cs typeface="Times New Roman" panose="02020603050405020304" pitchFamily="18" charset="0"/>
            </a:endParaRPr>
          </a:p>
          <a:p>
            <a:endParaRPr lang="en-US" altLang="zh-CN" sz="1600" kern="100" dirty="0">
              <a:cs typeface="Times New Roman" panose="02020603050405020304" pitchFamily="18" charset="0"/>
            </a:endParaRPr>
          </a:p>
          <a:p>
            <a:endParaRPr lang="en-US" altLang="zh-CN" sz="1600" kern="100" dirty="0">
              <a:effectLst/>
              <a:cs typeface="Times New Roman" panose="02020603050405020304" pitchFamily="18" charset="0"/>
            </a:endParaRPr>
          </a:p>
          <a:p>
            <a:endParaRPr lang="en-US" altLang="zh-CN" sz="1600" kern="100" dirty="0">
              <a:cs typeface="Times New Roman" panose="02020603050405020304" pitchFamily="18" charset="0"/>
            </a:endParaRPr>
          </a:p>
          <a:p>
            <a:endParaRPr lang="en-US" altLang="zh-CN" sz="1600" kern="100" dirty="0">
              <a:effectLst/>
              <a:cs typeface="Times New Roman" panose="02020603050405020304" pitchFamily="18" charset="0"/>
            </a:endParaRPr>
          </a:p>
          <a:p>
            <a:endParaRPr lang="en-US" altLang="zh-CN" sz="1600" kern="100" dirty="0">
              <a:cs typeface="Times New Roman" panose="02020603050405020304" pitchFamily="18" charset="0"/>
            </a:endParaRPr>
          </a:p>
          <a:p>
            <a:endParaRPr lang="en-US" altLang="zh-CN" sz="1600" kern="100" dirty="0">
              <a:effectLst/>
              <a:cs typeface="Times New Roman" panose="02020603050405020304" pitchFamily="18" charset="0"/>
            </a:endParaRPr>
          </a:p>
          <a:p>
            <a:endParaRPr lang="en-US" altLang="zh-CN" sz="1600" kern="100" dirty="0">
              <a:cs typeface="Times New Roman" panose="02020603050405020304" pitchFamily="18" charset="0"/>
            </a:endParaRPr>
          </a:p>
          <a:p>
            <a:endParaRPr lang="en-US" altLang="zh-CN" sz="1600" kern="100" dirty="0">
              <a:effectLst/>
              <a:cs typeface="Times New Roman" panose="02020603050405020304" pitchFamily="18" charset="0"/>
            </a:endParaRPr>
          </a:p>
          <a:p>
            <a:endParaRPr lang="en-US" altLang="zh-CN" sz="1600" kern="100" dirty="0">
              <a:cs typeface="Times New Roman" panose="02020603050405020304" pitchFamily="18" charset="0"/>
            </a:endParaRPr>
          </a:p>
          <a:p>
            <a:pPr marL="109855" indent="0">
              <a:buNone/>
            </a:pPr>
            <a:endParaRPr lang="en-US" altLang="zh-CN" sz="1600" kern="100" dirty="0">
              <a:cs typeface="Times New Roman" panose="02020603050405020304" pitchFamily="18" charset="0"/>
            </a:endParaRPr>
          </a:p>
          <a:p>
            <a:pPr marL="109855" indent="0">
              <a:buNone/>
            </a:pPr>
            <a:r>
              <a:rPr lang="zh-CN" altLang="zh-CN" sz="1200" kern="100" dirty="0">
                <a:effectLst/>
                <a:latin typeface="仿宋" panose="02010609060101010101" charset="-122"/>
                <a:ea typeface="仿宋" panose="02010609060101010101" charset="-122"/>
              </a:rPr>
              <a:t>图</a:t>
            </a:r>
            <a:r>
              <a:rPr lang="en-US" altLang="zh-CN" sz="1200" kern="100" dirty="0">
                <a:effectLst/>
                <a:latin typeface="仿宋" panose="02010609060101010101" charset="-122"/>
                <a:ea typeface="仿宋" panose="02010609060101010101" charset="-122"/>
              </a:rPr>
              <a:t>4-7 </a:t>
            </a:r>
            <a:r>
              <a:rPr lang="zh-CN" altLang="zh-CN" sz="1200" kern="100" dirty="0">
                <a:effectLst/>
                <a:latin typeface="仿宋" panose="02010609060101010101" charset="-122"/>
                <a:ea typeface="仿宋" panose="02010609060101010101" charset="-122"/>
              </a:rPr>
              <a:t>时间利用系统“用户删除任务”用例设计顺序图</a:t>
            </a:r>
            <a:endParaRPr lang="zh-CN" altLang="zh-CN" sz="1200" kern="100" dirty="0">
              <a:effectLst/>
              <a:latin typeface="仿宋" panose="02010609060101010101" charset="-122"/>
              <a:ea typeface="仿宋" panose="02010609060101010101" charset="-122"/>
            </a:endParaRPr>
          </a:p>
          <a:p>
            <a:pPr marL="109855" indent="0">
              <a:buNone/>
            </a:pPr>
            <a:endParaRPr lang="zh-CN" altLang="zh-CN" sz="1600" kern="100" dirty="0">
              <a:effectLst/>
              <a:cs typeface="Times New Roman" panose="02020603050405020304" pitchFamily="18" charset="0"/>
            </a:endParaRPr>
          </a:p>
          <a:p>
            <a:pPr marL="109855" indent="0">
              <a:buNone/>
            </a:pPr>
            <a:endParaRPr lang="zh-CN" altLang="en-US" dirty="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用例设计及其模型</a:t>
            </a:r>
            <a:endParaRPr lang="zh-CN" altLang="en-US" dirty="0"/>
          </a:p>
        </p:txBody>
      </p:sp>
      <p:pic>
        <p:nvPicPr>
          <p:cNvPr id="6" name="图片 5"/>
          <p:cNvPicPr>
            <a:picLocks noChangeAspect="1"/>
          </p:cNvPicPr>
          <p:nvPr/>
        </p:nvPicPr>
        <p:blipFill>
          <a:blip r:embed="rId1"/>
          <a:stretch>
            <a:fillRect/>
          </a:stretch>
        </p:blipFill>
        <p:spPr>
          <a:xfrm>
            <a:off x="179512" y="2170067"/>
            <a:ext cx="5267401" cy="2517866"/>
          </a:xfrm>
          <a:prstGeom prst="rect">
            <a:avLst/>
          </a:prstGeom>
        </p:spPr>
      </p:pic>
      <p:sp>
        <p:nvSpPr>
          <p:cNvPr id="7" name="文本框 6"/>
          <p:cNvSpPr txBox="1"/>
          <p:nvPr/>
        </p:nvSpPr>
        <p:spPr>
          <a:xfrm>
            <a:off x="5446913" y="1988840"/>
            <a:ext cx="3517575" cy="3662541"/>
          </a:xfrm>
          <a:prstGeom prst="rect">
            <a:avLst/>
          </a:prstGeom>
          <a:noFill/>
        </p:spPr>
        <p:txBody>
          <a:bodyPr wrap="square" rtlCol="0">
            <a:spAutoFit/>
          </a:bodyPr>
          <a:lstStyle/>
          <a:p>
            <a:r>
              <a:rPr lang="en-US" altLang="zh-CN" sz="1600" dirty="0"/>
              <a:t>User</a:t>
            </a:r>
            <a:r>
              <a:rPr lang="zh-CN" altLang="en-US" sz="1600" dirty="0"/>
              <a:t>代表用户。</a:t>
            </a:r>
            <a:r>
              <a:rPr lang="en-US" altLang="zh-CN" sz="1600" dirty="0" err="1"/>
              <a:t>UserCheck</a:t>
            </a:r>
            <a:r>
              <a:rPr lang="zh-CN" altLang="en-US" sz="1600" dirty="0"/>
              <a:t>和</a:t>
            </a:r>
            <a:r>
              <a:rPr lang="en-US" altLang="zh-CN" sz="1600" dirty="0" err="1"/>
              <a:t>TaskManager</a:t>
            </a:r>
            <a:r>
              <a:rPr lang="zh-CN" altLang="en-US" sz="1600" dirty="0"/>
              <a:t>是控制类，用于删除任务信息，并向</a:t>
            </a:r>
            <a:r>
              <a:rPr lang="en-US" altLang="zh-CN" sz="1600" dirty="0" err="1"/>
              <a:t>taskList</a:t>
            </a:r>
            <a:r>
              <a:rPr lang="zh-CN" altLang="en-US" sz="1600" dirty="0"/>
              <a:t>传输这些数据数据。</a:t>
            </a:r>
            <a:r>
              <a:rPr lang="en-US" altLang="zh-CN" sz="1600" dirty="0" err="1"/>
              <a:t>TaskList</a:t>
            </a:r>
            <a:r>
              <a:rPr lang="zh-CN" altLang="en-US" sz="1600" dirty="0"/>
              <a:t>是实体类，用于保存</a:t>
            </a:r>
            <a:r>
              <a:rPr lang="en-US" altLang="zh-CN" sz="1600" dirty="0" err="1"/>
              <a:t>UserCheck</a:t>
            </a:r>
            <a:r>
              <a:rPr lang="zh-CN" altLang="en-US" sz="1600" dirty="0"/>
              <a:t>和</a:t>
            </a:r>
            <a:r>
              <a:rPr lang="en-US" altLang="zh-CN" sz="1600" dirty="0" err="1"/>
              <a:t>TaskManager</a:t>
            </a:r>
            <a:r>
              <a:rPr lang="zh-CN" altLang="en-US" sz="1600" dirty="0"/>
              <a:t>传输的新数据。</a:t>
            </a:r>
            <a:endParaRPr lang="en-US" altLang="zh-CN" sz="1600" dirty="0"/>
          </a:p>
          <a:p>
            <a:endParaRPr lang="zh-CN" altLang="en-US" sz="1600" dirty="0"/>
          </a:p>
          <a:p>
            <a:r>
              <a:rPr lang="zh-CN" altLang="en-US" sz="1600" dirty="0"/>
              <a:t>首先，“</a:t>
            </a:r>
            <a:r>
              <a:rPr lang="en-US" altLang="zh-CN" sz="1600" dirty="0" err="1"/>
              <a:t>TaskManager</a:t>
            </a:r>
            <a:r>
              <a:rPr lang="en-US" altLang="zh-CN" sz="1600" dirty="0"/>
              <a:t>”</a:t>
            </a:r>
            <a:r>
              <a:rPr lang="zh-CN" altLang="en-US" sz="1600" dirty="0"/>
              <a:t>会获取用户选择的任务的相关信息，将其从“</a:t>
            </a:r>
            <a:r>
              <a:rPr lang="en-US" altLang="zh-CN" sz="1600" dirty="0" err="1"/>
              <a:t>taskList</a:t>
            </a:r>
            <a:r>
              <a:rPr lang="en-US" altLang="zh-CN" sz="1600" dirty="0"/>
              <a:t>”</a:t>
            </a:r>
            <a:r>
              <a:rPr lang="zh-CN" altLang="en-US" sz="1600" dirty="0"/>
              <a:t>数据库中删除。数据保存成功后，会返回给“</a:t>
            </a:r>
            <a:r>
              <a:rPr lang="en-US" altLang="zh-CN" sz="1600" dirty="0" err="1"/>
              <a:t>TaskManager</a:t>
            </a:r>
            <a:r>
              <a:rPr lang="en-US" altLang="zh-CN" sz="1600" dirty="0"/>
              <a:t>”</a:t>
            </a:r>
            <a:r>
              <a:rPr lang="zh-CN" altLang="en-US" sz="1600" dirty="0"/>
              <a:t>一个信息，“</a:t>
            </a:r>
            <a:r>
              <a:rPr lang="en-US" altLang="zh-CN" sz="1600" dirty="0" err="1"/>
              <a:t>TaskManager</a:t>
            </a:r>
            <a:r>
              <a:rPr lang="en-US" altLang="zh-CN" sz="1600" dirty="0"/>
              <a:t>”</a:t>
            </a:r>
            <a:r>
              <a:rPr lang="zh-CN" altLang="en-US" sz="1600" dirty="0"/>
              <a:t>判断这个信息，在“</a:t>
            </a:r>
            <a:r>
              <a:rPr lang="en-US" altLang="zh-CN" sz="1600" dirty="0"/>
              <a:t>User”</a:t>
            </a:r>
            <a:r>
              <a:rPr lang="zh-CN" altLang="en-US" sz="1600" dirty="0"/>
              <a:t>界面显示提示保存数据成功或失败和最新的任务列表</a:t>
            </a:r>
            <a:r>
              <a:rPr lang="zh-CN" altLang="en-US" dirty="0"/>
              <a:t>。</a:t>
            </a:r>
            <a:endParaRPr lang="zh-CN"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r>
              <a:rPr lang="en-US" altLang="zh-CN" sz="1600" dirty="0"/>
              <a:t>3.“</a:t>
            </a:r>
            <a:r>
              <a:rPr lang="zh-CN" altLang="en-US" sz="1600" dirty="0"/>
              <a:t>用户修改任务”功能的实现主要是通过“</a:t>
            </a:r>
            <a:r>
              <a:rPr lang="en-US" altLang="zh-CN" sz="1600" dirty="0" err="1"/>
              <a:t>TaskManager</a:t>
            </a:r>
            <a:r>
              <a:rPr lang="en-US" altLang="zh-CN" sz="1600" dirty="0"/>
              <a:t>”</a:t>
            </a:r>
            <a:r>
              <a:rPr lang="zh-CN" altLang="en-US" sz="1600" dirty="0"/>
              <a:t>对象提供的服务。具体实现过程见图</a:t>
            </a:r>
            <a:r>
              <a:rPr lang="en-US" altLang="zh-CN" sz="1600" dirty="0"/>
              <a:t>4-8 </a:t>
            </a:r>
            <a:r>
              <a:rPr lang="zh-CN" altLang="en-US" sz="1600" dirty="0"/>
              <a:t>所描述的用例设计顺序图。</a:t>
            </a:r>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r>
              <a:rPr lang="zh-CN" altLang="zh-CN" sz="1200" kern="100" dirty="0">
                <a:effectLst/>
                <a:latin typeface="仿宋" panose="02010609060101010101" charset="-122"/>
                <a:ea typeface="仿宋" panose="02010609060101010101" charset="-122"/>
              </a:rPr>
              <a:t>图</a:t>
            </a:r>
            <a:r>
              <a:rPr lang="en-US" altLang="zh-CN" sz="1200" kern="100" dirty="0">
                <a:effectLst/>
                <a:latin typeface="仿宋" panose="02010609060101010101" charset="-122"/>
                <a:ea typeface="仿宋" panose="02010609060101010101" charset="-122"/>
              </a:rPr>
              <a:t>4-8 </a:t>
            </a:r>
            <a:r>
              <a:rPr lang="zh-CN" altLang="zh-CN" sz="1200" kern="100" dirty="0">
                <a:effectLst/>
                <a:latin typeface="仿宋" panose="02010609060101010101" charset="-122"/>
                <a:ea typeface="仿宋" panose="02010609060101010101" charset="-122"/>
              </a:rPr>
              <a:t>时间利用系统“用户修改任务”用例设计顺序图</a:t>
            </a:r>
            <a:endParaRPr lang="zh-CN" altLang="zh-CN" sz="1200" kern="100" dirty="0">
              <a:effectLst/>
              <a:latin typeface="仿宋" panose="02010609060101010101" charset="-122"/>
              <a:ea typeface="仿宋" panose="02010609060101010101" charset="-122"/>
            </a:endParaRPr>
          </a:p>
          <a:p>
            <a:endParaRPr lang="en-US" altLang="zh-CN" sz="1600" dirty="0"/>
          </a:p>
          <a:p>
            <a:endParaRPr lang="zh-CN" altLang="en-US" sz="1600" dirty="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用例设计及其模型</a:t>
            </a:r>
            <a:endParaRPr lang="zh-CN" altLang="en-US" dirty="0"/>
          </a:p>
        </p:txBody>
      </p:sp>
      <p:pic>
        <p:nvPicPr>
          <p:cNvPr id="6" name="图片 5"/>
          <p:cNvPicPr>
            <a:picLocks noChangeAspect="1"/>
          </p:cNvPicPr>
          <p:nvPr/>
        </p:nvPicPr>
        <p:blipFill>
          <a:blip r:embed="rId1"/>
          <a:stretch>
            <a:fillRect/>
          </a:stretch>
        </p:blipFill>
        <p:spPr>
          <a:xfrm>
            <a:off x="179512" y="2339370"/>
            <a:ext cx="5267401" cy="2578832"/>
          </a:xfrm>
          <a:prstGeom prst="rect">
            <a:avLst/>
          </a:prstGeom>
        </p:spPr>
      </p:pic>
      <p:sp>
        <p:nvSpPr>
          <p:cNvPr id="7" name="文本框 6"/>
          <p:cNvSpPr txBox="1"/>
          <p:nvPr/>
        </p:nvSpPr>
        <p:spPr>
          <a:xfrm>
            <a:off x="5580112" y="2132856"/>
            <a:ext cx="3432920" cy="3785652"/>
          </a:xfrm>
          <a:prstGeom prst="rect">
            <a:avLst/>
          </a:prstGeom>
          <a:noFill/>
        </p:spPr>
        <p:txBody>
          <a:bodyPr wrap="square" rtlCol="0">
            <a:spAutoFit/>
          </a:bodyPr>
          <a:lstStyle/>
          <a:p>
            <a:r>
              <a:rPr lang="en-US" altLang="zh-CN" sz="1600" dirty="0"/>
              <a:t>User</a:t>
            </a:r>
            <a:r>
              <a:rPr lang="zh-CN" altLang="en-US" sz="1600" dirty="0"/>
              <a:t>代表用户。</a:t>
            </a:r>
            <a:r>
              <a:rPr lang="en-US" altLang="zh-CN" sz="1600" dirty="0" err="1"/>
              <a:t>UserCheck</a:t>
            </a:r>
            <a:r>
              <a:rPr lang="zh-CN" altLang="en-US" sz="1600" dirty="0"/>
              <a:t>和</a:t>
            </a:r>
            <a:r>
              <a:rPr lang="en-US" altLang="zh-CN" sz="1600" dirty="0" err="1"/>
              <a:t>TaskManager</a:t>
            </a:r>
            <a:r>
              <a:rPr lang="zh-CN" altLang="en-US" sz="1600" dirty="0"/>
              <a:t>是控制类，用于修改任务信息，并向</a:t>
            </a:r>
            <a:r>
              <a:rPr lang="en-US" altLang="zh-CN" sz="1600" dirty="0" err="1"/>
              <a:t>taskList</a:t>
            </a:r>
            <a:r>
              <a:rPr lang="zh-CN" altLang="en-US" sz="1600" dirty="0"/>
              <a:t>传输这些数据数据。</a:t>
            </a:r>
            <a:r>
              <a:rPr lang="en-US" altLang="zh-CN" sz="1600" dirty="0" err="1"/>
              <a:t>TaskList</a:t>
            </a:r>
            <a:r>
              <a:rPr lang="zh-CN" altLang="en-US" sz="1600" dirty="0"/>
              <a:t>是实体类，用于保存</a:t>
            </a:r>
            <a:r>
              <a:rPr lang="en-US" altLang="zh-CN" sz="1600" dirty="0" err="1"/>
              <a:t>UserCheck</a:t>
            </a:r>
            <a:r>
              <a:rPr lang="zh-CN" altLang="en-US" sz="1600" dirty="0"/>
              <a:t>和</a:t>
            </a:r>
            <a:r>
              <a:rPr lang="en-US" altLang="zh-CN" sz="1600" dirty="0" err="1"/>
              <a:t>TaskManager</a:t>
            </a:r>
            <a:r>
              <a:rPr lang="zh-CN" altLang="en-US" sz="1600" dirty="0"/>
              <a:t>传输的新数据。</a:t>
            </a:r>
            <a:endParaRPr lang="zh-CN" altLang="en-US" sz="1600" dirty="0"/>
          </a:p>
          <a:p>
            <a:endParaRPr lang="zh-CN" altLang="en-US" sz="1600" dirty="0"/>
          </a:p>
          <a:p>
            <a:r>
              <a:rPr lang="zh-CN" altLang="en-US" sz="1600" dirty="0"/>
              <a:t>首先，“</a:t>
            </a:r>
            <a:r>
              <a:rPr lang="en-US" altLang="zh-CN" sz="1600" dirty="0" err="1"/>
              <a:t>TaskManager</a:t>
            </a:r>
            <a:r>
              <a:rPr lang="en-US" altLang="zh-CN" sz="1600" dirty="0"/>
              <a:t>”</a:t>
            </a:r>
            <a:r>
              <a:rPr lang="zh-CN" altLang="en-US" sz="1600" dirty="0"/>
              <a:t>会获取用户选择的任务的相关信息，将用户通过“</a:t>
            </a:r>
            <a:r>
              <a:rPr lang="en-US" altLang="zh-CN" sz="1600" dirty="0" err="1"/>
              <a:t>editTask</a:t>
            </a:r>
            <a:r>
              <a:rPr lang="en-US" altLang="zh-CN" sz="1600" dirty="0"/>
              <a:t>”</a:t>
            </a:r>
            <a:r>
              <a:rPr lang="zh-CN" altLang="en-US" sz="1600" dirty="0"/>
              <a:t>函数新修改的数据保存到“</a:t>
            </a:r>
            <a:r>
              <a:rPr lang="en-US" altLang="zh-CN" sz="1600" dirty="0" err="1"/>
              <a:t>taskList</a:t>
            </a:r>
            <a:r>
              <a:rPr lang="en-US" altLang="zh-CN" sz="1600" dirty="0"/>
              <a:t>”</a:t>
            </a:r>
            <a:r>
              <a:rPr lang="zh-CN" altLang="en-US" sz="1600" dirty="0"/>
              <a:t>数据库中。数据更新成功后，会返回给“</a:t>
            </a:r>
            <a:r>
              <a:rPr lang="en-US" altLang="zh-CN" sz="1600" dirty="0" err="1"/>
              <a:t>TaskManager</a:t>
            </a:r>
            <a:r>
              <a:rPr lang="en-US" altLang="zh-CN" sz="1600" dirty="0"/>
              <a:t>”</a:t>
            </a:r>
            <a:r>
              <a:rPr lang="zh-CN" altLang="en-US" sz="1600" dirty="0"/>
              <a:t>一个信息，“</a:t>
            </a:r>
            <a:r>
              <a:rPr lang="en-US" altLang="zh-CN" sz="1600" dirty="0" err="1"/>
              <a:t>TaskManager</a:t>
            </a:r>
            <a:r>
              <a:rPr lang="en-US" altLang="zh-CN" sz="1600" dirty="0"/>
              <a:t>”</a:t>
            </a:r>
            <a:r>
              <a:rPr lang="zh-CN" altLang="en-US" sz="1600" dirty="0"/>
              <a:t>判断这个信息，在“</a:t>
            </a:r>
            <a:r>
              <a:rPr lang="en-US" altLang="zh-CN" sz="1600" dirty="0"/>
              <a:t>User”</a:t>
            </a:r>
            <a:r>
              <a:rPr lang="zh-CN" altLang="en-US" sz="1600" dirty="0"/>
              <a:t>界面显示提示保存数据成功或失败和最新的任务列表。</a:t>
            </a:r>
            <a:endParaRPr lang="zh-CN" altLang="en-US" sz="1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en-US" altLang="zh-CN" sz="1600" kern="100" dirty="0">
                <a:effectLst/>
                <a:cs typeface="Times New Roman" panose="02020603050405020304" pitchFamily="18" charset="0"/>
              </a:rPr>
              <a:t>4.</a:t>
            </a:r>
            <a:r>
              <a:rPr lang="zh-CN" altLang="zh-CN" sz="1600" kern="100" dirty="0">
                <a:effectLst/>
                <a:cs typeface="Times New Roman" panose="02020603050405020304" pitchFamily="18" charset="0"/>
              </a:rPr>
              <a:t>“用户更改任务状态”功能的实现主要是通过“</a:t>
            </a:r>
            <a:r>
              <a:rPr lang="en-US" altLang="zh-CN" sz="1600" kern="100" dirty="0" err="1">
                <a:effectLst/>
                <a:cs typeface="Times New Roman" panose="02020603050405020304" pitchFamily="18" charset="0"/>
              </a:rPr>
              <a:t>TaskManager</a:t>
            </a:r>
            <a:r>
              <a:rPr lang="zh-CN" altLang="zh-CN" sz="1600" kern="100" dirty="0">
                <a:effectLst/>
                <a:cs typeface="Times New Roman" panose="02020603050405020304" pitchFamily="18" charset="0"/>
              </a:rPr>
              <a:t>”对象提供的服务。具体实现过程见图</a:t>
            </a:r>
            <a:r>
              <a:rPr lang="en-US" altLang="zh-CN" sz="1600" kern="100" dirty="0">
                <a:effectLst/>
                <a:cs typeface="Times New Roman" panose="02020603050405020304" pitchFamily="18" charset="0"/>
              </a:rPr>
              <a:t>4-9 </a:t>
            </a:r>
            <a:r>
              <a:rPr lang="zh-CN" altLang="zh-CN" sz="1600" kern="100" dirty="0">
                <a:effectLst/>
                <a:cs typeface="Times New Roman" panose="02020603050405020304" pitchFamily="18" charset="0"/>
              </a:rPr>
              <a:t>所描述的用例设计顺序图。</a:t>
            </a:r>
            <a:endParaRPr lang="en-US" altLang="zh-CN" sz="1600" kern="100" dirty="0">
              <a:effectLst/>
              <a:cs typeface="Times New Roman" panose="02020603050405020304" pitchFamily="18" charset="0"/>
            </a:endParaRPr>
          </a:p>
          <a:p>
            <a:endParaRPr lang="en-US" altLang="zh-CN" sz="1600" kern="100" dirty="0">
              <a:latin typeface="Times New Roman" panose="02020603050405020304" pitchFamily="18" charset="0"/>
              <a:ea typeface="仿宋" panose="02010609060101010101" charset="-122"/>
              <a:cs typeface="Times New Roman" panose="02020603050405020304" pitchFamily="18" charset="0"/>
            </a:endParaRPr>
          </a:p>
          <a:p>
            <a:endParaRPr lang="en-US" altLang="zh-CN" sz="1600" kern="100" dirty="0">
              <a:effectLst/>
              <a:latin typeface="Times New Roman" panose="02020603050405020304" pitchFamily="18" charset="0"/>
              <a:ea typeface="仿宋" panose="02010609060101010101" charset="-122"/>
              <a:cs typeface="Times New Roman" panose="02020603050405020304" pitchFamily="18" charset="0"/>
            </a:endParaRPr>
          </a:p>
          <a:p>
            <a:endParaRPr lang="en-US" altLang="zh-CN" sz="1600" kern="100" dirty="0">
              <a:latin typeface="Times New Roman" panose="02020603050405020304" pitchFamily="18" charset="0"/>
              <a:ea typeface="仿宋" panose="02010609060101010101" charset="-122"/>
              <a:cs typeface="Times New Roman" panose="02020603050405020304" pitchFamily="18" charset="0"/>
            </a:endParaRPr>
          </a:p>
          <a:p>
            <a:endParaRPr lang="en-US" altLang="zh-CN" sz="1600" kern="100" dirty="0">
              <a:effectLst/>
              <a:latin typeface="Times New Roman" panose="02020603050405020304" pitchFamily="18" charset="0"/>
              <a:ea typeface="仿宋" panose="02010609060101010101" charset="-122"/>
              <a:cs typeface="Times New Roman" panose="02020603050405020304" pitchFamily="18" charset="0"/>
            </a:endParaRPr>
          </a:p>
          <a:p>
            <a:endParaRPr lang="en-US" altLang="zh-CN" sz="1600" kern="100" dirty="0">
              <a:latin typeface="Times New Roman" panose="02020603050405020304" pitchFamily="18" charset="0"/>
              <a:ea typeface="仿宋" panose="02010609060101010101" charset="-122"/>
              <a:cs typeface="Times New Roman" panose="02020603050405020304" pitchFamily="18" charset="0"/>
            </a:endParaRPr>
          </a:p>
          <a:p>
            <a:endParaRPr lang="en-US" altLang="zh-CN" sz="1600" kern="100" dirty="0">
              <a:effectLst/>
              <a:latin typeface="Times New Roman" panose="02020603050405020304" pitchFamily="18" charset="0"/>
              <a:ea typeface="仿宋" panose="02010609060101010101" charset="-122"/>
              <a:cs typeface="Times New Roman" panose="02020603050405020304" pitchFamily="18" charset="0"/>
            </a:endParaRPr>
          </a:p>
          <a:p>
            <a:endParaRPr lang="en-US" altLang="zh-CN" sz="1600" kern="100" dirty="0">
              <a:latin typeface="Times New Roman" panose="02020603050405020304" pitchFamily="18" charset="0"/>
              <a:ea typeface="仿宋" panose="02010609060101010101" charset="-122"/>
              <a:cs typeface="Times New Roman" panose="02020603050405020304" pitchFamily="18" charset="0"/>
            </a:endParaRPr>
          </a:p>
          <a:p>
            <a:endParaRPr lang="en-US" altLang="zh-CN" sz="1600" kern="100" dirty="0">
              <a:effectLst/>
              <a:latin typeface="Times New Roman" panose="02020603050405020304" pitchFamily="18" charset="0"/>
              <a:ea typeface="仿宋" panose="02010609060101010101" charset="-122"/>
              <a:cs typeface="Times New Roman" panose="02020603050405020304" pitchFamily="18" charset="0"/>
            </a:endParaRPr>
          </a:p>
          <a:p>
            <a:endParaRPr lang="en-US" altLang="zh-CN" sz="1600" kern="100" dirty="0">
              <a:latin typeface="Times New Roman" panose="02020603050405020304" pitchFamily="18" charset="0"/>
              <a:ea typeface="仿宋" panose="02010609060101010101" charset="-122"/>
              <a:cs typeface="Times New Roman" panose="02020603050405020304" pitchFamily="18" charset="0"/>
            </a:endParaRPr>
          </a:p>
          <a:p>
            <a:r>
              <a:rPr lang="zh-CN" altLang="zh-CN" sz="1200" kern="100" dirty="0">
                <a:effectLst/>
                <a:latin typeface="仿宋" panose="02010609060101010101" charset="-122"/>
                <a:ea typeface="仿宋" panose="02010609060101010101" charset="-122"/>
              </a:rPr>
              <a:t>图</a:t>
            </a:r>
            <a:r>
              <a:rPr lang="en-US" altLang="zh-CN" sz="1200" kern="100" dirty="0">
                <a:effectLst/>
                <a:latin typeface="仿宋" panose="02010609060101010101" charset="-122"/>
                <a:ea typeface="仿宋" panose="02010609060101010101" charset="-122"/>
              </a:rPr>
              <a:t>4-9 </a:t>
            </a:r>
            <a:r>
              <a:rPr lang="zh-CN" altLang="zh-CN" sz="1200" kern="100" dirty="0">
                <a:effectLst/>
                <a:latin typeface="仿宋" panose="02010609060101010101" charset="-122"/>
                <a:ea typeface="仿宋" panose="02010609060101010101" charset="-122"/>
              </a:rPr>
              <a:t>时间利用系统“用户更改任务状态”用例设计顺序图</a:t>
            </a:r>
            <a:endParaRPr lang="zh-CN" altLang="zh-CN" sz="1200" kern="100" dirty="0">
              <a:effectLst/>
              <a:latin typeface="仿宋" panose="02010609060101010101" charset="-122"/>
              <a:ea typeface="仿宋" panose="02010609060101010101" charset="-122"/>
            </a:endParaRPr>
          </a:p>
          <a:p>
            <a:endParaRPr lang="zh-CN" altLang="zh-CN" sz="1600" kern="100" dirty="0">
              <a:effectLst/>
              <a:latin typeface="Times New Roman" panose="02020603050405020304" pitchFamily="18" charset="0"/>
              <a:ea typeface="仿宋" panose="02010609060101010101"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用例设计及其模型</a:t>
            </a:r>
            <a:endParaRPr lang="zh-CN" altLang="en-US" dirty="0"/>
          </a:p>
        </p:txBody>
      </p:sp>
      <p:pic>
        <p:nvPicPr>
          <p:cNvPr id="6" name="图片 5"/>
          <p:cNvPicPr>
            <a:picLocks noChangeAspect="1"/>
          </p:cNvPicPr>
          <p:nvPr/>
        </p:nvPicPr>
        <p:blipFill>
          <a:blip r:embed="rId1"/>
          <a:stretch>
            <a:fillRect/>
          </a:stretch>
        </p:blipFill>
        <p:spPr>
          <a:xfrm>
            <a:off x="251520" y="2194453"/>
            <a:ext cx="5267401" cy="2469094"/>
          </a:xfrm>
          <a:prstGeom prst="rect">
            <a:avLst/>
          </a:prstGeom>
        </p:spPr>
      </p:pic>
      <p:sp>
        <p:nvSpPr>
          <p:cNvPr id="7" name="文本框 6"/>
          <p:cNvSpPr txBox="1"/>
          <p:nvPr/>
        </p:nvSpPr>
        <p:spPr>
          <a:xfrm>
            <a:off x="5580112" y="2060848"/>
            <a:ext cx="3432920" cy="3908762"/>
          </a:xfrm>
          <a:prstGeom prst="rect">
            <a:avLst/>
          </a:prstGeom>
          <a:noFill/>
        </p:spPr>
        <p:txBody>
          <a:bodyPr wrap="square" rtlCol="0">
            <a:spAutoFit/>
          </a:bodyPr>
          <a:lstStyle/>
          <a:p>
            <a:r>
              <a:rPr lang="en-US" altLang="zh-CN" sz="1600" dirty="0"/>
              <a:t>User</a:t>
            </a:r>
            <a:r>
              <a:rPr lang="zh-CN" altLang="en-US" sz="1600" dirty="0"/>
              <a:t>代表用户。</a:t>
            </a:r>
            <a:r>
              <a:rPr lang="en-US" altLang="zh-CN" sz="1600" dirty="0" err="1"/>
              <a:t>UserCheck</a:t>
            </a:r>
            <a:r>
              <a:rPr lang="zh-CN" altLang="en-US" sz="1600" dirty="0"/>
              <a:t>和</a:t>
            </a:r>
            <a:r>
              <a:rPr lang="en-US" altLang="zh-CN" sz="1600" dirty="0" err="1"/>
              <a:t>TaskManager</a:t>
            </a:r>
            <a:r>
              <a:rPr lang="zh-CN" altLang="en-US" sz="1600" dirty="0"/>
              <a:t>是控制类，用于修改任务状态，并向</a:t>
            </a:r>
            <a:r>
              <a:rPr lang="en-US" altLang="zh-CN" sz="1600" dirty="0" err="1"/>
              <a:t>taskList</a:t>
            </a:r>
            <a:r>
              <a:rPr lang="zh-CN" altLang="en-US" sz="1600" dirty="0"/>
              <a:t>传输这些数据数据。</a:t>
            </a:r>
            <a:r>
              <a:rPr lang="en-US" altLang="zh-CN" sz="1600" dirty="0" err="1"/>
              <a:t>TaskList</a:t>
            </a:r>
            <a:r>
              <a:rPr lang="zh-CN" altLang="en-US" sz="1600" dirty="0"/>
              <a:t>是实体类，用于保存</a:t>
            </a:r>
            <a:r>
              <a:rPr lang="en-US" altLang="zh-CN" sz="1600" dirty="0" err="1"/>
              <a:t>UserCheck</a:t>
            </a:r>
            <a:r>
              <a:rPr lang="zh-CN" altLang="en-US" sz="1600" dirty="0"/>
              <a:t>和</a:t>
            </a:r>
            <a:r>
              <a:rPr lang="en-US" altLang="zh-CN" sz="1600" dirty="0" err="1"/>
              <a:t>TaskManager</a:t>
            </a:r>
            <a:r>
              <a:rPr lang="zh-CN" altLang="en-US" sz="1600" dirty="0"/>
              <a:t>传输的新数据。</a:t>
            </a:r>
            <a:endParaRPr lang="zh-CN" altLang="en-US" sz="1600" dirty="0"/>
          </a:p>
          <a:p>
            <a:endParaRPr lang="zh-CN" altLang="en-US" sz="1600" dirty="0"/>
          </a:p>
          <a:p>
            <a:r>
              <a:rPr lang="zh-CN" altLang="en-US" sz="1600" dirty="0"/>
              <a:t>首先，“</a:t>
            </a:r>
            <a:r>
              <a:rPr lang="en-US" altLang="zh-CN" sz="1600" dirty="0" err="1"/>
              <a:t>TaskManager</a:t>
            </a:r>
            <a:r>
              <a:rPr lang="en-US" altLang="zh-CN" sz="1600" dirty="0"/>
              <a:t>”</a:t>
            </a:r>
            <a:r>
              <a:rPr lang="zh-CN" altLang="en-US" sz="1600" dirty="0"/>
              <a:t>会获取用户选择的任务的相关信息，将用户通过“</a:t>
            </a:r>
            <a:r>
              <a:rPr lang="en-US" altLang="zh-CN" sz="1600" dirty="0" err="1"/>
              <a:t>editTask</a:t>
            </a:r>
            <a:r>
              <a:rPr lang="en-US" altLang="zh-CN" sz="1600" dirty="0"/>
              <a:t>”</a:t>
            </a:r>
            <a:r>
              <a:rPr lang="zh-CN" altLang="en-US" sz="1600" dirty="0"/>
              <a:t>函数新修改的数据保存到“</a:t>
            </a:r>
            <a:r>
              <a:rPr lang="en-US" altLang="zh-CN" sz="1600" dirty="0" err="1"/>
              <a:t>taskList</a:t>
            </a:r>
            <a:r>
              <a:rPr lang="en-US" altLang="zh-CN" sz="1600" dirty="0"/>
              <a:t>”</a:t>
            </a:r>
            <a:r>
              <a:rPr lang="zh-CN" altLang="en-US" sz="1600" dirty="0"/>
              <a:t>数据库中。数据更新成功后，会返回给“</a:t>
            </a:r>
            <a:r>
              <a:rPr lang="en-US" altLang="zh-CN" sz="1600" dirty="0" err="1"/>
              <a:t>TaskManager</a:t>
            </a:r>
            <a:r>
              <a:rPr lang="en-US" altLang="zh-CN" sz="1600" dirty="0"/>
              <a:t>”</a:t>
            </a:r>
            <a:r>
              <a:rPr lang="zh-CN" altLang="en-US" sz="1600" dirty="0"/>
              <a:t>一个信息，“</a:t>
            </a:r>
            <a:r>
              <a:rPr lang="en-US" altLang="zh-CN" sz="1600" dirty="0" err="1"/>
              <a:t>TaskManager</a:t>
            </a:r>
            <a:r>
              <a:rPr lang="en-US" altLang="zh-CN" sz="1600" dirty="0"/>
              <a:t>”</a:t>
            </a:r>
            <a:r>
              <a:rPr lang="zh-CN" altLang="en-US" sz="1600" dirty="0"/>
              <a:t>判断这个信息，在“</a:t>
            </a:r>
            <a:r>
              <a:rPr lang="en-US" altLang="zh-CN" sz="1600" dirty="0"/>
              <a:t>User”</a:t>
            </a:r>
            <a:r>
              <a:rPr lang="zh-CN" altLang="en-US" sz="1600" dirty="0"/>
              <a:t>界面显示提示保存数据成功或失败和最新的任务列表</a:t>
            </a:r>
            <a:r>
              <a:rPr lang="zh-CN" altLang="en-US" dirty="0"/>
              <a:t>。</a:t>
            </a:r>
            <a:endParaRPr lang="zh-CN"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en-US" altLang="zh-CN" sz="1600" kern="100" dirty="0">
                <a:effectLst/>
                <a:cs typeface="Times New Roman" panose="02020603050405020304" pitchFamily="18" charset="0"/>
              </a:rPr>
              <a:t>5.</a:t>
            </a:r>
            <a:r>
              <a:rPr lang="zh-CN" altLang="zh-CN" sz="1600" kern="100" dirty="0">
                <a:effectLst/>
                <a:cs typeface="Times New Roman" panose="02020603050405020304" pitchFamily="18" charset="0"/>
              </a:rPr>
              <a:t>“用户查看状态”功能的实现主要是通过“</a:t>
            </a:r>
            <a:r>
              <a:rPr lang="en-US" altLang="zh-CN" sz="1600" kern="100" dirty="0" err="1">
                <a:effectLst/>
                <a:cs typeface="Times New Roman" panose="02020603050405020304" pitchFamily="18" charset="0"/>
              </a:rPr>
              <a:t>TaskManager</a:t>
            </a:r>
            <a:r>
              <a:rPr lang="zh-CN" altLang="zh-CN" sz="1600" kern="100" dirty="0">
                <a:effectLst/>
                <a:cs typeface="Times New Roman" panose="02020603050405020304" pitchFamily="18" charset="0"/>
              </a:rPr>
              <a:t>”对象提供的服务。具体实现过程见图</a:t>
            </a:r>
            <a:r>
              <a:rPr lang="en-US" altLang="zh-CN" sz="1600" kern="100" dirty="0">
                <a:effectLst/>
                <a:cs typeface="Times New Roman" panose="02020603050405020304" pitchFamily="18" charset="0"/>
              </a:rPr>
              <a:t>4-10 </a:t>
            </a:r>
            <a:r>
              <a:rPr lang="zh-CN" altLang="zh-CN" sz="1600" kern="100" dirty="0">
                <a:effectLst/>
                <a:cs typeface="Times New Roman" panose="02020603050405020304" pitchFamily="18" charset="0"/>
              </a:rPr>
              <a:t>所描述的用例设计顺序图。</a:t>
            </a:r>
            <a:endParaRPr lang="en-US" altLang="zh-CN" sz="1600" kern="100" dirty="0">
              <a:effectLst/>
              <a:cs typeface="Times New Roman" panose="02020603050405020304" pitchFamily="18" charset="0"/>
            </a:endParaRPr>
          </a:p>
          <a:p>
            <a:endParaRPr lang="en-US" altLang="zh-CN" sz="1600" kern="100" dirty="0">
              <a:cs typeface="Times New Roman" panose="02020603050405020304" pitchFamily="18" charset="0"/>
            </a:endParaRPr>
          </a:p>
          <a:p>
            <a:endParaRPr lang="en-US" altLang="zh-CN" sz="1600" kern="100" dirty="0">
              <a:effectLst/>
              <a:cs typeface="Times New Roman" panose="02020603050405020304" pitchFamily="18" charset="0"/>
            </a:endParaRPr>
          </a:p>
          <a:p>
            <a:endParaRPr lang="en-US" altLang="zh-CN" sz="1600" kern="100" dirty="0">
              <a:cs typeface="Times New Roman" panose="02020603050405020304" pitchFamily="18" charset="0"/>
            </a:endParaRPr>
          </a:p>
          <a:p>
            <a:endParaRPr lang="en-US" altLang="zh-CN" sz="1600" kern="100" dirty="0">
              <a:effectLst/>
              <a:cs typeface="Times New Roman" panose="02020603050405020304" pitchFamily="18" charset="0"/>
            </a:endParaRPr>
          </a:p>
          <a:p>
            <a:endParaRPr lang="en-US" altLang="zh-CN" sz="1600" kern="100" dirty="0">
              <a:cs typeface="Times New Roman" panose="02020603050405020304" pitchFamily="18" charset="0"/>
            </a:endParaRPr>
          </a:p>
          <a:p>
            <a:endParaRPr lang="en-US" altLang="zh-CN" sz="1600" kern="100" dirty="0">
              <a:effectLst/>
              <a:cs typeface="Times New Roman" panose="02020603050405020304" pitchFamily="18" charset="0"/>
            </a:endParaRPr>
          </a:p>
          <a:p>
            <a:endParaRPr lang="en-US" altLang="zh-CN" sz="1600" kern="100" dirty="0">
              <a:cs typeface="Times New Roman" panose="02020603050405020304" pitchFamily="18" charset="0"/>
            </a:endParaRPr>
          </a:p>
          <a:p>
            <a:endParaRPr lang="en-US" altLang="zh-CN" sz="1600" kern="100" dirty="0">
              <a:effectLst/>
              <a:cs typeface="Times New Roman" panose="02020603050405020304" pitchFamily="18" charset="0"/>
            </a:endParaRPr>
          </a:p>
          <a:p>
            <a:endParaRPr lang="en-US" altLang="zh-CN" sz="1600" kern="100" dirty="0">
              <a:cs typeface="Times New Roman" panose="02020603050405020304" pitchFamily="18" charset="0"/>
            </a:endParaRPr>
          </a:p>
          <a:p>
            <a:endParaRPr lang="en-US" altLang="zh-CN" sz="1600" kern="100" dirty="0">
              <a:effectLst/>
              <a:cs typeface="Times New Roman" panose="02020603050405020304" pitchFamily="18" charset="0"/>
            </a:endParaRPr>
          </a:p>
          <a:p>
            <a:endParaRPr lang="en-US" altLang="zh-CN" sz="1600" kern="100" dirty="0">
              <a:cs typeface="Times New Roman" panose="02020603050405020304" pitchFamily="18" charset="0"/>
            </a:endParaRPr>
          </a:p>
          <a:p>
            <a:pPr marL="109855" indent="0">
              <a:buNone/>
            </a:pPr>
            <a:r>
              <a:rPr lang="zh-CN" altLang="en-US" sz="1200" kern="100" dirty="0">
                <a:effectLst/>
                <a:latin typeface="仿宋" panose="02010609060101010101" charset="-122"/>
                <a:ea typeface="仿宋" panose="02010609060101010101" charset="-122"/>
                <a:cs typeface="Times New Roman" panose="02020603050405020304" pitchFamily="18" charset="0"/>
              </a:rPr>
              <a:t>图</a:t>
            </a:r>
            <a:r>
              <a:rPr lang="en-US" altLang="zh-CN" sz="1200" kern="100" dirty="0">
                <a:effectLst/>
                <a:latin typeface="仿宋" panose="02010609060101010101" charset="-122"/>
                <a:ea typeface="仿宋" panose="02010609060101010101" charset="-122"/>
                <a:cs typeface="Times New Roman" panose="02020603050405020304" pitchFamily="18" charset="0"/>
              </a:rPr>
              <a:t>4-10 </a:t>
            </a:r>
            <a:r>
              <a:rPr lang="zh-CN" altLang="en-US" sz="1200" kern="100" dirty="0">
                <a:effectLst/>
                <a:latin typeface="仿宋" panose="02010609060101010101" charset="-122"/>
                <a:ea typeface="仿宋" panose="02010609060101010101" charset="-122"/>
                <a:cs typeface="Times New Roman" panose="02020603050405020304" pitchFamily="18" charset="0"/>
              </a:rPr>
              <a:t>时间利用系统“用户查看任务”用例设计顺序图</a:t>
            </a:r>
            <a:endParaRPr lang="zh-CN" altLang="zh-CN" sz="1200" kern="100" dirty="0">
              <a:effectLst/>
              <a:latin typeface="仿宋" panose="02010609060101010101" charset="-122"/>
              <a:ea typeface="仿宋" panose="02010609060101010101"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用例设计及其模型</a:t>
            </a:r>
            <a:endParaRPr lang="zh-CN" altLang="en-US" dirty="0"/>
          </a:p>
        </p:txBody>
      </p:sp>
      <p:pic>
        <p:nvPicPr>
          <p:cNvPr id="6" name="图片 5"/>
          <p:cNvPicPr>
            <a:picLocks noChangeAspect="1"/>
          </p:cNvPicPr>
          <p:nvPr/>
        </p:nvPicPr>
        <p:blipFill>
          <a:blip r:embed="rId1"/>
          <a:stretch>
            <a:fillRect/>
          </a:stretch>
        </p:blipFill>
        <p:spPr>
          <a:xfrm>
            <a:off x="179512" y="2142632"/>
            <a:ext cx="5877133" cy="2870544"/>
          </a:xfrm>
          <a:prstGeom prst="rect">
            <a:avLst/>
          </a:prstGeom>
        </p:spPr>
      </p:pic>
      <p:sp>
        <p:nvSpPr>
          <p:cNvPr id="7" name="文本框 6"/>
          <p:cNvSpPr txBox="1"/>
          <p:nvPr/>
        </p:nvSpPr>
        <p:spPr>
          <a:xfrm>
            <a:off x="6080621" y="1988840"/>
            <a:ext cx="2883867" cy="3293209"/>
          </a:xfrm>
          <a:prstGeom prst="rect">
            <a:avLst/>
          </a:prstGeom>
          <a:noFill/>
        </p:spPr>
        <p:txBody>
          <a:bodyPr wrap="square" rtlCol="0">
            <a:spAutoFit/>
          </a:bodyPr>
          <a:lstStyle/>
          <a:p>
            <a:r>
              <a:rPr lang="en-US" altLang="zh-CN" sz="1600" dirty="0"/>
              <a:t>User</a:t>
            </a:r>
            <a:r>
              <a:rPr lang="zh-CN" altLang="en-US" sz="1600" dirty="0"/>
              <a:t>代表用户。</a:t>
            </a:r>
            <a:r>
              <a:rPr lang="en-US" altLang="zh-CN" sz="1600" dirty="0" err="1"/>
              <a:t>UserCheck</a:t>
            </a:r>
            <a:r>
              <a:rPr lang="zh-CN" altLang="en-US" sz="1600" dirty="0"/>
              <a:t>和</a:t>
            </a:r>
            <a:r>
              <a:rPr lang="en-US" altLang="zh-CN" sz="1600" dirty="0" err="1"/>
              <a:t>TaskManager</a:t>
            </a:r>
            <a:r>
              <a:rPr lang="zh-CN" altLang="en-US" sz="1600" dirty="0"/>
              <a:t>是控制类，用于查看任务信息并显示，并从</a:t>
            </a:r>
            <a:r>
              <a:rPr lang="en-US" altLang="zh-CN" sz="1600" dirty="0" err="1"/>
              <a:t>taskList</a:t>
            </a:r>
            <a:r>
              <a:rPr lang="zh-CN" altLang="en-US" sz="1600" dirty="0"/>
              <a:t>获取任务信息。</a:t>
            </a:r>
            <a:r>
              <a:rPr lang="en-US" altLang="zh-CN" sz="1600" dirty="0" err="1"/>
              <a:t>TaskList</a:t>
            </a:r>
            <a:r>
              <a:rPr lang="zh-CN" altLang="en-US" sz="1600" dirty="0"/>
              <a:t>是实体类，用于向</a:t>
            </a:r>
            <a:r>
              <a:rPr lang="en-US" altLang="zh-CN" sz="1600" dirty="0" err="1"/>
              <a:t>UserCheck</a:t>
            </a:r>
            <a:r>
              <a:rPr lang="zh-CN" altLang="en-US" sz="1600" dirty="0"/>
              <a:t>和</a:t>
            </a:r>
            <a:r>
              <a:rPr lang="en-US" altLang="zh-CN" sz="1600" dirty="0" err="1"/>
              <a:t>TaskManager</a:t>
            </a:r>
            <a:r>
              <a:rPr lang="zh-CN" altLang="en-US" sz="1600" dirty="0"/>
              <a:t>提供任务信息。</a:t>
            </a:r>
            <a:endParaRPr lang="zh-CN" altLang="en-US" sz="1600" dirty="0"/>
          </a:p>
          <a:p>
            <a:endParaRPr lang="zh-CN" altLang="en-US" sz="1600" dirty="0"/>
          </a:p>
          <a:p>
            <a:r>
              <a:rPr lang="zh-CN" altLang="en-US" sz="1600" dirty="0"/>
              <a:t>首先，“</a:t>
            </a:r>
            <a:r>
              <a:rPr lang="en-US" altLang="zh-CN" sz="1600" dirty="0" err="1"/>
              <a:t>TaskManager</a:t>
            </a:r>
            <a:r>
              <a:rPr lang="en-US" altLang="zh-CN" sz="1600" dirty="0"/>
              <a:t>”</a:t>
            </a:r>
            <a:r>
              <a:rPr lang="zh-CN" altLang="en-US" sz="1600" dirty="0"/>
              <a:t>会从“</a:t>
            </a:r>
            <a:r>
              <a:rPr lang="en-US" altLang="zh-CN" sz="1600" dirty="0" err="1"/>
              <a:t>taskList</a:t>
            </a:r>
            <a:r>
              <a:rPr lang="en-US" altLang="zh-CN" sz="1600" dirty="0"/>
              <a:t>”</a:t>
            </a:r>
            <a:r>
              <a:rPr lang="zh-CN" altLang="en-US" sz="1600" dirty="0"/>
              <a:t>数据库中获取所有任务的相关信息，通过“</a:t>
            </a:r>
            <a:r>
              <a:rPr lang="en-US" altLang="zh-CN" sz="1600" dirty="0" err="1"/>
              <a:t>showTask</a:t>
            </a:r>
            <a:r>
              <a:rPr lang="en-US" altLang="zh-CN" sz="1600" dirty="0"/>
              <a:t>”</a:t>
            </a:r>
            <a:r>
              <a:rPr lang="zh-CN" altLang="en-US" sz="1600" dirty="0"/>
              <a:t>函数将获取的任务列表显示到“</a:t>
            </a:r>
            <a:r>
              <a:rPr lang="en-US" altLang="zh-CN" sz="1600" dirty="0"/>
              <a:t>User”</a:t>
            </a:r>
            <a:r>
              <a:rPr lang="zh-CN" altLang="en-US" sz="1600" dirty="0"/>
              <a:t>界面中。</a:t>
            </a:r>
            <a:endParaRPr lang="zh-CN" altLang="en-US" sz="16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fontScale="62500" lnSpcReduction="20000"/>
          </a:bodyPr>
          <a:lstStyle/>
          <a:p>
            <a:r>
              <a:rPr lang="zh-CN" altLang="en-US" dirty="0"/>
              <a:t>其中用户通过任务管理器对任务进行增删改查。任务管理器再将更新的数据提交给数据库管理，由</a:t>
            </a:r>
            <a:r>
              <a:rPr lang="en-US" altLang="zh-CN" dirty="0" err="1"/>
              <a:t>timeUseDBHelper</a:t>
            </a:r>
            <a:r>
              <a:rPr lang="zh-CN" altLang="en-US" dirty="0"/>
              <a:t>对数据库进行修改。</a:t>
            </a:r>
            <a:endParaRPr lang="zh-CN" altLang="en-US" dirty="0"/>
          </a:p>
          <a:p>
            <a:r>
              <a:rPr lang="zh-CN" altLang="en-US" dirty="0"/>
              <a:t>软件管理器可通过数据库管理器获取和修改数据库中的软件信息。</a:t>
            </a:r>
            <a:endParaRPr lang="zh-CN" altLang="en-US" dirty="0"/>
          </a:p>
          <a:p>
            <a:r>
              <a:rPr lang="zh-CN" altLang="en-US" dirty="0"/>
              <a:t>分析报告管理器用来对数据库中获取的软件信息和任务信息进行分析，从而生成分析报告。</a:t>
            </a:r>
            <a:endParaRPr lang="zh-CN" altLang="en-US" dirty="0"/>
          </a:p>
          <a:p>
            <a:r>
              <a:rPr lang="zh-CN" altLang="en-US" dirty="0"/>
              <a:t>后台监测用来获取用户手机中的应用的使用数据和监测任务开始时间。后台监测将获取到的数据交给软件管理器，软件管理器再将数据交给</a:t>
            </a:r>
            <a:r>
              <a:rPr lang="en-US" altLang="zh-CN" dirty="0" err="1"/>
              <a:t>timeUseDBHelper</a:t>
            </a:r>
            <a:r>
              <a:rPr lang="zh-CN" altLang="en-US" dirty="0"/>
              <a:t>，从而添加到数据库中。</a:t>
            </a:r>
            <a:endParaRPr lang="zh-CN" altLang="en-US" dirty="0"/>
          </a:p>
          <a:p>
            <a:r>
              <a:rPr lang="zh-CN" altLang="en-US" dirty="0"/>
              <a:t>如果当前时间距离任务开始时间还有半个小时，软件会发送消息给用户。</a:t>
            </a:r>
            <a:endParaRPr lang="zh-CN" altLang="en-US" dirty="0"/>
          </a:p>
          <a:p>
            <a:r>
              <a:rPr lang="en-US" altLang="zh-CN" dirty="0"/>
              <a:t>Report</a:t>
            </a:r>
            <a:r>
              <a:rPr lang="zh-CN" altLang="en-US" dirty="0"/>
              <a:t>、</a:t>
            </a:r>
            <a:r>
              <a:rPr lang="en-US" altLang="zh-CN" dirty="0" err="1"/>
              <a:t>appTime</a:t>
            </a:r>
            <a:r>
              <a:rPr lang="zh-CN" altLang="en-US" dirty="0"/>
              <a:t>和</a:t>
            </a:r>
            <a:r>
              <a:rPr lang="en-US" altLang="zh-CN" dirty="0" err="1"/>
              <a:t>appManager</a:t>
            </a:r>
            <a:r>
              <a:rPr lang="zh-CN" altLang="en-US" dirty="0"/>
              <a:t>的</a:t>
            </a:r>
            <a:r>
              <a:rPr lang="en-US" altLang="zh-CN" dirty="0" err="1"/>
              <a:t>getAllappInfo</a:t>
            </a:r>
            <a:r>
              <a:rPr lang="zh-CN" altLang="en-US" dirty="0"/>
              <a:t>方法用于获取用户手机中的所有应用信息。</a:t>
            </a:r>
            <a:endParaRPr lang="zh-CN" altLang="en-US" dirty="0"/>
          </a:p>
          <a:p>
            <a:r>
              <a:rPr lang="en-US" altLang="zh-CN" dirty="0" err="1"/>
              <a:t>reportManager</a:t>
            </a:r>
            <a:r>
              <a:rPr lang="zh-CN" altLang="en-US" dirty="0"/>
              <a:t>中的</a:t>
            </a:r>
            <a:r>
              <a:rPr lang="en-US" altLang="zh-CN" dirty="0" err="1"/>
              <a:t>buildReport</a:t>
            </a:r>
            <a:r>
              <a:rPr lang="zh-CN" altLang="en-US" dirty="0"/>
              <a:t>方法用户生成分析报告。</a:t>
            </a:r>
            <a:endParaRPr lang="zh-CN" altLang="en-US" dirty="0"/>
          </a:p>
          <a:p>
            <a:r>
              <a:rPr lang="en-US" altLang="zh-CN" dirty="0" err="1"/>
              <a:t>taskInfo</a:t>
            </a:r>
            <a:r>
              <a:rPr lang="zh-CN" altLang="en-US" dirty="0"/>
              <a:t>的</a:t>
            </a:r>
            <a:r>
              <a:rPr lang="en-US" altLang="zh-CN" dirty="0"/>
              <a:t>content</a:t>
            </a:r>
            <a:r>
              <a:rPr lang="zh-CN" altLang="en-US" dirty="0"/>
              <a:t>属性表示任务内容，</a:t>
            </a:r>
            <a:r>
              <a:rPr lang="en-US" altLang="zh-CN" dirty="0" err="1"/>
              <a:t>isFinished</a:t>
            </a:r>
            <a:r>
              <a:rPr lang="zh-CN" altLang="en-US" dirty="0"/>
              <a:t>属性表示任务是否完成，</a:t>
            </a:r>
            <a:r>
              <a:rPr lang="en-US" altLang="zh-CN" dirty="0" err="1"/>
              <a:t>startTime</a:t>
            </a:r>
            <a:r>
              <a:rPr lang="zh-CN" altLang="en-US" dirty="0"/>
              <a:t>属性表示任务开始时间，</a:t>
            </a:r>
            <a:r>
              <a:rPr lang="en-US" altLang="zh-CN" dirty="0" err="1"/>
              <a:t>endTime</a:t>
            </a:r>
            <a:r>
              <a:rPr lang="zh-CN" altLang="en-US" dirty="0"/>
              <a:t>表示任务结束时间，</a:t>
            </a:r>
            <a:r>
              <a:rPr lang="en-US" altLang="zh-CN" dirty="0"/>
              <a:t>date</a:t>
            </a:r>
            <a:r>
              <a:rPr lang="zh-CN" altLang="en-US" dirty="0"/>
              <a:t>表示任务设置时间。</a:t>
            </a:r>
            <a:endParaRPr lang="zh-CN" altLang="en-US" dirty="0"/>
          </a:p>
          <a:p>
            <a:r>
              <a:rPr lang="en-US" altLang="zh-CN" dirty="0" err="1"/>
              <a:t>appInfo</a:t>
            </a:r>
            <a:r>
              <a:rPr lang="zh-CN" altLang="en-US" dirty="0"/>
              <a:t>的</a:t>
            </a:r>
            <a:r>
              <a:rPr lang="en-US" altLang="zh-CN" dirty="0"/>
              <a:t>label</a:t>
            </a:r>
            <a:r>
              <a:rPr lang="zh-CN" altLang="en-US" dirty="0"/>
              <a:t>属性表示应用名称，</a:t>
            </a:r>
            <a:r>
              <a:rPr lang="en-US" altLang="zh-CN" dirty="0" err="1"/>
              <a:t>package_name</a:t>
            </a:r>
            <a:r>
              <a:rPr lang="zh-CN" altLang="en-US" dirty="0"/>
              <a:t>属性表示应用包名，</a:t>
            </a:r>
            <a:r>
              <a:rPr lang="en-US" altLang="zh-CN" dirty="0"/>
              <a:t>icon</a:t>
            </a:r>
            <a:r>
              <a:rPr lang="zh-CN" altLang="en-US" dirty="0"/>
              <a:t>属性表示应用图标，</a:t>
            </a:r>
            <a:r>
              <a:rPr lang="en-US" altLang="zh-CN" dirty="0" err="1"/>
              <a:t>timelong</a:t>
            </a:r>
            <a:r>
              <a:rPr lang="zh-CN" altLang="en-US" dirty="0"/>
              <a:t>属性表示应用使用时间的</a:t>
            </a:r>
            <a:r>
              <a:rPr lang="en-US" altLang="zh-CN" dirty="0"/>
              <a:t>long</a:t>
            </a:r>
            <a:r>
              <a:rPr lang="zh-CN" altLang="en-US" dirty="0"/>
              <a:t>类型，</a:t>
            </a:r>
            <a:r>
              <a:rPr lang="en-US" altLang="zh-CN" dirty="0" err="1"/>
              <a:t>timeString</a:t>
            </a:r>
            <a:r>
              <a:rPr lang="zh-CN" altLang="en-US" dirty="0"/>
              <a:t>属性表示应用使用时间的</a:t>
            </a:r>
            <a:r>
              <a:rPr lang="en-US" altLang="zh-CN" dirty="0"/>
              <a:t>String</a:t>
            </a:r>
            <a:r>
              <a:rPr lang="zh-CN" altLang="en-US" dirty="0"/>
              <a:t>类型，</a:t>
            </a:r>
            <a:r>
              <a:rPr lang="en-US" altLang="zh-CN" dirty="0"/>
              <a:t>date</a:t>
            </a:r>
            <a:r>
              <a:rPr lang="zh-CN" altLang="en-US" dirty="0"/>
              <a:t>属性表示获取应用使用时间的日期，</a:t>
            </a:r>
            <a:r>
              <a:rPr lang="en-US" altLang="zh-CN" dirty="0"/>
              <a:t>classify</a:t>
            </a:r>
            <a:r>
              <a:rPr lang="zh-CN" altLang="en-US" dirty="0"/>
              <a:t>属性表示应用分类。</a:t>
            </a:r>
            <a:endParaRPr lang="zh-CN" altLang="en-US" dirty="0"/>
          </a:p>
          <a:p>
            <a:endParaRPr lang="zh-CN" altLang="en-US" dirty="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类设计及其模型</a:t>
            </a:r>
            <a:endParaRPr lang="zh-CN" alt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t>设计</a:t>
            </a:r>
            <a:r>
              <a:rPr lang="zh-CN" altLang="en-US"/>
              <a:t>类图</a:t>
            </a:r>
            <a:endParaRPr lang="zh-CN" altLang="en-US"/>
          </a:p>
        </p:txBody>
      </p:sp>
      <p:sp>
        <p:nvSpPr>
          <p:cNvPr id="3" name="标题 2"/>
          <p:cNvSpPr>
            <a:spLocks noGrp="1"/>
          </p:cNvSpPr>
          <p:nvPr>
            <p:ph type="title"/>
          </p:nvPr>
        </p:nvSpPr>
        <p:spPr/>
        <p:txBody>
          <a:bodyPr>
            <a:normAutofit/>
          </a:bodyPr>
          <a:p>
            <a:r>
              <a:rPr lang="zh-CN" altLang="en-US" dirty="0">
                <a:sym typeface="+mn-ea"/>
              </a:rPr>
              <a:t>类设计及其模型</a:t>
            </a:r>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10" name="内容占位符 9"/>
          <p:cNvPicPr>
            <a:picLocks noGrp="1" noChangeAspect="1"/>
          </p:cNvPicPr>
          <p:nvPr/>
        </p:nvPicPr>
        <p:blipFill>
          <a:blip r:embed="rId1"/>
          <a:stretch>
            <a:fillRect/>
          </a:stretch>
        </p:blipFill>
        <p:spPr>
          <a:xfrm>
            <a:off x="2843530" y="1484630"/>
            <a:ext cx="5713730" cy="468503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5050904" cy="5188032"/>
          </a:xfrm>
        </p:spPr>
        <p:txBody>
          <a:bodyPr>
            <a:normAutofit fontScale="47500" lnSpcReduction="20000"/>
          </a:bodyPr>
          <a:lstStyle/>
          <a:p>
            <a:r>
              <a:rPr lang="zh-CN" altLang="zh-CN" kern="100" dirty="0">
                <a:solidFill>
                  <a:srgbClr val="FF0000"/>
                </a:solidFill>
                <a:effectLst/>
                <a:ea typeface="Times New Roman" panose="02020603050405020304" pitchFamily="18" charset="0"/>
              </a:rPr>
              <a:t> </a:t>
            </a:r>
            <a:r>
              <a:rPr lang="zh-CN" altLang="zh-CN" sz="3900" kern="100" dirty="0">
                <a:effectLst/>
                <a:cs typeface="Times New Roman" panose="02020603050405020304" pitchFamily="18" charset="0"/>
              </a:rPr>
              <a:t>时间利用系统数据设计类图</a:t>
            </a:r>
            <a:endParaRPr lang="en-US" altLang="zh-CN" sz="3900" kern="100" dirty="0">
              <a:effectLst/>
              <a:cs typeface="Times New Roman" panose="02020603050405020304" pitchFamily="18" charset="0"/>
            </a:endParaRPr>
          </a:p>
          <a:p>
            <a:r>
              <a:rPr lang="zh-CN" altLang="en-US" sz="3200" dirty="0"/>
              <a:t>为了保存昨日应用使用情况的信息，为其设计持久保存的数据库表“</a:t>
            </a:r>
            <a:r>
              <a:rPr lang="en-US" altLang="zh-CN" sz="3200" dirty="0" err="1"/>
              <a:t>T_appListYesterday</a:t>
            </a:r>
            <a:r>
              <a:rPr lang="en-US" altLang="zh-CN" sz="3200" dirty="0"/>
              <a:t>”</a:t>
            </a:r>
            <a:r>
              <a:rPr lang="zh-CN" altLang="en-US" sz="3200" dirty="0"/>
              <a:t>，该表有七个字段，分别记录应用的</a:t>
            </a:r>
            <a:r>
              <a:rPr lang="en-US" altLang="zh-CN" sz="3200" dirty="0"/>
              <a:t>id</a:t>
            </a:r>
            <a:r>
              <a:rPr lang="zh-CN" altLang="en-US" sz="3200" dirty="0"/>
              <a:t>、名称、包名、分类、</a:t>
            </a:r>
            <a:r>
              <a:rPr lang="en-US" altLang="zh-CN" sz="3200" dirty="0"/>
              <a:t>String</a:t>
            </a:r>
            <a:r>
              <a:rPr lang="zh-CN" altLang="en-US" sz="3200" dirty="0"/>
              <a:t>类型的应用使用时间、</a:t>
            </a:r>
            <a:r>
              <a:rPr lang="en-US" altLang="zh-CN" sz="3200" dirty="0"/>
              <a:t>long</a:t>
            </a:r>
            <a:r>
              <a:rPr lang="zh-CN" altLang="en-US" sz="3200" dirty="0"/>
              <a:t>类型的应用使用时间。</a:t>
            </a:r>
            <a:endParaRPr lang="zh-CN" altLang="en-US" sz="3200" dirty="0"/>
          </a:p>
          <a:p>
            <a:r>
              <a:rPr lang="zh-CN" altLang="en-US" sz="3200" dirty="0"/>
              <a:t>为了保存今日应用使用情况的信息，为其设计持久保存的数据库表“</a:t>
            </a:r>
            <a:r>
              <a:rPr lang="en-US" altLang="zh-CN" sz="3200" dirty="0" err="1"/>
              <a:t>T_appList</a:t>
            </a:r>
            <a:r>
              <a:rPr lang="en-US" altLang="zh-CN" sz="3200" dirty="0"/>
              <a:t>”</a:t>
            </a:r>
            <a:r>
              <a:rPr lang="zh-CN" altLang="en-US" sz="3200" dirty="0"/>
              <a:t>，该表有七个字段，分别记录应用的</a:t>
            </a:r>
            <a:r>
              <a:rPr lang="en-US" altLang="zh-CN" sz="3200" dirty="0"/>
              <a:t>id</a:t>
            </a:r>
            <a:r>
              <a:rPr lang="zh-CN" altLang="en-US" sz="3200" dirty="0"/>
              <a:t>、名称、包名、分类、</a:t>
            </a:r>
            <a:r>
              <a:rPr lang="en-US" altLang="zh-CN" sz="3200" dirty="0"/>
              <a:t>String</a:t>
            </a:r>
            <a:r>
              <a:rPr lang="zh-CN" altLang="en-US" sz="3200" dirty="0"/>
              <a:t>类型的应用使用时间、</a:t>
            </a:r>
            <a:r>
              <a:rPr lang="en-US" altLang="zh-CN" sz="3200" dirty="0"/>
              <a:t>long</a:t>
            </a:r>
            <a:r>
              <a:rPr lang="zh-CN" altLang="en-US" sz="3200" dirty="0"/>
              <a:t>类型的应用使用时间。</a:t>
            </a:r>
            <a:endParaRPr lang="zh-CN" altLang="en-US" sz="3200" dirty="0"/>
          </a:p>
          <a:p>
            <a:r>
              <a:rPr lang="zh-CN" altLang="en-US" sz="3200" dirty="0"/>
              <a:t>为了保存最近七日应用使用情况的信息，为其设计持久保存的数据库表“</a:t>
            </a:r>
            <a:r>
              <a:rPr lang="en-US" altLang="zh-CN" sz="3200" dirty="0" err="1"/>
              <a:t>T_lastWeekList</a:t>
            </a:r>
            <a:r>
              <a:rPr lang="en-US" altLang="zh-CN" sz="3200" dirty="0"/>
              <a:t>”</a:t>
            </a:r>
            <a:r>
              <a:rPr lang="zh-CN" altLang="en-US" sz="3200" dirty="0"/>
              <a:t>，该表有七个字段，分别记录应用的</a:t>
            </a:r>
            <a:r>
              <a:rPr lang="en-US" altLang="zh-CN" sz="3200" dirty="0"/>
              <a:t>id</a:t>
            </a:r>
            <a:r>
              <a:rPr lang="zh-CN" altLang="en-US" sz="3200" dirty="0"/>
              <a:t>、名称、包名、分类、</a:t>
            </a:r>
            <a:r>
              <a:rPr lang="en-US" altLang="zh-CN" sz="3200" dirty="0"/>
              <a:t>String</a:t>
            </a:r>
            <a:r>
              <a:rPr lang="zh-CN" altLang="en-US" sz="3200" dirty="0"/>
              <a:t>类型的应用使用时间、</a:t>
            </a:r>
            <a:r>
              <a:rPr lang="en-US" altLang="zh-CN" sz="3200" dirty="0"/>
              <a:t>long</a:t>
            </a:r>
            <a:r>
              <a:rPr lang="zh-CN" altLang="en-US" sz="3200" dirty="0"/>
              <a:t>类型的应用使用时间。</a:t>
            </a:r>
            <a:endParaRPr lang="zh-CN" altLang="en-US" sz="3200" dirty="0"/>
          </a:p>
          <a:p>
            <a:r>
              <a:rPr lang="zh-CN" altLang="en-US" sz="3200" dirty="0"/>
              <a:t>为了保存任务的信息，为其设计持久保存的数据库表“</a:t>
            </a:r>
            <a:r>
              <a:rPr lang="en-US" altLang="zh-CN" sz="3200" dirty="0" err="1"/>
              <a:t>T_taskList</a:t>
            </a:r>
            <a:r>
              <a:rPr lang="en-US" altLang="zh-CN" sz="3200" dirty="0"/>
              <a:t>”</a:t>
            </a:r>
            <a:r>
              <a:rPr lang="zh-CN" altLang="en-US" sz="3200" dirty="0"/>
              <a:t>，该表有十个字段，分别记录任务的</a:t>
            </a:r>
            <a:r>
              <a:rPr lang="en-US" altLang="zh-CN" sz="3200" dirty="0"/>
              <a:t>id</a:t>
            </a:r>
            <a:r>
              <a:rPr lang="zh-CN" altLang="en-US" sz="3200" dirty="0"/>
              <a:t>、设置日期、开始时间、开始时间中的小时、开始时间中的分钟、结束时间、结束时间中的小时、结束时间中的分钟类型、任务是否完成。</a:t>
            </a:r>
            <a:endParaRPr lang="zh-CN" altLang="en-US" sz="3200" dirty="0"/>
          </a:p>
          <a:p>
            <a:r>
              <a:rPr lang="zh-CN" altLang="en-US" sz="3200" dirty="0"/>
              <a:t>为了保存应用分类的信息，为其设计持久保存的数据库表“</a:t>
            </a:r>
            <a:r>
              <a:rPr lang="en-US" altLang="zh-CN" sz="3200" dirty="0" err="1"/>
              <a:t>T_classifyList</a:t>
            </a:r>
            <a:r>
              <a:rPr lang="en-US" altLang="zh-CN" sz="3200" dirty="0"/>
              <a:t>”</a:t>
            </a:r>
            <a:r>
              <a:rPr lang="zh-CN" altLang="en-US" sz="3200" dirty="0"/>
              <a:t>，该表有四个字段，分别记录应用的</a:t>
            </a:r>
            <a:r>
              <a:rPr lang="en-US" altLang="zh-CN" sz="3200" dirty="0"/>
              <a:t>id</a:t>
            </a:r>
            <a:r>
              <a:rPr lang="zh-CN" altLang="en-US" sz="3200" dirty="0"/>
              <a:t>、名称、包名、分类。</a:t>
            </a:r>
            <a:endParaRPr lang="zh-CN" altLang="en-US" sz="3200" dirty="0"/>
          </a:p>
          <a:p>
            <a:endParaRPr lang="zh-CN" altLang="en-US" dirty="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数据设计及其模型</a:t>
            </a:r>
            <a:endParaRPr lang="zh-CN" altLang="en-US" dirty="0"/>
          </a:p>
        </p:txBody>
      </p:sp>
      <p:pic>
        <p:nvPicPr>
          <p:cNvPr id="7" name="图片 6"/>
          <p:cNvPicPr>
            <a:picLocks noChangeAspect="1"/>
          </p:cNvPicPr>
          <p:nvPr/>
        </p:nvPicPr>
        <p:blipFill>
          <a:blip r:embed="rId1"/>
          <a:stretch>
            <a:fillRect/>
          </a:stretch>
        </p:blipFill>
        <p:spPr>
          <a:xfrm>
            <a:off x="5697081" y="1124744"/>
            <a:ext cx="3003647" cy="4764230"/>
          </a:xfrm>
          <a:prstGeom prst="rect">
            <a:avLst/>
          </a:prstGeom>
        </p:spPr>
      </p:pic>
      <p:sp>
        <p:nvSpPr>
          <p:cNvPr id="8" name="文本框 7"/>
          <p:cNvSpPr txBox="1"/>
          <p:nvPr/>
        </p:nvSpPr>
        <p:spPr>
          <a:xfrm>
            <a:off x="5796136" y="6165304"/>
            <a:ext cx="2890664" cy="276999"/>
          </a:xfrm>
          <a:prstGeom prst="rect">
            <a:avLst/>
          </a:prstGeom>
          <a:noFill/>
        </p:spPr>
        <p:txBody>
          <a:bodyPr wrap="square" rtlCol="0">
            <a:spAutoFit/>
          </a:bodyPr>
          <a:lstStyle/>
          <a:p>
            <a:r>
              <a:rPr lang="zh-CN" altLang="en-US" sz="1200" b="1" dirty="0">
                <a:latin typeface="仿宋" panose="02010609060101010101" charset="-122"/>
                <a:ea typeface="仿宋" panose="02010609060101010101" charset="-122"/>
              </a:rPr>
              <a:t>图</a:t>
            </a:r>
            <a:r>
              <a:rPr lang="en-US" altLang="zh-CN" sz="1200" b="1" dirty="0">
                <a:latin typeface="仿宋" panose="02010609060101010101" charset="-122"/>
                <a:ea typeface="仿宋" panose="02010609060101010101" charset="-122"/>
              </a:rPr>
              <a:t>4-12 </a:t>
            </a:r>
            <a:r>
              <a:rPr lang="zh-CN" altLang="en-US" sz="1200" b="1" dirty="0">
                <a:latin typeface="仿宋" panose="02010609060101010101" charset="-122"/>
                <a:ea typeface="仿宋" panose="02010609060101010101" charset="-122"/>
              </a:rPr>
              <a:t>时间利用系统数据设计类图</a:t>
            </a:r>
            <a:endParaRPr lang="zh-CN" altLang="en-US" sz="1200" b="1" dirty="0">
              <a:latin typeface="仿宋" panose="02010609060101010101" charset="-122"/>
              <a:ea typeface="仿宋" panose="02010609060101010101"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8229600" cy="5188032"/>
          </a:xfrm>
        </p:spPr>
        <p:txBody>
          <a:bodyPr>
            <a:normAutofit fontScale="47500" lnSpcReduction="20000"/>
          </a:bodyPr>
          <a:lstStyle/>
          <a:p>
            <a:r>
              <a:rPr lang="zh-CN" altLang="en-US" sz="5700" dirty="0"/>
              <a:t>时间利用系统数据的操作设计</a:t>
            </a:r>
            <a:endParaRPr lang="en-US" altLang="zh-CN" sz="5700" dirty="0"/>
          </a:p>
          <a:p>
            <a:r>
              <a:rPr lang="zh-CN" altLang="en-US" sz="3200" dirty="0"/>
              <a:t>为了支持对数据库的操作，设计模型中有一个关键设计类“</a:t>
            </a:r>
            <a:r>
              <a:rPr lang="en-US" altLang="zh-CN" sz="3200" dirty="0" err="1"/>
              <a:t>timeUseDBHelper</a:t>
            </a:r>
            <a:r>
              <a:rPr lang="en-US" altLang="zh-CN" sz="3200" dirty="0"/>
              <a:t>”</a:t>
            </a:r>
            <a:r>
              <a:rPr lang="zh-CN" altLang="en-US" sz="3200" dirty="0"/>
              <a:t>，它提供了一组方法以实现将</a:t>
            </a:r>
            <a:r>
              <a:rPr lang="en-US" altLang="zh-CN" sz="3200" dirty="0" err="1"/>
              <a:t>AppInfo</a:t>
            </a:r>
            <a:r>
              <a:rPr lang="zh-CN" altLang="en-US" sz="3200" dirty="0"/>
              <a:t>、</a:t>
            </a:r>
            <a:r>
              <a:rPr lang="en-US" altLang="zh-CN" sz="3200" dirty="0" err="1"/>
              <a:t>taskInfo</a:t>
            </a:r>
            <a:r>
              <a:rPr lang="zh-CN" altLang="en-US" sz="3200" dirty="0"/>
              <a:t>对象的数据插入到上述五个表中、或者从中删除、或者修改表中的数据、或者从数据库表中查询相关用户的信息等等，具体的接口描述如下。</a:t>
            </a:r>
            <a:endParaRPr lang="zh-CN" altLang="en-US" sz="3200" dirty="0"/>
          </a:p>
          <a:p>
            <a:r>
              <a:rPr lang="en-US" altLang="zh-CN" sz="3200" dirty="0"/>
              <a:t>-	</a:t>
            </a:r>
            <a:r>
              <a:rPr lang="en-US" altLang="zh-CN" sz="3200" dirty="0" err="1"/>
              <a:t>queryAllAppInfo</a:t>
            </a:r>
            <a:r>
              <a:rPr lang="en-US" altLang="zh-CN" sz="3200" dirty="0"/>
              <a:t>()</a:t>
            </a:r>
            <a:endParaRPr lang="en-US" altLang="zh-CN" sz="3200" dirty="0"/>
          </a:p>
          <a:p>
            <a:r>
              <a:rPr lang="en-US" altLang="zh-CN" sz="3200" dirty="0"/>
              <a:t>-	</a:t>
            </a:r>
            <a:r>
              <a:rPr lang="en-US" altLang="zh-CN" sz="3200" dirty="0" err="1"/>
              <a:t>queryAllAppYesterdayInfo</a:t>
            </a:r>
            <a:r>
              <a:rPr lang="en-US" altLang="zh-CN" sz="3200" dirty="0"/>
              <a:t>()</a:t>
            </a:r>
            <a:endParaRPr lang="en-US" altLang="zh-CN" sz="3200" dirty="0"/>
          </a:p>
          <a:p>
            <a:r>
              <a:rPr lang="en-US" altLang="zh-CN" sz="3200" dirty="0"/>
              <a:t>-	</a:t>
            </a:r>
            <a:r>
              <a:rPr lang="en-US" altLang="zh-CN" sz="3200" dirty="0" err="1"/>
              <a:t>queryAllLastWeekInfo</a:t>
            </a:r>
            <a:r>
              <a:rPr lang="en-US" altLang="zh-CN" sz="3200" dirty="0"/>
              <a:t>()</a:t>
            </a:r>
            <a:endParaRPr lang="en-US" altLang="zh-CN" sz="3200" dirty="0"/>
          </a:p>
          <a:p>
            <a:r>
              <a:rPr lang="en-US" altLang="zh-CN" sz="3200" dirty="0"/>
              <a:t>-	</a:t>
            </a:r>
            <a:r>
              <a:rPr lang="en-US" altLang="zh-CN" sz="3200" dirty="0" err="1"/>
              <a:t>queryAllClassifyInfo</a:t>
            </a:r>
            <a:r>
              <a:rPr lang="en-US" altLang="zh-CN" sz="3200" dirty="0"/>
              <a:t>()</a:t>
            </a:r>
            <a:endParaRPr lang="en-US" altLang="zh-CN" sz="3200" dirty="0"/>
          </a:p>
          <a:p>
            <a:r>
              <a:rPr lang="en-US" altLang="zh-CN" sz="3200" dirty="0"/>
              <a:t>-	</a:t>
            </a:r>
            <a:r>
              <a:rPr lang="en-US" altLang="zh-CN" sz="3200" dirty="0" err="1"/>
              <a:t>insertTaskInfos</a:t>
            </a:r>
            <a:r>
              <a:rPr lang="en-US" altLang="zh-CN" sz="3200" dirty="0"/>
              <a:t>()</a:t>
            </a:r>
            <a:endParaRPr lang="en-US" altLang="zh-CN" sz="3200" dirty="0"/>
          </a:p>
          <a:p>
            <a:r>
              <a:rPr lang="en-US" altLang="zh-CN" sz="3200" dirty="0"/>
              <a:t>-	</a:t>
            </a:r>
            <a:r>
              <a:rPr lang="en-US" altLang="zh-CN" sz="3200" dirty="0" err="1"/>
              <a:t>insertClassifyInfos</a:t>
            </a:r>
            <a:r>
              <a:rPr lang="en-US" altLang="zh-CN" sz="3200" dirty="0"/>
              <a:t>()</a:t>
            </a:r>
            <a:endParaRPr lang="en-US" altLang="zh-CN" sz="3200" dirty="0"/>
          </a:p>
          <a:p>
            <a:r>
              <a:rPr lang="en-US" altLang="zh-CN" sz="3200" dirty="0"/>
              <a:t>-	</a:t>
            </a:r>
            <a:r>
              <a:rPr lang="en-US" altLang="zh-CN" sz="3200" dirty="0" err="1"/>
              <a:t>insertAppInfos</a:t>
            </a:r>
            <a:r>
              <a:rPr lang="en-US" altLang="zh-CN" sz="3200" dirty="0"/>
              <a:t>()</a:t>
            </a:r>
            <a:endParaRPr lang="en-US" altLang="zh-CN" sz="3200" dirty="0"/>
          </a:p>
          <a:p>
            <a:r>
              <a:rPr lang="en-US" altLang="zh-CN" sz="3200" dirty="0"/>
              <a:t>-	</a:t>
            </a:r>
            <a:r>
              <a:rPr lang="en-US" altLang="zh-CN" sz="3200" dirty="0" err="1"/>
              <a:t>insertAppYesterdayInfos</a:t>
            </a:r>
            <a:r>
              <a:rPr lang="en-US" altLang="zh-CN" sz="3200" dirty="0"/>
              <a:t>()</a:t>
            </a:r>
            <a:endParaRPr lang="en-US" altLang="zh-CN" sz="3200" dirty="0"/>
          </a:p>
          <a:p>
            <a:r>
              <a:rPr lang="en-US" altLang="zh-CN" sz="3200" dirty="0"/>
              <a:t>-	</a:t>
            </a:r>
            <a:r>
              <a:rPr lang="en-US" altLang="zh-CN" sz="3200" dirty="0" err="1"/>
              <a:t>insertLastWeekInfos</a:t>
            </a:r>
            <a:r>
              <a:rPr lang="en-US" altLang="zh-CN" sz="3200" dirty="0"/>
              <a:t>()</a:t>
            </a:r>
            <a:endParaRPr lang="en-US" altLang="zh-CN" sz="3200" dirty="0"/>
          </a:p>
          <a:p>
            <a:r>
              <a:rPr lang="en-US" altLang="zh-CN" sz="3200" dirty="0"/>
              <a:t>-  </a:t>
            </a:r>
            <a:r>
              <a:rPr lang="en-US" altLang="zh-CN" sz="3200" dirty="0" err="1"/>
              <a:t>searchPacketName</a:t>
            </a:r>
            <a:r>
              <a:rPr lang="en-US" altLang="zh-CN" sz="3200" dirty="0"/>
              <a:t>(</a:t>
            </a:r>
            <a:r>
              <a:rPr lang="en-US" altLang="zh-CN" sz="3200" dirty="0" err="1"/>
              <a:t>String,String</a:t>
            </a:r>
            <a:r>
              <a:rPr lang="en-US" altLang="zh-CN" sz="3200" dirty="0"/>
              <a:t>)</a:t>
            </a:r>
            <a:endParaRPr lang="en-US" altLang="zh-CN" sz="3200" dirty="0"/>
          </a:p>
          <a:p>
            <a:r>
              <a:rPr lang="en-US" altLang="zh-CN" sz="3200" dirty="0"/>
              <a:t>-  </a:t>
            </a:r>
            <a:r>
              <a:rPr lang="en-US" altLang="zh-CN" sz="3200" dirty="0" err="1"/>
              <a:t>searchClassify</a:t>
            </a:r>
            <a:r>
              <a:rPr lang="en-US" altLang="zh-CN" sz="3200" dirty="0"/>
              <a:t>(</a:t>
            </a:r>
            <a:r>
              <a:rPr lang="en-US" altLang="zh-CN" sz="3200" dirty="0" err="1"/>
              <a:t>String,String</a:t>
            </a:r>
            <a:r>
              <a:rPr lang="en-US" altLang="zh-CN" sz="3200" dirty="0"/>
              <a:t>)</a:t>
            </a:r>
            <a:endParaRPr lang="en-US" altLang="zh-CN" sz="3200" dirty="0"/>
          </a:p>
          <a:p>
            <a:r>
              <a:rPr lang="en-US" altLang="zh-CN" sz="3200" dirty="0"/>
              <a:t>-  </a:t>
            </a:r>
            <a:r>
              <a:rPr lang="en-US" altLang="zh-CN" sz="3200" dirty="0" err="1"/>
              <a:t>updateAppUseTime</a:t>
            </a:r>
            <a:r>
              <a:rPr lang="en-US" altLang="zh-CN" sz="3200" dirty="0"/>
              <a:t>(</a:t>
            </a:r>
            <a:r>
              <a:rPr lang="en-US" altLang="zh-CN" sz="3200" dirty="0" err="1"/>
              <a:t>AppInfo,String</a:t>
            </a:r>
            <a:r>
              <a:rPr lang="en-US" altLang="zh-CN" sz="3200" dirty="0"/>
              <a:t>)</a:t>
            </a:r>
            <a:endParaRPr lang="en-US" altLang="zh-CN" sz="3200" dirty="0"/>
          </a:p>
          <a:p>
            <a:r>
              <a:rPr lang="en-US" altLang="zh-CN" sz="3200" dirty="0"/>
              <a:t>-  </a:t>
            </a:r>
            <a:r>
              <a:rPr lang="en-US" altLang="zh-CN" sz="3200" dirty="0" err="1"/>
              <a:t>updateAppClassify</a:t>
            </a:r>
            <a:r>
              <a:rPr lang="en-US" altLang="zh-CN" sz="3200" dirty="0"/>
              <a:t>(</a:t>
            </a:r>
            <a:r>
              <a:rPr lang="en-US" altLang="zh-CN" sz="3200" dirty="0" err="1"/>
              <a:t>Appinfo</a:t>
            </a:r>
            <a:r>
              <a:rPr lang="en-US" altLang="zh-CN" sz="3200" dirty="0"/>
              <a:t>)</a:t>
            </a:r>
            <a:endParaRPr lang="en-US" altLang="zh-CN" sz="3200" dirty="0"/>
          </a:p>
          <a:p>
            <a:r>
              <a:rPr lang="en-US" altLang="zh-CN" sz="3200" dirty="0"/>
              <a:t>-  </a:t>
            </a:r>
            <a:r>
              <a:rPr lang="en-US" altLang="zh-CN" sz="3200" dirty="0" err="1"/>
              <a:t>clearAppUseTime</a:t>
            </a:r>
            <a:r>
              <a:rPr lang="en-US" altLang="zh-CN" sz="3200" dirty="0"/>
              <a:t>(String)</a:t>
            </a:r>
            <a:endParaRPr lang="en-US" altLang="zh-CN" sz="3200" dirty="0"/>
          </a:p>
          <a:p>
            <a:r>
              <a:rPr lang="en-US" altLang="zh-CN" sz="3200" dirty="0"/>
              <a:t>-  </a:t>
            </a:r>
            <a:r>
              <a:rPr lang="en-US" altLang="zh-CN" sz="3200" dirty="0" err="1"/>
              <a:t>deleteAppYesterdayInfos</a:t>
            </a:r>
            <a:r>
              <a:rPr lang="en-US" altLang="zh-CN" sz="3200" dirty="0"/>
              <a:t>(String)</a:t>
            </a:r>
            <a:endParaRPr lang="en-US" altLang="zh-CN" sz="3200" dirty="0"/>
          </a:p>
          <a:p>
            <a:r>
              <a:rPr lang="en-US" altLang="zh-CN" sz="3200" dirty="0"/>
              <a:t>-  </a:t>
            </a:r>
            <a:r>
              <a:rPr lang="en-US" altLang="zh-CN" sz="3200" dirty="0" err="1"/>
              <a:t>deleteLastWeekListInfos</a:t>
            </a:r>
            <a:r>
              <a:rPr lang="en-US" altLang="zh-CN" sz="3200" dirty="0"/>
              <a:t>(String)</a:t>
            </a:r>
            <a:endParaRPr lang="en-US" altLang="zh-CN" sz="3200" dirty="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数据设计及其模型</a:t>
            </a:r>
            <a:endParaRPr lang="zh-CN"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r>
              <a:rPr lang="zh-CN" altLang="en-US"/>
              <a:t>代码组织结构</a:t>
            </a:r>
            <a:endParaRPr lang="en-US" altLang="zh-CN"/>
          </a:p>
          <a:p>
            <a:pPr marL="393065" lvl="1" indent="0">
              <a:buNone/>
            </a:pPr>
            <a:endParaRPr lang="en-US" altLang="zh-CN"/>
          </a:p>
          <a:p>
            <a:endParaRPr lang="zh-CN" altLang="en-US"/>
          </a:p>
          <a:p>
            <a:endParaRPr lang="zh-CN" altLang="en-US"/>
          </a:p>
          <a:p>
            <a:endParaRPr lang="zh-CN" altLang="en-US"/>
          </a:p>
          <a:p>
            <a:endParaRPr lang="en-US" altLang="zh-CN"/>
          </a:p>
          <a:p>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pic>
        <p:nvPicPr>
          <p:cNvPr id="2" name="图片 1"/>
          <p:cNvPicPr>
            <a:picLocks noChangeAspect="1"/>
          </p:cNvPicPr>
          <p:nvPr>
            <p:custDataLst>
              <p:tags r:id="rId1"/>
            </p:custDataLst>
          </p:nvPr>
        </p:nvPicPr>
        <p:blipFill>
          <a:blip r:embed="rId2"/>
          <a:stretch>
            <a:fillRect/>
          </a:stretch>
        </p:blipFill>
        <p:spPr>
          <a:xfrm>
            <a:off x="3996055" y="2348865"/>
            <a:ext cx="1558290" cy="4237355"/>
          </a:xfrm>
          <a:prstGeom prst="rect">
            <a:avLst/>
          </a:prstGeom>
        </p:spPr>
      </p:pic>
      <p:pic>
        <p:nvPicPr>
          <p:cNvPr id="3" name="图片 2"/>
          <p:cNvPicPr>
            <a:picLocks noChangeAspect="1"/>
          </p:cNvPicPr>
          <p:nvPr/>
        </p:nvPicPr>
        <p:blipFill>
          <a:blip r:embed="rId3"/>
          <a:stretch>
            <a:fillRect/>
          </a:stretch>
        </p:blipFill>
        <p:spPr>
          <a:xfrm>
            <a:off x="6156325" y="2348865"/>
            <a:ext cx="2019935" cy="4302760"/>
          </a:xfrm>
          <a:prstGeom prst="rect">
            <a:avLst/>
          </a:prstGeom>
        </p:spPr>
      </p:pic>
      <p:pic>
        <p:nvPicPr>
          <p:cNvPr id="5" name="图片 4"/>
          <p:cNvPicPr>
            <a:picLocks noChangeAspect="1"/>
          </p:cNvPicPr>
          <p:nvPr/>
        </p:nvPicPr>
        <p:blipFill>
          <a:blip r:embed="rId4"/>
          <a:stretch>
            <a:fillRect/>
          </a:stretch>
        </p:blipFill>
        <p:spPr>
          <a:xfrm>
            <a:off x="539115" y="2317750"/>
            <a:ext cx="2978150" cy="4244975"/>
          </a:xfrm>
          <a:prstGeom prst="rect">
            <a:avLst/>
          </a:prstGeom>
        </p:spPr>
      </p:pic>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700">
                <a:sym typeface="+mn-ea"/>
              </a:rPr>
              <a:t>程序代码量</a:t>
            </a:r>
            <a:endParaRPr lang="zh-CN" altLang="en-US" sz="2700">
              <a:sym typeface="+mn-ea"/>
            </a:endParaRPr>
          </a:p>
          <a:p>
            <a:pPr lvl="1"/>
            <a:r>
              <a:rPr lang="zh-CN" altLang="en-US" sz="2300"/>
              <a:t>重用开源代码量：</a:t>
            </a:r>
            <a:r>
              <a:rPr lang="en-US" altLang="zh-CN" sz="2300"/>
              <a:t>700</a:t>
            </a:r>
            <a:r>
              <a:rPr lang="zh-CN" altLang="en-US" sz="2300"/>
              <a:t>行</a:t>
            </a:r>
            <a:endParaRPr lang="zh-CN" altLang="en-US" sz="2300"/>
          </a:p>
          <a:p>
            <a:pPr lvl="1"/>
            <a:r>
              <a:rPr lang="zh-CN" altLang="en-US" sz="2300"/>
              <a:t>独立编写代码量：</a:t>
            </a:r>
            <a:r>
              <a:rPr lang="en-US" altLang="zh-CN" sz="2300"/>
              <a:t>3800</a:t>
            </a:r>
            <a:r>
              <a:rPr lang="zh-CN" altLang="en-US" sz="2300"/>
              <a:t>行</a:t>
            </a:r>
            <a:endParaRPr lang="en-US" altLang="zh-CN" sz="2300"/>
          </a:p>
          <a:p>
            <a:r>
              <a:rPr lang="zh-CN" altLang="en-US" sz="2700">
                <a:sym typeface="+mn-ea"/>
              </a:rPr>
              <a:t>开源代码利用情况</a:t>
            </a:r>
            <a:endParaRPr lang="en-US" altLang="zh-CN" sz="2700"/>
          </a:p>
          <a:p>
            <a:pPr lvl="1"/>
            <a:r>
              <a:rPr lang="zh-CN" altLang="en-US" sz="2700">
                <a:sym typeface="+mn-ea"/>
              </a:rPr>
              <a:t>利用了</a:t>
            </a:r>
            <a:r>
              <a:rPr lang="en-US" altLang="zh-CN" sz="2700">
                <a:sym typeface="+mn-ea"/>
              </a:rPr>
              <a:t>ZengDemoAlbum</a:t>
            </a:r>
            <a:r>
              <a:rPr lang="zh-CN" altLang="en-US" sz="2700">
                <a:sym typeface="+mn-ea"/>
              </a:rPr>
              <a:t>开源软件实现了获取应用使用</a:t>
            </a:r>
            <a:r>
              <a:rPr lang="zh-CN" altLang="en-US" sz="2700">
                <a:sym typeface="+mn-ea"/>
              </a:rPr>
              <a:t>情况功能</a:t>
            </a:r>
            <a:endParaRPr lang="zh-CN" altLang="en-US" sz="2700">
              <a:sym typeface="+mn-ea"/>
            </a:endParaRPr>
          </a:p>
          <a:p>
            <a:pPr lvl="1"/>
            <a:r>
              <a:rPr lang="zh-CN" altLang="en-US" sz="2700">
                <a:sym typeface="+mn-ea"/>
              </a:rPr>
              <a:t>利用</a:t>
            </a:r>
            <a:r>
              <a:rPr lang="en-US" altLang="zh-CN" sz="2700">
                <a:sym typeface="+mn-ea"/>
              </a:rPr>
              <a:t>github</a:t>
            </a:r>
            <a:r>
              <a:rPr lang="zh-CN" altLang="en-US" sz="2700">
                <a:sym typeface="+mn-ea"/>
              </a:rPr>
              <a:t>上的开源库</a:t>
            </a:r>
            <a:r>
              <a:rPr lang="en-US" altLang="zh-CN" sz="2700">
                <a:sym typeface="+mn-ea"/>
              </a:rPr>
              <a:t>MPAndroidChart</a:t>
            </a:r>
            <a:r>
              <a:rPr lang="zh-CN" altLang="en-US" sz="2700">
                <a:sym typeface="+mn-ea"/>
              </a:rPr>
              <a:t>来绘制扇形图和折线图。</a:t>
            </a:r>
            <a:endParaRPr lang="en-US" altLang="zh-CN" sz="2700"/>
          </a:p>
          <a:p>
            <a:pPr lvl="1"/>
            <a:endParaRPr lang="zh-CN" altLang="en-US"/>
          </a:p>
        </p:txBody>
      </p:sp>
      <p:sp>
        <p:nvSpPr>
          <p:cNvPr id="3" name="标题 2"/>
          <p:cNvSpPr>
            <a:spLocks noGrp="1"/>
          </p:cNvSpPr>
          <p:nvPr>
            <p:ph type="title"/>
          </p:nvPr>
        </p:nvSpPr>
        <p:spPr/>
        <p:txBody>
          <a:bodyPr/>
          <a:p>
            <a:r>
              <a:rPr lang="zh-CN" altLang="en-US">
                <a:sym typeface="+mn-ea"/>
              </a:rPr>
              <a:t>代码编写</a:t>
            </a:r>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sym typeface="+mn-ea"/>
              </a:rPr>
              <a:t>开源代码利用情况</a:t>
            </a:r>
            <a:r>
              <a:rPr lang="en-US" altLang="zh-CN">
                <a:sym typeface="+mn-ea"/>
              </a:rPr>
              <a:t> </a:t>
            </a:r>
            <a:endParaRPr lang="zh-CN" altLang="en-US">
              <a:sym typeface="+mn-ea"/>
            </a:endParaRPr>
          </a:p>
          <a:p>
            <a:pPr lvl="1"/>
            <a:r>
              <a:rPr lang="zh-CN" altLang="en-US"/>
              <a:t>对</a:t>
            </a:r>
            <a:r>
              <a:rPr lang="en-US" altLang="zh-CN"/>
              <a:t>ZengDemoAlbum</a:t>
            </a:r>
            <a:r>
              <a:rPr lang="zh-CN" altLang="en-US"/>
              <a:t>软件，通过借鉴他调用</a:t>
            </a:r>
            <a:r>
              <a:rPr lang="en-US" altLang="zh-CN"/>
              <a:t>AndroidAPI</a:t>
            </a:r>
            <a:r>
              <a:rPr lang="zh-CN" altLang="en-US"/>
              <a:t>的方法来获取手机应用的使用情况。我们对他的方法进行了简化，删去了多余的功能比如获取全年数据</a:t>
            </a:r>
            <a:r>
              <a:rPr lang="zh-CN" altLang="en-US"/>
              <a:t>等。</a:t>
            </a:r>
            <a:endParaRPr lang="zh-CN" altLang="en-US"/>
          </a:p>
          <a:p>
            <a:pPr lvl="1"/>
            <a:r>
              <a:rPr lang="zh-CN" altLang="en-US"/>
              <a:t>对开源库</a:t>
            </a:r>
            <a:r>
              <a:rPr lang="en-US" altLang="zh-CN">
                <a:sym typeface="+mn-ea"/>
              </a:rPr>
              <a:t>MPAndroidChart</a:t>
            </a:r>
            <a:r>
              <a:rPr lang="zh-CN" altLang="en-US">
                <a:sym typeface="+mn-ea"/>
              </a:rPr>
              <a:t>，通过查看他在官网的使用说明来对调用</a:t>
            </a:r>
            <a:r>
              <a:rPr lang="en-US" altLang="zh-CN">
                <a:sym typeface="+mn-ea"/>
              </a:rPr>
              <a:t>API</a:t>
            </a:r>
            <a:r>
              <a:rPr lang="zh-CN" altLang="en-US">
                <a:sym typeface="+mn-ea"/>
              </a:rPr>
              <a:t>，进行数据的插入与图形的</a:t>
            </a:r>
            <a:r>
              <a:rPr lang="zh-CN" altLang="en-US">
                <a:sym typeface="+mn-ea"/>
              </a:rPr>
              <a:t>绘制。</a:t>
            </a:r>
            <a:endParaRPr lang="zh-CN" altLang="en-US">
              <a:sym typeface="+mn-ea"/>
            </a:endParaRPr>
          </a:p>
        </p:txBody>
      </p:sp>
      <p:sp>
        <p:nvSpPr>
          <p:cNvPr id="3" name="标题 2"/>
          <p:cNvSpPr>
            <a:spLocks noGrp="1"/>
          </p:cNvSpPr>
          <p:nvPr>
            <p:ph type="title"/>
          </p:nvPr>
        </p:nvSpPr>
        <p:spPr/>
        <p:txBody>
          <a:bodyPr>
            <a:normAutofit fontScale="90000"/>
          </a:bodyPr>
          <a:p>
            <a:r>
              <a:rPr lang="zh-CN" altLang="en-US">
                <a:sym typeface="+mn-ea"/>
              </a:rPr>
              <a:t>代码编写</a:t>
            </a:r>
            <a:br>
              <a:rPr lang="zh-CN" altLang="en-US"/>
            </a:br>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a:xfrm>
            <a:off x="457200" y="1481455"/>
            <a:ext cx="8229600" cy="4893945"/>
          </a:xfrm>
        </p:spPr>
        <p:txBody>
          <a:bodyPr>
            <a:normAutofit lnSpcReduction="20000"/>
          </a:bodyPr>
          <a:lstStyle/>
          <a:p>
            <a:r>
              <a:rPr lang="zh-CN" altLang="en-US" dirty="0"/>
              <a:t>开展了哪些测试</a:t>
            </a:r>
            <a:endParaRPr lang="en-US" altLang="zh-CN" dirty="0"/>
          </a:p>
          <a:p>
            <a:pPr lvl="1"/>
            <a:r>
              <a:rPr lang="zh-CN" altLang="en-US" dirty="0"/>
              <a:t>对获取应用使用</a:t>
            </a:r>
            <a:r>
              <a:rPr lang="zh-CN" altLang="en-US" dirty="0"/>
              <a:t>时间模块开展了单元测试</a:t>
            </a:r>
            <a:endParaRPr lang="zh-CN" altLang="en-US" dirty="0"/>
          </a:p>
          <a:p>
            <a:pPr lvl="1"/>
            <a:r>
              <a:rPr lang="zh-CN" altLang="en-US" dirty="0"/>
              <a:t>对任务模块开展了单元测试</a:t>
            </a:r>
            <a:endParaRPr lang="zh-CN" altLang="en-US" dirty="0"/>
          </a:p>
          <a:p>
            <a:pPr lvl="1"/>
            <a:r>
              <a:rPr lang="zh-CN" altLang="en-US" dirty="0"/>
              <a:t>对扇形图、折线图模块进行了单元测试</a:t>
            </a:r>
            <a:endParaRPr lang="en-US" altLang="zh-CN" dirty="0"/>
          </a:p>
          <a:p>
            <a:pPr lvl="1"/>
            <a:r>
              <a:rPr lang="zh-CN" altLang="en-US" dirty="0"/>
              <a:t>对时间</a:t>
            </a:r>
            <a:r>
              <a:rPr lang="zh-CN" altLang="en-US" dirty="0"/>
              <a:t>利用系统开展了确认测试</a:t>
            </a:r>
            <a:endParaRPr lang="zh-CN" altLang="en-US" dirty="0"/>
          </a:p>
          <a:p>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700" dirty="0">
                <a:sym typeface="+mn-ea"/>
              </a:rPr>
              <a:t>测试用例和测试结果</a:t>
            </a:r>
            <a:endParaRPr lang="en-US" altLang="zh-CN" sz="2700" dirty="0"/>
          </a:p>
          <a:p>
            <a:pPr lvl="1"/>
            <a:r>
              <a:rPr lang="zh-CN" altLang="en-US" sz="2000" dirty="0">
                <a:sym typeface="+mn-ea"/>
              </a:rPr>
              <a:t>任务添加</a:t>
            </a:r>
            <a:r>
              <a:rPr lang="zh-CN" altLang="en-US" sz="2000" dirty="0">
                <a:sym typeface="+mn-ea"/>
              </a:rPr>
              <a:t>测试用例：</a:t>
            </a:r>
            <a:endParaRPr lang="zh-CN" altLang="en-US" sz="2000" dirty="0">
              <a:sym typeface="+mn-ea"/>
            </a:endParaRPr>
          </a:p>
          <a:p>
            <a:pPr lvl="1"/>
            <a:r>
              <a:rPr lang="zh-CN" altLang="en-US" sz="2000" dirty="0">
                <a:sym typeface="+mn-ea"/>
              </a:rPr>
              <a:t>任务删除、修改</a:t>
            </a:r>
            <a:r>
              <a:rPr lang="zh-CN" altLang="en-US" sz="2000" dirty="0">
                <a:sym typeface="+mn-ea"/>
              </a:rPr>
              <a:t>测试用例</a:t>
            </a:r>
            <a:endParaRPr lang="zh-CN" altLang="en-US" sz="2000" dirty="0">
              <a:sym typeface="+mn-ea"/>
            </a:endParaRPr>
          </a:p>
          <a:p>
            <a:pPr lvl="1"/>
            <a:r>
              <a:rPr lang="zh-CN" altLang="en-US" sz="2000" dirty="0">
                <a:sym typeface="+mn-ea"/>
              </a:rPr>
              <a:t>数据库更新用例：在添加任务后，查看数据库</a:t>
            </a:r>
            <a:r>
              <a:rPr lang="zh-CN" altLang="en-US" sz="2000" dirty="0">
                <a:sym typeface="+mn-ea"/>
              </a:rPr>
              <a:t>内容</a:t>
            </a:r>
            <a:endParaRPr lang="zh-CN" altLang="en-US" sz="2000" dirty="0">
              <a:sym typeface="+mn-ea"/>
            </a:endParaRPr>
          </a:p>
          <a:p>
            <a:pPr marL="393065" lvl="1" indent="0">
              <a:buNone/>
            </a:pPr>
            <a:r>
              <a:rPr lang="en-US" altLang="zh-CN" sz="2000" dirty="0">
                <a:sym typeface="+mn-ea"/>
              </a:rPr>
              <a:t>   </a:t>
            </a:r>
            <a:r>
              <a:rPr lang="zh-CN" altLang="en-US" sz="2000" dirty="0">
                <a:sym typeface="+mn-ea"/>
              </a:rPr>
              <a:t>是否更新</a:t>
            </a:r>
            <a:endParaRPr lang="zh-CN" altLang="en-US" sz="2000" dirty="0">
              <a:sym typeface="+mn-ea"/>
            </a:endParaRPr>
          </a:p>
          <a:p>
            <a:pPr marL="393065" lvl="1" indent="0">
              <a:buNone/>
            </a:pPr>
            <a:r>
              <a:rPr lang="zh-CN" altLang="en-US" sz="2000" dirty="0">
                <a:sym typeface="+mn-ea"/>
              </a:rPr>
              <a:t>图表显示：在完成输入测试数据后，在手机页面中</a:t>
            </a:r>
            <a:endParaRPr lang="zh-CN" altLang="en-US" sz="2000" dirty="0">
              <a:sym typeface="+mn-ea"/>
            </a:endParaRPr>
          </a:p>
          <a:p>
            <a:pPr marL="393065" lvl="1" indent="0">
              <a:buNone/>
            </a:pPr>
            <a:r>
              <a:rPr lang="zh-CN" altLang="en-US" sz="2000" dirty="0">
                <a:sym typeface="+mn-ea"/>
              </a:rPr>
              <a:t>查看图表是否显示。</a:t>
            </a:r>
            <a:endParaRPr lang="zh-CN" altLang="en-US" sz="2000" dirty="0"/>
          </a:p>
          <a:p>
            <a:pPr lvl="1"/>
            <a:endParaRPr lang="en-US" altLang="zh-CN" sz="2040" dirty="0"/>
          </a:p>
          <a:p>
            <a:endParaRPr lang="zh-CN" altLang="en-US" sz="2400"/>
          </a:p>
        </p:txBody>
      </p:sp>
      <p:sp>
        <p:nvSpPr>
          <p:cNvPr id="3" name="标题 2"/>
          <p:cNvSpPr>
            <a:spLocks noGrp="1"/>
          </p:cNvSpPr>
          <p:nvPr>
            <p:ph type="title"/>
          </p:nvPr>
        </p:nvSpPr>
        <p:spPr/>
        <p:txBody>
          <a:bodyPr>
            <a:normAutofit/>
          </a:bodyPr>
          <a:p>
            <a:r>
              <a:rPr lang="zh-CN" altLang="en-US">
                <a:sym typeface="+mn-ea"/>
              </a:rPr>
              <a:t>软件测试</a:t>
            </a:r>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5"/>
          <p:cNvPicPr>
            <a:picLocks noChangeAspect="1"/>
          </p:cNvPicPr>
          <p:nvPr/>
        </p:nvPicPr>
        <p:blipFill>
          <a:blip r:embed="rId1"/>
          <a:stretch>
            <a:fillRect/>
          </a:stretch>
        </p:blipFill>
        <p:spPr>
          <a:xfrm>
            <a:off x="7308215" y="188595"/>
            <a:ext cx="1374140" cy="2980055"/>
          </a:xfrm>
          <a:prstGeom prst="rect">
            <a:avLst/>
          </a:prstGeom>
        </p:spPr>
      </p:pic>
      <p:pic>
        <p:nvPicPr>
          <p:cNvPr id="7" name="图片 6"/>
          <p:cNvPicPr>
            <a:picLocks noChangeAspect="1"/>
          </p:cNvPicPr>
          <p:nvPr/>
        </p:nvPicPr>
        <p:blipFill>
          <a:blip r:embed="rId2"/>
          <a:stretch>
            <a:fillRect/>
          </a:stretch>
        </p:blipFill>
        <p:spPr>
          <a:xfrm>
            <a:off x="7364730" y="3356610"/>
            <a:ext cx="1260475" cy="2733040"/>
          </a:xfrm>
          <a:prstGeom prst="rect">
            <a:avLst/>
          </a:prstGeom>
        </p:spPr>
      </p:pic>
      <p:pic>
        <p:nvPicPr>
          <p:cNvPr id="8" name="图片 7"/>
          <p:cNvPicPr>
            <a:picLocks noChangeAspect="1"/>
          </p:cNvPicPr>
          <p:nvPr/>
        </p:nvPicPr>
        <p:blipFill>
          <a:blip r:embed="rId3"/>
          <a:stretch>
            <a:fillRect/>
          </a:stretch>
        </p:blipFill>
        <p:spPr>
          <a:xfrm>
            <a:off x="5868035" y="3789045"/>
            <a:ext cx="1187450" cy="257556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质量保证手段</a:t>
            </a:r>
            <a:endParaRPr lang="en-US" altLang="zh-CN" dirty="0"/>
          </a:p>
          <a:p>
            <a:pPr lvl="1"/>
            <a:r>
              <a:rPr lang="zh-CN" altLang="en-US" dirty="0"/>
              <a:t>如测试、自动工具分析、审查等</a:t>
            </a:r>
            <a:endParaRPr lang="zh-CN" altLang="en-US" dirty="0"/>
          </a:p>
          <a:p>
            <a:pPr lvl="1"/>
            <a:r>
              <a:rPr lang="zh-CN" altLang="en-US" dirty="0"/>
              <a:t>对每个模块、功能进行了测试，保证其正常运行</a:t>
            </a:r>
            <a:endParaRPr lang="en-US" altLang="zh-CN" dirty="0"/>
          </a:p>
          <a:p>
            <a:endParaRPr lang="zh-CN" altLang="en-US" dirty="0"/>
          </a:p>
          <a:p>
            <a:pPr lvl="1"/>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normAutofit/>
          </a:bodyPr>
          <a:p>
            <a:r>
              <a:rPr lang="zh-CN" altLang="en-US"/>
              <a:t>代码风格</a:t>
            </a:r>
            <a:endParaRPr lang="zh-CN" altLang="en-US"/>
          </a:p>
          <a:p>
            <a:pPr lvl="1"/>
            <a:endParaRPr lang="zh-CN" altLang="en-US"/>
          </a:p>
        </p:txBody>
      </p:sp>
      <p:sp>
        <p:nvSpPr>
          <p:cNvPr id="3" name="标题 2"/>
          <p:cNvSpPr>
            <a:spLocks noGrp="1"/>
          </p:cNvSpPr>
          <p:nvPr>
            <p:ph type="title"/>
          </p:nvPr>
        </p:nvSpPr>
        <p:spPr/>
        <p:txBody>
          <a:bodyPr>
            <a:normAutofit/>
          </a:bodyPr>
          <a:p>
            <a:r>
              <a:rPr lang="zh-CN" altLang="en-US" dirty="0">
                <a:sym typeface="+mn-ea"/>
              </a:rPr>
              <a:t>软件质量与保证</a:t>
            </a:r>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5"/>
          <p:cNvPicPr>
            <a:picLocks noChangeAspect="1"/>
          </p:cNvPicPr>
          <p:nvPr/>
        </p:nvPicPr>
        <p:blipFill>
          <a:blip r:embed="rId1"/>
          <a:stretch>
            <a:fillRect/>
          </a:stretch>
        </p:blipFill>
        <p:spPr>
          <a:xfrm>
            <a:off x="755650" y="2132965"/>
            <a:ext cx="5147310" cy="366395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700" dirty="0">
                <a:sym typeface="+mn-ea"/>
              </a:rPr>
              <a:t>程序代码质量</a:t>
            </a:r>
            <a:endParaRPr lang="zh-CN" altLang="en-US"/>
          </a:p>
        </p:txBody>
      </p:sp>
      <p:sp>
        <p:nvSpPr>
          <p:cNvPr id="3" name="标题 2"/>
          <p:cNvSpPr>
            <a:spLocks noGrp="1"/>
          </p:cNvSpPr>
          <p:nvPr>
            <p:ph type="title"/>
          </p:nvPr>
        </p:nvSpPr>
        <p:spPr/>
        <p:txBody>
          <a:bodyPr>
            <a:normAutofit/>
          </a:bodyPr>
          <a:p>
            <a:r>
              <a:rPr lang="zh-CN" altLang="en-US" dirty="0">
                <a:sym typeface="+mn-ea"/>
              </a:rPr>
              <a:t>软件质量与保证</a:t>
            </a:r>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8" name="图片 7"/>
          <p:cNvPicPr>
            <a:picLocks noChangeAspect="1"/>
          </p:cNvPicPr>
          <p:nvPr/>
        </p:nvPicPr>
        <p:blipFill>
          <a:blip r:embed="rId1"/>
          <a:stretch>
            <a:fillRect/>
          </a:stretch>
        </p:blipFill>
        <p:spPr>
          <a:xfrm>
            <a:off x="827405" y="2132965"/>
            <a:ext cx="7637145" cy="54102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运行和部署环境</a:t>
            </a:r>
            <a:endParaRPr lang="en-US" altLang="zh-CN" dirty="0">
              <a:solidFill>
                <a:srgbClr val="FF0000"/>
              </a:solidFill>
            </a:endParaRPr>
          </a:p>
          <a:p>
            <a:pPr lvl="1"/>
            <a:r>
              <a:rPr lang="zh-CN" altLang="en-US" dirty="0">
                <a:solidFill>
                  <a:schemeClr val="tx1"/>
                </a:solidFill>
              </a:rPr>
              <a:t>各个构件均部署并</a:t>
            </a:r>
            <a:r>
              <a:rPr lang="zh-CN" altLang="en-US" dirty="0">
                <a:solidFill>
                  <a:schemeClr val="tx1"/>
                </a:solidFill>
              </a:rPr>
              <a:t>运行在</a:t>
            </a:r>
            <a:r>
              <a:rPr lang="en-US" altLang="zh-CN" dirty="0">
                <a:solidFill>
                  <a:schemeClr val="tx1"/>
                </a:solidFill>
              </a:rPr>
              <a:t>android</a:t>
            </a:r>
            <a:r>
              <a:rPr lang="zh-CN" altLang="en-US" dirty="0">
                <a:solidFill>
                  <a:schemeClr val="tx1"/>
                </a:solidFill>
              </a:rPr>
              <a:t>系统中</a:t>
            </a:r>
            <a:endParaRPr lang="zh-CN" altLang="en-US" dirty="0">
              <a:solidFill>
                <a:schemeClr val="tx1"/>
              </a:solidFill>
            </a:endParaRPr>
          </a:p>
          <a:p>
            <a:pPr lvl="1"/>
            <a:r>
              <a:rPr lang="en-US" altLang="zh-CN" dirty="0">
                <a:solidFill>
                  <a:schemeClr val="tx1"/>
                </a:solidFill>
                <a:sym typeface="+mn-ea"/>
              </a:rPr>
              <a:t>SQLite</a:t>
            </a:r>
            <a:r>
              <a:rPr lang="zh-CN" altLang="en-US" dirty="0">
                <a:solidFill>
                  <a:schemeClr val="tx1"/>
                </a:solidFill>
                <a:sym typeface="+mn-ea"/>
              </a:rPr>
              <a:t>数据库部署在用户手机的</a:t>
            </a:r>
            <a:r>
              <a:rPr lang="zh-CN" altLang="en-US" dirty="0">
                <a:solidFill>
                  <a:schemeClr val="tx1"/>
                </a:solidFill>
                <a:sym typeface="+mn-ea"/>
              </a:rPr>
              <a:t>本地文件夹中</a:t>
            </a:r>
            <a:endParaRPr lang="en-US" altLang="zh-CN" dirty="0">
              <a:solidFill>
                <a:schemeClr val="tx1"/>
              </a:solidFill>
            </a:endParaRPr>
          </a:p>
          <a:p>
            <a:pPr lvl="1"/>
            <a:endParaRPr lang="zh-CN" altLang="en-US" dirty="0">
              <a:solidFill>
                <a:srgbClr val="FF0000"/>
              </a:solidFill>
            </a:endParaRPr>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0"/>
            <a:r>
              <a:rPr lang="zh-CN" altLang="en-US" dirty="0"/>
              <a:t>演示软件系统的运行情况</a:t>
            </a:r>
            <a:endParaRPr lang="zh-CN" altLang="en-US" dirty="0"/>
          </a:p>
          <a:p>
            <a:pPr marL="393065" lvl="1" indent="0">
              <a:buNone/>
            </a:pPr>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pic>
        <p:nvPicPr>
          <p:cNvPr id="2" name="图片 1"/>
          <p:cNvPicPr>
            <a:picLocks noChangeAspect="1"/>
          </p:cNvPicPr>
          <p:nvPr/>
        </p:nvPicPr>
        <p:blipFill>
          <a:blip r:embed="rId1"/>
          <a:stretch>
            <a:fillRect/>
          </a:stretch>
        </p:blipFill>
        <p:spPr>
          <a:xfrm>
            <a:off x="5004435" y="3213100"/>
            <a:ext cx="3810635" cy="3365500"/>
          </a:xfrm>
          <a:prstGeom prst="rect">
            <a:avLst/>
          </a:prstGeom>
        </p:spPr>
      </p:pic>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marL="109855" indent="0">
              <a:buNone/>
            </a:pPr>
            <a:endParaRPr lang="zh-CN" altLang="en-US"/>
          </a:p>
          <a:p>
            <a:pPr lvl="1"/>
            <a:r>
              <a:rPr lang="zh-CN" altLang="en-US"/>
              <a:t>在开发过程中使用了</a:t>
            </a:r>
            <a:r>
              <a:rPr lang="en-US" altLang="zh-CN"/>
              <a:t>github</a:t>
            </a:r>
            <a:r>
              <a:rPr lang="zh-CN" altLang="en-US"/>
              <a:t>、</a:t>
            </a:r>
            <a:r>
              <a:rPr lang="en-US" altLang="zh-CN"/>
              <a:t>csdn</a:t>
            </a:r>
            <a:r>
              <a:rPr lang="zh-CN" altLang="en-US"/>
              <a:t>、</a:t>
            </a:r>
            <a:r>
              <a:rPr lang="en-US" altLang="zh-CN"/>
              <a:t>B</a:t>
            </a:r>
            <a:r>
              <a:rPr lang="zh-CN" altLang="en-US"/>
              <a:t>站</a:t>
            </a:r>
            <a:endParaRPr lang="zh-CN" altLang="en-US"/>
          </a:p>
          <a:p>
            <a:pPr lvl="1"/>
            <a:r>
              <a:rPr lang="zh-CN" altLang="en-US"/>
              <a:t>通过下载网站上的开放的源码进行参考。在通过给出的文档或者官网资料来阅读源码。读懂源码后，就能根据自己的需求对源码的函数，接口</a:t>
            </a:r>
            <a:r>
              <a:rPr lang="zh-CN" altLang="en-US"/>
              <a:t>等进行</a:t>
            </a:r>
            <a:r>
              <a:rPr lang="zh-CN" altLang="en-US"/>
              <a:t>修改。</a:t>
            </a:r>
            <a:endParaRPr lang="zh-CN" altLang="en-US"/>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开源社区的使用</a:t>
            </a:r>
            <a:endParaRPr lang="zh-CN"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fontScale="70000"/>
          </a:bodyPr>
          <a:lstStyle/>
          <a:p>
            <a:r>
              <a:rPr lang="zh-CN" altLang="en-US" dirty="0">
                <a:sym typeface="+mn-ea"/>
              </a:rPr>
              <a:t>实践的收获</a:t>
            </a:r>
            <a:endParaRPr lang="en-US" altLang="zh-CN" dirty="0"/>
          </a:p>
          <a:p>
            <a:r>
              <a:rPr lang="zh-CN" altLang="en-US" b="0" dirty="0">
                <a:sym typeface="+mn-ea"/>
              </a:rPr>
              <a:t>在老师的指导下，我们成功完成了本次软件开发实践，在此次实践中，我们有很多收获。在实践前期，我们进行了需求分析，以及分析模型的构建，这让我们明白了设计一款软件一开始要做的必要工作以及让我们熟悉了需求模型的内容和构建过程；</a:t>
            </a:r>
            <a:endParaRPr lang="zh-CN" altLang="en-US" b="0" dirty="0">
              <a:sym typeface="+mn-ea"/>
            </a:endParaRPr>
          </a:p>
          <a:p>
            <a:r>
              <a:rPr lang="zh-CN" altLang="en-US" b="0" dirty="0">
                <a:sym typeface="+mn-ea"/>
              </a:rPr>
              <a:t>在实践中期，我们进行了软件设计以及代码的编写，在这个过程中我们熟悉了软件设计的详细过程，包括体系结构设计、用户界面设计、用例设计等等，除此之外我们在代码编写的过程中学会了</a:t>
            </a:r>
            <a:r>
              <a:rPr lang="zh-CN" altLang="en-US" b="0" dirty="0">
                <a:solidFill>
                  <a:schemeClr val="tx1"/>
                </a:solidFill>
                <a:sym typeface="+mn-ea"/>
              </a:rPr>
              <a:t>编写</a:t>
            </a:r>
            <a:r>
              <a:rPr lang="en-US" altLang="zh-CN" b="0" dirty="0">
                <a:solidFill>
                  <a:schemeClr val="tx1"/>
                </a:solidFill>
                <a:sym typeface="+mn-ea"/>
              </a:rPr>
              <a:t>android</a:t>
            </a:r>
            <a:r>
              <a:rPr lang="zh-CN" altLang="en-US" b="0" dirty="0">
                <a:solidFill>
                  <a:schemeClr val="tx1"/>
                </a:solidFill>
                <a:sym typeface="+mn-ea"/>
              </a:rPr>
              <a:t>应用以及在开源社区中使用别人的代码来完成我自己的需求。</a:t>
            </a:r>
            <a:r>
              <a:rPr lang="en-US" altLang="zh-CN" b="0" dirty="0">
                <a:solidFill>
                  <a:schemeClr val="tx1"/>
                </a:solidFill>
                <a:sym typeface="+mn-ea"/>
              </a:rPr>
              <a:t>	</a:t>
            </a:r>
            <a:endParaRPr lang="en-US" altLang="zh-CN" b="0" dirty="0">
              <a:solidFill>
                <a:schemeClr val="tx1"/>
              </a:solidFill>
              <a:sym typeface="+mn-ea"/>
            </a:endParaRPr>
          </a:p>
          <a:p>
            <a:r>
              <a:rPr lang="zh-CN" altLang="en-US" b="0" dirty="0">
                <a:sym typeface="+mn-ea"/>
              </a:rPr>
              <a:t>在实践后期，我们进行了软件功能和对应代码的完善以及软件的测试工作，在这个过程中，我们熟悉了软件开发的后期完善补全工作以及如何进行软件的质量等方面的测试工作。总体来说，受益良多。</a:t>
            </a:r>
            <a:endParaRPr lang="zh-CN" altLang="en-US" b="0" dirty="0"/>
          </a:p>
          <a:p>
            <a:endParaRPr lang="en-US" altLang="zh-CN"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dirty="0">
                <a:sym typeface="+mn-ea"/>
              </a:rPr>
              <a:t>心得和体会</a:t>
            </a:r>
            <a:endParaRPr lang="zh-CN" altLang="en-US" dirty="0">
              <a:sym typeface="+mn-ea"/>
            </a:endParaRPr>
          </a:p>
          <a:p>
            <a:pPr marL="109855" indent="457200">
              <a:buNone/>
            </a:pPr>
            <a:r>
              <a:rPr lang="zh-CN" altLang="en-US" sz="2400" b="0" dirty="0">
                <a:sym typeface="+mn-ea"/>
              </a:rPr>
              <a:t>完成一个项目的开发，不仅要求了每个人拥有一定的编程等基础能力，而且还要求了具有文档编写、模型构建、各种图的构画等一系列综合能力，更要求了每个人之间的协作完成工作的能力。开发一款软件离不开一个组长的领导，也离不开组员的认真配合。这次知识与实际的应用，理论与实际的相结合，让我们学到了很多，相信这些收获会成为我们日后工作宝贵的经验。也学到了关于</a:t>
            </a:r>
            <a:r>
              <a:rPr lang="en-US" altLang="zh-CN" sz="2400" b="0" dirty="0">
                <a:sym typeface="+mn-ea"/>
              </a:rPr>
              <a:t>android</a:t>
            </a:r>
            <a:r>
              <a:rPr lang="zh-CN" altLang="en-US" sz="2400" b="0" dirty="0">
                <a:sym typeface="+mn-ea"/>
              </a:rPr>
              <a:t>开发的相关知识，包括如何调用</a:t>
            </a:r>
            <a:r>
              <a:rPr lang="en-US" altLang="zh-CN" sz="2400" b="0" dirty="0">
                <a:sym typeface="+mn-ea"/>
              </a:rPr>
              <a:t>API</a:t>
            </a:r>
            <a:endParaRPr lang="en-US" altLang="zh-CN" sz="2400" dirty="0"/>
          </a:p>
          <a:p>
            <a:endParaRPr lang="zh-CN" altLang="en-US" sz="2400"/>
          </a:p>
        </p:txBody>
      </p:sp>
      <p:sp>
        <p:nvSpPr>
          <p:cNvPr id="3" name="标题 2"/>
          <p:cNvSpPr>
            <a:spLocks noGrp="1"/>
          </p:cNvSpPr>
          <p:nvPr>
            <p:ph type="title"/>
          </p:nvPr>
        </p:nvSpPr>
        <p:spPr/>
        <p:txBody>
          <a:bodyPr>
            <a:normAutofit/>
          </a:bodyPr>
          <a:p>
            <a:r>
              <a:rPr lang="zh-CN" altLang="en-US" dirty="0">
                <a:sym typeface="+mn-ea"/>
              </a:rPr>
              <a:t>实践收获与感受</a:t>
            </a:r>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dirty="0">
                <a:sym typeface="+mn-ea"/>
              </a:rPr>
              <a:t>困难和问题</a:t>
            </a:r>
            <a:endParaRPr lang="zh-CN" altLang="en-US" dirty="0">
              <a:sym typeface="+mn-ea"/>
            </a:endParaRPr>
          </a:p>
          <a:p>
            <a:pPr lvl="1"/>
            <a:r>
              <a:rPr lang="zh-CN" altLang="en-US"/>
              <a:t>在获取应用信息及使用</a:t>
            </a:r>
            <a:r>
              <a:rPr lang="zh-CN" altLang="en-US"/>
              <a:t>情况时，不知道如何把保存的图片信息显示到手机</a:t>
            </a:r>
            <a:r>
              <a:rPr lang="zh-CN" altLang="en-US"/>
              <a:t>上。</a:t>
            </a:r>
            <a:endParaRPr lang="zh-CN" altLang="en-US"/>
          </a:p>
          <a:p>
            <a:pPr lvl="1"/>
            <a:r>
              <a:rPr lang="zh-CN" altLang="en-US"/>
              <a:t>在绘制扇形图和折线图时，对从数据库获取的任务信息和应用信息进行处理分析的困</a:t>
            </a:r>
            <a:r>
              <a:rPr lang="zh-CN" altLang="en-US"/>
              <a:t>难</a:t>
            </a:r>
            <a:endParaRPr lang="zh-CN" altLang="en-US"/>
          </a:p>
          <a:p>
            <a:pPr lvl="1"/>
            <a:r>
              <a:rPr lang="zh-CN" altLang="en-US"/>
              <a:t>在使用</a:t>
            </a:r>
            <a:r>
              <a:rPr lang="en-US" altLang="zh-CN"/>
              <a:t>MPAndroid</a:t>
            </a:r>
            <a:r>
              <a:rPr lang="zh-CN" altLang="en-US"/>
              <a:t>时出现了</a:t>
            </a:r>
            <a:r>
              <a:rPr lang="zh-CN" altLang="en-US"/>
              <a:t>传递数据格式的不同</a:t>
            </a:r>
            <a:endParaRPr lang="zh-CN" altLang="en-US"/>
          </a:p>
          <a:p>
            <a:pPr lvl="1"/>
            <a:r>
              <a:rPr lang="zh-CN" altLang="en-US"/>
              <a:t>在进行任务的修改及删除是，有如何获取到每行任务信息的困</a:t>
            </a:r>
            <a:r>
              <a:rPr lang="zh-CN" altLang="en-US"/>
              <a:t>难</a:t>
            </a:r>
            <a:endParaRPr lang="zh-CN" altLang="en-US"/>
          </a:p>
          <a:p>
            <a:pPr lvl="1"/>
            <a:r>
              <a:rPr lang="zh-CN" altLang="en-US"/>
              <a:t>如何判断进入了新的一天以及在进入新的一天后，只在当天第一次使用软件时对今日、昨日应用信息数据库的内容进行修改的</a:t>
            </a:r>
            <a:r>
              <a:rPr lang="zh-CN" altLang="en-US"/>
              <a:t>困难</a:t>
            </a:r>
            <a:endParaRPr lang="zh-CN" altLang="en-US"/>
          </a:p>
        </p:txBody>
      </p:sp>
      <p:sp>
        <p:nvSpPr>
          <p:cNvPr id="3" name="标题 2"/>
          <p:cNvSpPr>
            <a:spLocks noGrp="1"/>
          </p:cNvSpPr>
          <p:nvPr>
            <p:ph type="title"/>
          </p:nvPr>
        </p:nvSpPr>
        <p:spPr/>
        <p:txBody>
          <a:bodyPr>
            <a:normAutofit/>
          </a:bodyPr>
          <a:p>
            <a:r>
              <a:rPr lang="zh-CN" altLang="en-US" dirty="0">
                <a:sym typeface="+mn-ea"/>
              </a:rPr>
              <a:t>实践收获与感受</a:t>
            </a:r>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UNIT_PLACING_PICTURE_USER_VIEWPORT" val="{&quot;height&quot;:7283,&quot;width&quot;:5961}"/>
</p:tagLst>
</file>

<file path=ppt/tags/tag3.xml><?xml version="1.0" encoding="utf-8"?>
<p:tagLst xmlns:p="http://schemas.openxmlformats.org/presentationml/2006/main">
  <p:tag name="KSO_WM_UNIT_PLACING_PICTURE_USER_VIEWPORT" val="{&quot;height&quot;:9588,&quot;width&quot;:3528}"/>
</p:tagLst>
</file>

<file path=ppt/tags/tag4.xml><?xml version="1.0" encoding="utf-8"?>
<p:tagLst xmlns:p="http://schemas.openxmlformats.org/presentationml/2006/main">
  <p:tag name="KSO_WPP_MARK_KEY" val="0bdb9914-d6bc-4393-8ce6-313301505ea3"/>
  <p:tag name="COMMONDATA" val="eyJoZGlkIjoiMjNjYmJhZDY1MTljMDM0NGU1NmU0NDcxZTAwOTdiZDc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11503</Words>
  <Application>WPS 演示</Application>
  <PresentationFormat>全屏显示(4:3)</PresentationFormat>
  <Paragraphs>664</Paragraphs>
  <Slides>52</Slides>
  <Notes>8</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52</vt:i4>
      </vt:variant>
    </vt:vector>
  </HeadingPairs>
  <TitlesOfParts>
    <vt:vector size="69" baseType="lpstr">
      <vt:lpstr>Arial</vt:lpstr>
      <vt:lpstr>宋体</vt:lpstr>
      <vt:lpstr>Wingdings</vt:lpstr>
      <vt:lpstr>Times New Roman</vt:lpstr>
      <vt:lpstr>Wingdings 3</vt:lpstr>
      <vt:lpstr>Verdana</vt:lpstr>
      <vt:lpstr>Wingdings 2</vt:lpstr>
      <vt:lpstr>微软雅黑</vt:lpstr>
      <vt:lpstr>仿宋</vt:lpstr>
      <vt:lpstr>Lucida Sans Unicode</vt:lpstr>
      <vt:lpstr>Arial Unicode MS</vt:lpstr>
      <vt:lpstr>黑体</vt:lpstr>
      <vt:lpstr>华文楷体</vt:lpstr>
      <vt:lpstr>华文彩云</vt:lpstr>
      <vt:lpstr>华文新魏</vt:lpstr>
      <vt:lpstr>华文琥珀</vt:lpstr>
      <vt:lpstr>聚合</vt:lpstr>
      <vt:lpstr>软件工程课程设计汇报 “时间利用”</vt:lpstr>
      <vt:lpstr>汇报内容</vt:lpstr>
      <vt:lpstr>    近年来随着科技的不断发展，手机已经基本上完成了普及。人们现在的生活已经离不开手机。人们在手机上刷短视频、玩手机游戏、网上购物的时间越来越多，导致没有办法合理的运用碎片化的时间。有些人也存在着拖延的坏习惯，不会安排时间，导致预定的目标没有完成或在制定的计划期间无法做到专注。因此，对时间进行有效的管理成为社会尚待解决的问题，有现实迫切的需求。     本产品的用户主要是学生群体，这类人群的主要特点是思维活跃，而且接受新鲜事物的能力比较强，他们时常刷短视频、玩手机游戏、网上购物，对时间的管理利用能力不够；在timeUse上可以将手里里的软件进行分类并查看每天使用的时间，创建自己在某个时间段的任务，并在时间结束后得到反馈，查看自己的分析报告，以满足自己的在一定程度上的时间管理利用需求。</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开发技术与工具</vt:lpstr>
      <vt:lpstr>体系结构设计及其模型</vt:lpstr>
      <vt:lpstr>用户界面设计及其模型</vt:lpstr>
      <vt:lpstr>用户界面设计及其模型</vt:lpstr>
      <vt:lpstr>用户界面设计及其模型</vt:lpstr>
      <vt:lpstr>用户界面设计及其模型</vt:lpstr>
      <vt:lpstr>用户界面设计及其模型</vt:lpstr>
      <vt:lpstr>用户界面设计及其模型</vt:lpstr>
      <vt:lpstr>用户界面设计及其模型</vt:lpstr>
      <vt:lpstr>用户界面设计及其模型</vt:lpstr>
      <vt:lpstr>用例设计及其模型</vt:lpstr>
      <vt:lpstr>用例设计及其模型</vt:lpstr>
      <vt:lpstr>用例设计及其模型</vt:lpstr>
      <vt:lpstr>用例设计及其模型</vt:lpstr>
      <vt:lpstr>用例设计及其模型</vt:lpstr>
      <vt:lpstr>用例设计及其模型</vt:lpstr>
      <vt:lpstr>用例设计及其模型</vt:lpstr>
      <vt:lpstr>用例设计及其模型</vt:lpstr>
      <vt:lpstr>用例设计及其模型</vt:lpstr>
      <vt:lpstr>用例设计及其模型</vt:lpstr>
      <vt:lpstr>类设计及其模型</vt:lpstr>
      <vt:lpstr>PowerPoint 演示文稿</vt:lpstr>
      <vt:lpstr>数据设计及其模型</vt:lpstr>
      <vt:lpstr>数据设计及其模型</vt:lpstr>
      <vt:lpstr>代码编写</vt:lpstr>
      <vt:lpstr>代码编写</vt:lpstr>
      <vt:lpstr>代码编写 </vt:lpstr>
      <vt:lpstr>软件测试</vt:lpstr>
      <vt:lpstr>PowerPoint 演示文稿</vt:lpstr>
      <vt:lpstr>软件质量与保证</vt:lpstr>
      <vt:lpstr>软件质量与保证</vt:lpstr>
      <vt:lpstr>软件质量与保证</vt:lpstr>
      <vt:lpstr>系统部署与运行</vt:lpstr>
      <vt:lpstr>开源社区的使用</vt:lpstr>
      <vt:lpstr>实践收获与感受</vt:lpstr>
      <vt:lpstr>实践收获与感受</vt:lpstr>
      <vt:lpstr>实践收获与感受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Ww</cp:lastModifiedBy>
  <cp:revision>363</cp:revision>
  <dcterms:created xsi:type="dcterms:W3CDTF">2113-01-01T00:00:00Z</dcterms:created>
  <dcterms:modified xsi:type="dcterms:W3CDTF">2022-11-25T07:37:21Z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2052-11.1.0.12763</vt:lpwstr>
  </property>
  <property fmtid="{D5CDD505-2E9C-101B-9397-08002B2CF9AE}" pid="4" name="ICV">
    <vt:lpwstr>BFD240491F4C483A993BD16A3164BB7F</vt:lpwstr>
  </property>
</Properties>
</file>