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5"/>
  </p:notesMasterIdLst>
  <p:sldIdLst>
    <p:sldId id="256" r:id="rId3"/>
    <p:sldId id="293" r:id="rId4"/>
    <p:sldId id="263" r:id="rId5"/>
    <p:sldId id="257" r:id="rId6"/>
    <p:sldId id="264" r:id="rId7"/>
    <p:sldId id="258" r:id="rId8"/>
    <p:sldId id="259" r:id="rId9"/>
    <p:sldId id="260" r:id="rId10"/>
    <p:sldId id="261" r:id="rId11"/>
    <p:sldId id="262" r:id="rId12"/>
    <p:sldId id="265" r:id="rId13"/>
    <p:sldId id="266" r:id="rId14"/>
    <p:sldId id="294" r:id="rId15"/>
    <p:sldId id="268" r:id="rId16"/>
    <p:sldId id="269" r:id="rId17"/>
    <p:sldId id="295" r:id="rId18"/>
    <p:sldId id="270" r:id="rId19"/>
    <p:sldId id="271" r:id="rId20"/>
    <p:sldId id="272" r:id="rId21"/>
    <p:sldId id="273" r:id="rId22"/>
    <p:sldId id="274" r:id="rId23"/>
    <p:sldId id="275" r:id="rId24"/>
    <p:sldId id="276" r:id="rId25"/>
    <p:sldId id="277" r:id="rId26"/>
    <p:sldId id="278" r:id="rId27"/>
    <p:sldId id="296"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8" r:id="rId43"/>
    <p:sldId id="297" r:id="rId4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4F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8" d="100"/>
          <a:sy n="98" d="100"/>
        </p:scale>
        <p:origin x="53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notesMaster" Target="notesMasters/notesMaster1.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0D5D2B-9B6F-4C99-A2CA-DC2ADE34DC9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A97860-5798-4580-8E9F-087106296C4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137CDA1-4D97-4EDB-9D80-A1C77731BD8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432B49-C8E2-4F06-94FC-A8BCBC3C60DF}"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137CDA1-4D97-4EDB-9D80-A1C77731BD8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432B49-C8E2-4F06-94FC-A8BCBC3C60DF}"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E137CDA1-4D97-4EDB-9D80-A1C77731BD8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432B49-C8E2-4F06-94FC-A8BCBC3C60DF}"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E137CDA1-4D97-4EDB-9D80-A1C77731BD8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432B49-C8E2-4F06-94FC-A8BCBC3C60DF}"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E137CDA1-4D97-4EDB-9D80-A1C77731BD8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5432B49-C8E2-4F06-94FC-A8BCBC3C60DF}"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137CDA1-4D97-4EDB-9D80-A1C77731BD8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5432B49-C8E2-4F06-94FC-A8BCBC3C60DF}"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137CDA1-4D97-4EDB-9D80-A1C77731BD8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5432B49-C8E2-4F06-94FC-A8BCBC3C60DF}"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137CDA1-4D97-4EDB-9D80-A1C77731BD8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432B49-C8E2-4F06-94FC-A8BCBC3C60D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137CDA1-4D97-4EDB-9D80-A1C77731BD8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432B49-C8E2-4F06-94FC-A8BCBC3C60DF}"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137CDA1-4D97-4EDB-9D80-A1C77731BD8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432B49-C8E2-4F06-94FC-A8BCBC3C60D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137CDA1-4D97-4EDB-9D80-A1C77731BD8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432B49-C8E2-4F06-94FC-A8BCBC3C60DF}"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37CDA1-4D97-4EDB-9D80-A1C77731BD8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432B49-C8E2-4F06-94FC-A8BCBC3C60D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 Target="slide9.xml"/><Relationship Id="rId1" Type="http://schemas.openxmlformats.org/officeDocument/2006/relationships/slide" Target="slide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slide" Target="slide2.xml"/><Relationship Id="rId4" Type="http://schemas.openxmlformats.org/officeDocument/2006/relationships/slide" Target="slide26.xml"/><Relationship Id="rId3" Type="http://schemas.openxmlformats.org/officeDocument/2006/relationships/slide" Target="slide16.xml"/><Relationship Id="rId2" Type="http://schemas.openxmlformats.org/officeDocument/2006/relationships/slide" Target="slide13.xml"/><Relationship Id="rId1" Type="http://schemas.openxmlformats.org/officeDocument/2006/relationships/slide" Target="slide10.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slide" Target="slide9.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slide" Target="slide9.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png"/></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slide" Target="slide25.xml"/><Relationship Id="rId7" Type="http://schemas.openxmlformats.org/officeDocument/2006/relationships/slide" Target="slide24.xml"/><Relationship Id="rId6" Type="http://schemas.openxmlformats.org/officeDocument/2006/relationships/slide" Target="slide23.xml"/><Relationship Id="rId5" Type="http://schemas.openxmlformats.org/officeDocument/2006/relationships/slide" Target="slide22.xml"/><Relationship Id="rId4" Type="http://schemas.openxmlformats.org/officeDocument/2006/relationships/slide" Target="slide21.xml"/><Relationship Id="rId3" Type="http://schemas.openxmlformats.org/officeDocument/2006/relationships/slide" Target="slide9.xml"/><Relationship Id="rId2" Type="http://schemas.openxmlformats.org/officeDocument/2006/relationships/slide" Target="slide18.xml"/><Relationship Id="rId1" Type="http://schemas.openxmlformats.org/officeDocument/2006/relationships/slide" Target="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slide" Target="slide25.xml"/><Relationship Id="rId7" Type="http://schemas.openxmlformats.org/officeDocument/2006/relationships/slide" Target="slide24.xml"/><Relationship Id="rId6" Type="http://schemas.openxmlformats.org/officeDocument/2006/relationships/slide" Target="slide23.xml"/><Relationship Id="rId5" Type="http://schemas.openxmlformats.org/officeDocument/2006/relationships/slide" Target="slide22.xml"/><Relationship Id="rId4" Type="http://schemas.openxmlformats.org/officeDocument/2006/relationships/slide" Target="slide21.xml"/><Relationship Id="rId3" Type="http://schemas.openxmlformats.org/officeDocument/2006/relationships/slide" Target="slide9.xml"/><Relationship Id="rId2" Type="http://schemas.openxmlformats.org/officeDocument/2006/relationships/slide" Target="slide18.xml"/><Relationship Id="rId1" Type="http://schemas.openxmlformats.org/officeDocument/2006/relationships/slide" Target="slide1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0.png"/><Relationship Id="rId1" Type="http://schemas.openxmlformats.org/officeDocument/2006/relationships/image" Target="../media/image19.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1.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2.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3.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5.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hyperlink" Target="https://www.cnblogs.com/appletree24/p/17180883.html#&#20195;&#30721;&#27880;&#35299;" TargetMode="External"/><Relationship Id="rId1" Type="http://schemas.openxmlformats.org/officeDocument/2006/relationships/slide" Target="slide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 Target="slide2.xml"/><Relationship Id="rId1" Type="http://schemas.openxmlformats.org/officeDocument/2006/relationships/image" Target="../media/image26.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7.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8.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9.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1.png"/><Relationship Id="rId1" Type="http://schemas.openxmlformats.org/officeDocument/2006/relationships/image" Target="../media/image30.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3.png"/><Relationship Id="rId1" Type="http://schemas.openxmlformats.org/officeDocument/2006/relationships/image" Target="../media/image32.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53725" y="692058"/>
            <a:ext cx="11884550" cy="2585323"/>
          </a:xfrm>
          <a:prstGeom prst="rect">
            <a:avLst/>
          </a:prstGeom>
          <a:noFill/>
        </p:spPr>
        <p:txBody>
          <a:bodyPr wrap="square" rtlCol="0">
            <a:spAutoFit/>
          </a:bodyPr>
          <a:lstStyle/>
          <a:p>
            <a:pPr algn="ctr"/>
            <a:r>
              <a:rPr lang="zh-CN" altLang="en-US" sz="5400" dirty="0">
                <a:latin typeface="华文新魏" panose="02010800040101010101" pitchFamily="2" charset="-122"/>
                <a:ea typeface="华文新魏" panose="02010800040101010101" pitchFamily="2" charset="-122"/>
              </a:rPr>
              <a:t>小米便签</a:t>
            </a:r>
            <a:endParaRPr lang="en-US" altLang="zh-CN" sz="5400" dirty="0">
              <a:latin typeface="华文新魏" panose="02010800040101010101" pitchFamily="2" charset="-122"/>
              <a:ea typeface="华文新魏" panose="02010800040101010101" pitchFamily="2" charset="-122"/>
            </a:endParaRPr>
          </a:p>
          <a:p>
            <a:pPr algn="ctr"/>
            <a:r>
              <a:rPr lang="zh-CN" altLang="en-US" sz="5400" dirty="0">
                <a:latin typeface="华文新魏" panose="02010800040101010101" pitchFamily="2" charset="-122"/>
                <a:ea typeface="华文新魏" panose="02010800040101010101" pitchFamily="2" charset="-122"/>
              </a:rPr>
              <a:t>源码阅读分析</a:t>
            </a:r>
            <a:endParaRPr lang="en-US" altLang="zh-CN" sz="5400" dirty="0">
              <a:latin typeface="华文新魏" panose="02010800040101010101" pitchFamily="2" charset="-122"/>
              <a:ea typeface="华文新魏" panose="02010800040101010101" pitchFamily="2" charset="-122"/>
            </a:endParaRPr>
          </a:p>
          <a:p>
            <a:pPr algn="ctr"/>
            <a:r>
              <a:rPr lang="zh-CN" altLang="en-US" sz="5400" dirty="0">
                <a:latin typeface="华文新魏" panose="02010800040101010101" pitchFamily="2" charset="-122"/>
                <a:ea typeface="华文新魏" panose="02010800040101010101" pitchFamily="2" charset="-122"/>
              </a:rPr>
              <a:t>及新增功能二次开发</a:t>
            </a:r>
            <a:endParaRPr lang="zh-CN" altLang="en-US" sz="5400" dirty="0">
              <a:latin typeface="华文新魏" panose="02010800040101010101" pitchFamily="2" charset="-122"/>
              <a:ea typeface="华文新魏" panose="0201080004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863484" y="1269480"/>
            <a:ext cx="6097384" cy="646331"/>
          </a:xfrm>
          <a:prstGeom prst="rect">
            <a:avLst/>
          </a:prstGeom>
          <a:noFill/>
        </p:spPr>
        <p:txBody>
          <a:bodyPr wrap="square">
            <a:spAutoFit/>
          </a:bodyPr>
          <a:lstStyle/>
          <a:p>
            <a:pPr algn="ctr"/>
            <a:r>
              <a:rPr lang="zh-CN" altLang="en-US" sz="3600" b="1" cap="none" spc="0" dirty="0">
                <a:ln w="6600">
                  <a:solidFill>
                    <a:schemeClr val="accent2"/>
                  </a:solidFill>
                  <a:prstDash val="solid"/>
                </a:ln>
                <a:solidFill>
                  <a:srgbClr val="FFFFFF"/>
                </a:solidFill>
                <a:effectLst>
                  <a:outerShdw dist="38100" dir="2700000" algn="tl" rotWithShape="0">
                    <a:schemeClr val="accent2"/>
                  </a:outerShdw>
                </a:effectLst>
                <a:latin typeface="华文仿宋" panose="02010600040101010101" pitchFamily="2" charset="-122"/>
                <a:ea typeface="华文仿宋" panose="02010600040101010101" pitchFamily="2" charset="-122"/>
                <a:hlinkClick r:id="rId1" action="ppaction://hlinksldjump"/>
              </a:rPr>
              <a:t>项目结构</a:t>
            </a:r>
            <a:endParaRPr lang="zh-CN" altLang="en-US" sz="3600" b="1" cap="none" spc="0" dirty="0">
              <a:ln w="6600">
                <a:solidFill>
                  <a:schemeClr val="accent2"/>
                </a:solidFill>
                <a:prstDash val="solid"/>
              </a:ln>
              <a:solidFill>
                <a:srgbClr val="FFFFFF"/>
              </a:solidFill>
              <a:effectLst>
                <a:outerShdw dist="38100" dir="2700000" algn="tl" rotWithShape="0">
                  <a:schemeClr val="accent2"/>
                </a:outerShdw>
              </a:effectLst>
              <a:latin typeface="华文仿宋" panose="02010600040101010101" pitchFamily="2" charset="-122"/>
              <a:ea typeface="华文仿宋" panose="02010600040101010101" pitchFamily="2" charset="-122"/>
            </a:endParaRPr>
          </a:p>
        </p:txBody>
      </p:sp>
      <p:sp>
        <p:nvSpPr>
          <p:cNvPr id="16" name="文本框 15"/>
          <p:cNvSpPr txBox="1"/>
          <p:nvPr/>
        </p:nvSpPr>
        <p:spPr>
          <a:xfrm>
            <a:off x="5680440" y="4035503"/>
            <a:ext cx="6097384" cy="646331"/>
          </a:xfrm>
          <a:prstGeom prst="rect">
            <a:avLst/>
          </a:prstGeom>
          <a:noFill/>
        </p:spPr>
        <p:txBody>
          <a:bodyPr wrap="square">
            <a:spAutoFit/>
          </a:bodyPr>
          <a:lstStyle/>
          <a:p>
            <a:pPr algn="ctr"/>
            <a:r>
              <a:rPr lang="zh-CN" altLang="en-US" sz="3600" b="1" cap="none" spc="0" dirty="0">
                <a:ln w="6600">
                  <a:solidFill>
                    <a:schemeClr val="accent2"/>
                  </a:solidFill>
                  <a:prstDash val="solid"/>
                </a:ln>
                <a:solidFill>
                  <a:srgbClr val="FFFFFF"/>
                </a:solidFill>
                <a:effectLst>
                  <a:outerShdw dist="38100" dir="2700000" algn="tl" rotWithShape="0">
                    <a:schemeClr val="accent2"/>
                  </a:outerShdw>
                </a:effectLst>
                <a:latin typeface="华文仿宋" panose="02010600040101010101" pitchFamily="2" charset="-122"/>
                <a:ea typeface="华文仿宋" panose="02010600040101010101" pitchFamily="2" charset="-122"/>
              </a:rPr>
              <a:t>代码注解</a:t>
            </a:r>
            <a:endParaRPr lang="zh-CN" altLang="en-US" sz="3600" b="1" cap="none" spc="0" dirty="0">
              <a:ln w="6600">
                <a:solidFill>
                  <a:schemeClr val="accent2"/>
                </a:solidFill>
                <a:prstDash val="solid"/>
              </a:ln>
              <a:solidFill>
                <a:srgbClr val="FFFFFF"/>
              </a:solidFill>
              <a:effectLst>
                <a:outerShdw dist="38100" dir="2700000" algn="tl" rotWithShape="0">
                  <a:schemeClr val="accent2"/>
                </a:outerShdw>
              </a:effectLst>
              <a:latin typeface="华文仿宋" panose="02010600040101010101" pitchFamily="2" charset="-122"/>
              <a:ea typeface="华文仿宋" panose="02010600040101010101" pitchFamily="2" charset="-122"/>
            </a:endParaRPr>
          </a:p>
        </p:txBody>
      </p:sp>
      <p:sp>
        <p:nvSpPr>
          <p:cNvPr id="17" name="文本框 16"/>
          <p:cNvSpPr txBox="1"/>
          <p:nvPr/>
        </p:nvSpPr>
        <p:spPr>
          <a:xfrm>
            <a:off x="-254692" y="4002822"/>
            <a:ext cx="6097384" cy="646331"/>
          </a:xfrm>
          <a:prstGeom prst="rect">
            <a:avLst/>
          </a:prstGeom>
          <a:noFill/>
        </p:spPr>
        <p:txBody>
          <a:bodyPr wrap="square">
            <a:spAutoFit/>
          </a:bodyPr>
          <a:lstStyle/>
          <a:p>
            <a:pPr algn="ctr"/>
            <a:r>
              <a:rPr lang="zh-CN" altLang="en-US" sz="3600" b="1" cap="none" spc="0" dirty="0">
                <a:ln w="6600">
                  <a:solidFill>
                    <a:schemeClr val="accent2"/>
                  </a:solidFill>
                  <a:prstDash val="solid"/>
                </a:ln>
                <a:solidFill>
                  <a:srgbClr val="FFFFFF"/>
                </a:solidFill>
                <a:effectLst>
                  <a:outerShdw dist="38100" dir="2700000" algn="tl" rotWithShape="0">
                    <a:schemeClr val="accent2"/>
                  </a:outerShdw>
                </a:effectLst>
                <a:latin typeface="华文仿宋" panose="02010600040101010101" pitchFamily="2" charset="-122"/>
                <a:ea typeface="华文仿宋" panose="02010600040101010101" pitchFamily="2" charset="-122"/>
              </a:rPr>
              <a:t>添加功能</a:t>
            </a:r>
            <a:endParaRPr lang="en-US" altLang="zh-CN" sz="3600" b="1" cap="none" spc="0" dirty="0">
              <a:ln w="6600">
                <a:solidFill>
                  <a:schemeClr val="accent2"/>
                </a:solidFill>
                <a:prstDash val="solid"/>
              </a:ln>
              <a:solidFill>
                <a:srgbClr val="FFFFFF"/>
              </a:solidFill>
              <a:effectLst>
                <a:outerShdw dist="38100" dir="2700000" algn="tl" rotWithShape="0">
                  <a:schemeClr val="accent2"/>
                </a:outerShdw>
              </a:effectLst>
              <a:latin typeface="华文仿宋" panose="02010600040101010101" pitchFamily="2" charset="-122"/>
              <a:ea typeface="华文仿宋" panose="02010600040101010101" pitchFamily="2" charset="-122"/>
            </a:endParaRPr>
          </a:p>
        </p:txBody>
      </p:sp>
      <p:sp>
        <p:nvSpPr>
          <p:cNvPr id="18" name="文本框 17"/>
          <p:cNvSpPr txBox="1"/>
          <p:nvPr/>
        </p:nvSpPr>
        <p:spPr>
          <a:xfrm>
            <a:off x="4073467" y="1269479"/>
            <a:ext cx="6097384" cy="646331"/>
          </a:xfrm>
          <a:prstGeom prst="rect">
            <a:avLst/>
          </a:prstGeom>
          <a:noFill/>
        </p:spPr>
        <p:txBody>
          <a:bodyPr wrap="square">
            <a:spAutoFit/>
          </a:bodyPr>
          <a:lstStyle/>
          <a:p>
            <a:pPr algn="ctr"/>
            <a:r>
              <a:rPr lang="zh-CN" altLang="en-US" sz="3600" b="1" dirty="0">
                <a:ln w="6600">
                  <a:solidFill>
                    <a:schemeClr val="accent2"/>
                  </a:solidFill>
                  <a:prstDash val="solid"/>
                </a:ln>
                <a:solidFill>
                  <a:srgbClr val="FFFFFF"/>
                </a:solidFill>
                <a:effectLst>
                  <a:outerShdw dist="38100" dir="2700000" algn="tl" rotWithShape="0">
                    <a:schemeClr val="accent2"/>
                  </a:outerShdw>
                </a:effectLst>
                <a:latin typeface="华文仿宋" panose="02010600040101010101" pitchFamily="2" charset="-122"/>
                <a:ea typeface="华文仿宋" panose="02010600040101010101" pitchFamily="2" charset="-122"/>
                <a:hlinkClick r:id="rId2" action="ppaction://hlinksldjump"/>
              </a:rPr>
              <a:t>代码分析</a:t>
            </a:r>
            <a:endParaRPr lang="zh-CN" altLang="en-US" sz="3600" b="1" cap="none" spc="0" dirty="0">
              <a:ln w="6600">
                <a:solidFill>
                  <a:schemeClr val="accent2"/>
                </a:solidFill>
                <a:prstDash val="solid"/>
              </a:ln>
              <a:solidFill>
                <a:srgbClr val="FFFFFF"/>
              </a:solidFill>
              <a:effectLst>
                <a:outerShdw dist="38100" dir="2700000" algn="tl" rotWithShape="0">
                  <a:schemeClr val="accent2"/>
                </a:outerShdw>
              </a:effectLst>
              <a:latin typeface="华文仿宋" panose="02010600040101010101" pitchFamily="2" charset="-122"/>
              <a:ea typeface="华文仿宋" panose="02010600040101010101" pitchFamily="2" charset="-122"/>
            </a:endParaRPr>
          </a:p>
        </p:txBody>
      </p:sp>
      <p:sp>
        <p:nvSpPr>
          <p:cNvPr id="19" name="箭头: 右 18"/>
          <p:cNvSpPr/>
          <p:nvPr/>
        </p:nvSpPr>
        <p:spPr>
          <a:xfrm>
            <a:off x="3396134" y="1442862"/>
            <a:ext cx="1896533" cy="4402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箭头: 右 20"/>
          <p:cNvSpPr/>
          <p:nvPr/>
        </p:nvSpPr>
        <p:spPr>
          <a:xfrm rot="2959230">
            <a:off x="6876433" y="2704007"/>
            <a:ext cx="1896533" cy="4402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箭头: 右 21"/>
          <p:cNvSpPr/>
          <p:nvPr/>
        </p:nvSpPr>
        <p:spPr>
          <a:xfrm rot="10800000">
            <a:off x="5047134" y="4138535"/>
            <a:ext cx="1896533" cy="4402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194067" y="-1339"/>
            <a:ext cx="5997933" cy="6859339"/>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1145914" y="2743200"/>
            <a:ext cx="3124863" cy="923330"/>
          </a:xfrm>
          <a:prstGeom prst="rect">
            <a:avLst/>
          </a:prstGeom>
          <a:noFill/>
        </p:spPr>
        <p:txBody>
          <a:bodyPr wrap="square" rtlCol="0">
            <a:spAutoFit/>
          </a:bodyPr>
          <a:lstStyle/>
          <a:p>
            <a:r>
              <a:rPr lang="zh-CN" altLang="en-US" sz="5400" dirty="0">
                <a:latin typeface="华文新魏" panose="02010800040101010101" pitchFamily="2" charset="-122"/>
                <a:ea typeface="华文新魏" panose="02010800040101010101" pitchFamily="2" charset="-122"/>
              </a:rPr>
              <a:t>项目结构</a:t>
            </a:r>
            <a:endParaRPr lang="zh-CN" altLang="en-US" sz="5400" dirty="0">
              <a:latin typeface="华文新魏" panose="02010800040101010101" pitchFamily="2" charset="-122"/>
              <a:ea typeface="华文新魏" panose="020108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barn(inVertical)">
                                      <p:cBhvr>
                                        <p:cTn id="13"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878637" y="0"/>
            <a:ext cx="531336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p:cNvSpPr txBox="1"/>
          <p:nvPr/>
        </p:nvSpPr>
        <p:spPr>
          <a:xfrm>
            <a:off x="0" y="2086252"/>
            <a:ext cx="6791417" cy="2246769"/>
          </a:xfrm>
          <a:prstGeom prst="rect">
            <a:avLst/>
          </a:prstGeom>
          <a:noFill/>
        </p:spPr>
        <p:txBody>
          <a:bodyPr wrap="square">
            <a:spAutoFit/>
          </a:bodyPr>
          <a:lstStyle/>
          <a:p>
            <a:r>
              <a:rPr lang="zh-CN" altLang="en-US" sz="2800" dirty="0">
                <a:latin typeface="华文新魏" panose="02010800040101010101" pitchFamily="2" charset="-122"/>
                <a:ea typeface="华文新魏" panose="02010800040101010101" pitchFamily="2" charset="-122"/>
              </a:rPr>
              <a:t>主要部分有</a:t>
            </a:r>
            <a:r>
              <a:rPr lang="en-US" altLang="zh-CN" sz="2800" dirty="0">
                <a:latin typeface="华文新魏" panose="02010800040101010101" pitchFamily="2" charset="-122"/>
                <a:ea typeface="华文新魏" panose="02010800040101010101" pitchFamily="2" charset="-122"/>
              </a:rPr>
              <a:t>java</a:t>
            </a:r>
            <a:r>
              <a:rPr lang="zh-CN" altLang="en-US" sz="2800" dirty="0">
                <a:latin typeface="华文新魏" panose="02010800040101010101" pitchFamily="2" charset="-122"/>
                <a:ea typeface="华文新魏" panose="02010800040101010101" pitchFamily="2" charset="-122"/>
              </a:rPr>
              <a:t>文件夹和</a:t>
            </a:r>
            <a:r>
              <a:rPr lang="en-US" altLang="zh-CN" sz="2800" dirty="0">
                <a:latin typeface="华文新魏" panose="02010800040101010101" pitchFamily="2" charset="-122"/>
                <a:ea typeface="华文新魏" panose="02010800040101010101" pitchFamily="2" charset="-122"/>
              </a:rPr>
              <a:t>res</a:t>
            </a:r>
            <a:r>
              <a:rPr lang="zh-CN" altLang="en-US" sz="2800" dirty="0">
                <a:latin typeface="华文新魏" panose="02010800040101010101" pitchFamily="2" charset="-122"/>
                <a:ea typeface="华文新魏" panose="02010800040101010101" pitchFamily="2" charset="-122"/>
              </a:rPr>
              <a:t>文件夹，其中</a:t>
            </a:r>
            <a:r>
              <a:rPr lang="en-US" altLang="zh-CN" sz="2800" dirty="0">
                <a:latin typeface="华文新魏" panose="02010800040101010101" pitchFamily="2" charset="-122"/>
                <a:ea typeface="华文新魏" panose="02010800040101010101" pitchFamily="2" charset="-122"/>
              </a:rPr>
              <a:t>java</a:t>
            </a:r>
            <a:r>
              <a:rPr lang="zh-CN" altLang="en-US" sz="2800" dirty="0">
                <a:latin typeface="华文新魏" panose="02010800040101010101" pitchFamily="2" charset="-122"/>
                <a:ea typeface="华文新魏" panose="02010800040101010101" pitchFamily="2" charset="-122"/>
              </a:rPr>
              <a:t>文件夹内为程序代码部分，</a:t>
            </a:r>
            <a:r>
              <a:rPr lang="en-US" altLang="zh-CN" sz="2800" dirty="0">
                <a:latin typeface="华文新魏" panose="02010800040101010101" pitchFamily="2" charset="-122"/>
                <a:ea typeface="华文新魏" panose="02010800040101010101" pitchFamily="2" charset="-122"/>
              </a:rPr>
              <a:t>res</a:t>
            </a:r>
            <a:r>
              <a:rPr lang="zh-CN" altLang="en-US" sz="2800" dirty="0">
                <a:latin typeface="华文新魏" panose="02010800040101010101" pitchFamily="2" charset="-122"/>
                <a:ea typeface="华文新魏" panose="02010800040101010101" pitchFamily="2" charset="-122"/>
              </a:rPr>
              <a:t>中为资源文件。</a:t>
            </a:r>
            <a:endParaRPr lang="zh-CN" altLang="en-US" sz="2800" dirty="0">
              <a:latin typeface="华文新魏" panose="02010800040101010101" pitchFamily="2" charset="-122"/>
              <a:ea typeface="华文新魏" panose="02010800040101010101" pitchFamily="2" charset="-122"/>
            </a:endParaRPr>
          </a:p>
          <a:p>
            <a:r>
              <a:rPr lang="zh-CN" altLang="en-US" sz="2800" dirty="0">
                <a:latin typeface="华文新魏" panose="02010800040101010101" pitchFamily="2" charset="-122"/>
                <a:ea typeface="华文新魏" panose="02010800040101010101" pitchFamily="2" charset="-122"/>
              </a:rPr>
              <a:t>泛读代码后可以得到各个类的主要作用及其包结构。</a:t>
            </a:r>
            <a:endParaRPr lang="zh-CN" altLang="en-US" sz="2800" dirty="0">
              <a:latin typeface="华文新魏" panose="02010800040101010101" pitchFamily="2" charset="-122"/>
              <a:ea typeface="华文新魏" panose="02010800040101010101"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28031" y="8441"/>
            <a:ext cx="9735937" cy="684111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71704" y="0"/>
            <a:ext cx="6770822"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57181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6769" y="2443626"/>
            <a:ext cx="4629150" cy="221932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6799768" y="864525"/>
            <a:ext cx="4203151" cy="523220"/>
          </a:xfrm>
          <a:prstGeom prst="rect">
            <a:avLst/>
          </a:prstGeom>
          <a:noFill/>
        </p:spPr>
        <p:txBody>
          <a:bodyPr wrap="square" rtlCol="0">
            <a:spAutoFit/>
          </a:bodyPr>
          <a:lstStyle/>
          <a:p>
            <a:pPr algn="ctr"/>
            <a:r>
              <a:rPr lang="zh-CN" altLang="en-US" sz="2800" b="1" dirty="0">
                <a:latin typeface="华文仿宋" panose="02010600040101010101" pitchFamily="2" charset="-122"/>
                <a:ea typeface="华文仿宋" panose="02010600040101010101" pitchFamily="2" charset="-122"/>
              </a:rPr>
              <a:t>体系结构图</a:t>
            </a:r>
            <a:endParaRPr lang="zh-CN" altLang="en-US" sz="2800" b="1" dirty="0">
              <a:latin typeface="华文仿宋" panose="02010600040101010101" pitchFamily="2" charset="-122"/>
              <a:ea typeface="华文仿宋" panose="02010600040101010101"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681037"/>
            <a:ext cx="6781800" cy="549592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1207" y="2444226"/>
            <a:ext cx="3943350" cy="18097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6230" y="2583402"/>
            <a:ext cx="2006353" cy="584775"/>
          </a:xfrm>
          <a:prstGeom prst="rect">
            <a:avLst/>
          </a:prstGeom>
          <a:noFill/>
        </p:spPr>
        <p:txBody>
          <a:bodyPr wrap="square" rtlCol="0">
            <a:spAutoFit/>
          </a:bodyPr>
          <a:lstStyle/>
          <a:p>
            <a:r>
              <a:rPr lang="zh-CN" altLang="en-US" sz="3200" dirty="0">
                <a:latin typeface="华文新魏" panose="02010800040101010101" pitchFamily="2" charset="-122"/>
                <a:ea typeface="华文新魏" panose="02010800040101010101" pitchFamily="2" charset="-122"/>
              </a:rPr>
              <a:t>代码分析</a:t>
            </a:r>
            <a:endParaRPr lang="zh-CN" altLang="en-US" sz="3200" dirty="0">
              <a:latin typeface="华文新魏" panose="02010800040101010101" pitchFamily="2" charset="-122"/>
              <a:ea typeface="华文新魏" panose="02010800040101010101" pitchFamily="2" charset="-122"/>
            </a:endParaRPr>
          </a:p>
        </p:txBody>
      </p:sp>
      <p:sp>
        <p:nvSpPr>
          <p:cNvPr id="5" name="文本框 4"/>
          <p:cNvSpPr txBox="1"/>
          <p:nvPr/>
        </p:nvSpPr>
        <p:spPr>
          <a:xfrm>
            <a:off x="3728619" y="2579256"/>
            <a:ext cx="1935333" cy="584775"/>
          </a:xfrm>
          <a:prstGeom prst="rect">
            <a:avLst/>
          </a:prstGeom>
          <a:noFill/>
        </p:spPr>
        <p:txBody>
          <a:bodyPr wrap="square" rtlCol="0">
            <a:spAutoFit/>
          </a:bodyPr>
          <a:lstStyle/>
          <a:p>
            <a:r>
              <a:rPr lang="zh-CN" altLang="en-US" sz="3200" dirty="0">
                <a:latin typeface="华文新魏" panose="02010800040101010101" pitchFamily="2" charset="-122"/>
                <a:ea typeface="华文新魏" panose="02010800040101010101" pitchFamily="2" charset="-122"/>
                <a:hlinkClick r:id="rId1" action="ppaction://hlinksldjump"/>
              </a:rPr>
              <a:t>整体分析</a:t>
            </a:r>
            <a:endParaRPr lang="zh-CN" altLang="en-US" sz="3200" dirty="0">
              <a:latin typeface="华文新魏" panose="02010800040101010101" pitchFamily="2" charset="-122"/>
              <a:ea typeface="华文新魏" panose="02010800040101010101" pitchFamily="2" charset="-122"/>
            </a:endParaRPr>
          </a:p>
        </p:txBody>
      </p:sp>
      <p:sp>
        <p:nvSpPr>
          <p:cNvPr id="6" name="文本框 5"/>
          <p:cNvSpPr txBox="1"/>
          <p:nvPr/>
        </p:nvSpPr>
        <p:spPr>
          <a:xfrm>
            <a:off x="7896687" y="932156"/>
            <a:ext cx="2778711" cy="861774"/>
          </a:xfrm>
          <a:prstGeom prst="rect">
            <a:avLst/>
          </a:prstGeom>
          <a:noFill/>
        </p:spPr>
        <p:txBody>
          <a:bodyPr wrap="square" rtlCol="0">
            <a:spAutoFit/>
          </a:bodyPr>
          <a:lstStyle/>
          <a:p>
            <a:r>
              <a:rPr lang="en-US" altLang="zh-CN" sz="3200" i="0" dirty="0">
                <a:ln w="0"/>
                <a:solidFill>
                  <a:srgbClr val="954F72"/>
                </a:solidFill>
                <a:effectLst>
                  <a:outerShdw blurRad="38100" dist="19050" dir="2700000" algn="tl" rotWithShape="0">
                    <a:schemeClr val="dk1">
                      <a:alpha val="40000"/>
                    </a:schemeClr>
                  </a:outerShdw>
                </a:effectLst>
                <a:latin typeface="华文新魏" panose="02010800040101010101" pitchFamily="2" charset="-122"/>
                <a:ea typeface="华文新魏" panose="02010800040101010101" pitchFamily="2" charset="-122"/>
                <a:hlinkClick r:id="rId2" action="ppaction://hlinksldjump"/>
              </a:rPr>
              <a:t>Blocker</a:t>
            </a:r>
            <a:r>
              <a:rPr lang="zh-CN" altLang="en-US" sz="3200" i="0" dirty="0">
                <a:ln w="0"/>
                <a:solidFill>
                  <a:srgbClr val="954F72"/>
                </a:solidFill>
                <a:effectLst>
                  <a:outerShdw blurRad="38100" dist="19050" dir="2700000" algn="tl" rotWithShape="0">
                    <a:schemeClr val="dk1">
                      <a:alpha val="40000"/>
                    </a:schemeClr>
                  </a:outerShdw>
                </a:effectLst>
                <a:latin typeface="华文新魏" panose="02010800040101010101" pitchFamily="2" charset="-122"/>
                <a:ea typeface="华文新魏" panose="02010800040101010101" pitchFamily="2" charset="-122"/>
                <a:hlinkClick r:id="rId2" action="ppaction://hlinksldjump"/>
              </a:rPr>
              <a:t>部分</a:t>
            </a:r>
            <a:endParaRPr lang="zh-CN" altLang="en-US" sz="3200" i="0" dirty="0">
              <a:ln w="0"/>
              <a:solidFill>
                <a:srgbClr val="954F72"/>
              </a:solidFill>
              <a:effectLst>
                <a:outerShdw blurRad="38100" dist="19050" dir="2700000" algn="tl" rotWithShape="0">
                  <a:schemeClr val="dk1">
                    <a:alpha val="40000"/>
                  </a:schemeClr>
                </a:outerShdw>
              </a:effectLst>
              <a:latin typeface="华文新魏" panose="02010800040101010101" pitchFamily="2" charset="-122"/>
              <a:ea typeface="华文新魏" panose="02010800040101010101" pitchFamily="2" charset="-122"/>
            </a:endParaRPr>
          </a:p>
          <a:p>
            <a:endParaRPr lang="zh-CN" altLang="en-US" dirty="0">
              <a:ln w="0"/>
              <a:solidFill>
                <a:srgbClr val="954F72"/>
              </a:solidFill>
              <a:effectLst>
                <a:outerShdw blurRad="38100" dist="19050" dir="2700000" algn="tl" rotWithShape="0">
                  <a:schemeClr val="dk1">
                    <a:alpha val="40000"/>
                  </a:schemeClr>
                </a:outerShdw>
              </a:effectLst>
            </a:endParaRPr>
          </a:p>
        </p:txBody>
      </p:sp>
      <p:sp>
        <p:nvSpPr>
          <p:cNvPr id="7" name="文本框 6"/>
          <p:cNvSpPr txBox="1"/>
          <p:nvPr/>
        </p:nvSpPr>
        <p:spPr>
          <a:xfrm>
            <a:off x="8007657" y="2440153"/>
            <a:ext cx="2485747" cy="861774"/>
          </a:xfrm>
          <a:prstGeom prst="rect">
            <a:avLst/>
          </a:prstGeom>
          <a:noFill/>
        </p:spPr>
        <p:txBody>
          <a:bodyPr wrap="square" rtlCol="0">
            <a:spAutoFit/>
          </a:bodyPr>
          <a:lstStyle/>
          <a:p>
            <a:r>
              <a:rPr lang="en-US" altLang="zh-CN" sz="3200" b="1" i="0" dirty="0">
                <a:solidFill>
                  <a:srgbClr val="954F72"/>
                </a:solidFill>
                <a:effectLst/>
                <a:latin typeface="华文新魏" panose="02010800040101010101" pitchFamily="2" charset="-122"/>
                <a:ea typeface="华文新魏" panose="02010800040101010101" pitchFamily="2" charset="-122"/>
                <a:hlinkClick r:id="rId3" action="ppaction://hlinksldjump"/>
              </a:rPr>
              <a:t>Critical</a:t>
            </a:r>
            <a:r>
              <a:rPr lang="zh-CN" altLang="en-US" sz="3200" b="1" i="0" dirty="0">
                <a:solidFill>
                  <a:srgbClr val="954F72"/>
                </a:solidFill>
                <a:effectLst/>
                <a:latin typeface="华文新魏" panose="02010800040101010101" pitchFamily="2" charset="-122"/>
                <a:ea typeface="华文新魏" panose="02010800040101010101" pitchFamily="2" charset="-122"/>
                <a:hlinkClick r:id="rId3" action="ppaction://hlinksldjump"/>
              </a:rPr>
              <a:t>部分</a:t>
            </a:r>
            <a:endParaRPr lang="zh-CN" altLang="en-US" sz="3200" b="1" i="0" dirty="0">
              <a:solidFill>
                <a:srgbClr val="954F72"/>
              </a:solidFill>
              <a:effectLst/>
              <a:latin typeface="华文新魏" panose="02010800040101010101" pitchFamily="2" charset="-122"/>
              <a:ea typeface="华文新魏" panose="02010800040101010101" pitchFamily="2" charset="-122"/>
            </a:endParaRPr>
          </a:p>
          <a:p>
            <a:endParaRPr lang="zh-CN" altLang="en-US" dirty="0">
              <a:solidFill>
                <a:srgbClr val="954F72"/>
              </a:solidFill>
            </a:endParaRPr>
          </a:p>
        </p:txBody>
      </p:sp>
      <p:sp>
        <p:nvSpPr>
          <p:cNvPr id="8" name="文本框 7"/>
          <p:cNvSpPr txBox="1"/>
          <p:nvPr/>
        </p:nvSpPr>
        <p:spPr>
          <a:xfrm>
            <a:off x="8091996" y="3949356"/>
            <a:ext cx="2707689" cy="861774"/>
          </a:xfrm>
          <a:prstGeom prst="rect">
            <a:avLst/>
          </a:prstGeom>
          <a:noFill/>
        </p:spPr>
        <p:txBody>
          <a:bodyPr wrap="square" rtlCol="0">
            <a:spAutoFit/>
          </a:bodyPr>
          <a:lstStyle/>
          <a:p>
            <a:r>
              <a:rPr lang="en-US" altLang="zh-CN" sz="3200" b="1" i="0" dirty="0">
                <a:solidFill>
                  <a:srgbClr val="1D2129"/>
                </a:solidFill>
                <a:effectLst/>
                <a:latin typeface="华文新魏" panose="02010800040101010101" pitchFamily="2" charset="-122"/>
                <a:ea typeface="华文新魏" panose="02010800040101010101" pitchFamily="2" charset="-122"/>
                <a:hlinkClick r:id="rId4" action="ppaction://hlinksldjump"/>
              </a:rPr>
              <a:t>Major</a:t>
            </a:r>
            <a:r>
              <a:rPr lang="zh-CN" altLang="en-US" sz="3200" b="1" i="0" dirty="0">
                <a:solidFill>
                  <a:srgbClr val="1D2129"/>
                </a:solidFill>
                <a:effectLst/>
                <a:latin typeface="华文新魏" panose="02010800040101010101" pitchFamily="2" charset="-122"/>
                <a:ea typeface="华文新魏" panose="02010800040101010101" pitchFamily="2" charset="-122"/>
                <a:hlinkClick r:id="rId4" action="ppaction://hlinksldjump"/>
              </a:rPr>
              <a:t>部分</a:t>
            </a:r>
            <a:endParaRPr lang="zh-CN" altLang="en-US" sz="3200" b="1" i="0" dirty="0">
              <a:solidFill>
                <a:srgbClr val="1D2129"/>
              </a:solidFill>
              <a:effectLst/>
              <a:latin typeface="华文新魏" panose="02010800040101010101" pitchFamily="2" charset="-122"/>
              <a:ea typeface="华文新魏" panose="02010800040101010101" pitchFamily="2" charset="-122"/>
            </a:endParaRPr>
          </a:p>
          <a:p>
            <a:endParaRPr lang="zh-CN" altLang="en-US" dirty="0"/>
          </a:p>
        </p:txBody>
      </p:sp>
      <p:cxnSp>
        <p:nvCxnSpPr>
          <p:cNvPr id="10" name="直接箭头连接符 9"/>
          <p:cNvCxnSpPr/>
          <p:nvPr/>
        </p:nvCxnSpPr>
        <p:spPr>
          <a:xfrm>
            <a:off x="2179466" y="2871644"/>
            <a:ext cx="1376039" cy="41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stCxn id="5" idx="3"/>
            <a:endCxn id="6" idx="1"/>
          </p:cNvCxnSpPr>
          <p:nvPr/>
        </p:nvCxnSpPr>
        <p:spPr>
          <a:xfrm flipV="1">
            <a:off x="5663952" y="1363043"/>
            <a:ext cx="2232735" cy="15086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a:stCxn id="5" idx="3"/>
            <a:endCxn id="7" idx="1"/>
          </p:cNvCxnSpPr>
          <p:nvPr/>
        </p:nvCxnSpPr>
        <p:spPr>
          <a:xfrm flipV="1">
            <a:off x="5663952" y="2871040"/>
            <a:ext cx="2343705" cy="6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5" idx="3"/>
            <a:endCxn id="8" idx="1"/>
          </p:cNvCxnSpPr>
          <p:nvPr/>
        </p:nvCxnSpPr>
        <p:spPr>
          <a:xfrm>
            <a:off x="5663952" y="2871644"/>
            <a:ext cx="2428044" cy="15085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698875" y="6029097"/>
            <a:ext cx="1772689" cy="461665"/>
          </a:xfrm>
          <a:prstGeom prst="rect">
            <a:avLst/>
          </a:prstGeom>
          <a:noFill/>
        </p:spPr>
        <p:txBody>
          <a:bodyPr wrap="square">
            <a:spAutoFit/>
          </a:bodyPr>
          <a:lstStyle/>
          <a:p>
            <a:r>
              <a:rPr lang="en-US" altLang="zh-CN" sz="2400" dirty="0">
                <a:latin typeface="Algerian" panose="04020705040A02060702" pitchFamily="82" charset="0"/>
                <a:hlinkClick r:id="rId5" action="ppaction://hlinksldjump"/>
              </a:rPr>
              <a:t>return</a:t>
            </a:r>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97139" y="1949358"/>
            <a:ext cx="10597718" cy="861774"/>
          </a:xfrm>
          <a:prstGeom prst="rect">
            <a:avLst/>
          </a:prstGeom>
          <a:noFill/>
        </p:spPr>
        <p:txBody>
          <a:bodyPr wrap="square">
            <a:spAutoFit/>
          </a:bodyPr>
          <a:lstStyle/>
          <a:p>
            <a:r>
              <a:rPr lang="zh-CN" altLang="en-US" sz="3200" b="0" i="0" dirty="0">
                <a:solidFill>
                  <a:srgbClr val="1D2129"/>
                </a:solidFill>
                <a:effectLst/>
                <a:latin typeface="华文新魏" panose="02010800040101010101" pitchFamily="2" charset="-122"/>
                <a:ea typeface="华文新魏" panose="02010800040101010101" pitchFamily="2" charset="-122"/>
              </a:rPr>
              <a:t>先用</a:t>
            </a:r>
            <a:r>
              <a:rPr lang="en-US" altLang="zh-CN" sz="3200" b="0" i="0" dirty="0" err="1">
                <a:solidFill>
                  <a:srgbClr val="1D2129"/>
                </a:solidFill>
                <a:effectLst/>
                <a:latin typeface="华文新魏" panose="02010800040101010101" pitchFamily="2" charset="-122"/>
                <a:ea typeface="华文新魏" panose="02010800040101010101" pitchFamily="2" charset="-122"/>
              </a:rPr>
              <a:t>SonarLint</a:t>
            </a:r>
            <a:r>
              <a:rPr lang="zh-CN" altLang="en-US" sz="3200" b="0" i="0" dirty="0">
                <a:solidFill>
                  <a:srgbClr val="1D2129"/>
                </a:solidFill>
                <a:effectLst/>
                <a:latin typeface="华文新魏" panose="02010800040101010101" pitchFamily="2" charset="-122"/>
                <a:ea typeface="华文新魏" panose="02010800040101010101" pitchFamily="2" charset="-122"/>
              </a:rPr>
              <a:t>整体扫一遍，发现</a:t>
            </a:r>
            <a:r>
              <a:rPr lang="en-US" altLang="zh-CN" sz="3200" b="0" i="0" dirty="0">
                <a:solidFill>
                  <a:srgbClr val="1D2129"/>
                </a:solidFill>
                <a:effectLst/>
                <a:latin typeface="华文新魏" panose="02010800040101010101" pitchFamily="2" charset="-122"/>
                <a:ea typeface="华文新魏" panose="02010800040101010101" pitchFamily="2" charset="-122"/>
              </a:rPr>
              <a:t>35</a:t>
            </a:r>
            <a:r>
              <a:rPr lang="zh-CN" altLang="en-US" sz="3200" b="0" i="0" dirty="0">
                <a:solidFill>
                  <a:srgbClr val="1D2129"/>
                </a:solidFill>
                <a:effectLst/>
                <a:latin typeface="华文新魏" panose="02010800040101010101" pitchFamily="2" charset="-122"/>
                <a:ea typeface="华文新魏" panose="02010800040101010101" pitchFamily="2" charset="-122"/>
              </a:rPr>
              <a:t>个文件中有</a:t>
            </a:r>
            <a:r>
              <a:rPr lang="en-US" altLang="zh-CN" sz="3200" b="0" i="0" dirty="0">
                <a:solidFill>
                  <a:srgbClr val="1D2129"/>
                </a:solidFill>
                <a:effectLst/>
                <a:latin typeface="华文新魏" panose="02010800040101010101" pitchFamily="2" charset="-122"/>
                <a:ea typeface="华文新魏" panose="02010800040101010101" pitchFamily="2" charset="-122"/>
              </a:rPr>
              <a:t>385</a:t>
            </a:r>
            <a:r>
              <a:rPr lang="zh-CN" altLang="en-US" sz="3200" b="0" i="0" dirty="0">
                <a:solidFill>
                  <a:srgbClr val="1D2129"/>
                </a:solidFill>
                <a:effectLst/>
                <a:latin typeface="华文新魏" panose="02010800040101010101" pitchFamily="2" charset="-122"/>
                <a:ea typeface="华文新魏" panose="02010800040101010101" pitchFamily="2" charset="-122"/>
              </a:rPr>
              <a:t>个问题。</a:t>
            </a:r>
            <a:br>
              <a:rPr lang="zh-CN" altLang="en-US" dirty="0"/>
            </a:br>
            <a:endParaRPr lang="zh-CN" altLang="en-US" dirty="0"/>
          </a:p>
        </p:txBody>
      </p:sp>
      <p:pic>
        <p:nvPicPr>
          <p:cNvPr id="717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38286" y="3082203"/>
            <a:ext cx="9115425" cy="277177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3225338" y="970401"/>
            <a:ext cx="4788131" cy="707886"/>
          </a:xfrm>
          <a:prstGeom prst="rect">
            <a:avLst/>
          </a:prstGeom>
          <a:noFill/>
        </p:spPr>
        <p:txBody>
          <a:bodyPr wrap="square" rtlCol="0">
            <a:spAutoFit/>
          </a:bodyPr>
          <a:lstStyle/>
          <a:p>
            <a:pPr algn="ctr"/>
            <a:r>
              <a:rPr lang="zh-CN" altLang="en-US" sz="4000" b="1" i="1" dirty="0">
                <a:latin typeface="华文仿宋" panose="02010600040101010101" pitchFamily="2" charset="-122"/>
                <a:ea typeface="华文仿宋" panose="02010600040101010101" pitchFamily="2" charset="-122"/>
              </a:rPr>
              <a:t>整体分析</a:t>
            </a:r>
            <a:endParaRPr lang="zh-CN" altLang="en-US" sz="4000" b="1" i="1" dirty="0">
              <a:latin typeface="华文仿宋" panose="02010600040101010101" pitchFamily="2" charset="-122"/>
              <a:ea typeface="华文仿宋" panose="02010600040101010101" pitchFamily="2"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324992" y="407450"/>
            <a:ext cx="9638930" cy="1200329"/>
          </a:xfrm>
          <a:prstGeom prst="rect">
            <a:avLst/>
          </a:prstGeom>
          <a:noFill/>
        </p:spPr>
        <p:txBody>
          <a:bodyPr wrap="square">
            <a:spAutoFit/>
          </a:bodyPr>
          <a:lstStyle/>
          <a:p>
            <a:r>
              <a:rPr lang="zh-CN" altLang="en-US" sz="2400" dirty="0">
                <a:latin typeface="华文新魏" panose="02010800040101010101" pitchFamily="2" charset="-122"/>
                <a:ea typeface="华文新魏" panose="02010800040101010101" pitchFamily="2" charset="-122"/>
              </a:rPr>
              <a:t>但这其中有很多问题是因时代原因和重复的。所以需要人工复审一下。复审就很容易知道，其中一大半都是命名规范，或是因时代导致当时的函数如今被废弃了。总而言之，小米便签的源代码质量还是不错的。</a:t>
            </a:r>
            <a:endParaRPr lang="zh-CN" altLang="en-US" sz="2400" dirty="0">
              <a:latin typeface="华文新魏" panose="02010800040101010101" pitchFamily="2" charset="-122"/>
              <a:ea typeface="华文新魏" panose="02010800040101010101" pitchFamily="2" charset="-122"/>
            </a:endParaRPr>
          </a:p>
        </p:txBody>
      </p:sp>
      <p:pic>
        <p:nvPicPr>
          <p:cNvPr id="819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24992" y="2422312"/>
            <a:ext cx="9067800" cy="3276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546194" y="1085296"/>
            <a:ext cx="9099612" cy="4687408"/>
          </a:xfrm>
          <a:prstGeom prst="rect">
            <a:avLst/>
          </a:prstGeom>
          <a:noFill/>
        </p:spPr>
        <p:txBody>
          <a:bodyPr wrap="square">
            <a:spAutoFit/>
          </a:bodyPr>
          <a:lstStyle/>
          <a:p>
            <a:r>
              <a:rPr lang="zh-CN" altLang="en-US" sz="3200" b="0" i="0">
                <a:solidFill>
                  <a:srgbClr val="1D2129"/>
                </a:solidFill>
                <a:effectLst/>
                <a:latin typeface="华文新魏" panose="02010800040101010101" pitchFamily="2" charset="-122"/>
                <a:ea typeface="华文新魏" panose="02010800040101010101" pitchFamily="2" charset="-122"/>
              </a:rPr>
              <a:t>在</a:t>
            </a:r>
            <a:r>
              <a:rPr lang="en-US" altLang="zh-CN" sz="3200" b="0" i="0">
                <a:solidFill>
                  <a:srgbClr val="1D2129"/>
                </a:solidFill>
                <a:effectLst/>
                <a:latin typeface="华文新魏" panose="02010800040101010101" pitchFamily="2" charset="-122"/>
                <a:ea typeface="华文新魏" panose="02010800040101010101" pitchFamily="2" charset="-122"/>
              </a:rPr>
              <a:t>SonarQube</a:t>
            </a:r>
            <a:r>
              <a:rPr lang="zh-CN" altLang="en-US" sz="3200" b="0" i="0">
                <a:solidFill>
                  <a:srgbClr val="1D2129"/>
                </a:solidFill>
                <a:effectLst/>
                <a:latin typeface="华文新魏" panose="02010800040101010101" pitchFamily="2" charset="-122"/>
                <a:ea typeface="华文新魏" panose="02010800040101010101" pitchFamily="2" charset="-122"/>
              </a:rPr>
              <a:t>中，代码缺陷分为以下五个级别：</a:t>
            </a:r>
            <a:br>
              <a:rPr lang="zh-CN" altLang="en-US" sz="3200">
                <a:latin typeface="华文新魏" panose="02010800040101010101" pitchFamily="2" charset="-122"/>
                <a:ea typeface="华文新魏" panose="02010800040101010101" pitchFamily="2" charset="-122"/>
              </a:rPr>
            </a:br>
            <a:r>
              <a:rPr lang="en-US" altLang="zh-CN" sz="3200" b="0" i="0">
                <a:solidFill>
                  <a:srgbClr val="1D2129"/>
                </a:solidFill>
                <a:effectLst/>
                <a:latin typeface="华文新魏" panose="02010800040101010101" pitchFamily="2" charset="-122"/>
                <a:ea typeface="华文新魏" panose="02010800040101010101" pitchFamily="2" charset="-122"/>
              </a:rPr>
              <a:t>(1)Blocker: </a:t>
            </a:r>
            <a:r>
              <a:rPr lang="zh-CN" altLang="en-US" sz="3200" b="0" i="0">
                <a:solidFill>
                  <a:srgbClr val="1D2129"/>
                </a:solidFill>
                <a:effectLst/>
                <a:latin typeface="华文新魏" panose="02010800040101010101" pitchFamily="2" charset="-122"/>
                <a:ea typeface="华文新魏" panose="02010800040101010101" pitchFamily="2" charset="-122"/>
              </a:rPr>
              <a:t>极有可能影响应用程序表现的错误</a:t>
            </a:r>
            <a:r>
              <a:rPr lang="en-US" altLang="zh-CN" sz="3200" b="0" i="0">
                <a:solidFill>
                  <a:srgbClr val="1D2129"/>
                </a:solidFill>
                <a:effectLst/>
                <a:latin typeface="华文新魏" panose="02010800040101010101" pitchFamily="2" charset="-122"/>
                <a:ea typeface="华文新魏" panose="02010800040101010101" pitchFamily="2" charset="-122"/>
              </a:rPr>
              <a:t>;</a:t>
            </a:r>
            <a:br>
              <a:rPr lang="zh-CN" altLang="en-US" sz="3200">
                <a:latin typeface="华文新魏" panose="02010800040101010101" pitchFamily="2" charset="-122"/>
                <a:ea typeface="华文新魏" panose="02010800040101010101" pitchFamily="2" charset="-122"/>
              </a:rPr>
            </a:br>
            <a:r>
              <a:rPr lang="en-US" altLang="zh-CN" sz="3200" b="0" i="0">
                <a:solidFill>
                  <a:srgbClr val="1D2129"/>
                </a:solidFill>
                <a:effectLst/>
                <a:latin typeface="华文新魏" panose="02010800040101010101" pitchFamily="2" charset="-122"/>
                <a:ea typeface="华文新魏" panose="02010800040101010101" pitchFamily="2" charset="-122"/>
              </a:rPr>
              <a:t>(2)Critical: </a:t>
            </a:r>
            <a:r>
              <a:rPr lang="zh-CN" altLang="en-US" sz="3200" b="0" i="0">
                <a:solidFill>
                  <a:srgbClr val="1D2129"/>
                </a:solidFill>
                <a:effectLst/>
                <a:latin typeface="华文新魏" panose="02010800040101010101" pitchFamily="2" charset="-122"/>
                <a:ea typeface="华文新魏" panose="02010800040101010101" pitchFamily="2" charset="-122"/>
              </a:rPr>
              <a:t>可能影响应用程序表现的错误和表示安全缺陷的问题</a:t>
            </a:r>
            <a:r>
              <a:rPr lang="en-US" altLang="zh-CN" sz="3200" b="0" i="0">
                <a:solidFill>
                  <a:srgbClr val="1D2129"/>
                </a:solidFill>
                <a:effectLst/>
                <a:latin typeface="华文新魏" panose="02010800040101010101" pitchFamily="2" charset="-122"/>
                <a:ea typeface="华文新魏" panose="02010800040101010101" pitchFamily="2" charset="-122"/>
              </a:rPr>
              <a:t>;</a:t>
            </a:r>
            <a:br>
              <a:rPr lang="zh-CN" altLang="en-US" sz="3200">
                <a:latin typeface="华文新魏" panose="02010800040101010101" pitchFamily="2" charset="-122"/>
                <a:ea typeface="华文新魏" panose="02010800040101010101" pitchFamily="2" charset="-122"/>
              </a:rPr>
            </a:br>
            <a:r>
              <a:rPr lang="en-US" altLang="zh-CN" sz="3200" b="0" i="0">
                <a:solidFill>
                  <a:srgbClr val="1D2129"/>
                </a:solidFill>
                <a:effectLst/>
                <a:latin typeface="华文新魏" panose="02010800040101010101" pitchFamily="2" charset="-122"/>
                <a:ea typeface="华文新魏" panose="02010800040101010101" pitchFamily="2" charset="-122"/>
              </a:rPr>
              <a:t>(3)Major:</a:t>
            </a:r>
            <a:r>
              <a:rPr lang="zh-CN" altLang="en-US" sz="3200" b="0" i="0">
                <a:solidFill>
                  <a:srgbClr val="1D2129"/>
                </a:solidFill>
                <a:effectLst/>
                <a:latin typeface="华文新魏" panose="02010800040101010101" pitchFamily="2" charset="-122"/>
                <a:ea typeface="华文新魏" panose="02010800040101010101" pitchFamily="2" charset="-122"/>
              </a:rPr>
              <a:t>严重影响开发者效率的质量缺陷</a:t>
            </a:r>
            <a:r>
              <a:rPr lang="en-US" altLang="zh-CN" sz="3200" b="0" i="0">
                <a:solidFill>
                  <a:srgbClr val="1D2129"/>
                </a:solidFill>
                <a:effectLst/>
                <a:latin typeface="华文新魏" panose="02010800040101010101" pitchFamily="2" charset="-122"/>
                <a:ea typeface="华文新魏" panose="02010800040101010101" pitchFamily="2" charset="-122"/>
              </a:rPr>
              <a:t>:.</a:t>
            </a:r>
            <a:br>
              <a:rPr lang="zh-CN" altLang="en-US" sz="3200">
                <a:latin typeface="华文新魏" panose="02010800040101010101" pitchFamily="2" charset="-122"/>
                <a:ea typeface="华文新魏" panose="02010800040101010101" pitchFamily="2" charset="-122"/>
              </a:rPr>
            </a:br>
            <a:r>
              <a:rPr lang="en-US" altLang="zh-CN" sz="3200" b="0" i="0">
                <a:solidFill>
                  <a:srgbClr val="1D2129"/>
                </a:solidFill>
                <a:effectLst/>
                <a:latin typeface="华文新魏" panose="02010800040101010101" pitchFamily="2" charset="-122"/>
                <a:ea typeface="华文新魏" panose="02010800040101010101" pitchFamily="2" charset="-122"/>
              </a:rPr>
              <a:t>(4)Minor:</a:t>
            </a:r>
            <a:r>
              <a:rPr lang="zh-CN" altLang="en-US" sz="3200" b="0" i="0">
                <a:solidFill>
                  <a:srgbClr val="1D2129"/>
                </a:solidFill>
                <a:effectLst/>
                <a:latin typeface="华文新魏" panose="02010800040101010101" pitchFamily="2" charset="-122"/>
                <a:ea typeface="华文新魏" panose="02010800040101010101" pitchFamily="2" charset="-122"/>
              </a:rPr>
              <a:t>轻微影响开发者效率的质量缺陷</a:t>
            </a:r>
            <a:r>
              <a:rPr lang="en-US" altLang="zh-CN" sz="3200" b="0" i="0">
                <a:solidFill>
                  <a:srgbClr val="1D2129"/>
                </a:solidFill>
                <a:effectLst/>
                <a:latin typeface="华文新魏" panose="02010800040101010101" pitchFamily="2" charset="-122"/>
                <a:ea typeface="华文新魏" panose="02010800040101010101" pitchFamily="2" charset="-122"/>
              </a:rPr>
              <a:t>;.</a:t>
            </a:r>
            <a:br>
              <a:rPr lang="zh-CN" altLang="en-US" sz="3200">
                <a:latin typeface="华文新魏" panose="02010800040101010101" pitchFamily="2" charset="-122"/>
                <a:ea typeface="华文新魏" panose="02010800040101010101" pitchFamily="2" charset="-122"/>
              </a:rPr>
            </a:br>
            <a:r>
              <a:rPr lang="en-US" altLang="zh-CN" sz="3200" b="0" i="0">
                <a:solidFill>
                  <a:srgbClr val="1D2129"/>
                </a:solidFill>
                <a:effectLst/>
                <a:latin typeface="华文新魏" panose="02010800040101010101" pitchFamily="2" charset="-122"/>
                <a:ea typeface="华文新魏" panose="02010800040101010101" pitchFamily="2" charset="-122"/>
              </a:rPr>
              <a:t>(5)Info:</a:t>
            </a:r>
            <a:r>
              <a:rPr lang="zh-CN" altLang="en-US" sz="3200" b="0" i="0">
                <a:solidFill>
                  <a:srgbClr val="1D2129"/>
                </a:solidFill>
                <a:effectLst/>
                <a:latin typeface="华文新魏" panose="02010800040101010101" pitchFamily="2" charset="-122"/>
                <a:ea typeface="华文新魏" panose="02010800040101010101" pitchFamily="2" charset="-122"/>
              </a:rPr>
              <a:t>不是错误或者质量缺陷。</a:t>
            </a:r>
            <a:br>
              <a:rPr lang="zh-CN" altLang="en-US" sz="3200">
                <a:latin typeface="华文新魏" panose="02010800040101010101" pitchFamily="2" charset="-122"/>
                <a:ea typeface="华文新魏" panose="02010800040101010101" pitchFamily="2" charset="-122"/>
              </a:rPr>
            </a:br>
            <a:r>
              <a:rPr lang="zh-CN" altLang="en-US" sz="3200" b="0" i="0">
                <a:solidFill>
                  <a:srgbClr val="1D2129"/>
                </a:solidFill>
                <a:effectLst/>
                <a:latin typeface="华文新魏" panose="02010800040101010101" pitchFamily="2" charset="-122"/>
                <a:ea typeface="华文新魏" panose="02010800040101010101" pitchFamily="2" charset="-122"/>
              </a:rPr>
              <a:t>所以下面就分析代码中缺陷等级为</a:t>
            </a:r>
            <a:r>
              <a:rPr lang="en-US" altLang="zh-CN" sz="3200" b="0" i="0">
                <a:solidFill>
                  <a:srgbClr val="1D2129"/>
                </a:solidFill>
                <a:effectLst/>
                <a:latin typeface="华文新魏" panose="02010800040101010101" pitchFamily="2" charset="-122"/>
                <a:ea typeface="华文新魏" panose="02010800040101010101" pitchFamily="2" charset="-122"/>
              </a:rPr>
              <a:t>Blocker</a:t>
            </a:r>
            <a:r>
              <a:rPr lang="zh-CN" altLang="en-US" sz="3200" b="0" i="0">
                <a:solidFill>
                  <a:srgbClr val="1D2129"/>
                </a:solidFill>
                <a:effectLst/>
                <a:latin typeface="华文新魏" panose="02010800040101010101" pitchFamily="2" charset="-122"/>
                <a:ea typeface="华文新魏" panose="02010800040101010101" pitchFamily="2" charset="-122"/>
              </a:rPr>
              <a:t>、</a:t>
            </a:r>
            <a:r>
              <a:rPr lang="en-US" altLang="zh-CN" sz="3200" b="0" i="0">
                <a:solidFill>
                  <a:srgbClr val="1D2129"/>
                </a:solidFill>
                <a:effectLst/>
                <a:latin typeface="华文新魏" panose="02010800040101010101" pitchFamily="2" charset="-122"/>
                <a:ea typeface="华文新魏" panose="02010800040101010101" pitchFamily="2" charset="-122"/>
              </a:rPr>
              <a:t>Critical</a:t>
            </a:r>
            <a:r>
              <a:rPr lang="zh-CN" altLang="en-US" sz="3200" b="0" i="0">
                <a:solidFill>
                  <a:srgbClr val="1D2129"/>
                </a:solidFill>
                <a:effectLst/>
                <a:latin typeface="华文新魏" panose="02010800040101010101" pitchFamily="2" charset="-122"/>
                <a:ea typeface="华文新魏" panose="02010800040101010101" pitchFamily="2" charset="-122"/>
              </a:rPr>
              <a:t>、</a:t>
            </a:r>
            <a:r>
              <a:rPr lang="en-US" altLang="zh-CN" sz="3200" b="0" i="0">
                <a:solidFill>
                  <a:srgbClr val="1D2129"/>
                </a:solidFill>
                <a:effectLst/>
                <a:latin typeface="华文新魏" panose="02010800040101010101" pitchFamily="2" charset="-122"/>
                <a:ea typeface="华文新魏" panose="02010800040101010101" pitchFamily="2" charset="-122"/>
              </a:rPr>
              <a:t>Major</a:t>
            </a:r>
            <a:r>
              <a:rPr lang="zh-CN" altLang="en-US" sz="3200" b="0" i="0">
                <a:solidFill>
                  <a:srgbClr val="1D2129"/>
                </a:solidFill>
                <a:effectLst/>
                <a:latin typeface="华文新魏" panose="02010800040101010101" pitchFamily="2" charset="-122"/>
                <a:ea typeface="华文新魏" panose="02010800040101010101" pitchFamily="2" charset="-122"/>
              </a:rPr>
              <a:t>的部分</a:t>
            </a:r>
            <a:endParaRPr lang="zh-CN" altLang="en-US" sz="3200" dirty="0">
              <a:latin typeface="华文新魏" panose="02010800040101010101" pitchFamily="2" charset="-122"/>
              <a:ea typeface="华文新魏" panose="02010800040101010101" pitchFamily="2" charset="-122"/>
            </a:endParaRPr>
          </a:p>
        </p:txBody>
      </p:sp>
      <p:sp>
        <p:nvSpPr>
          <p:cNvPr id="4" name="文本框 3"/>
          <p:cNvSpPr txBox="1"/>
          <p:nvPr/>
        </p:nvSpPr>
        <p:spPr>
          <a:xfrm>
            <a:off x="9657311" y="6087286"/>
            <a:ext cx="1772689" cy="461665"/>
          </a:xfrm>
          <a:prstGeom prst="rect">
            <a:avLst/>
          </a:prstGeom>
          <a:noFill/>
        </p:spPr>
        <p:txBody>
          <a:bodyPr wrap="square">
            <a:spAutoFit/>
          </a:bodyPr>
          <a:lstStyle/>
          <a:p>
            <a:r>
              <a:rPr lang="en-US" altLang="zh-CN" sz="2400" dirty="0">
                <a:latin typeface="Algerian" panose="04020705040A02060702" pitchFamily="82" charset="0"/>
                <a:hlinkClick r:id="rId1" action="ppaction://hlinksldjump"/>
              </a:rPr>
              <a:t>return</a:t>
            </a:r>
            <a:endParaRPr lang="zh-CN" alt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72101" y="3012344"/>
            <a:ext cx="6094520" cy="646331"/>
          </a:xfrm>
          <a:prstGeom prst="rect">
            <a:avLst/>
          </a:prstGeom>
          <a:noFill/>
        </p:spPr>
        <p:txBody>
          <a:bodyPr wrap="square">
            <a:spAutoFit/>
          </a:bodyPr>
          <a:lstStyle/>
          <a:p>
            <a:pPr algn="l" fontAlgn="base"/>
            <a:r>
              <a:rPr lang="en-US" altLang="zh-CN" sz="3600" b="1" i="0" dirty="0">
                <a:solidFill>
                  <a:srgbClr val="1D2129"/>
                </a:solidFill>
                <a:effectLst/>
                <a:latin typeface="华文新魏" panose="02010800040101010101" pitchFamily="2" charset="-122"/>
                <a:ea typeface="华文新魏" panose="02010800040101010101" pitchFamily="2" charset="-122"/>
              </a:rPr>
              <a:t>Blocker</a:t>
            </a:r>
            <a:r>
              <a:rPr lang="zh-CN" altLang="en-US" sz="3600" b="1" i="0" dirty="0">
                <a:solidFill>
                  <a:srgbClr val="1D2129"/>
                </a:solidFill>
                <a:effectLst/>
                <a:latin typeface="华文新魏" panose="02010800040101010101" pitchFamily="2" charset="-122"/>
                <a:ea typeface="华文新魏" panose="02010800040101010101" pitchFamily="2" charset="-122"/>
              </a:rPr>
              <a:t>部分</a:t>
            </a:r>
            <a:endParaRPr lang="zh-CN" altLang="en-US" sz="3600" b="1" i="0" dirty="0">
              <a:solidFill>
                <a:srgbClr val="1D2129"/>
              </a:solidFill>
              <a:effectLst/>
              <a:latin typeface="华文新魏" panose="02010800040101010101" pitchFamily="2" charset="-122"/>
              <a:ea typeface="华文新魏" panose="02010800040101010101" pitchFamily="2" charset="-122"/>
            </a:endParaRPr>
          </a:p>
        </p:txBody>
      </p:sp>
      <p:sp>
        <p:nvSpPr>
          <p:cNvPr id="6" name="左大括号 5"/>
          <p:cNvSpPr/>
          <p:nvPr/>
        </p:nvSpPr>
        <p:spPr>
          <a:xfrm>
            <a:off x="2951018" y="2036616"/>
            <a:ext cx="1778923" cy="2618509"/>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zh-CN" altLang="en-US" b="1" dirty="0"/>
          </a:p>
        </p:txBody>
      </p:sp>
      <p:sp>
        <p:nvSpPr>
          <p:cNvPr id="8" name="文本框 7"/>
          <p:cNvSpPr txBox="1"/>
          <p:nvPr/>
        </p:nvSpPr>
        <p:spPr>
          <a:xfrm>
            <a:off x="5388308" y="1778259"/>
            <a:ext cx="3772317" cy="584775"/>
          </a:xfrm>
          <a:prstGeom prst="rect">
            <a:avLst/>
          </a:prstGeom>
          <a:noFill/>
        </p:spPr>
        <p:txBody>
          <a:bodyPr wrap="square" rtlCol="0">
            <a:spAutoFit/>
          </a:bodyPr>
          <a:lstStyle/>
          <a:p>
            <a:pPr algn="ctr" fontAlgn="base"/>
            <a:r>
              <a:rPr lang="en-US" altLang="zh-CN" sz="3200" b="1" i="0" dirty="0">
                <a:solidFill>
                  <a:schemeClr val="bg1"/>
                </a:solidFill>
                <a:effectLst/>
                <a:highlight>
                  <a:srgbClr val="000000"/>
                </a:highlight>
                <a:latin typeface="华文新魏" panose="02010800040101010101" pitchFamily="2" charset="-122"/>
                <a:ea typeface="华文新魏" panose="02010800040101010101" pitchFamily="2" charset="-122"/>
              </a:rPr>
              <a:t>BackupUtils.java</a:t>
            </a:r>
            <a:endParaRPr lang="en-US" altLang="zh-CN" sz="3200" b="1"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9" name="文本框 8"/>
          <p:cNvSpPr txBox="1"/>
          <p:nvPr/>
        </p:nvSpPr>
        <p:spPr>
          <a:xfrm>
            <a:off x="5680642" y="4362737"/>
            <a:ext cx="4602201" cy="584775"/>
          </a:xfrm>
          <a:prstGeom prst="rect">
            <a:avLst/>
          </a:prstGeom>
          <a:noFill/>
        </p:spPr>
        <p:txBody>
          <a:bodyPr wrap="square" rtlCol="0">
            <a:spAutoFit/>
          </a:bodyPr>
          <a:lstStyle/>
          <a:p>
            <a:pPr algn="l" fontAlgn="base"/>
            <a:r>
              <a:rPr lang="en-US" altLang="zh-CN" sz="3200" b="1" i="0" dirty="0">
                <a:solidFill>
                  <a:schemeClr val="bg1"/>
                </a:solidFill>
                <a:effectLst/>
                <a:highlight>
                  <a:srgbClr val="000000"/>
                </a:highlight>
                <a:latin typeface="华文新魏" panose="02010800040101010101" pitchFamily="2" charset="-122"/>
                <a:ea typeface="华文新魏" panose="02010800040101010101" pitchFamily="2" charset="-122"/>
              </a:rPr>
              <a:t>NoteEditActivity.java</a:t>
            </a:r>
            <a:endParaRPr lang="en-US" altLang="zh-CN" sz="3200" b="1"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12" name="矩形 11"/>
          <p:cNvSpPr/>
          <p:nvPr/>
        </p:nvSpPr>
        <p:spPr>
          <a:xfrm>
            <a:off x="8796929" y="5867444"/>
            <a:ext cx="3395071" cy="523220"/>
          </a:xfrm>
          <a:prstGeom prst="rect">
            <a:avLst/>
          </a:prstGeom>
          <a:noFill/>
        </p:spPr>
        <p:txBody>
          <a:bodyPr wrap="square" lIns="91440" tIns="45720" rIns="91440" bIns="45720">
            <a:spAutoFit/>
          </a:bodyPr>
          <a:lstStyle/>
          <a:p>
            <a:pPr algn="ctr"/>
            <a:r>
              <a:rPr lang="en-US" altLang="zh-CN" sz="2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hlinkClick r:id="rId1" action="ppaction://hlinksldjump"/>
              </a:rPr>
              <a:t>RETURN</a:t>
            </a:r>
            <a:endParaRPr lang="zh-CN" altLang="en-US" sz="28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841562" y="532336"/>
            <a:ext cx="6094520" cy="461665"/>
          </a:xfrm>
          <a:prstGeom prst="rect">
            <a:avLst/>
          </a:prstGeom>
          <a:noFill/>
        </p:spPr>
        <p:txBody>
          <a:bodyPr wrap="square">
            <a:spAutoFit/>
          </a:bodyPr>
          <a:lstStyle/>
          <a:p>
            <a:pPr algn="l" fontAlgn="base"/>
            <a:r>
              <a:rPr lang="en-US" altLang="zh-CN" sz="2400" b="1" i="0" dirty="0">
                <a:solidFill>
                  <a:srgbClr val="1D2129"/>
                </a:solidFill>
                <a:effectLst/>
                <a:latin typeface="华文新魏" panose="02010800040101010101" pitchFamily="2" charset="-122"/>
                <a:ea typeface="华文新魏" panose="02010800040101010101" pitchFamily="2" charset="-122"/>
              </a:rPr>
              <a:t>BackupUtils.java</a:t>
            </a:r>
            <a:endParaRPr lang="en-US" altLang="zh-CN" sz="2400" b="1" i="0" dirty="0">
              <a:solidFill>
                <a:srgbClr val="1D2129"/>
              </a:solidFill>
              <a:effectLst/>
              <a:latin typeface="华文新魏" panose="02010800040101010101" pitchFamily="2" charset="-122"/>
              <a:ea typeface="华文新魏" panose="02010800040101010101" pitchFamily="2" charset="-122"/>
            </a:endParaRPr>
          </a:p>
        </p:txBody>
      </p:sp>
      <p:pic>
        <p:nvPicPr>
          <p:cNvPr id="7" name="图片 6"/>
          <p:cNvPicPr>
            <a:picLocks noChangeAspect="1"/>
          </p:cNvPicPr>
          <p:nvPr/>
        </p:nvPicPr>
        <p:blipFill>
          <a:blip r:embed="rId1"/>
          <a:stretch>
            <a:fillRect/>
          </a:stretch>
        </p:blipFill>
        <p:spPr>
          <a:xfrm>
            <a:off x="1472807" y="1684348"/>
            <a:ext cx="8064914" cy="3689540"/>
          </a:xfrm>
          <a:prstGeom prst="rect">
            <a:avLst/>
          </a:prstGeom>
        </p:spPr>
      </p:pic>
      <p:sp>
        <p:nvSpPr>
          <p:cNvPr id="9" name="文本框 8"/>
          <p:cNvSpPr txBox="1"/>
          <p:nvPr/>
        </p:nvSpPr>
        <p:spPr>
          <a:xfrm>
            <a:off x="1415059" y="1167982"/>
            <a:ext cx="6094520" cy="369332"/>
          </a:xfrm>
          <a:prstGeom prst="rect">
            <a:avLst/>
          </a:prstGeom>
          <a:noFill/>
        </p:spPr>
        <p:txBody>
          <a:bodyPr wrap="square">
            <a:spAutoFit/>
          </a:bodyPr>
          <a:lstStyle/>
          <a:p>
            <a:r>
              <a:rPr lang="zh-CN" altLang="en-US" dirty="0"/>
              <a:t>资源未关闭 出错位置：288行</a:t>
            </a:r>
            <a:endParaRPr lang="zh-CN" altLang="en-US" dirty="0"/>
          </a:p>
        </p:txBody>
      </p:sp>
      <p:sp>
        <p:nvSpPr>
          <p:cNvPr id="11" name="文本框 10"/>
          <p:cNvSpPr txBox="1"/>
          <p:nvPr/>
        </p:nvSpPr>
        <p:spPr>
          <a:xfrm>
            <a:off x="1342747" y="5523177"/>
            <a:ext cx="8325035" cy="646331"/>
          </a:xfrm>
          <a:prstGeom prst="rect">
            <a:avLst/>
          </a:prstGeom>
          <a:noFill/>
        </p:spPr>
        <p:txBody>
          <a:bodyPr wrap="square">
            <a:spAutoFit/>
          </a:bodyPr>
          <a:lstStyle/>
          <a:p>
            <a:r>
              <a:rPr lang="zh-CN" altLang="en-US" b="0" i="0" dirty="0">
                <a:solidFill>
                  <a:srgbClr val="1D2129"/>
                </a:solidFill>
                <a:effectLst/>
                <a:latin typeface="UbuntuMono"/>
              </a:rPr>
              <a:t>上述代码中的文件输出流未关闭，可能会发生内存泄漏的问题。解决方案就是在使用资源类时配合</a:t>
            </a:r>
            <a:r>
              <a:rPr lang="en-US" altLang="zh-CN" b="0" i="0" dirty="0">
                <a:solidFill>
                  <a:srgbClr val="1D2129"/>
                </a:solidFill>
                <a:effectLst/>
                <a:latin typeface="UbuntuMono"/>
              </a:rPr>
              <a:t>try-with-resources</a:t>
            </a:r>
            <a:r>
              <a:rPr lang="zh-CN" altLang="en-US" b="0" i="0" dirty="0">
                <a:solidFill>
                  <a:srgbClr val="1D2129"/>
                </a:solidFill>
                <a:effectLst/>
                <a:latin typeface="UbuntuMono"/>
              </a:rPr>
              <a:t>的方式，最终在</a:t>
            </a:r>
            <a:r>
              <a:rPr lang="en-US" altLang="zh-CN" b="0" i="0" dirty="0">
                <a:solidFill>
                  <a:srgbClr val="1D2129"/>
                </a:solidFill>
                <a:effectLst/>
                <a:latin typeface="UbuntuMono"/>
              </a:rPr>
              <a:t>finally</a:t>
            </a:r>
            <a:r>
              <a:rPr lang="zh-CN" altLang="en-US" b="0" i="0" dirty="0">
                <a:solidFill>
                  <a:srgbClr val="1D2129"/>
                </a:solidFill>
                <a:effectLst/>
                <a:latin typeface="UbuntuMono"/>
              </a:rPr>
              <a:t>块中写入</a:t>
            </a:r>
            <a:r>
              <a:rPr lang="en-US" altLang="zh-CN" b="0" i="0" dirty="0">
                <a:solidFill>
                  <a:srgbClr val="1D2129"/>
                </a:solidFill>
                <a:effectLst/>
                <a:latin typeface="UbuntuMono"/>
              </a:rPr>
              <a:t>close</a:t>
            </a:r>
            <a:r>
              <a:rPr lang="zh-CN" altLang="en-US" b="0" i="0" dirty="0">
                <a:solidFill>
                  <a:srgbClr val="1D2129"/>
                </a:solidFill>
                <a:effectLst/>
                <a:latin typeface="UbuntuMono"/>
              </a:rPr>
              <a:t>方法即可。</a:t>
            </a:r>
            <a:endParaRPr lang="zh-CN"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221395" y="609885"/>
            <a:ext cx="6094520" cy="461665"/>
          </a:xfrm>
          <a:prstGeom prst="rect">
            <a:avLst/>
          </a:prstGeom>
          <a:noFill/>
        </p:spPr>
        <p:txBody>
          <a:bodyPr wrap="square">
            <a:spAutoFit/>
          </a:bodyPr>
          <a:lstStyle/>
          <a:p>
            <a:pPr algn="l" fontAlgn="base"/>
            <a:r>
              <a:rPr lang="en-US" altLang="zh-CN" sz="2400" b="1" i="0" dirty="0">
                <a:solidFill>
                  <a:srgbClr val="1D2129"/>
                </a:solidFill>
                <a:effectLst/>
                <a:latin typeface="华文新魏" panose="02010800040101010101" pitchFamily="2" charset="-122"/>
                <a:ea typeface="华文新魏" panose="02010800040101010101" pitchFamily="2" charset="-122"/>
              </a:rPr>
              <a:t>NoteEditActivity.java</a:t>
            </a:r>
            <a:endParaRPr lang="en-US" altLang="zh-CN" sz="2400" b="1" i="0" dirty="0">
              <a:solidFill>
                <a:srgbClr val="1D2129"/>
              </a:solidFill>
              <a:effectLst/>
              <a:latin typeface="华文新魏" panose="02010800040101010101" pitchFamily="2" charset="-122"/>
              <a:ea typeface="华文新魏" panose="02010800040101010101" pitchFamily="2" charset="-122"/>
            </a:endParaRPr>
          </a:p>
        </p:txBody>
      </p:sp>
      <p:sp>
        <p:nvSpPr>
          <p:cNvPr id="5" name="文本框 4"/>
          <p:cNvSpPr txBox="1"/>
          <p:nvPr/>
        </p:nvSpPr>
        <p:spPr>
          <a:xfrm>
            <a:off x="1138560" y="1071550"/>
            <a:ext cx="8804430" cy="1200329"/>
          </a:xfrm>
          <a:prstGeom prst="rect">
            <a:avLst/>
          </a:prstGeom>
          <a:noFill/>
        </p:spPr>
        <p:txBody>
          <a:bodyPr wrap="square">
            <a:spAutoFit/>
          </a:bodyPr>
          <a:lstStyle/>
          <a:p>
            <a:pPr algn="l" fontAlgn="base">
              <a:buFont typeface="Arial" panose="020B0604020202020204" pitchFamily="34" charset="0"/>
              <a:buChar char="•"/>
            </a:pPr>
            <a:r>
              <a:rPr lang="en-US" altLang="zh-CN" b="0" i="0" dirty="0">
                <a:solidFill>
                  <a:srgbClr val="1D2129"/>
                </a:solidFill>
                <a:effectLst/>
                <a:latin typeface="UbuntuMono"/>
              </a:rPr>
              <a:t>Refactor this method to not always return the same value.</a:t>
            </a:r>
            <a:br>
              <a:rPr lang="en-US" altLang="zh-CN" b="0" i="0" dirty="0">
                <a:solidFill>
                  <a:srgbClr val="1D2129"/>
                </a:solidFill>
                <a:effectLst/>
                <a:latin typeface="UbuntuMono"/>
              </a:rPr>
            </a:br>
            <a:r>
              <a:rPr lang="zh-CN" altLang="en-US" b="0" i="0" dirty="0">
                <a:solidFill>
                  <a:srgbClr val="1D2129"/>
                </a:solidFill>
                <a:effectLst/>
                <a:latin typeface="UbuntuMono"/>
              </a:rPr>
              <a:t>当一个方法被设计为返回一个不变值时，它可能是一个糟糕的设计，但它不应该对程序的结果产生不利影响。然而，当它发生在逻辑的所有路径上时，它肯定是一个错误。</a:t>
            </a:r>
            <a:br>
              <a:rPr lang="zh-CN" altLang="en-US" b="0" i="0" dirty="0">
                <a:solidFill>
                  <a:srgbClr val="1D2129"/>
                </a:solidFill>
                <a:effectLst/>
                <a:latin typeface="UbuntuMono"/>
              </a:rPr>
            </a:br>
            <a:r>
              <a:rPr lang="zh-CN" altLang="en-US" b="0" i="0" dirty="0">
                <a:solidFill>
                  <a:srgbClr val="1D2129"/>
                </a:solidFill>
                <a:effectLst/>
                <a:latin typeface="UbuntuMono"/>
              </a:rPr>
              <a:t>当一个方法包含多个返回相同值的返回语句时，此规则会引发问题。</a:t>
            </a:r>
            <a:endParaRPr lang="zh-CN" altLang="en-US" b="0" i="0" dirty="0">
              <a:solidFill>
                <a:srgbClr val="1D2129"/>
              </a:solidFill>
              <a:effectLst/>
              <a:latin typeface="UbuntuMono"/>
            </a:endParaRPr>
          </a:p>
        </p:txBody>
      </p:sp>
      <p:pic>
        <p:nvPicPr>
          <p:cNvPr id="7" name="图片 6"/>
          <p:cNvPicPr>
            <a:picLocks noChangeAspect="1"/>
          </p:cNvPicPr>
          <p:nvPr/>
        </p:nvPicPr>
        <p:blipFill>
          <a:blip r:embed="rId1"/>
          <a:stretch>
            <a:fillRect/>
          </a:stretch>
        </p:blipFill>
        <p:spPr>
          <a:xfrm>
            <a:off x="1221395" y="2271879"/>
            <a:ext cx="8115717" cy="440077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72101" y="3012344"/>
            <a:ext cx="6094520" cy="646331"/>
          </a:xfrm>
          <a:prstGeom prst="rect">
            <a:avLst/>
          </a:prstGeom>
          <a:noFill/>
        </p:spPr>
        <p:txBody>
          <a:bodyPr wrap="square">
            <a:spAutoFit/>
          </a:bodyPr>
          <a:lstStyle/>
          <a:p>
            <a:pPr algn="l" fontAlgn="base"/>
            <a:r>
              <a:rPr lang="en-US" altLang="zh-CN" sz="3600" b="1" i="0" dirty="0">
                <a:solidFill>
                  <a:srgbClr val="1D2129"/>
                </a:solidFill>
                <a:effectLst/>
                <a:latin typeface="华文新魏" panose="02010800040101010101" pitchFamily="2" charset="-122"/>
                <a:ea typeface="华文新魏" panose="02010800040101010101" pitchFamily="2" charset="-122"/>
              </a:rPr>
              <a:t>Critical</a:t>
            </a:r>
            <a:r>
              <a:rPr lang="zh-CN" altLang="en-US" sz="3600" b="1" i="0" dirty="0">
                <a:solidFill>
                  <a:srgbClr val="1D2129"/>
                </a:solidFill>
                <a:effectLst/>
                <a:latin typeface="华文新魏" panose="02010800040101010101" pitchFamily="2" charset="-122"/>
                <a:ea typeface="华文新魏" panose="02010800040101010101" pitchFamily="2" charset="-122"/>
              </a:rPr>
              <a:t>部分</a:t>
            </a:r>
            <a:endParaRPr lang="zh-CN" altLang="en-US" sz="3600" b="1" i="0" dirty="0">
              <a:solidFill>
                <a:srgbClr val="1D2129"/>
              </a:solidFill>
              <a:effectLst/>
              <a:latin typeface="华文新魏" panose="02010800040101010101" pitchFamily="2" charset="-122"/>
              <a:ea typeface="华文新魏" panose="02010800040101010101" pitchFamily="2" charset="-122"/>
            </a:endParaRPr>
          </a:p>
        </p:txBody>
      </p:sp>
      <p:sp>
        <p:nvSpPr>
          <p:cNvPr id="6" name="左大括号 5"/>
          <p:cNvSpPr/>
          <p:nvPr/>
        </p:nvSpPr>
        <p:spPr>
          <a:xfrm>
            <a:off x="2917768" y="384511"/>
            <a:ext cx="1778923" cy="5901995"/>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8" name="文本框 7"/>
          <p:cNvSpPr txBox="1"/>
          <p:nvPr/>
        </p:nvSpPr>
        <p:spPr>
          <a:xfrm>
            <a:off x="5024612" y="174948"/>
            <a:ext cx="3772317" cy="584775"/>
          </a:xfrm>
          <a:prstGeom prst="rect">
            <a:avLst/>
          </a:prstGeom>
          <a:noFill/>
        </p:spPr>
        <p:txBody>
          <a:bodyPr wrap="square" rtlCol="0">
            <a:spAutoFit/>
          </a:bodyPr>
          <a:lstStyle/>
          <a:p>
            <a:r>
              <a:rPr lang="zh-CN" altLang="en-US" sz="3200" dirty="0">
                <a:solidFill>
                  <a:schemeClr val="bg1"/>
                </a:solidFill>
                <a:highlight>
                  <a:srgbClr val="000000"/>
                </a:highlight>
                <a:latin typeface="华文新魏" panose="02010800040101010101" pitchFamily="2" charset="-122"/>
                <a:ea typeface="华文新魏" panose="02010800040101010101" pitchFamily="2" charset="-122"/>
                <a:hlinkClick r:id="rId1" action="ppaction://hlinksldjump"/>
              </a:rPr>
              <a:t>BackupUtils.java</a:t>
            </a:r>
            <a:endParaRPr lang="zh-CN" altLang="en-US" sz="32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9" name="文本框 8"/>
          <p:cNvSpPr txBox="1"/>
          <p:nvPr/>
        </p:nvSpPr>
        <p:spPr>
          <a:xfrm>
            <a:off x="5024609" y="1131604"/>
            <a:ext cx="4235642" cy="584775"/>
          </a:xfrm>
          <a:prstGeom prst="rect">
            <a:avLst/>
          </a:prstGeom>
          <a:noFill/>
        </p:spPr>
        <p:txBody>
          <a:bodyPr wrap="square" rtlCol="0">
            <a:spAutoFit/>
          </a:bodyPr>
          <a:lstStyle/>
          <a:p>
            <a:pPr fontAlgn="base"/>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2" action="ppaction://hlinksldjump"/>
              </a:rPr>
              <a:t>Contact.java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12" name="矩形 11"/>
          <p:cNvSpPr/>
          <p:nvPr/>
        </p:nvSpPr>
        <p:spPr>
          <a:xfrm>
            <a:off x="8796929" y="5867444"/>
            <a:ext cx="3395071" cy="52322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等线" panose="02010600030101010101" charset="-122"/>
                <a:ea typeface="等线" panose="02010600030101010101" charset="-122"/>
                <a:cs typeface="+mn-cs"/>
                <a:hlinkClick r:id="rId3" action="ppaction://hlinksldjump"/>
              </a:rPr>
              <a:t>RETURN</a:t>
            </a:r>
            <a:endParaRPr kumimoji="0" lang="zh-CN" altLang="en-US" sz="2800" b="1" i="0" u="none" strike="noStrike" kern="1200" cap="none" spc="0" normalizeH="0" baseline="0" noProof="0"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等线" panose="02010600030101010101" charset="-122"/>
              <a:ea typeface="等线" panose="02010600030101010101" charset="-122"/>
              <a:cs typeface="+mn-cs"/>
            </a:endParaRPr>
          </a:p>
        </p:txBody>
      </p:sp>
      <p:sp>
        <p:nvSpPr>
          <p:cNvPr id="4" name="文本框 3"/>
          <p:cNvSpPr txBox="1"/>
          <p:nvPr/>
        </p:nvSpPr>
        <p:spPr>
          <a:xfrm>
            <a:off x="5024609" y="2113797"/>
            <a:ext cx="4602201" cy="584775"/>
          </a:xfrm>
          <a:prstGeom prst="rect">
            <a:avLst/>
          </a:prstGeom>
          <a:noFill/>
        </p:spPr>
        <p:txBody>
          <a:bodyPr wrap="square" rtlCol="0">
            <a:spAutoFit/>
          </a:bodyPr>
          <a:lstStyle/>
          <a:p>
            <a:pPr fontAlgn="base"/>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4" action="ppaction://hlinksldjump"/>
              </a:rPr>
              <a:t>DataUtils.java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5" name="文本框 4"/>
          <p:cNvSpPr txBox="1"/>
          <p:nvPr/>
        </p:nvSpPr>
        <p:spPr>
          <a:xfrm>
            <a:off x="5024609" y="2990058"/>
            <a:ext cx="4602201" cy="584775"/>
          </a:xfrm>
          <a:prstGeom prst="rect">
            <a:avLst/>
          </a:prstGeom>
          <a:noFill/>
        </p:spPr>
        <p:txBody>
          <a:bodyPr wrap="square" rtlCol="0">
            <a:spAutoFit/>
          </a:bodyPr>
          <a:lstStyle/>
          <a:p>
            <a:pPr fontAlgn="base"/>
            <a:r>
              <a:rPr lang="en-US" altLang="zh-CN" sz="3200" dirty="0">
                <a:solidFill>
                  <a:schemeClr val="bg1"/>
                </a:solidFill>
                <a:highlight>
                  <a:srgbClr val="000000"/>
                </a:highlight>
                <a:latin typeface="华文新魏" panose="02010800040101010101" pitchFamily="2" charset="-122"/>
                <a:ea typeface="华文新魏" panose="02010800040101010101" pitchFamily="2" charset="-122"/>
                <a:hlinkClick r:id="rId5" action="ppaction://hlinksldjump"/>
              </a:rPr>
              <a:t>GTastSyncService</a:t>
            </a:r>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5" action="ppaction://hlinksldjump"/>
              </a:rPr>
              <a:t>.java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7" name="文本框 6"/>
          <p:cNvSpPr txBox="1"/>
          <p:nvPr/>
        </p:nvSpPr>
        <p:spPr>
          <a:xfrm>
            <a:off x="5024610" y="3941679"/>
            <a:ext cx="4602201" cy="584775"/>
          </a:xfrm>
          <a:prstGeom prst="rect">
            <a:avLst/>
          </a:prstGeom>
          <a:noFill/>
        </p:spPr>
        <p:txBody>
          <a:bodyPr wrap="square" rtlCol="0">
            <a:spAutoFit/>
          </a:bodyPr>
          <a:lstStyle/>
          <a:p>
            <a:pPr fontAlgn="base"/>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6" action="ppaction://hlinksldjump"/>
              </a:rPr>
              <a:t>NoteEditText.java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10" name="文本框 9"/>
          <p:cNvSpPr txBox="1"/>
          <p:nvPr/>
        </p:nvSpPr>
        <p:spPr>
          <a:xfrm>
            <a:off x="5041257" y="4880174"/>
            <a:ext cx="4602201" cy="584775"/>
          </a:xfrm>
          <a:prstGeom prst="rect">
            <a:avLst/>
          </a:prstGeom>
          <a:noFill/>
        </p:spPr>
        <p:txBody>
          <a:bodyPr wrap="square" rtlCol="0">
            <a:spAutoFit/>
          </a:bodyPr>
          <a:lstStyle/>
          <a:p>
            <a:pPr fontAlgn="base"/>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7" action="ppaction://hlinksldjump"/>
              </a:rPr>
              <a:t>NoteltemData.java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11" name="文本框 10"/>
          <p:cNvSpPr txBox="1"/>
          <p:nvPr/>
        </p:nvSpPr>
        <p:spPr>
          <a:xfrm>
            <a:off x="5024610" y="5836666"/>
            <a:ext cx="4602201" cy="584775"/>
          </a:xfrm>
          <a:prstGeom prst="rect">
            <a:avLst/>
          </a:prstGeom>
          <a:noFill/>
        </p:spPr>
        <p:txBody>
          <a:bodyPr wrap="square" rtlCol="0">
            <a:spAutoFit/>
          </a:bodyPr>
          <a:lstStyle/>
          <a:p>
            <a:pPr fontAlgn="base"/>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8" action="ppaction://hlinksldjump"/>
              </a:rPr>
              <a:t>Notes.java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925497" y="867256"/>
            <a:ext cx="6094520" cy="584775"/>
          </a:xfrm>
          <a:prstGeom prst="rect">
            <a:avLst/>
          </a:prstGeom>
          <a:noFill/>
        </p:spPr>
        <p:txBody>
          <a:bodyPr wrap="square">
            <a:spAutoFit/>
          </a:bodyPr>
          <a:lstStyle/>
          <a:p>
            <a:r>
              <a:rPr lang="zh-CN" altLang="en-US" sz="3200" dirty="0">
                <a:latin typeface="华文新魏" panose="02010800040101010101" pitchFamily="2" charset="-122"/>
                <a:ea typeface="华文新魏" panose="02010800040101010101" pitchFamily="2" charset="-122"/>
              </a:rPr>
              <a:t>BackupUtils.java</a:t>
            </a:r>
            <a:endParaRPr lang="zh-CN" altLang="en-US" sz="3200" dirty="0">
              <a:latin typeface="华文新魏" panose="02010800040101010101" pitchFamily="2" charset="-122"/>
              <a:ea typeface="华文新魏" panose="02010800040101010101" pitchFamily="2" charset="-122"/>
            </a:endParaRPr>
          </a:p>
        </p:txBody>
      </p:sp>
      <p:sp>
        <p:nvSpPr>
          <p:cNvPr id="7" name="文本框 6"/>
          <p:cNvSpPr txBox="1"/>
          <p:nvPr/>
        </p:nvSpPr>
        <p:spPr>
          <a:xfrm>
            <a:off x="925497" y="1658064"/>
            <a:ext cx="9869750" cy="2308324"/>
          </a:xfrm>
          <a:prstGeom prst="rect">
            <a:avLst/>
          </a:prstGeom>
          <a:noFill/>
        </p:spPr>
        <p:txBody>
          <a:bodyPr wrap="square">
            <a:spAutoFit/>
          </a:bodyPr>
          <a:lstStyle/>
          <a:p>
            <a:pPr algn="l" fontAlgn="base">
              <a:buFont typeface="Arial" panose="020B0604020202020204" pitchFamily="34" charset="0"/>
              <a:buChar char="•"/>
            </a:pPr>
            <a:r>
              <a:rPr lang="en-US" altLang="zh-CN" b="0" i="0" dirty="0">
                <a:solidFill>
                  <a:srgbClr val="1D2129"/>
                </a:solidFill>
                <a:effectLst/>
                <a:latin typeface="UbuntuMono"/>
              </a:rPr>
              <a:t>Refactor this method to reduce its Cognitive Complexity from 27 to the 15 allowed.</a:t>
            </a:r>
            <a:br>
              <a:rPr lang="en-US" altLang="zh-CN" b="0" i="0" dirty="0">
                <a:solidFill>
                  <a:srgbClr val="1D2129"/>
                </a:solidFill>
                <a:effectLst/>
                <a:latin typeface="UbuntuMono"/>
              </a:rPr>
            </a:br>
            <a:r>
              <a:rPr lang="zh-CN" altLang="en-US" b="0" i="0" dirty="0">
                <a:solidFill>
                  <a:srgbClr val="1D2129"/>
                </a:solidFill>
                <a:effectLst/>
                <a:latin typeface="UbuntuMono"/>
              </a:rPr>
              <a:t>某方法的复杂度太高了，每个方法最高的认知复杂度就是</a:t>
            </a:r>
            <a:r>
              <a:rPr lang="en-US" altLang="zh-CN" b="0" i="0" dirty="0">
                <a:solidFill>
                  <a:srgbClr val="1D2129"/>
                </a:solidFill>
                <a:effectLst/>
                <a:latin typeface="UbuntuMono"/>
              </a:rPr>
              <a:t>15</a:t>
            </a:r>
            <a:r>
              <a:rPr lang="zh-CN" altLang="en-US" b="0" i="0" dirty="0">
                <a:solidFill>
                  <a:srgbClr val="1D2129"/>
                </a:solidFill>
                <a:effectLst/>
                <a:latin typeface="UbuntuMono"/>
              </a:rPr>
              <a:t>。所谓认知复杂度就是你方法的复杂高低，比如你方法里套了一堆</a:t>
            </a:r>
            <a:r>
              <a:rPr lang="en-US" altLang="zh-CN" b="0" i="0" dirty="0">
                <a:solidFill>
                  <a:srgbClr val="1D2129"/>
                </a:solidFill>
                <a:effectLst/>
                <a:latin typeface="UbuntuMono"/>
              </a:rPr>
              <a:t>if</a:t>
            </a:r>
            <a:r>
              <a:rPr lang="zh-CN" altLang="en-US" b="0" i="0" dirty="0">
                <a:solidFill>
                  <a:srgbClr val="1D2129"/>
                </a:solidFill>
                <a:effectLst/>
                <a:latin typeface="UbuntuMono"/>
              </a:rPr>
              <a:t>，每个</a:t>
            </a:r>
            <a:r>
              <a:rPr lang="en-US" altLang="zh-CN" b="0" i="0" dirty="0">
                <a:solidFill>
                  <a:srgbClr val="1D2129"/>
                </a:solidFill>
                <a:effectLst/>
                <a:latin typeface="UbuntuMono"/>
              </a:rPr>
              <a:t>if</a:t>
            </a:r>
            <a:r>
              <a:rPr lang="zh-CN" altLang="en-US" b="0" i="0" dirty="0">
                <a:solidFill>
                  <a:srgbClr val="1D2129"/>
                </a:solidFill>
                <a:effectLst/>
                <a:latin typeface="UbuntuMono"/>
              </a:rPr>
              <a:t>的判断条件还又特别复杂，那这样方法的认知复杂度就会很高。</a:t>
            </a:r>
            <a:br>
              <a:rPr lang="zh-CN" altLang="en-US" b="0" i="0" dirty="0">
                <a:solidFill>
                  <a:srgbClr val="1D2129"/>
                </a:solidFill>
                <a:effectLst/>
                <a:latin typeface="UbuntuMono"/>
              </a:rPr>
            </a:br>
            <a:r>
              <a:rPr lang="zh-CN" altLang="en-US" b="0" i="0" dirty="0">
                <a:solidFill>
                  <a:srgbClr val="1D2129"/>
                </a:solidFill>
                <a:effectLst/>
                <a:latin typeface="UbuntuMono"/>
              </a:rPr>
              <a:t>这个规范其实我自己写代码的时候也经常遇到，说实话，我还是挺烦这个的，虽然我们都知道在</a:t>
            </a:r>
            <a:r>
              <a:rPr lang="en-US" altLang="zh-CN" b="0" i="0" dirty="0">
                <a:solidFill>
                  <a:srgbClr val="1D2129"/>
                </a:solidFill>
                <a:effectLst/>
                <a:latin typeface="UbuntuMono"/>
              </a:rPr>
              <a:t>OOP</a:t>
            </a:r>
            <a:r>
              <a:rPr lang="zh-CN" altLang="en-US" b="0" i="0" dirty="0">
                <a:solidFill>
                  <a:srgbClr val="1D2129"/>
                </a:solidFill>
                <a:effectLst/>
                <a:latin typeface="UbuntuMono"/>
              </a:rPr>
              <a:t>里，要时刻有着把重复代码抽出来成方法、复杂代码里的关键逻辑抽出来成方法的意识，但是</a:t>
            </a:r>
            <a:r>
              <a:rPr lang="en-US" altLang="zh-CN" b="0" i="0" dirty="0" err="1">
                <a:solidFill>
                  <a:srgbClr val="1D2129"/>
                </a:solidFill>
                <a:effectLst/>
                <a:latin typeface="UbuntuMono"/>
              </a:rPr>
              <a:t>sonarlint</a:t>
            </a:r>
            <a:r>
              <a:rPr lang="zh-CN" altLang="en-US" b="0" i="0" dirty="0">
                <a:solidFill>
                  <a:srgbClr val="1D2129"/>
                </a:solidFill>
                <a:effectLst/>
                <a:latin typeface="UbuntuMono"/>
              </a:rPr>
              <a:t>里这个规范实际上很不合理。比如有时候我就写了</a:t>
            </a:r>
            <a:r>
              <a:rPr lang="en-US" altLang="zh-CN" b="0" i="0" dirty="0">
                <a:solidFill>
                  <a:srgbClr val="1D2129"/>
                </a:solidFill>
                <a:effectLst/>
                <a:latin typeface="UbuntuMono"/>
              </a:rPr>
              <a:t>18</a:t>
            </a:r>
            <a:r>
              <a:rPr lang="zh-CN" altLang="en-US" b="0" i="0" dirty="0">
                <a:solidFill>
                  <a:srgbClr val="1D2129"/>
                </a:solidFill>
                <a:effectLst/>
                <a:latin typeface="UbuntuMono"/>
              </a:rPr>
              <a:t>行，他就非要让我改成</a:t>
            </a:r>
            <a:r>
              <a:rPr lang="en-US" altLang="zh-CN" b="0" i="0" dirty="0">
                <a:solidFill>
                  <a:srgbClr val="1D2129"/>
                </a:solidFill>
                <a:effectLst/>
                <a:latin typeface="UbuntuMono"/>
              </a:rPr>
              <a:t>15</a:t>
            </a:r>
            <a:r>
              <a:rPr lang="zh-CN" altLang="en-US" b="0" i="0" dirty="0">
                <a:solidFill>
                  <a:srgbClr val="1D2129"/>
                </a:solidFill>
                <a:effectLst/>
                <a:latin typeface="UbuntuMono"/>
              </a:rPr>
              <a:t>行，因为这还是个</a:t>
            </a:r>
            <a:r>
              <a:rPr lang="en-US" altLang="zh-CN" b="0" i="0" dirty="0">
                <a:solidFill>
                  <a:srgbClr val="1D2129"/>
                </a:solidFill>
                <a:effectLst/>
                <a:latin typeface="UbuntuMono"/>
              </a:rPr>
              <a:t>Blocker</a:t>
            </a:r>
            <a:r>
              <a:rPr lang="zh-CN" altLang="en-US" b="0" i="0" dirty="0">
                <a:solidFill>
                  <a:srgbClr val="1D2129"/>
                </a:solidFill>
                <a:effectLst/>
                <a:latin typeface="UbuntuMono"/>
              </a:rPr>
              <a:t>级别的区别，很严重了。</a:t>
            </a:r>
            <a:endParaRPr lang="zh-CN" altLang="en-US" b="0" i="0" dirty="0">
              <a:solidFill>
                <a:srgbClr val="1D2129"/>
              </a:solidFill>
              <a:effectLst/>
              <a:latin typeface="UbuntuMono"/>
            </a:endParaRPr>
          </a:p>
        </p:txBody>
      </p:sp>
      <p:sp>
        <p:nvSpPr>
          <p:cNvPr id="9" name="文本框 8"/>
          <p:cNvSpPr txBox="1"/>
          <p:nvPr/>
        </p:nvSpPr>
        <p:spPr>
          <a:xfrm>
            <a:off x="925497" y="4291396"/>
            <a:ext cx="10011792" cy="369332"/>
          </a:xfrm>
          <a:prstGeom prst="rect">
            <a:avLst/>
          </a:prstGeom>
          <a:noFill/>
        </p:spPr>
        <p:txBody>
          <a:bodyPr wrap="square">
            <a:spAutoFit/>
          </a:bodyPr>
          <a:lstStyle/>
          <a:p>
            <a:r>
              <a:rPr lang="zh-CN" altLang="en-US" b="0" i="0" dirty="0">
                <a:solidFill>
                  <a:srgbClr val="1D2129"/>
                </a:solidFill>
                <a:effectLst/>
                <a:latin typeface="UbuntuMono"/>
              </a:rPr>
              <a:t>上述代码的解决方案也很简单，无非就是把这个方法按逻辑抽成几个小方法，最后拼在一起。</a:t>
            </a:r>
            <a:endParaRPr lang="zh-CN"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90491" y="672029"/>
            <a:ext cx="6094520"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Contact.java</a:t>
            </a:r>
            <a:endParaRPr lang="en-US" altLang="zh-CN" sz="3200" i="0" dirty="0">
              <a:solidFill>
                <a:srgbClr val="1D2129"/>
              </a:solidFill>
              <a:effectLst/>
              <a:latin typeface="华文新魏" panose="02010800040101010101" pitchFamily="2" charset="-122"/>
              <a:ea typeface="华文新魏" panose="02010800040101010101" pitchFamily="2" charset="-122"/>
            </a:endParaRPr>
          </a:p>
        </p:txBody>
      </p:sp>
      <p:sp>
        <p:nvSpPr>
          <p:cNvPr id="5" name="文本框 4"/>
          <p:cNvSpPr txBox="1"/>
          <p:nvPr/>
        </p:nvSpPr>
        <p:spPr>
          <a:xfrm>
            <a:off x="739065" y="1355571"/>
            <a:ext cx="9035249" cy="923330"/>
          </a:xfrm>
          <a:prstGeom prst="rect">
            <a:avLst/>
          </a:prstGeom>
          <a:noFill/>
        </p:spPr>
        <p:txBody>
          <a:bodyPr wrap="square">
            <a:spAutoFit/>
          </a:bodyPr>
          <a:lstStyle/>
          <a:p>
            <a:pPr algn="l" fontAlgn="base">
              <a:buFont typeface="Arial" panose="020B0604020202020204" pitchFamily="34" charset="0"/>
              <a:buChar char="•"/>
            </a:pPr>
            <a:r>
              <a:rPr lang="en-US" altLang="zh-CN" b="0" i="0" dirty="0">
                <a:solidFill>
                  <a:srgbClr val="1D2129"/>
                </a:solidFill>
                <a:effectLst/>
                <a:latin typeface="UbuntuMono"/>
              </a:rPr>
              <a:t>Use static access with "</a:t>
            </a:r>
            <a:r>
              <a:rPr lang="en-US" altLang="zh-CN" b="0" i="0" dirty="0" err="1">
                <a:solidFill>
                  <a:srgbClr val="1D2129"/>
                </a:solidFill>
                <a:effectLst/>
                <a:latin typeface="UbuntuMono"/>
              </a:rPr>
              <a:t>android.provider.ContactsContract$DataColumns</a:t>
            </a:r>
            <a:r>
              <a:rPr lang="en-US" altLang="zh-CN" b="0" i="0" dirty="0">
                <a:solidFill>
                  <a:srgbClr val="1D2129"/>
                </a:solidFill>
                <a:effectLst/>
                <a:latin typeface="UbuntuMono"/>
              </a:rPr>
              <a:t>" for "MIMETYPE".</a:t>
            </a:r>
            <a:br>
              <a:rPr lang="en-US" altLang="zh-CN" b="0" i="0" dirty="0">
                <a:solidFill>
                  <a:srgbClr val="1D2129"/>
                </a:solidFill>
                <a:effectLst/>
                <a:latin typeface="UbuntuMono"/>
              </a:rPr>
            </a:br>
            <a:r>
              <a:rPr lang="zh-CN" altLang="en-US" b="0" i="0" dirty="0">
                <a:solidFill>
                  <a:srgbClr val="1D2129"/>
                </a:solidFill>
                <a:effectLst/>
                <a:latin typeface="UbuntuMono"/>
              </a:rPr>
              <a:t>为了代码清晰，基类的静态成员不应使用派生类型的名称进行访问。</a:t>
            </a:r>
            <a:br>
              <a:rPr lang="zh-CN" altLang="en-US" b="0" i="0" dirty="0">
                <a:solidFill>
                  <a:srgbClr val="1D2129"/>
                </a:solidFill>
                <a:effectLst/>
                <a:latin typeface="UbuntuMono"/>
              </a:rPr>
            </a:br>
            <a:r>
              <a:rPr lang="zh-CN" altLang="en-US" b="0" i="0" dirty="0">
                <a:solidFill>
                  <a:srgbClr val="1D2129"/>
                </a:solidFill>
                <a:effectLst/>
                <a:latin typeface="UbuntuMono"/>
              </a:rPr>
              <a:t>举个十分简单的例子：</a:t>
            </a:r>
            <a:endParaRPr lang="zh-CN" altLang="en-US" b="0" i="0" dirty="0">
              <a:solidFill>
                <a:srgbClr val="1D2129"/>
              </a:solidFill>
              <a:effectLst/>
              <a:latin typeface="UbuntuMono"/>
            </a:endParaRPr>
          </a:p>
        </p:txBody>
      </p:sp>
      <p:pic>
        <p:nvPicPr>
          <p:cNvPr id="7" name="图片 6"/>
          <p:cNvPicPr>
            <a:picLocks noChangeAspect="1"/>
          </p:cNvPicPr>
          <p:nvPr/>
        </p:nvPicPr>
        <p:blipFill>
          <a:blip r:embed="rId1"/>
          <a:stretch>
            <a:fillRect/>
          </a:stretch>
        </p:blipFill>
        <p:spPr>
          <a:xfrm>
            <a:off x="739065" y="2278901"/>
            <a:ext cx="8096666" cy="4032457"/>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07740" y="439418"/>
            <a:ext cx="10562209" cy="646331"/>
          </a:xfrm>
          <a:prstGeom prst="rect">
            <a:avLst/>
          </a:prstGeom>
          <a:noFill/>
        </p:spPr>
        <p:txBody>
          <a:bodyPr wrap="square">
            <a:spAutoFit/>
          </a:bodyPr>
          <a:lstStyle/>
          <a:p>
            <a:r>
              <a:rPr lang="zh-CN" altLang="en-US" b="0" i="0" dirty="0">
                <a:solidFill>
                  <a:srgbClr val="1D2129"/>
                </a:solidFill>
                <a:effectLst/>
                <a:latin typeface="UbuntuMono"/>
              </a:rPr>
              <a:t>因为</a:t>
            </a:r>
            <a:r>
              <a:rPr lang="en-US" altLang="zh-CN" b="0" i="0" dirty="0">
                <a:solidFill>
                  <a:srgbClr val="1D2129"/>
                </a:solidFill>
                <a:effectLst/>
                <a:latin typeface="UbuntuMono"/>
              </a:rPr>
              <a:t>static</a:t>
            </a:r>
            <a:r>
              <a:rPr lang="zh-CN" altLang="en-US" b="0" i="0" dirty="0">
                <a:solidFill>
                  <a:srgbClr val="1D2129"/>
                </a:solidFill>
                <a:effectLst/>
                <a:latin typeface="UbuntuMono"/>
              </a:rPr>
              <a:t>变量无论在哪里使用，都是共享同一块内存空间。所以最好是使用定义了这个静态变量的类名进行属性的引用。</a:t>
            </a:r>
            <a:endParaRPr lang="zh-CN" altLang="en-US" dirty="0"/>
          </a:p>
        </p:txBody>
      </p:sp>
      <p:pic>
        <p:nvPicPr>
          <p:cNvPr id="5" name="图片 4"/>
          <p:cNvPicPr>
            <a:picLocks noChangeAspect="1"/>
          </p:cNvPicPr>
          <p:nvPr/>
        </p:nvPicPr>
        <p:blipFill>
          <a:blip r:embed="rId1"/>
          <a:stretch>
            <a:fillRect/>
          </a:stretch>
        </p:blipFill>
        <p:spPr>
          <a:xfrm>
            <a:off x="1083823" y="1612350"/>
            <a:ext cx="10239182" cy="1901217"/>
          </a:xfrm>
          <a:prstGeom prst="rect">
            <a:avLst/>
          </a:prstGeom>
        </p:spPr>
      </p:pic>
      <p:sp>
        <p:nvSpPr>
          <p:cNvPr id="7" name="文本框 6"/>
          <p:cNvSpPr txBox="1"/>
          <p:nvPr/>
        </p:nvSpPr>
        <p:spPr>
          <a:xfrm>
            <a:off x="1083823" y="4040169"/>
            <a:ext cx="9674441" cy="1200329"/>
          </a:xfrm>
          <a:prstGeom prst="rect">
            <a:avLst/>
          </a:prstGeom>
          <a:noFill/>
        </p:spPr>
        <p:txBody>
          <a:bodyPr wrap="square">
            <a:spAutoFit/>
          </a:bodyPr>
          <a:lstStyle/>
          <a:p>
            <a:r>
              <a:rPr lang="zh-CN" altLang="en-US" b="0" i="0" dirty="0">
                <a:solidFill>
                  <a:srgbClr val="1D2129"/>
                </a:solidFill>
                <a:effectLst/>
                <a:latin typeface="UbuntuMono"/>
              </a:rPr>
              <a:t>上述小米便签中的错误出在了这条</a:t>
            </a:r>
            <a:r>
              <a:rPr lang="en-US" altLang="zh-CN" b="0" i="0" dirty="0">
                <a:solidFill>
                  <a:srgbClr val="1D2129"/>
                </a:solidFill>
                <a:effectLst/>
                <a:latin typeface="UbuntuMono"/>
              </a:rPr>
              <a:t>SQL</a:t>
            </a:r>
            <a:r>
              <a:rPr lang="zh-CN" altLang="en-US" b="0" i="0" dirty="0">
                <a:solidFill>
                  <a:srgbClr val="1D2129"/>
                </a:solidFill>
                <a:effectLst/>
                <a:latin typeface="UbuntuMono"/>
              </a:rPr>
              <a:t>语句中，本人猜测是当时没有很合适的</a:t>
            </a:r>
            <a:r>
              <a:rPr lang="en-US" altLang="zh-CN" b="0" i="0" dirty="0">
                <a:solidFill>
                  <a:srgbClr val="1D2129"/>
                </a:solidFill>
                <a:effectLst/>
                <a:latin typeface="UbuntuMono"/>
              </a:rPr>
              <a:t>ORM</a:t>
            </a:r>
            <a:r>
              <a:rPr lang="zh-CN" altLang="en-US" b="0" i="0" dirty="0">
                <a:solidFill>
                  <a:srgbClr val="1D2129"/>
                </a:solidFill>
                <a:effectLst/>
                <a:latin typeface="UbuntuMono"/>
              </a:rPr>
              <a:t>框架，流行的是把</a:t>
            </a:r>
            <a:r>
              <a:rPr lang="en-US" altLang="zh-CN" b="0" i="0" dirty="0">
                <a:solidFill>
                  <a:srgbClr val="1D2129"/>
                </a:solidFill>
                <a:effectLst/>
                <a:latin typeface="UbuntuMono"/>
              </a:rPr>
              <a:t>SQL</a:t>
            </a:r>
            <a:r>
              <a:rPr lang="zh-CN" altLang="en-US" b="0" i="0" dirty="0">
                <a:solidFill>
                  <a:srgbClr val="1D2129"/>
                </a:solidFill>
                <a:effectLst/>
                <a:latin typeface="UbuntuMono"/>
              </a:rPr>
              <a:t>语句和代码捆绑写在同一个类中。不过这个扯远了，并不是这个问题的描述。</a:t>
            </a:r>
            <a:br>
              <a:rPr lang="zh-CN" altLang="en-US" dirty="0"/>
            </a:br>
            <a:r>
              <a:rPr lang="zh-CN" altLang="en-US" b="0" i="0" dirty="0">
                <a:solidFill>
                  <a:srgbClr val="1D2129"/>
                </a:solidFill>
                <a:effectLst/>
                <a:latin typeface="UbuntuMono"/>
              </a:rPr>
              <a:t>上面代码出现的问题是，</a:t>
            </a:r>
            <a:r>
              <a:rPr lang="en-US" altLang="zh-CN" b="0" i="0" dirty="0" err="1">
                <a:solidFill>
                  <a:srgbClr val="1D2129"/>
                </a:solidFill>
                <a:effectLst/>
                <a:latin typeface="UbuntuMono"/>
              </a:rPr>
              <a:t>Data.MINETYPE</a:t>
            </a:r>
            <a:r>
              <a:rPr lang="zh-CN" altLang="en-US" b="0" i="0" dirty="0">
                <a:solidFill>
                  <a:srgbClr val="1D2129"/>
                </a:solidFill>
                <a:effectLst/>
                <a:latin typeface="UbuntuMono"/>
              </a:rPr>
              <a:t>这个常量，其实是</a:t>
            </a:r>
            <a:r>
              <a:rPr lang="en-US" altLang="zh-CN" b="0" i="0" dirty="0">
                <a:solidFill>
                  <a:srgbClr val="1D2129"/>
                </a:solidFill>
                <a:effectLst/>
                <a:latin typeface="UbuntuMono"/>
              </a:rPr>
              <a:t>Data</a:t>
            </a:r>
            <a:r>
              <a:rPr lang="zh-CN" altLang="en-US" b="0" i="0" dirty="0">
                <a:solidFill>
                  <a:srgbClr val="1D2129"/>
                </a:solidFill>
                <a:effectLst/>
                <a:latin typeface="UbuntuMono"/>
              </a:rPr>
              <a:t>实现的</a:t>
            </a:r>
            <a:r>
              <a:rPr lang="en-US" altLang="zh-CN" b="0" i="0" dirty="0" err="1">
                <a:solidFill>
                  <a:srgbClr val="1D2129"/>
                </a:solidFill>
                <a:effectLst/>
                <a:latin typeface="UbuntuMono"/>
              </a:rPr>
              <a:t>ContactCounts</a:t>
            </a:r>
            <a:r>
              <a:rPr lang="zh-CN" altLang="en-US" b="0" i="0" dirty="0">
                <a:solidFill>
                  <a:srgbClr val="1D2129"/>
                </a:solidFill>
                <a:effectLst/>
                <a:latin typeface="UbuntuMono"/>
              </a:rPr>
              <a:t>这个接口中定义的一个静态变量。所以将</a:t>
            </a:r>
            <a:r>
              <a:rPr lang="en-US" altLang="zh-CN" b="0" i="0" dirty="0">
                <a:solidFill>
                  <a:srgbClr val="1D2129"/>
                </a:solidFill>
                <a:effectLst/>
                <a:latin typeface="UbuntuMono"/>
              </a:rPr>
              <a:t>Data</a:t>
            </a:r>
            <a:r>
              <a:rPr lang="zh-CN" altLang="en-US" b="0" i="0" dirty="0">
                <a:solidFill>
                  <a:srgbClr val="1D2129"/>
                </a:solidFill>
                <a:effectLst/>
                <a:latin typeface="UbuntuMono"/>
              </a:rPr>
              <a:t>改为接口名就可以了。</a:t>
            </a:r>
            <a:endParaRPr lang="zh-CN"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77281" y="1339825"/>
            <a:ext cx="10038426" cy="3108543"/>
          </a:xfrm>
          <a:prstGeom prst="rect">
            <a:avLst/>
          </a:prstGeom>
          <a:noFill/>
        </p:spPr>
        <p:txBody>
          <a:bodyPr wrap="square">
            <a:spAutoFit/>
          </a:bodyPr>
          <a:lstStyle/>
          <a:p>
            <a:pPr algn="l" fontAlgn="base">
              <a:buFont typeface="Arial" panose="020B0604020202020204" pitchFamily="34" charset="0"/>
              <a:buChar char="•"/>
            </a:pPr>
            <a:r>
              <a:rPr lang="en-US" altLang="zh-CN" sz="2800" b="0" i="0" dirty="0">
                <a:solidFill>
                  <a:srgbClr val="1D2129"/>
                </a:solidFill>
                <a:effectLst/>
                <a:latin typeface="华文仿宋" panose="02010600040101010101" pitchFamily="2" charset="-122"/>
                <a:ea typeface="华文仿宋" panose="02010600040101010101" pitchFamily="2" charset="-122"/>
              </a:rPr>
              <a:t>Add a private constructor to hide the implicit public one.</a:t>
            </a:r>
            <a:br>
              <a:rPr lang="en-US" altLang="zh-CN" sz="2800" b="0" i="0" dirty="0">
                <a:solidFill>
                  <a:srgbClr val="1D2129"/>
                </a:solidFill>
                <a:effectLst/>
                <a:latin typeface="华文仿宋" panose="02010600040101010101" pitchFamily="2" charset="-122"/>
                <a:ea typeface="华文仿宋" panose="02010600040101010101" pitchFamily="2" charset="-122"/>
              </a:rPr>
            </a:br>
            <a:r>
              <a:rPr lang="zh-CN" altLang="en-US" sz="2800" b="0" i="0" dirty="0">
                <a:solidFill>
                  <a:srgbClr val="1D2129"/>
                </a:solidFill>
                <a:effectLst/>
                <a:latin typeface="华文仿宋" panose="02010600040101010101" pitchFamily="2" charset="-122"/>
                <a:ea typeface="华文仿宋" panose="02010600040101010101" pitchFamily="2" charset="-122"/>
              </a:rPr>
              <a:t>添加私有构造函数以隐藏隐式公共构造函数。</a:t>
            </a:r>
            <a:br>
              <a:rPr lang="zh-CN" altLang="en-US" sz="2800" b="0" i="0" dirty="0">
                <a:solidFill>
                  <a:srgbClr val="1D2129"/>
                </a:solidFill>
                <a:effectLst/>
                <a:latin typeface="华文仿宋" panose="02010600040101010101" pitchFamily="2" charset="-122"/>
                <a:ea typeface="华文仿宋" panose="02010600040101010101" pitchFamily="2" charset="-122"/>
              </a:rPr>
            </a:br>
            <a:r>
              <a:rPr lang="zh-CN" altLang="en-US" sz="2800" b="0" i="0" dirty="0">
                <a:solidFill>
                  <a:srgbClr val="1D2129"/>
                </a:solidFill>
                <a:effectLst/>
                <a:latin typeface="华文仿宋" panose="02010600040101010101" pitchFamily="2" charset="-122"/>
                <a:ea typeface="华文仿宋" panose="02010600040101010101" pitchFamily="2" charset="-122"/>
              </a:rPr>
              <a:t>实用程序类是静态成员的集合，并不意味着要实例化。即使可以扩展的抽象实用程序类也不应该有公共构造函数。</a:t>
            </a:r>
            <a:br>
              <a:rPr lang="zh-CN" altLang="en-US" sz="2800" b="0" i="0" dirty="0">
                <a:solidFill>
                  <a:srgbClr val="1D2129"/>
                </a:solidFill>
                <a:effectLst/>
                <a:latin typeface="华文仿宋" panose="02010600040101010101" pitchFamily="2" charset="-122"/>
                <a:ea typeface="华文仿宋" panose="02010600040101010101" pitchFamily="2" charset="-122"/>
              </a:rPr>
            </a:br>
            <a:r>
              <a:rPr lang="en-US" altLang="zh-CN" sz="2800" b="0" i="0" dirty="0">
                <a:solidFill>
                  <a:srgbClr val="1D2129"/>
                </a:solidFill>
                <a:effectLst/>
                <a:latin typeface="华文仿宋" panose="02010600040101010101" pitchFamily="2" charset="-122"/>
                <a:ea typeface="华文仿宋" panose="02010600040101010101" pitchFamily="2" charset="-122"/>
              </a:rPr>
              <a:t>Java</a:t>
            </a:r>
            <a:r>
              <a:rPr lang="zh-CN" altLang="en-US" sz="2800" b="0" i="0" dirty="0">
                <a:solidFill>
                  <a:srgbClr val="1D2129"/>
                </a:solidFill>
                <a:effectLst/>
                <a:latin typeface="华文仿宋" panose="02010600040101010101" pitchFamily="2" charset="-122"/>
                <a:ea typeface="华文仿宋" panose="02010600040101010101" pitchFamily="2" charset="-122"/>
              </a:rPr>
              <a:t>为每个类添加了一个隐式公共构造函数，该类至少没有显式定义一个。因此，应至少定义一个非公共构造函数。</a:t>
            </a:r>
            <a:br>
              <a:rPr lang="zh-CN" altLang="en-US" sz="2800" b="0" i="0" dirty="0">
                <a:solidFill>
                  <a:srgbClr val="1D2129"/>
                </a:solidFill>
                <a:effectLst/>
                <a:latin typeface="华文仿宋" panose="02010600040101010101" pitchFamily="2" charset="-122"/>
                <a:ea typeface="华文仿宋" panose="02010600040101010101" pitchFamily="2" charset="-122"/>
              </a:rPr>
            </a:br>
            <a:r>
              <a:rPr lang="zh-CN" altLang="en-US" sz="2800" b="0" i="0" dirty="0">
                <a:solidFill>
                  <a:srgbClr val="1D2129"/>
                </a:solidFill>
                <a:effectLst/>
                <a:latin typeface="华文仿宋" panose="02010600040101010101" pitchFamily="2" charset="-122"/>
                <a:ea typeface="华文仿宋" panose="02010600040101010101" pitchFamily="2" charset="-122"/>
              </a:rPr>
              <a:t>解决方法也很简单，给</a:t>
            </a:r>
            <a:r>
              <a:rPr lang="en-US" altLang="zh-CN" sz="2800" b="0" i="0" dirty="0">
                <a:solidFill>
                  <a:srgbClr val="1D2129"/>
                </a:solidFill>
                <a:effectLst/>
                <a:latin typeface="华文仿宋" panose="02010600040101010101" pitchFamily="2" charset="-122"/>
                <a:ea typeface="华文仿宋" panose="02010600040101010101" pitchFamily="2" charset="-122"/>
              </a:rPr>
              <a:t>Contact</a:t>
            </a:r>
            <a:r>
              <a:rPr lang="zh-CN" altLang="en-US" sz="2800" b="0" i="0" dirty="0">
                <a:solidFill>
                  <a:srgbClr val="1D2129"/>
                </a:solidFill>
                <a:effectLst/>
                <a:latin typeface="华文仿宋" panose="02010600040101010101" pitchFamily="2" charset="-122"/>
                <a:ea typeface="华文仿宋" panose="02010600040101010101" pitchFamily="2" charset="-122"/>
              </a:rPr>
              <a:t>类加个</a:t>
            </a:r>
            <a:r>
              <a:rPr lang="en-US" altLang="zh-CN" sz="2800" b="0" i="0" dirty="0">
                <a:solidFill>
                  <a:srgbClr val="1D2129"/>
                </a:solidFill>
                <a:effectLst/>
                <a:latin typeface="华文仿宋" panose="02010600040101010101" pitchFamily="2" charset="-122"/>
                <a:ea typeface="华文仿宋" panose="02010600040101010101" pitchFamily="2" charset="-122"/>
              </a:rPr>
              <a:t>private</a:t>
            </a:r>
            <a:r>
              <a:rPr lang="zh-CN" altLang="en-US" sz="2800" b="0" i="0" dirty="0">
                <a:solidFill>
                  <a:srgbClr val="1D2129"/>
                </a:solidFill>
                <a:effectLst/>
                <a:latin typeface="华文仿宋" panose="02010600040101010101" pitchFamily="2" charset="-122"/>
                <a:ea typeface="华文仿宋" panose="02010600040101010101" pitchFamily="2" charset="-122"/>
              </a:rPr>
              <a:t>构造方法就行。</a:t>
            </a:r>
            <a:endParaRPr lang="zh-CN" altLang="en-US" sz="2800" b="0" i="0" dirty="0">
              <a:solidFill>
                <a:srgbClr val="1D2129"/>
              </a:solidFill>
              <a:effectLst/>
              <a:latin typeface="华文仿宋" panose="02010600040101010101" pitchFamily="2" charset="-122"/>
              <a:ea typeface="华文仿宋" panose="02010600040101010101" pitchFamily="2"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26002" y="503353"/>
            <a:ext cx="6691544"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DataUtils.java</a:t>
            </a:r>
            <a:endParaRPr lang="en-US" altLang="zh-CN" sz="3200" i="0" dirty="0">
              <a:solidFill>
                <a:srgbClr val="1D2129"/>
              </a:solidFill>
              <a:effectLst/>
              <a:latin typeface="华文新魏" panose="02010800040101010101" pitchFamily="2" charset="-122"/>
              <a:ea typeface="华文新魏" panose="02010800040101010101" pitchFamily="2" charset="-122"/>
            </a:endParaRPr>
          </a:p>
        </p:txBody>
      </p:sp>
      <p:sp>
        <p:nvSpPr>
          <p:cNvPr id="5" name="文本框 4"/>
          <p:cNvSpPr txBox="1"/>
          <p:nvPr/>
        </p:nvSpPr>
        <p:spPr>
          <a:xfrm>
            <a:off x="526002" y="1536667"/>
            <a:ext cx="8867380" cy="3046988"/>
          </a:xfrm>
          <a:prstGeom prst="rect">
            <a:avLst/>
          </a:prstGeom>
          <a:noFill/>
        </p:spPr>
        <p:txBody>
          <a:bodyPr wrap="square">
            <a:spAutoFit/>
          </a:bodyPr>
          <a:lstStyle/>
          <a:p>
            <a:r>
              <a:rPr lang="zh-CN" altLang="en-US" sz="2400" dirty="0"/>
              <a:t>Define a constant instead of duplicating this literal "%s: %s" 4 times.</a:t>
            </a:r>
            <a:endParaRPr lang="en-US" altLang="zh-CN" sz="2400" dirty="0"/>
          </a:p>
          <a:p>
            <a:endParaRPr lang="zh-CN" altLang="en-US" sz="2400" dirty="0"/>
          </a:p>
          <a:p>
            <a:r>
              <a:rPr lang="zh-CN" altLang="en-US" sz="2400" dirty="0"/>
              <a:t>字符串不应该被复制。这个问题很显而易见了。如果我们采用复制字符串编写代码的方式，在代码重构的过程中，如果需要修改部分，首先麻烦，其次如果部分换部分不换，还会造成一致性错误。</a:t>
            </a:r>
            <a:endParaRPr lang="en-US" altLang="zh-CN" sz="2400" dirty="0"/>
          </a:p>
          <a:p>
            <a:endParaRPr lang="zh-CN" altLang="en-US" sz="2400" dirty="0"/>
          </a:p>
          <a:p>
            <a:r>
              <a:rPr lang="zh-CN" altLang="en-US" sz="2400" dirty="0"/>
              <a:t>解决方法：抽出来为一个常量即可。</a:t>
            </a:r>
            <a:endParaRPr lang="zh-CN" alt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42062" y="235869"/>
            <a:ext cx="6094520"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GTaskSyncService.java</a:t>
            </a:r>
            <a:endParaRPr lang="en-US" altLang="zh-CN" sz="3200" i="0" dirty="0">
              <a:solidFill>
                <a:srgbClr val="1D2129"/>
              </a:solidFill>
              <a:effectLst/>
              <a:latin typeface="华文新魏" panose="02010800040101010101" pitchFamily="2" charset="-122"/>
              <a:ea typeface="华文新魏" panose="02010800040101010101" pitchFamily="2" charset="-122"/>
            </a:endParaRPr>
          </a:p>
        </p:txBody>
      </p:sp>
      <p:sp>
        <p:nvSpPr>
          <p:cNvPr id="5" name="文本框 4"/>
          <p:cNvSpPr txBox="1"/>
          <p:nvPr/>
        </p:nvSpPr>
        <p:spPr>
          <a:xfrm>
            <a:off x="298976" y="895220"/>
            <a:ext cx="3104966" cy="4801314"/>
          </a:xfrm>
          <a:prstGeom prst="rect">
            <a:avLst/>
          </a:prstGeom>
          <a:noFill/>
        </p:spPr>
        <p:txBody>
          <a:bodyPr wrap="square">
            <a:spAutoFit/>
          </a:bodyPr>
          <a:lstStyle/>
          <a:p>
            <a:pPr algn="l" fontAlgn="base">
              <a:buFont typeface="Arial" panose="020B0604020202020204" pitchFamily="34" charset="0"/>
              <a:buChar char="•"/>
            </a:pPr>
            <a:r>
              <a:rPr lang="en-US" altLang="zh-CN" b="0" i="0" dirty="0">
                <a:solidFill>
                  <a:srgbClr val="1D2129"/>
                </a:solidFill>
                <a:effectLst/>
                <a:latin typeface="UbuntuMono"/>
              </a:rPr>
              <a:t>Make the enclosing method "static" or remove this set.</a:t>
            </a:r>
            <a:br>
              <a:rPr lang="en-US" altLang="zh-CN" b="0" i="0" dirty="0">
                <a:solidFill>
                  <a:srgbClr val="1D2129"/>
                </a:solidFill>
                <a:effectLst/>
                <a:latin typeface="UbuntuMono"/>
              </a:rPr>
            </a:br>
            <a:r>
              <a:rPr lang="zh-CN" altLang="en-US" b="0" i="0" dirty="0">
                <a:solidFill>
                  <a:srgbClr val="1D2129"/>
                </a:solidFill>
                <a:effectLst/>
                <a:latin typeface="UbuntuMono"/>
              </a:rPr>
              <a:t>从非静态方法正确更新静态字段很难，如果存在多个类实例和</a:t>
            </a:r>
            <a:r>
              <a:rPr lang="en-US" altLang="zh-CN" b="0" i="0" dirty="0">
                <a:solidFill>
                  <a:srgbClr val="1D2129"/>
                </a:solidFill>
                <a:effectLst/>
                <a:latin typeface="UbuntuMono"/>
              </a:rPr>
              <a:t>/</a:t>
            </a:r>
            <a:r>
              <a:rPr lang="zh-CN" altLang="en-US" b="0" i="0" dirty="0">
                <a:solidFill>
                  <a:srgbClr val="1D2129"/>
                </a:solidFill>
                <a:effectLst/>
                <a:latin typeface="UbuntuMono"/>
              </a:rPr>
              <a:t>或多个线程，则很容易导致错误。理想情况下，静态字段仅从同步的静态方法更新。</a:t>
            </a:r>
            <a:br>
              <a:rPr lang="zh-CN" altLang="en-US" b="0" i="0" dirty="0">
                <a:solidFill>
                  <a:srgbClr val="1D2129"/>
                </a:solidFill>
                <a:effectLst/>
                <a:latin typeface="UbuntuMono"/>
              </a:rPr>
            </a:br>
            <a:r>
              <a:rPr lang="zh-CN" altLang="en-US" b="0" i="0" dirty="0">
                <a:solidFill>
                  <a:srgbClr val="1D2129"/>
                </a:solidFill>
                <a:effectLst/>
                <a:latin typeface="UbuntuMono"/>
              </a:rPr>
              <a:t>每次从非静态方法更新静态字段时，此规则都会引发一个问题。</a:t>
            </a:r>
            <a:br>
              <a:rPr lang="zh-CN" altLang="en-US" b="0" i="0" dirty="0">
                <a:solidFill>
                  <a:srgbClr val="1D2129"/>
                </a:solidFill>
                <a:effectLst/>
                <a:latin typeface="UbuntuMono"/>
              </a:rPr>
            </a:br>
            <a:r>
              <a:rPr lang="zh-CN" altLang="en-US" b="0" i="0" dirty="0">
                <a:solidFill>
                  <a:srgbClr val="1D2129"/>
                </a:solidFill>
                <a:effectLst/>
                <a:latin typeface="UbuntuMono"/>
              </a:rPr>
              <a:t>说白了就是静态变量共用同一块内存空间，但是现在代码里修改静态变量的部分不是上锁的，就导致多线程环境下的潜在危险。那解决方案就很简单，加个合适的锁。</a:t>
            </a:r>
            <a:endParaRPr lang="zh-CN" altLang="en-US" b="0" i="0" dirty="0">
              <a:solidFill>
                <a:srgbClr val="1D2129"/>
              </a:solidFill>
              <a:effectLst/>
              <a:latin typeface="UbuntuMono"/>
            </a:endParaRPr>
          </a:p>
        </p:txBody>
      </p:sp>
      <p:pic>
        <p:nvPicPr>
          <p:cNvPr id="7" name="图片 6"/>
          <p:cNvPicPr>
            <a:picLocks noChangeAspect="1"/>
          </p:cNvPicPr>
          <p:nvPr/>
        </p:nvPicPr>
        <p:blipFill>
          <a:blip r:embed="rId1"/>
          <a:stretch>
            <a:fillRect/>
          </a:stretch>
        </p:blipFill>
        <p:spPr>
          <a:xfrm>
            <a:off x="3287563" y="895220"/>
            <a:ext cx="8446468" cy="531567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70390" y="485598"/>
            <a:ext cx="6094520"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NoteEditText.java</a:t>
            </a:r>
            <a:endParaRPr lang="en-US" altLang="zh-CN" sz="3200" i="0" dirty="0">
              <a:solidFill>
                <a:srgbClr val="1D2129"/>
              </a:solidFill>
              <a:effectLst/>
              <a:latin typeface="华文新魏" panose="02010800040101010101" pitchFamily="2" charset="-122"/>
              <a:ea typeface="华文新魏" panose="02010800040101010101" pitchFamily="2" charset="-122"/>
            </a:endParaRPr>
          </a:p>
        </p:txBody>
      </p:sp>
      <p:sp>
        <p:nvSpPr>
          <p:cNvPr id="5" name="文本框 4"/>
          <p:cNvSpPr txBox="1"/>
          <p:nvPr/>
        </p:nvSpPr>
        <p:spPr>
          <a:xfrm>
            <a:off x="987641" y="1213566"/>
            <a:ext cx="6094520" cy="400110"/>
          </a:xfrm>
          <a:prstGeom prst="rect">
            <a:avLst/>
          </a:prstGeom>
          <a:noFill/>
        </p:spPr>
        <p:txBody>
          <a:bodyPr wrap="square">
            <a:spAutoFit/>
          </a:bodyPr>
          <a:lstStyle/>
          <a:p>
            <a:r>
              <a:rPr lang="en-US" altLang="zh-CN" sz="2000" b="0" i="0" dirty="0">
                <a:solidFill>
                  <a:srgbClr val="1D2129"/>
                </a:solidFill>
                <a:effectLst/>
                <a:latin typeface="UbuntuMono"/>
              </a:rPr>
              <a:t>Add a default case to this switch</a:t>
            </a:r>
            <a:endParaRPr lang="zh-CN" altLang="en-US" sz="2000" dirty="0"/>
          </a:p>
        </p:txBody>
      </p:sp>
      <p:pic>
        <p:nvPicPr>
          <p:cNvPr id="7" name="图片 6"/>
          <p:cNvPicPr>
            <a:picLocks noChangeAspect="1"/>
          </p:cNvPicPr>
          <p:nvPr/>
        </p:nvPicPr>
        <p:blipFill>
          <a:blip r:embed="rId1"/>
          <a:stretch>
            <a:fillRect/>
          </a:stretch>
        </p:blipFill>
        <p:spPr>
          <a:xfrm>
            <a:off x="918971" y="1669161"/>
            <a:ext cx="8045863" cy="3689540"/>
          </a:xfrm>
          <a:prstGeom prst="rect">
            <a:avLst/>
          </a:prstGeom>
        </p:spPr>
      </p:pic>
      <p:sp>
        <p:nvSpPr>
          <p:cNvPr id="9" name="文本框 8"/>
          <p:cNvSpPr txBox="1"/>
          <p:nvPr/>
        </p:nvSpPr>
        <p:spPr>
          <a:xfrm>
            <a:off x="918971" y="5588157"/>
            <a:ext cx="6094520" cy="369332"/>
          </a:xfrm>
          <a:prstGeom prst="rect">
            <a:avLst/>
          </a:prstGeom>
          <a:noFill/>
        </p:spPr>
        <p:txBody>
          <a:bodyPr wrap="square">
            <a:spAutoFit/>
          </a:bodyPr>
          <a:lstStyle/>
          <a:p>
            <a:r>
              <a:rPr lang="en-US" altLang="zh-CN" b="0" i="0" dirty="0">
                <a:solidFill>
                  <a:srgbClr val="1D2129"/>
                </a:solidFill>
                <a:effectLst/>
                <a:latin typeface="UbuntuMono"/>
              </a:rPr>
              <a:t>switch</a:t>
            </a:r>
            <a:r>
              <a:rPr lang="zh-CN" altLang="en-US" b="0" i="0" dirty="0">
                <a:solidFill>
                  <a:srgbClr val="1D2129"/>
                </a:solidFill>
                <a:effectLst/>
                <a:latin typeface="UbuntuMono"/>
              </a:rPr>
              <a:t>没有</a:t>
            </a:r>
            <a:r>
              <a:rPr lang="en-US" altLang="zh-CN" b="0" i="0" dirty="0">
                <a:solidFill>
                  <a:srgbClr val="1D2129"/>
                </a:solidFill>
                <a:effectLst/>
                <a:latin typeface="UbuntuMono"/>
              </a:rPr>
              <a:t>default</a:t>
            </a:r>
            <a:r>
              <a:rPr lang="zh-CN" altLang="en-US" b="0" i="0" dirty="0">
                <a:solidFill>
                  <a:srgbClr val="1D2129"/>
                </a:solidFill>
                <a:effectLst/>
                <a:latin typeface="UbuntuMono"/>
              </a:rPr>
              <a:t>语句，并且</a:t>
            </a:r>
            <a:r>
              <a:rPr lang="en-US" altLang="zh-CN" b="0" i="0" dirty="0">
                <a:solidFill>
                  <a:srgbClr val="1D2129"/>
                </a:solidFill>
                <a:effectLst/>
                <a:latin typeface="UbuntuMono"/>
              </a:rPr>
              <a:t>default</a:t>
            </a:r>
            <a:r>
              <a:rPr lang="zh-CN" altLang="en-US" b="0" i="0" dirty="0">
                <a:solidFill>
                  <a:srgbClr val="1D2129"/>
                </a:solidFill>
                <a:effectLst/>
                <a:latin typeface="UbuntuMono"/>
              </a:rPr>
              <a:t>要加着在最后一个。</a:t>
            </a:r>
            <a:endParaRPr lang="zh-CN"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10592" y="458965"/>
            <a:ext cx="6094520"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NoteItemData.java</a:t>
            </a:r>
            <a:endParaRPr lang="en-US" altLang="zh-CN" sz="3200" i="0" dirty="0">
              <a:solidFill>
                <a:srgbClr val="1D2129"/>
              </a:solidFill>
              <a:effectLst/>
              <a:latin typeface="华文新魏" panose="02010800040101010101" pitchFamily="2" charset="-122"/>
              <a:ea typeface="华文新魏" panose="02010800040101010101" pitchFamily="2" charset="-122"/>
            </a:endParaRPr>
          </a:p>
        </p:txBody>
      </p:sp>
      <p:sp>
        <p:nvSpPr>
          <p:cNvPr id="5" name="文本框 4"/>
          <p:cNvSpPr txBox="1"/>
          <p:nvPr/>
        </p:nvSpPr>
        <p:spPr>
          <a:xfrm>
            <a:off x="712432" y="1243743"/>
            <a:ext cx="9399233" cy="369332"/>
          </a:xfrm>
          <a:prstGeom prst="rect">
            <a:avLst/>
          </a:prstGeom>
          <a:noFill/>
        </p:spPr>
        <p:txBody>
          <a:bodyPr wrap="square">
            <a:spAutoFit/>
          </a:bodyPr>
          <a:lstStyle/>
          <a:p>
            <a:pPr algn="l" fontAlgn="base">
              <a:buFont typeface="Arial" panose="020B0604020202020204" pitchFamily="34" charset="0"/>
              <a:buChar char="•"/>
            </a:pPr>
            <a:r>
              <a:rPr lang="en-US" altLang="zh-CN" b="0" i="0" dirty="0">
                <a:solidFill>
                  <a:srgbClr val="1D2129"/>
                </a:solidFill>
                <a:effectLst/>
                <a:latin typeface="UbuntuMono"/>
              </a:rPr>
              <a:t>Update this method so that its implementation is not identical to "</a:t>
            </a:r>
            <a:r>
              <a:rPr lang="en-US" altLang="zh-CN" b="0" i="0" dirty="0" err="1">
                <a:solidFill>
                  <a:srgbClr val="1D2129"/>
                </a:solidFill>
                <a:effectLst/>
                <a:latin typeface="UbuntuMono"/>
              </a:rPr>
              <a:t>getParentId</a:t>
            </a:r>
            <a:r>
              <a:rPr lang="en-US" altLang="zh-CN" b="0" i="0" dirty="0">
                <a:solidFill>
                  <a:srgbClr val="1D2129"/>
                </a:solidFill>
                <a:effectLst/>
                <a:latin typeface="UbuntuMono"/>
              </a:rPr>
              <a:t>" on line 185.</a:t>
            </a:r>
            <a:endParaRPr lang="en-US" altLang="zh-CN" b="0" i="0" dirty="0">
              <a:solidFill>
                <a:srgbClr val="1D2129"/>
              </a:solidFill>
              <a:effectLst/>
              <a:latin typeface="UbuntuMono"/>
            </a:endParaRPr>
          </a:p>
        </p:txBody>
      </p:sp>
      <p:pic>
        <p:nvPicPr>
          <p:cNvPr id="7" name="图片 6"/>
          <p:cNvPicPr>
            <a:picLocks noChangeAspect="1"/>
          </p:cNvPicPr>
          <p:nvPr/>
        </p:nvPicPr>
        <p:blipFill>
          <a:blip r:embed="rId1"/>
          <a:stretch>
            <a:fillRect/>
          </a:stretch>
        </p:blipFill>
        <p:spPr>
          <a:xfrm>
            <a:off x="881517" y="1891364"/>
            <a:ext cx="8103016" cy="1619333"/>
          </a:xfrm>
          <a:prstGeom prst="rect">
            <a:avLst/>
          </a:prstGeom>
        </p:spPr>
      </p:pic>
      <p:sp>
        <p:nvSpPr>
          <p:cNvPr id="9" name="文本框 8"/>
          <p:cNvSpPr txBox="1"/>
          <p:nvPr/>
        </p:nvSpPr>
        <p:spPr>
          <a:xfrm>
            <a:off x="712432" y="4084598"/>
            <a:ext cx="8724122" cy="646331"/>
          </a:xfrm>
          <a:prstGeom prst="rect">
            <a:avLst/>
          </a:prstGeom>
          <a:noFill/>
        </p:spPr>
        <p:txBody>
          <a:bodyPr wrap="square">
            <a:spAutoFit/>
          </a:bodyPr>
          <a:lstStyle/>
          <a:p>
            <a:r>
              <a:rPr lang="zh-CN" altLang="en-US" b="0" i="0" dirty="0">
                <a:solidFill>
                  <a:srgbClr val="1D2129"/>
                </a:solidFill>
                <a:effectLst/>
                <a:latin typeface="UbuntuMono"/>
              </a:rPr>
              <a:t>小米便签里有两个部分，代码相同，但方法名不同。只能说，也有说法能解释，但是肯定是统一成一个更好。</a:t>
            </a:r>
            <a:endParaRPr lang="zh-CN"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14779" y="805194"/>
            <a:ext cx="6094520"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Notes.java</a:t>
            </a:r>
            <a:endParaRPr lang="en-US" altLang="zh-CN" sz="3200" i="0" dirty="0">
              <a:solidFill>
                <a:srgbClr val="1D2129"/>
              </a:solidFill>
              <a:effectLst/>
              <a:latin typeface="华文新魏" panose="02010800040101010101" pitchFamily="2" charset="-122"/>
              <a:ea typeface="华文新魏" panose="02010800040101010101" pitchFamily="2" charset="-122"/>
            </a:endParaRPr>
          </a:p>
        </p:txBody>
      </p:sp>
      <p:sp>
        <p:nvSpPr>
          <p:cNvPr id="5" name="文本框 4"/>
          <p:cNvSpPr txBox="1"/>
          <p:nvPr/>
        </p:nvSpPr>
        <p:spPr>
          <a:xfrm>
            <a:off x="872230" y="1389969"/>
            <a:ext cx="8919839" cy="2862322"/>
          </a:xfrm>
          <a:prstGeom prst="rect">
            <a:avLst/>
          </a:prstGeom>
          <a:noFill/>
        </p:spPr>
        <p:txBody>
          <a:bodyPr wrap="square">
            <a:spAutoFit/>
          </a:bodyPr>
          <a:lstStyle/>
          <a:p>
            <a:pPr algn="l" fontAlgn="base">
              <a:buFont typeface="Arial" panose="020B0604020202020204" pitchFamily="34" charset="0"/>
              <a:buChar char="•"/>
            </a:pPr>
            <a:r>
              <a:rPr lang="en-US" altLang="zh-CN" b="0" i="0" dirty="0">
                <a:solidFill>
                  <a:srgbClr val="1D2129"/>
                </a:solidFill>
                <a:effectLst/>
                <a:latin typeface="UbuntuMono"/>
              </a:rPr>
              <a:t>Move constants defined in this interfaces to another class or </a:t>
            </a:r>
            <a:r>
              <a:rPr lang="en-US" altLang="zh-CN" b="0" i="0" dirty="0" err="1">
                <a:solidFill>
                  <a:srgbClr val="1D2129"/>
                </a:solidFill>
                <a:effectLst/>
                <a:latin typeface="UbuntuMono"/>
              </a:rPr>
              <a:t>enum</a:t>
            </a:r>
            <a:r>
              <a:rPr lang="en-US" altLang="zh-CN" b="0" i="0" dirty="0">
                <a:solidFill>
                  <a:srgbClr val="1D2129"/>
                </a:solidFill>
                <a:effectLst/>
                <a:latin typeface="UbuntuMono"/>
              </a:rPr>
              <a:t>.</a:t>
            </a:r>
            <a:br>
              <a:rPr lang="en-US" altLang="zh-CN" b="0" i="0" dirty="0">
                <a:solidFill>
                  <a:srgbClr val="1D2129"/>
                </a:solidFill>
                <a:effectLst/>
                <a:latin typeface="UbuntuMono"/>
              </a:rPr>
            </a:br>
            <a:r>
              <a:rPr lang="zh-CN" altLang="en-US" b="0" i="0" dirty="0">
                <a:solidFill>
                  <a:srgbClr val="1D2129"/>
                </a:solidFill>
                <a:effectLst/>
                <a:latin typeface="UbuntuMono"/>
              </a:rPr>
              <a:t>常量接口模式是对接口的一种不良使用。</a:t>
            </a:r>
            <a:br>
              <a:rPr lang="zh-CN" altLang="en-US" b="0" i="0" dirty="0">
                <a:solidFill>
                  <a:srgbClr val="1D2129"/>
                </a:solidFill>
                <a:effectLst/>
                <a:latin typeface="UbuntuMono"/>
              </a:rPr>
            </a:br>
            <a:r>
              <a:rPr lang="zh-CN" altLang="en-US" b="0" i="0" dirty="0">
                <a:solidFill>
                  <a:srgbClr val="1D2129"/>
                </a:solidFill>
                <a:effectLst/>
                <a:latin typeface="UbuntuMono"/>
              </a:rPr>
              <a:t>一个类在内部使用一些常量是一个实现细节。</a:t>
            </a:r>
            <a:br>
              <a:rPr lang="zh-CN" altLang="en-US" b="0" i="0" dirty="0">
                <a:solidFill>
                  <a:srgbClr val="1D2129"/>
                </a:solidFill>
                <a:effectLst/>
                <a:latin typeface="UbuntuMono"/>
              </a:rPr>
            </a:br>
            <a:r>
              <a:rPr lang="zh-CN" altLang="en-US" b="0" i="0" dirty="0">
                <a:solidFill>
                  <a:srgbClr val="1D2129"/>
                </a:solidFill>
                <a:effectLst/>
                <a:latin typeface="UbuntuMono"/>
              </a:rPr>
              <a:t>实现一个常量接口会导致这个实现细节泄露到该类的输出</a:t>
            </a:r>
            <a:r>
              <a:rPr lang="en-US" altLang="zh-CN" b="0" i="0" dirty="0">
                <a:solidFill>
                  <a:srgbClr val="1D2129"/>
                </a:solidFill>
                <a:effectLst/>
                <a:latin typeface="UbuntuMono"/>
              </a:rPr>
              <a:t>API</a:t>
            </a:r>
            <a:r>
              <a:rPr lang="zh-CN" altLang="en-US" b="0" i="0" dirty="0">
                <a:solidFill>
                  <a:srgbClr val="1D2129"/>
                </a:solidFill>
                <a:effectLst/>
                <a:latin typeface="UbuntuMono"/>
              </a:rPr>
              <a:t>中。对于一个类的用户来说，该类实现了一个常量接口是没有任何意义的。事实上，这甚至会使他们感到困惑。更糟糕的是，它代表了一种承诺：如果在未来的版本中，类被修改得不再需要使用常量，它仍然必须实现这个接口以确保二进制的兼容性。如果一个非最终版本的类实现了一个常量接口。</a:t>
            </a:r>
            <a:br>
              <a:rPr lang="zh-CN" altLang="en-US" b="0" i="0" dirty="0">
                <a:solidFill>
                  <a:srgbClr val="1D2129"/>
                </a:solidFill>
                <a:effectLst/>
                <a:latin typeface="UbuntuMono"/>
              </a:rPr>
            </a:br>
            <a:r>
              <a:rPr lang="zh-CN" altLang="en-US" b="0" i="0" dirty="0">
                <a:solidFill>
                  <a:srgbClr val="1D2129"/>
                </a:solidFill>
                <a:effectLst/>
                <a:latin typeface="UbuntuMono"/>
              </a:rPr>
              <a:t>它的所有子类都会被接口中的常量污染它们的名字空间。</a:t>
            </a:r>
            <a:br>
              <a:rPr lang="zh-CN" altLang="en-US" b="0" i="0" dirty="0">
                <a:solidFill>
                  <a:srgbClr val="1D2129"/>
                </a:solidFill>
                <a:effectLst/>
                <a:latin typeface="UbuntuMono"/>
              </a:rPr>
            </a:br>
            <a:r>
              <a:rPr lang="zh-CN" altLang="en-US" b="0" i="0" dirty="0">
                <a:solidFill>
                  <a:srgbClr val="1D2129"/>
                </a:solidFill>
                <a:effectLst/>
                <a:latin typeface="UbuntuMono"/>
              </a:rPr>
              <a:t>解决方式：把接口中的常量搞个常量类或者枚举类就行了</a:t>
            </a:r>
            <a:endParaRPr lang="zh-CN" altLang="en-US" b="0" i="0" dirty="0">
              <a:solidFill>
                <a:srgbClr val="1D2129"/>
              </a:solidFill>
              <a:effectLst/>
              <a:latin typeface="UbuntuMon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左大括号 5"/>
          <p:cNvSpPr/>
          <p:nvPr/>
        </p:nvSpPr>
        <p:spPr>
          <a:xfrm>
            <a:off x="2917768" y="384511"/>
            <a:ext cx="1778923" cy="5901995"/>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8" name="文本框 7"/>
          <p:cNvSpPr txBox="1"/>
          <p:nvPr/>
        </p:nvSpPr>
        <p:spPr>
          <a:xfrm>
            <a:off x="5024612" y="174948"/>
            <a:ext cx="3772317" cy="584775"/>
          </a:xfrm>
          <a:prstGeom prst="rect">
            <a:avLst/>
          </a:prstGeom>
          <a:noFill/>
        </p:spPr>
        <p:txBody>
          <a:bodyPr wrap="square" rtlCol="0">
            <a:spAutoFit/>
          </a:bodyPr>
          <a:lstStyle/>
          <a:p>
            <a:r>
              <a:rPr lang="zh-CN" altLang="en-US" sz="3200" dirty="0">
                <a:solidFill>
                  <a:schemeClr val="bg1"/>
                </a:solidFill>
                <a:highlight>
                  <a:srgbClr val="000000"/>
                </a:highlight>
                <a:latin typeface="华文新魏" panose="02010800040101010101" pitchFamily="2" charset="-122"/>
                <a:ea typeface="华文新魏" panose="02010800040101010101" pitchFamily="2" charset="-122"/>
                <a:hlinkClick r:id="rId1" action="ppaction://hlinksldjump"/>
              </a:rPr>
              <a:t>BackupUtils.java</a:t>
            </a:r>
            <a:endParaRPr lang="zh-CN" altLang="en-US" sz="32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9" name="文本框 8"/>
          <p:cNvSpPr txBox="1"/>
          <p:nvPr/>
        </p:nvSpPr>
        <p:spPr>
          <a:xfrm>
            <a:off x="5024609" y="1131604"/>
            <a:ext cx="4235642" cy="584775"/>
          </a:xfrm>
          <a:prstGeom prst="rect">
            <a:avLst/>
          </a:prstGeom>
          <a:noFill/>
        </p:spPr>
        <p:txBody>
          <a:bodyPr wrap="square" rtlCol="0">
            <a:spAutoFit/>
          </a:bodyPr>
          <a:lstStyle/>
          <a:p>
            <a:pPr fontAlgn="base"/>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2" action="ppaction://hlinksldjump"/>
              </a:rPr>
              <a:t>Contact.java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12" name="矩形 11"/>
          <p:cNvSpPr/>
          <p:nvPr/>
        </p:nvSpPr>
        <p:spPr>
          <a:xfrm>
            <a:off x="8796929" y="5867444"/>
            <a:ext cx="3395071" cy="52322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等线" panose="02010600030101010101" charset="-122"/>
                <a:ea typeface="等线" panose="02010600030101010101" charset="-122"/>
                <a:cs typeface="+mn-cs"/>
                <a:hlinkClick r:id="rId3" action="ppaction://hlinksldjump"/>
              </a:rPr>
              <a:t>RETURN</a:t>
            </a:r>
            <a:endParaRPr kumimoji="0" lang="zh-CN" altLang="en-US" sz="2800" b="1" i="0" u="none" strike="noStrike" kern="1200" cap="none" spc="0" normalizeH="0" baseline="0" noProof="0"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等线" panose="02010600030101010101" charset="-122"/>
              <a:ea typeface="等线" panose="02010600030101010101" charset="-122"/>
              <a:cs typeface="+mn-cs"/>
            </a:endParaRPr>
          </a:p>
        </p:txBody>
      </p:sp>
      <p:sp>
        <p:nvSpPr>
          <p:cNvPr id="4" name="文本框 3"/>
          <p:cNvSpPr txBox="1"/>
          <p:nvPr/>
        </p:nvSpPr>
        <p:spPr>
          <a:xfrm>
            <a:off x="5024609" y="2113797"/>
            <a:ext cx="4602201" cy="584775"/>
          </a:xfrm>
          <a:prstGeom prst="rect">
            <a:avLst/>
          </a:prstGeom>
          <a:noFill/>
        </p:spPr>
        <p:txBody>
          <a:bodyPr wrap="square" rtlCol="0">
            <a:spAutoFit/>
          </a:bodyPr>
          <a:lstStyle/>
          <a:p>
            <a:pPr fontAlgn="base"/>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4" action="ppaction://hlinksldjump"/>
              </a:rPr>
              <a:t>DataUtils.java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5" name="文本框 4"/>
          <p:cNvSpPr txBox="1"/>
          <p:nvPr/>
        </p:nvSpPr>
        <p:spPr>
          <a:xfrm>
            <a:off x="5024609" y="2990058"/>
            <a:ext cx="4602201" cy="584775"/>
          </a:xfrm>
          <a:prstGeom prst="rect">
            <a:avLst/>
          </a:prstGeom>
          <a:noFill/>
        </p:spPr>
        <p:txBody>
          <a:bodyPr wrap="square" rtlCol="0">
            <a:spAutoFit/>
          </a:bodyPr>
          <a:lstStyle/>
          <a:p>
            <a:pPr fontAlgn="base"/>
            <a:r>
              <a:rPr lang="en-US" altLang="zh-CN" sz="3200" dirty="0">
                <a:solidFill>
                  <a:schemeClr val="bg1"/>
                </a:solidFill>
                <a:highlight>
                  <a:srgbClr val="000000"/>
                </a:highlight>
                <a:latin typeface="华文新魏" panose="02010800040101010101" pitchFamily="2" charset="-122"/>
                <a:ea typeface="华文新魏" panose="02010800040101010101" pitchFamily="2" charset="-122"/>
                <a:hlinkClick r:id="rId5" action="ppaction://hlinksldjump"/>
              </a:rPr>
              <a:t>GTastSyncService</a:t>
            </a:r>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5" action="ppaction://hlinksldjump"/>
              </a:rPr>
              <a:t>.java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7" name="文本框 6"/>
          <p:cNvSpPr txBox="1"/>
          <p:nvPr/>
        </p:nvSpPr>
        <p:spPr>
          <a:xfrm>
            <a:off x="5024610" y="3941679"/>
            <a:ext cx="4602201" cy="584775"/>
          </a:xfrm>
          <a:prstGeom prst="rect">
            <a:avLst/>
          </a:prstGeom>
          <a:noFill/>
        </p:spPr>
        <p:txBody>
          <a:bodyPr wrap="square" rtlCol="0">
            <a:spAutoFit/>
          </a:bodyPr>
          <a:lstStyle/>
          <a:p>
            <a:pPr fontAlgn="base"/>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6" action="ppaction://hlinksldjump"/>
              </a:rPr>
              <a:t>NoteEditText.java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10" name="文本框 9"/>
          <p:cNvSpPr txBox="1"/>
          <p:nvPr/>
        </p:nvSpPr>
        <p:spPr>
          <a:xfrm>
            <a:off x="5041257" y="4880174"/>
            <a:ext cx="4602201" cy="584775"/>
          </a:xfrm>
          <a:prstGeom prst="rect">
            <a:avLst/>
          </a:prstGeom>
          <a:noFill/>
        </p:spPr>
        <p:txBody>
          <a:bodyPr wrap="square" rtlCol="0">
            <a:spAutoFit/>
          </a:bodyPr>
          <a:lstStyle/>
          <a:p>
            <a:pPr fontAlgn="base"/>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7" action="ppaction://hlinksldjump"/>
              </a:rPr>
              <a:t>NoteltemData.java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11" name="文本框 10"/>
          <p:cNvSpPr txBox="1"/>
          <p:nvPr/>
        </p:nvSpPr>
        <p:spPr>
          <a:xfrm>
            <a:off x="5024610" y="5836666"/>
            <a:ext cx="4602201" cy="584775"/>
          </a:xfrm>
          <a:prstGeom prst="rect">
            <a:avLst/>
          </a:prstGeom>
          <a:noFill/>
        </p:spPr>
        <p:txBody>
          <a:bodyPr wrap="square" rtlCol="0">
            <a:spAutoFit/>
          </a:bodyPr>
          <a:lstStyle/>
          <a:p>
            <a:pPr fontAlgn="base"/>
            <a:r>
              <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hlinkClick r:id="rId8" action="ppaction://hlinksldjump"/>
              </a:rPr>
              <a:t>Notes.java</a:t>
            </a:r>
            <a:endParaRPr lang="en-US" altLang="zh-CN" sz="3200" i="0" dirty="0">
              <a:solidFill>
                <a:schemeClr val="bg1"/>
              </a:solidFill>
              <a:effectLst/>
              <a:highlight>
                <a:srgbClr val="000000"/>
              </a:highlight>
              <a:latin typeface="华文新魏" panose="02010800040101010101" pitchFamily="2" charset="-122"/>
              <a:ea typeface="华文新魏" panose="02010800040101010101" pitchFamily="2" charset="-122"/>
            </a:endParaRPr>
          </a:p>
        </p:txBody>
      </p:sp>
      <p:sp>
        <p:nvSpPr>
          <p:cNvPr id="3" name="文本框 2"/>
          <p:cNvSpPr txBox="1"/>
          <p:nvPr/>
        </p:nvSpPr>
        <p:spPr>
          <a:xfrm>
            <a:off x="354664" y="3042179"/>
            <a:ext cx="6094520" cy="646331"/>
          </a:xfrm>
          <a:prstGeom prst="rect">
            <a:avLst/>
          </a:prstGeom>
          <a:noFill/>
        </p:spPr>
        <p:txBody>
          <a:bodyPr wrap="square">
            <a:spAutoFit/>
          </a:bodyPr>
          <a:lstStyle/>
          <a:p>
            <a:pPr algn="l" fontAlgn="base"/>
            <a:r>
              <a:rPr lang="en-US" altLang="zh-CN" sz="3600" b="1" i="0" dirty="0">
                <a:solidFill>
                  <a:srgbClr val="1D2129"/>
                </a:solidFill>
                <a:effectLst/>
                <a:latin typeface="华文新魏" panose="02010800040101010101" pitchFamily="2" charset="-122"/>
                <a:ea typeface="华文新魏" panose="02010800040101010101" pitchFamily="2" charset="-122"/>
              </a:rPr>
              <a:t>Major</a:t>
            </a:r>
            <a:r>
              <a:rPr lang="zh-CN" altLang="en-US" sz="3600" b="1" i="0" dirty="0">
                <a:solidFill>
                  <a:srgbClr val="1D2129"/>
                </a:solidFill>
                <a:effectLst/>
                <a:latin typeface="华文新魏" panose="02010800040101010101" pitchFamily="2" charset="-122"/>
                <a:ea typeface="华文新魏" panose="02010800040101010101" pitchFamily="2" charset="-122"/>
              </a:rPr>
              <a:t>部分</a:t>
            </a:r>
            <a:endParaRPr lang="zh-CN" altLang="en-US" sz="3600" b="1" i="0" dirty="0">
              <a:solidFill>
                <a:srgbClr val="1D2129"/>
              </a:solidFill>
              <a:effectLst/>
              <a:latin typeface="华文新魏" panose="02010800040101010101" pitchFamily="2" charset="-122"/>
              <a:ea typeface="华文新魏" panose="02010800040101010101" pitchFamily="2"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783454" y="771435"/>
            <a:ext cx="6094520"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DataUtils.java</a:t>
            </a:r>
            <a:endParaRPr lang="en-US" altLang="zh-CN" sz="3200" i="0" dirty="0">
              <a:solidFill>
                <a:srgbClr val="1D2129"/>
              </a:solidFill>
              <a:effectLst/>
              <a:latin typeface="华文新魏" panose="02010800040101010101" pitchFamily="2" charset="-122"/>
              <a:ea typeface="华文新魏" panose="02010800040101010101" pitchFamily="2" charset="-122"/>
            </a:endParaRPr>
          </a:p>
        </p:txBody>
      </p:sp>
      <p:sp>
        <p:nvSpPr>
          <p:cNvPr id="7" name="文本框 6"/>
          <p:cNvSpPr txBox="1"/>
          <p:nvPr/>
        </p:nvSpPr>
        <p:spPr>
          <a:xfrm>
            <a:off x="783454" y="1417766"/>
            <a:ext cx="7268593" cy="1200329"/>
          </a:xfrm>
          <a:prstGeom prst="rect">
            <a:avLst/>
          </a:prstGeom>
          <a:noFill/>
        </p:spPr>
        <p:txBody>
          <a:bodyPr wrap="square">
            <a:spAutoFit/>
          </a:bodyPr>
          <a:lstStyle/>
          <a:p>
            <a:pPr algn="l" fontAlgn="base">
              <a:buFont typeface="Arial" panose="020B0604020202020204" pitchFamily="34" charset="0"/>
              <a:buChar char="•"/>
            </a:pPr>
            <a:r>
              <a:rPr lang="zh-CN" altLang="en-US" b="0" i="0" dirty="0">
                <a:solidFill>
                  <a:srgbClr val="1D2129"/>
                </a:solidFill>
                <a:effectLst/>
                <a:latin typeface="UbuntuMono"/>
              </a:rPr>
              <a:t>移除永远为</a:t>
            </a:r>
            <a:r>
              <a:rPr lang="en-US" altLang="zh-CN" b="0" i="0" dirty="0">
                <a:solidFill>
                  <a:srgbClr val="1D2129"/>
                </a:solidFill>
                <a:effectLst/>
                <a:latin typeface="UbuntuMono"/>
              </a:rPr>
              <a:t>false</a:t>
            </a:r>
            <a:r>
              <a:rPr lang="zh-CN" altLang="en-US" b="0" i="0" dirty="0">
                <a:solidFill>
                  <a:srgbClr val="1D2129"/>
                </a:solidFill>
                <a:effectLst/>
                <a:latin typeface="UbuntuMono"/>
              </a:rPr>
              <a:t>的判断条件</a:t>
            </a:r>
            <a:br>
              <a:rPr lang="zh-CN" altLang="en-US" b="0" i="0" dirty="0">
                <a:solidFill>
                  <a:srgbClr val="1D2129"/>
                </a:solidFill>
                <a:effectLst/>
                <a:latin typeface="UbuntuMono"/>
              </a:rPr>
            </a:br>
            <a:r>
              <a:rPr lang="zh-CN" altLang="en-US" b="0" i="0" dirty="0">
                <a:solidFill>
                  <a:srgbClr val="1D2129"/>
                </a:solidFill>
                <a:effectLst/>
                <a:latin typeface="UbuntuMono"/>
              </a:rPr>
              <a:t>这个没啥好说的</a:t>
            </a:r>
            <a:endParaRPr lang="zh-CN" altLang="en-US" b="0" i="0" dirty="0">
              <a:solidFill>
                <a:srgbClr val="1D2129"/>
              </a:solidFill>
              <a:effectLst/>
              <a:latin typeface="UbuntuMono"/>
            </a:endParaRPr>
          </a:p>
          <a:p>
            <a:pPr algn="l" fontAlgn="base">
              <a:buFont typeface="Arial" panose="020B0604020202020204" pitchFamily="34" charset="0"/>
              <a:buChar char="•"/>
            </a:pPr>
            <a:r>
              <a:rPr lang="en-US" altLang="zh-CN" b="0" i="0" dirty="0">
                <a:solidFill>
                  <a:srgbClr val="1D2129"/>
                </a:solidFill>
                <a:effectLst/>
                <a:latin typeface="UbuntuMono"/>
              </a:rPr>
              <a:t>Merge this if statement with the enclosing one.</a:t>
            </a:r>
            <a:br>
              <a:rPr lang="en-US" altLang="zh-CN" b="0" i="0" dirty="0">
                <a:solidFill>
                  <a:srgbClr val="1D2129"/>
                </a:solidFill>
                <a:effectLst/>
                <a:latin typeface="UbuntuMono"/>
              </a:rPr>
            </a:br>
            <a:r>
              <a:rPr lang="zh-CN" altLang="en-US" b="0" i="0" dirty="0">
                <a:solidFill>
                  <a:srgbClr val="1D2129"/>
                </a:solidFill>
                <a:effectLst/>
                <a:latin typeface="UbuntuMono"/>
              </a:rPr>
              <a:t>将此</a:t>
            </a:r>
            <a:r>
              <a:rPr lang="en-US" altLang="zh-CN" b="0" i="0" dirty="0">
                <a:solidFill>
                  <a:srgbClr val="1D2129"/>
                </a:solidFill>
                <a:effectLst/>
                <a:latin typeface="UbuntuMono"/>
              </a:rPr>
              <a:t>if</a:t>
            </a:r>
            <a:r>
              <a:rPr lang="zh-CN" altLang="en-US" b="0" i="0" dirty="0">
                <a:solidFill>
                  <a:srgbClr val="1D2129"/>
                </a:solidFill>
                <a:effectLst/>
                <a:latin typeface="UbuntuMono"/>
              </a:rPr>
              <a:t>语句与封闭语句合并。</a:t>
            </a:r>
            <a:endParaRPr lang="zh-CN" altLang="en-US" b="0" i="0" dirty="0">
              <a:solidFill>
                <a:srgbClr val="1D2129"/>
              </a:solidFill>
              <a:effectLst/>
              <a:latin typeface="UbuntuMono"/>
            </a:endParaRPr>
          </a:p>
        </p:txBody>
      </p:sp>
      <p:pic>
        <p:nvPicPr>
          <p:cNvPr id="11" name="图片 10"/>
          <p:cNvPicPr>
            <a:picLocks noChangeAspect="1"/>
          </p:cNvPicPr>
          <p:nvPr/>
        </p:nvPicPr>
        <p:blipFill>
          <a:blip r:embed="rId1"/>
          <a:stretch>
            <a:fillRect/>
          </a:stretch>
        </p:blipFill>
        <p:spPr>
          <a:xfrm>
            <a:off x="719613" y="2948641"/>
            <a:ext cx="4858000" cy="2273417"/>
          </a:xfrm>
          <a:prstGeom prst="rect">
            <a:avLst/>
          </a:prstGeom>
        </p:spPr>
      </p:pic>
      <p:pic>
        <p:nvPicPr>
          <p:cNvPr id="15" name="图片 14"/>
          <p:cNvPicPr>
            <a:picLocks noChangeAspect="1"/>
          </p:cNvPicPr>
          <p:nvPr/>
        </p:nvPicPr>
        <p:blipFill>
          <a:blip r:embed="rId2"/>
          <a:stretch>
            <a:fillRect/>
          </a:stretch>
        </p:blipFill>
        <p:spPr>
          <a:xfrm>
            <a:off x="6396361" y="3099682"/>
            <a:ext cx="4419827" cy="1847945"/>
          </a:xfrm>
          <a:prstGeom prst="rect">
            <a:avLst/>
          </a:prstGeom>
        </p:spPr>
      </p:pic>
      <p:cxnSp>
        <p:nvCxnSpPr>
          <p:cNvPr id="18" name="直接箭头连接符 17"/>
          <p:cNvCxnSpPr/>
          <p:nvPr/>
        </p:nvCxnSpPr>
        <p:spPr>
          <a:xfrm>
            <a:off x="5577613" y="3941685"/>
            <a:ext cx="8187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5577613" y="3460098"/>
            <a:ext cx="963010" cy="369332"/>
          </a:xfrm>
          <a:prstGeom prst="rect">
            <a:avLst/>
          </a:prstGeom>
          <a:noFill/>
        </p:spPr>
        <p:txBody>
          <a:bodyPr wrap="square" rtlCol="0">
            <a:spAutoFit/>
          </a:bodyPr>
          <a:lstStyle/>
          <a:p>
            <a:r>
              <a:rPr lang="zh-CN" altLang="en-US" dirty="0"/>
              <a:t>修改为</a:t>
            </a:r>
            <a:endParaRPr lang="zh-CN"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49487" y="476720"/>
            <a:ext cx="6094520"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DataTimePicker.java</a:t>
            </a:r>
            <a:endParaRPr lang="en-US" altLang="zh-CN" sz="3200" i="0" dirty="0">
              <a:solidFill>
                <a:srgbClr val="1D2129"/>
              </a:solidFill>
              <a:effectLst/>
              <a:latin typeface="华文新魏" panose="02010800040101010101" pitchFamily="2" charset="-122"/>
              <a:ea typeface="华文新魏" panose="02010800040101010101" pitchFamily="2" charset="-122"/>
            </a:endParaRPr>
          </a:p>
        </p:txBody>
      </p:sp>
      <p:sp>
        <p:nvSpPr>
          <p:cNvPr id="5" name="文本框 4"/>
          <p:cNvSpPr txBox="1"/>
          <p:nvPr/>
        </p:nvSpPr>
        <p:spPr>
          <a:xfrm>
            <a:off x="685799" y="1061495"/>
            <a:ext cx="10047303" cy="1477328"/>
          </a:xfrm>
          <a:prstGeom prst="rect">
            <a:avLst/>
          </a:prstGeom>
          <a:noFill/>
        </p:spPr>
        <p:txBody>
          <a:bodyPr wrap="square">
            <a:spAutoFit/>
          </a:bodyPr>
          <a:lstStyle/>
          <a:p>
            <a:pPr algn="l" fontAlgn="base">
              <a:buFont typeface="Arial" panose="020B0604020202020204" pitchFamily="34" charset="0"/>
              <a:buChar char="•"/>
            </a:pPr>
            <a:r>
              <a:rPr lang="en-US" altLang="zh-CN" b="0" i="0" dirty="0">
                <a:solidFill>
                  <a:srgbClr val="1D2129"/>
                </a:solidFill>
                <a:effectLst/>
                <a:latin typeface="UbuntuMono"/>
              </a:rPr>
              <a:t>Make this anonymous inner class a lambda</a:t>
            </a:r>
            <a:br>
              <a:rPr lang="en-US" altLang="zh-CN" b="0" i="0" dirty="0">
                <a:solidFill>
                  <a:srgbClr val="1D2129"/>
                </a:solidFill>
                <a:effectLst/>
                <a:latin typeface="UbuntuMono"/>
              </a:rPr>
            </a:br>
            <a:r>
              <a:rPr lang="zh-CN" altLang="en-US" b="0" i="0" dirty="0">
                <a:solidFill>
                  <a:srgbClr val="1D2129"/>
                </a:solidFill>
                <a:effectLst/>
                <a:latin typeface="UbuntuMono"/>
              </a:rPr>
              <a:t>将此匿名内部类设置为</a:t>
            </a:r>
            <a:r>
              <a:rPr lang="en-US" altLang="zh-CN" b="0" i="0" dirty="0">
                <a:solidFill>
                  <a:srgbClr val="1D2129"/>
                </a:solidFill>
                <a:effectLst/>
                <a:latin typeface="UbuntuMono"/>
              </a:rPr>
              <a:t>lambda</a:t>
            </a:r>
            <a:br>
              <a:rPr lang="en-US" altLang="zh-CN" b="0" i="0" dirty="0">
                <a:solidFill>
                  <a:srgbClr val="1D2129"/>
                </a:solidFill>
                <a:effectLst/>
                <a:latin typeface="UbuntuMono"/>
              </a:rPr>
            </a:br>
            <a:r>
              <a:rPr lang="zh-CN" altLang="en-US" b="0" i="0" dirty="0">
                <a:solidFill>
                  <a:srgbClr val="1D2129"/>
                </a:solidFill>
                <a:effectLst/>
                <a:latin typeface="UbuntuMono"/>
              </a:rPr>
              <a:t>这个说实话，猜不出原因，因为当年应该有</a:t>
            </a:r>
            <a:r>
              <a:rPr lang="en-US" altLang="zh-CN" b="0" i="0" dirty="0">
                <a:solidFill>
                  <a:srgbClr val="1D2129"/>
                </a:solidFill>
                <a:effectLst/>
                <a:latin typeface="UbuntuMono"/>
              </a:rPr>
              <a:t>JDK8</a:t>
            </a:r>
            <a:r>
              <a:rPr lang="zh-CN" altLang="en-US" b="0" i="0" dirty="0">
                <a:solidFill>
                  <a:srgbClr val="1D2129"/>
                </a:solidFill>
                <a:effectLst/>
                <a:latin typeface="UbuntuMono"/>
              </a:rPr>
              <a:t>才对，那时候已经有</a:t>
            </a:r>
            <a:r>
              <a:rPr lang="en-US" altLang="zh-CN" b="0" i="0" dirty="0">
                <a:solidFill>
                  <a:srgbClr val="1D2129"/>
                </a:solidFill>
                <a:effectLst/>
                <a:latin typeface="UbuntuMono"/>
              </a:rPr>
              <a:t>lambda</a:t>
            </a:r>
            <a:r>
              <a:rPr lang="zh-CN" altLang="en-US" b="0" i="0" dirty="0">
                <a:solidFill>
                  <a:srgbClr val="1D2129"/>
                </a:solidFill>
                <a:effectLst/>
                <a:latin typeface="UbuntuMono"/>
              </a:rPr>
              <a:t>表达式了。也许是因为当时这个特性太新了，小米公司那会也没有函数式编程人才，所以没有这个意识。</a:t>
            </a:r>
            <a:br>
              <a:rPr lang="zh-CN" altLang="en-US" b="0" i="0" dirty="0">
                <a:solidFill>
                  <a:srgbClr val="1D2129"/>
                </a:solidFill>
                <a:effectLst/>
                <a:latin typeface="UbuntuMono"/>
              </a:rPr>
            </a:br>
            <a:r>
              <a:rPr lang="zh-CN" altLang="en-US" b="0" i="0" dirty="0">
                <a:solidFill>
                  <a:srgbClr val="1D2129"/>
                </a:solidFill>
                <a:effectLst/>
                <a:latin typeface="UbuntuMono"/>
              </a:rPr>
              <a:t>将匿名内部类变为</a:t>
            </a:r>
            <a:r>
              <a:rPr lang="en-US" altLang="zh-CN" b="0" i="0" dirty="0">
                <a:solidFill>
                  <a:srgbClr val="1D2129"/>
                </a:solidFill>
                <a:effectLst/>
                <a:latin typeface="UbuntuMono"/>
              </a:rPr>
              <a:t>lambda</a:t>
            </a:r>
            <a:r>
              <a:rPr lang="zh-CN" altLang="en-US" b="0" i="0" dirty="0">
                <a:solidFill>
                  <a:srgbClr val="1D2129"/>
                </a:solidFill>
                <a:effectLst/>
                <a:latin typeface="UbuntuMono"/>
              </a:rPr>
              <a:t>表达式会大大增加可读性和代码优雅，但是修改起来确实不舒服。</a:t>
            </a:r>
            <a:endParaRPr lang="zh-CN" altLang="en-US" b="0" i="0" dirty="0">
              <a:solidFill>
                <a:srgbClr val="1D2129"/>
              </a:solidFill>
              <a:effectLst/>
              <a:latin typeface="UbuntuMono"/>
            </a:endParaRPr>
          </a:p>
        </p:txBody>
      </p:sp>
      <p:pic>
        <p:nvPicPr>
          <p:cNvPr id="7" name="图片 6"/>
          <p:cNvPicPr>
            <a:picLocks noChangeAspect="1"/>
          </p:cNvPicPr>
          <p:nvPr/>
        </p:nvPicPr>
        <p:blipFill>
          <a:blip r:embed="rId1"/>
          <a:stretch>
            <a:fillRect/>
          </a:stretch>
        </p:blipFill>
        <p:spPr>
          <a:xfrm>
            <a:off x="891691" y="2738438"/>
            <a:ext cx="8064914" cy="177174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37224" y="1262588"/>
            <a:ext cx="7463901" cy="1200329"/>
          </a:xfrm>
          <a:prstGeom prst="rect">
            <a:avLst/>
          </a:prstGeom>
          <a:noFill/>
        </p:spPr>
        <p:txBody>
          <a:bodyPr wrap="square">
            <a:spAutoFit/>
          </a:bodyPr>
          <a:lstStyle/>
          <a:p>
            <a:pPr algn="l" fontAlgn="base">
              <a:buFont typeface="Arial" panose="020B0604020202020204" pitchFamily="34" charset="0"/>
              <a:buChar char="•"/>
            </a:pPr>
            <a:r>
              <a:rPr lang="en-US" altLang="zh-CN" b="0" i="0" dirty="0">
                <a:solidFill>
                  <a:srgbClr val="1D2129"/>
                </a:solidFill>
                <a:effectLst/>
                <a:latin typeface="UbuntuMono"/>
              </a:rPr>
              <a:t>This conditional operation returns the same value whether the condition is "true" or "false".</a:t>
            </a:r>
            <a:br>
              <a:rPr lang="en-US" altLang="zh-CN" b="0" i="0" dirty="0">
                <a:solidFill>
                  <a:srgbClr val="1D2129"/>
                </a:solidFill>
                <a:effectLst/>
                <a:latin typeface="UbuntuMono"/>
              </a:rPr>
            </a:br>
            <a:r>
              <a:rPr lang="zh-CN" altLang="en-US" b="0" i="0" dirty="0">
                <a:solidFill>
                  <a:srgbClr val="1D2129"/>
                </a:solidFill>
                <a:effectLst/>
                <a:latin typeface="UbuntuMono"/>
              </a:rPr>
              <a:t>无论条件是“</a:t>
            </a:r>
            <a:r>
              <a:rPr lang="en-US" altLang="zh-CN" b="0" i="0" dirty="0">
                <a:solidFill>
                  <a:srgbClr val="1D2129"/>
                </a:solidFill>
                <a:effectLst/>
                <a:latin typeface="UbuntuMono"/>
              </a:rPr>
              <a:t>true”</a:t>
            </a:r>
            <a:r>
              <a:rPr lang="zh-CN" altLang="en-US" b="0" i="0" dirty="0">
                <a:solidFill>
                  <a:srgbClr val="1D2129"/>
                </a:solidFill>
                <a:effectLst/>
                <a:latin typeface="UbuntuMono"/>
              </a:rPr>
              <a:t>还是“</a:t>
            </a:r>
            <a:r>
              <a:rPr lang="en-US" altLang="zh-CN" b="0" i="0" dirty="0">
                <a:solidFill>
                  <a:srgbClr val="1D2129"/>
                </a:solidFill>
                <a:effectLst/>
                <a:latin typeface="UbuntuMono"/>
              </a:rPr>
              <a:t>false”</a:t>
            </a:r>
            <a:r>
              <a:rPr lang="zh-CN" altLang="en-US" b="0" i="0" dirty="0">
                <a:solidFill>
                  <a:srgbClr val="1D2129"/>
                </a:solidFill>
                <a:effectLst/>
                <a:latin typeface="UbuntuMono"/>
              </a:rPr>
              <a:t>，此条件操作都返回相同的值。</a:t>
            </a:r>
            <a:br>
              <a:rPr lang="zh-CN" altLang="en-US" b="0" i="0" dirty="0">
                <a:solidFill>
                  <a:srgbClr val="1D2129"/>
                </a:solidFill>
                <a:effectLst/>
                <a:latin typeface="UbuntuMono"/>
              </a:rPr>
            </a:br>
            <a:r>
              <a:rPr lang="zh-CN" altLang="en-US" b="0" i="0" dirty="0">
                <a:solidFill>
                  <a:srgbClr val="1D2129"/>
                </a:solidFill>
                <a:effectLst/>
                <a:latin typeface="UbuntuMono"/>
              </a:rPr>
              <a:t>这个挺逗的，不知道当时他们咋想的。</a:t>
            </a:r>
            <a:endParaRPr lang="zh-CN" altLang="en-US" b="0" i="0" dirty="0">
              <a:solidFill>
                <a:srgbClr val="1D2129"/>
              </a:solidFill>
              <a:effectLst/>
              <a:latin typeface="UbuntuMono"/>
            </a:endParaRPr>
          </a:p>
        </p:txBody>
      </p:sp>
      <p:pic>
        <p:nvPicPr>
          <p:cNvPr id="5" name="图片 4"/>
          <p:cNvPicPr>
            <a:picLocks noChangeAspect="1"/>
          </p:cNvPicPr>
          <p:nvPr/>
        </p:nvPicPr>
        <p:blipFill>
          <a:blip r:embed="rId1"/>
          <a:stretch>
            <a:fillRect/>
          </a:stretch>
        </p:blipFill>
        <p:spPr>
          <a:xfrm>
            <a:off x="437224" y="2847765"/>
            <a:ext cx="8090316" cy="1797142"/>
          </a:xfrm>
          <a:prstGeom prst="rect">
            <a:avLst/>
          </a:prstGeom>
        </p:spPr>
      </p:pic>
      <p:sp>
        <p:nvSpPr>
          <p:cNvPr id="7" name="文本框 6"/>
          <p:cNvSpPr txBox="1"/>
          <p:nvPr/>
        </p:nvSpPr>
        <p:spPr>
          <a:xfrm>
            <a:off x="330027" y="5029755"/>
            <a:ext cx="6094520" cy="369332"/>
          </a:xfrm>
          <a:prstGeom prst="rect">
            <a:avLst/>
          </a:prstGeom>
          <a:noFill/>
        </p:spPr>
        <p:txBody>
          <a:bodyPr wrap="square">
            <a:spAutoFit/>
          </a:bodyPr>
          <a:lstStyle/>
          <a:p>
            <a:r>
              <a:rPr lang="zh-CN" altLang="en-US" b="0" i="0" dirty="0">
                <a:solidFill>
                  <a:srgbClr val="1D2129"/>
                </a:solidFill>
                <a:effectLst/>
                <a:latin typeface="UbuntuMono"/>
              </a:rPr>
              <a:t>把三元运算符改了就行。</a:t>
            </a:r>
            <a:endParaRPr lang="zh-CN"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37225" y="565496"/>
            <a:ext cx="6094520"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GTaskManager.java</a:t>
            </a:r>
            <a:endParaRPr lang="en-US" altLang="zh-CN" sz="3200" i="0" dirty="0">
              <a:solidFill>
                <a:srgbClr val="1D2129"/>
              </a:solidFill>
              <a:effectLst/>
              <a:latin typeface="华文新魏" panose="02010800040101010101" pitchFamily="2" charset="-122"/>
              <a:ea typeface="华文新魏" panose="02010800040101010101" pitchFamily="2" charset="-122"/>
            </a:endParaRPr>
          </a:p>
        </p:txBody>
      </p:sp>
      <p:sp>
        <p:nvSpPr>
          <p:cNvPr id="5" name="文本框 4"/>
          <p:cNvSpPr txBox="1"/>
          <p:nvPr/>
        </p:nvSpPr>
        <p:spPr>
          <a:xfrm>
            <a:off x="577733" y="1948293"/>
            <a:ext cx="8866574" cy="923330"/>
          </a:xfrm>
          <a:prstGeom prst="rect">
            <a:avLst/>
          </a:prstGeom>
          <a:noFill/>
        </p:spPr>
        <p:txBody>
          <a:bodyPr wrap="square">
            <a:spAutoFit/>
          </a:bodyPr>
          <a:lstStyle/>
          <a:p>
            <a:pPr algn="l" fontAlgn="base">
              <a:buFont typeface="Arial" panose="020B0604020202020204" pitchFamily="34" charset="0"/>
              <a:buChar char="•"/>
            </a:pPr>
            <a:r>
              <a:rPr lang="en-US" altLang="zh-CN" b="0" i="0" dirty="0">
                <a:solidFill>
                  <a:srgbClr val="1D2129"/>
                </a:solidFill>
                <a:effectLst/>
                <a:latin typeface="UbuntuMono"/>
              </a:rPr>
              <a:t>Constructors for String, </a:t>
            </a:r>
            <a:r>
              <a:rPr lang="en-US" altLang="zh-CN" b="0" i="0" dirty="0" err="1">
                <a:solidFill>
                  <a:srgbClr val="1D2129"/>
                </a:solidFill>
                <a:effectLst/>
                <a:latin typeface="UbuntuMono"/>
              </a:rPr>
              <a:t>BigInteger</a:t>
            </a:r>
            <a:r>
              <a:rPr lang="en-US" altLang="zh-CN" b="0" i="0" dirty="0">
                <a:solidFill>
                  <a:srgbClr val="1D2129"/>
                </a:solidFill>
                <a:effectLst/>
                <a:latin typeface="UbuntuMono"/>
              </a:rPr>
              <a:t>, </a:t>
            </a:r>
            <a:r>
              <a:rPr lang="en-US" altLang="zh-CN" b="0" i="0" dirty="0" err="1">
                <a:solidFill>
                  <a:srgbClr val="1D2129"/>
                </a:solidFill>
                <a:effectLst/>
                <a:latin typeface="UbuntuMono"/>
              </a:rPr>
              <a:t>BigDecimal</a:t>
            </a:r>
            <a:r>
              <a:rPr lang="en-US" altLang="zh-CN" b="0" i="0" dirty="0">
                <a:solidFill>
                  <a:srgbClr val="1D2129"/>
                </a:solidFill>
                <a:effectLst/>
                <a:latin typeface="UbuntuMono"/>
              </a:rPr>
              <a:t> and the objects used to wrap primitives should never be used. Doing so is less clear and uses more memory than simply using the desired value in the case of strings, and using </a:t>
            </a:r>
            <a:r>
              <a:rPr lang="en-US" altLang="zh-CN" b="0" i="0" dirty="0" err="1">
                <a:solidFill>
                  <a:srgbClr val="1D2129"/>
                </a:solidFill>
                <a:effectLst/>
                <a:latin typeface="UbuntuMono"/>
              </a:rPr>
              <a:t>valueOf</a:t>
            </a:r>
            <a:r>
              <a:rPr lang="en-US" altLang="zh-CN" b="0" i="0" dirty="0">
                <a:solidFill>
                  <a:srgbClr val="1D2129"/>
                </a:solidFill>
                <a:effectLst/>
                <a:latin typeface="UbuntuMono"/>
              </a:rPr>
              <a:t> for everything else.</a:t>
            </a:r>
            <a:endParaRPr lang="en-US" altLang="zh-CN" b="0" i="0" dirty="0">
              <a:solidFill>
                <a:srgbClr val="1D2129"/>
              </a:solidFill>
              <a:effectLst/>
              <a:latin typeface="UbuntuMono"/>
            </a:endParaRPr>
          </a:p>
        </p:txBody>
      </p:sp>
      <p:pic>
        <p:nvPicPr>
          <p:cNvPr id="7" name="图片 6"/>
          <p:cNvPicPr>
            <a:picLocks noChangeAspect="1"/>
          </p:cNvPicPr>
          <p:nvPr/>
        </p:nvPicPr>
        <p:blipFill>
          <a:blip r:embed="rId1"/>
          <a:stretch>
            <a:fillRect/>
          </a:stretch>
        </p:blipFill>
        <p:spPr>
          <a:xfrm>
            <a:off x="685799" y="3469882"/>
            <a:ext cx="8052214" cy="1314518"/>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70391" y="680906"/>
            <a:ext cx="6094520"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GTaskSyncService.java</a:t>
            </a:r>
            <a:endParaRPr lang="en-US" altLang="zh-CN" sz="3200" i="0" dirty="0">
              <a:solidFill>
                <a:srgbClr val="1D2129"/>
              </a:solidFill>
              <a:effectLst/>
              <a:latin typeface="华文新魏" panose="02010800040101010101" pitchFamily="2" charset="-122"/>
              <a:ea typeface="华文新魏" panose="02010800040101010101" pitchFamily="2" charset="-122"/>
            </a:endParaRPr>
          </a:p>
        </p:txBody>
      </p:sp>
      <p:sp>
        <p:nvSpPr>
          <p:cNvPr id="5" name="文本框 4"/>
          <p:cNvSpPr txBox="1"/>
          <p:nvPr/>
        </p:nvSpPr>
        <p:spPr>
          <a:xfrm>
            <a:off x="872231" y="1265681"/>
            <a:ext cx="6094520" cy="707886"/>
          </a:xfrm>
          <a:prstGeom prst="rect">
            <a:avLst/>
          </a:prstGeom>
          <a:noFill/>
        </p:spPr>
        <p:txBody>
          <a:bodyPr wrap="square">
            <a:spAutoFit/>
          </a:bodyPr>
          <a:lstStyle/>
          <a:p>
            <a:pPr algn="l" fontAlgn="base">
              <a:buFont typeface="Arial" panose="020B0604020202020204" pitchFamily="34" charset="0"/>
              <a:buChar char="•"/>
            </a:pPr>
            <a:r>
              <a:rPr lang="en-US" altLang="zh-CN" sz="2000" b="0" i="0" dirty="0">
                <a:solidFill>
                  <a:srgbClr val="1D2129"/>
                </a:solidFill>
                <a:effectLst/>
                <a:latin typeface="UbuntuMono"/>
              </a:rPr>
              <a:t>Make this anonymous inner class a lambda</a:t>
            </a:r>
            <a:br>
              <a:rPr lang="en-US" altLang="zh-CN" sz="2000" b="0" i="0" dirty="0">
                <a:solidFill>
                  <a:srgbClr val="1D2129"/>
                </a:solidFill>
                <a:effectLst/>
                <a:latin typeface="UbuntuMono"/>
              </a:rPr>
            </a:br>
            <a:r>
              <a:rPr lang="zh-CN" altLang="en-US" sz="2000" b="0" i="0" dirty="0">
                <a:solidFill>
                  <a:srgbClr val="1D2129"/>
                </a:solidFill>
                <a:effectLst/>
                <a:latin typeface="UbuntuMono"/>
              </a:rPr>
              <a:t>匿名类改</a:t>
            </a:r>
            <a:r>
              <a:rPr lang="en-US" altLang="zh-CN" sz="2000" b="0" i="0" dirty="0">
                <a:solidFill>
                  <a:srgbClr val="1D2129"/>
                </a:solidFill>
                <a:effectLst/>
                <a:latin typeface="UbuntuMono"/>
              </a:rPr>
              <a:t>lambda</a:t>
            </a:r>
            <a:r>
              <a:rPr lang="zh-CN" altLang="en-US" sz="2000" b="0" i="0" dirty="0">
                <a:solidFill>
                  <a:srgbClr val="1D2129"/>
                </a:solidFill>
                <a:effectLst/>
                <a:latin typeface="UbuntuMono"/>
              </a:rPr>
              <a:t>表达式，不再赘述</a:t>
            </a:r>
            <a:endParaRPr lang="zh-CN" altLang="en-US" sz="2000" b="0" i="0" dirty="0">
              <a:solidFill>
                <a:srgbClr val="1D2129"/>
              </a:solidFill>
              <a:effectLst/>
              <a:latin typeface="UbuntuMono"/>
            </a:endParaRPr>
          </a:p>
        </p:txBody>
      </p:sp>
      <p:pic>
        <p:nvPicPr>
          <p:cNvPr id="7" name="图片 6"/>
          <p:cNvPicPr>
            <a:picLocks noChangeAspect="1"/>
          </p:cNvPicPr>
          <p:nvPr/>
        </p:nvPicPr>
        <p:blipFill>
          <a:blip r:embed="rId1"/>
          <a:stretch>
            <a:fillRect/>
          </a:stretch>
        </p:blipFill>
        <p:spPr>
          <a:xfrm>
            <a:off x="872231" y="2054627"/>
            <a:ext cx="8083965" cy="4737343"/>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37225" y="650157"/>
            <a:ext cx="6094520" cy="584775"/>
          </a:xfrm>
          <a:prstGeom prst="rect">
            <a:avLst/>
          </a:prstGeom>
          <a:noFill/>
        </p:spPr>
        <p:txBody>
          <a:bodyPr wrap="square">
            <a:spAutoFit/>
          </a:bodyPr>
          <a:lstStyle/>
          <a:p>
            <a:pPr algn="l" fontAlgn="base"/>
            <a:r>
              <a:rPr lang="en-US" altLang="zh-CN" sz="3200" i="0" dirty="0">
                <a:solidFill>
                  <a:srgbClr val="1D2129"/>
                </a:solidFill>
                <a:effectLst/>
                <a:latin typeface="华文新魏" panose="02010800040101010101" pitchFamily="2" charset="-122"/>
                <a:ea typeface="华文新魏" panose="02010800040101010101" pitchFamily="2" charset="-122"/>
              </a:rPr>
              <a:t>Node.java</a:t>
            </a:r>
            <a:endParaRPr lang="en-US" altLang="zh-CN" sz="3200" i="0" dirty="0">
              <a:solidFill>
                <a:srgbClr val="1D2129"/>
              </a:solidFill>
              <a:effectLst/>
              <a:latin typeface="华文新魏" panose="02010800040101010101" pitchFamily="2" charset="-122"/>
              <a:ea typeface="华文新魏" panose="02010800040101010101" pitchFamily="2" charset="-122"/>
            </a:endParaRPr>
          </a:p>
        </p:txBody>
      </p:sp>
      <p:sp>
        <p:nvSpPr>
          <p:cNvPr id="5" name="文本框 4"/>
          <p:cNvSpPr txBox="1"/>
          <p:nvPr/>
        </p:nvSpPr>
        <p:spPr>
          <a:xfrm>
            <a:off x="912664" y="1859340"/>
            <a:ext cx="8730100" cy="1569660"/>
          </a:xfrm>
          <a:prstGeom prst="rect">
            <a:avLst/>
          </a:prstGeom>
          <a:noFill/>
        </p:spPr>
        <p:txBody>
          <a:bodyPr wrap="square">
            <a:spAutoFit/>
          </a:bodyPr>
          <a:lstStyle/>
          <a:p>
            <a:pPr algn="l" fontAlgn="base">
              <a:buFont typeface="Arial" panose="020B0604020202020204" pitchFamily="34" charset="0"/>
              <a:buChar char="•"/>
            </a:pPr>
            <a:r>
              <a:rPr lang="en-US" altLang="zh-CN" sz="2400" b="0" i="0" dirty="0">
                <a:solidFill>
                  <a:srgbClr val="1D2129"/>
                </a:solidFill>
                <a:effectLst/>
                <a:latin typeface="UbuntuMono"/>
              </a:rPr>
              <a:t>Change the visibility of this constructor to "protected".</a:t>
            </a:r>
            <a:br>
              <a:rPr lang="en-US" altLang="zh-CN" sz="2400" b="0" i="0" dirty="0">
                <a:solidFill>
                  <a:srgbClr val="1D2129"/>
                </a:solidFill>
                <a:effectLst/>
                <a:latin typeface="UbuntuMono"/>
              </a:rPr>
            </a:br>
            <a:r>
              <a:rPr lang="zh-CN" altLang="en-US" sz="2400" b="0" i="0" dirty="0">
                <a:solidFill>
                  <a:srgbClr val="1D2129"/>
                </a:solidFill>
                <a:effectLst/>
                <a:latin typeface="UbuntuMono"/>
              </a:rPr>
              <a:t>抽象类不应有公共构造函数。抽象类的构造函数只能在其子类的构造函数中调用。因此，将其公开是没有意义的。受保护的修饰符应该足够了。</a:t>
            </a:r>
            <a:endParaRPr lang="zh-CN" altLang="en-US" sz="2400" b="0" i="0" dirty="0">
              <a:solidFill>
                <a:srgbClr val="1D2129"/>
              </a:solidFill>
              <a:effectLst/>
              <a:latin typeface="UbuntuMono"/>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90491" y="609886"/>
            <a:ext cx="6094520" cy="584775"/>
          </a:xfrm>
          <a:prstGeom prst="rect">
            <a:avLst/>
          </a:prstGeom>
          <a:noFill/>
        </p:spPr>
        <p:txBody>
          <a:bodyPr wrap="square">
            <a:spAutoFit/>
          </a:bodyPr>
          <a:lstStyle/>
          <a:p>
            <a:pPr algn="l" fontAlgn="base"/>
            <a:r>
              <a:rPr lang="en-US" altLang="zh-CN" sz="3200" b="1" i="0" dirty="0">
                <a:solidFill>
                  <a:srgbClr val="1D2129"/>
                </a:solidFill>
                <a:effectLst/>
                <a:latin typeface="华文新魏" panose="02010800040101010101" pitchFamily="2" charset="-122"/>
                <a:ea typeface="华文新魏" panose="02010800040101010101" pitchFamily="2" charset="-122"/>
              </a:rPr>
              <a:t>NoteEditActivity.java</a:t>
            </a:r>
            <a:endParaRPr lang="en-US" altLang="zh-CN" sz="3200" b="1" i="0" dirty="0">
              <a:solidFill>
                <a:srgbClr val="1D2129"/>
              </a:solidFill>
              <a:effectLst/>
              <a:latin typeface="华文新魏" panose="02010800040101010101" pitchFamily="2" charset="-122"/>
              <a:ea typeface="华文新魏" panose="02010800040101010101" pitchFamily="2" charset="-122"/>
            </a:endParaRPr>
          </a:p>
        </p:txBody>
      </p:sp>
      <p:sp>
        <p:nvSpPr>
          <p:cNvPr id="5" name="文本框 4"/>
          <p:cNvSpPr txBox="1"/>
          <p:nvPr/>
        </p:nvSpPr>
        <p:spPr>
          <a:xfrm>
            <a:off x="659166" y="1194661"/>
            <a:ext cx="9035249" cy="923330"/>
          </a:xfrm>
          <a:prstGeom prst="rect">
            <a:avLst/>
          </a:prstGeom>
          <a:noFill/>
        </p:spPr>
        <p:txBody>
          <a:bodyPr wrap="square">
            <a:spAutoFit/>
          </a:bodyPr>
          <a:lstStyle/>
          <a:p>
            <a:pPr algn="l" fontAlgn="base">
              <a:buFont typeface="Arial" panose="020B0604020202020204" pitchFamily="34" charset="0"/>
              <a:buChar char="•"/>
            </a:pPr>
            <a:r>
              <a:rPr lang="en-US" altLang="zh-CN" b="0" i="0" dirty="0">
                <a:solidFill>
                  <a:srgbClr val="1D2129"/>
                </a:solidFill>
                <a:effectLst/>
                <a:latin typeface="UbuntuMono"/>
              </a:rPr>
              <a:t>Iterate over the "</a:t>
            </a:r>
            <a:r>
              <a:rPr lang="en-US" altLang="zh-CN" b="0" i="0" dirty="0" err="1">
                <a:solidFill>
                  <a:srgbClr val="1D2129"/>
                </a:solidFill>
                <a:effectLst/>
                <a:latin typeface="UbuntuMono"/>
              </a:rPr>
              <a:t>entrySet</a:t>
            </a:r>
            <a:r>
              <a:rPr lang="en-US" altLang="zh-CN" b="0" i="0" dirty="0">
                <a:solidFill>
                  <a:srgbClr val="1D2129"/>
                </a:solidFill>
                <a:effectLst/>
                <a:latin typeface="UbuntuMono"/>
              </a:rPr>
              <a:t>" instead of the "</a:t>
            </a:r>
            <a:r>
              <a:rPr lang="en-US" altLang="zh-CN" b="0" i="0" dirty="0" err="1">
                <a:solidFill>
                  <a:srgbClr val="1D2129"/>
                </a:solidFill>
                <a:effectLst/>
                <a:latin typeface="UbuntuMono"/>
              </a:rPr>
              <a:t>keySet</a:t>
            </a:r>
            <a:r>
              <a:rPr lang="en-US" altLang="zh-CN" b="0" i="0" dirty="0">
                <a:solidFill>
                  <a:srgbClr val="1D2129"/>
                </a:solidFill>
                <a:effectLst/>
                <a:latin typeface="UbuntuMono"/>
              </a:rPr>
              <a:t>"</a:t>
            </a:r>
            <a:br>
              <a:rPr lang="en-US" altLang="zh-CN" b="0" i="0" dirty="0">
                <a:solidFill>
                  <a:srgbClr val="1D2129"/>
                </a:solidFill>
                <a:effectLst/>
                <a:latin typeface="UbuntuMono"/>
              </a:rPr>
            </a:br>
            <a:r>
              <a:rPr lang="zh-CN" altLang="en-US" b="0" i="0" dirty="0">
                <a:solidFill>
                  <a:srgbClr val="1D2129"/>
                </a:solidFill>
                <a:effectLst/>
                <a:latin typeface="UbuntuMono"/>
              </a:rPr>
              <a:t>当循环中只需要</a:t>
            </a:r>
            <a:r>
              <a:rPr lang="en-US" altLang="zh-CN" b="0" i="0" dirty="0">
                <a:solidFill>
                  <a:srgbClr val="1D2129"/>
                </a:solidFill>
                <a:effectLst/>
                <a:latin typeface="UbuntuMono"/>
              </a:rPr>
              <a:t>map</a:t>
            </a:r>
            <a:r>
              <a:rPr lang="zh-CN" altLang="en-US" b="0" i="0" dirty="0">
                <a:solidFill>
                  <a:srgbClr val="1D2129"/>
                </a:solidFill>
                <a:effectLst/>
                <a:latin typeface="UbuntuMono"/>
              </a:rPr>
              <a:t>中的关键点时，迭代</a:t>
            </a:r>
            <a:r>
              <a:rPr lang="en-US" altLang="zh-CN" b="0" i="0" dirty="0" err="1">
                <a:solidFill>
                  <a:srgbClr val="1D2129"/>
                </a:solidFill>
                <a:effectLst/>
                <a:latin typeface="UbuntuMono"/>
              </a:rPr>
              <a:t>keySet</a:t>
            </a:r>
            <a:r>
              <a:rPr lang="zh-CN" altLang="en-US" b="0" i="0" dirty="0">
                <a:solidFill>
                  <a:srgbClr val="1D2129"/>
                </a:solidFill>
                <a:effectLst/>
                <a:latin typeface="UbuntuMono"/>
              </a:rPr>
              <a:t>是有意义的。但是，当同时需要键和值时，迭代</a:t>
            </a:r>
            <a:r>
              <a:rPr lang="en-US" altLang="zh-CN" b="0" i="0" dirty="0" err="1">
                <a:solidFill>
                  <a:srgbClr val="1D2129"/>
                </a:solidFill>
                <a:effectLst/>
                <a:latin typeface="UbuntuMono"/>
              </a:rPr>
              <a:t>entrySet</a:t>
            </a:r>
            <a:r>
              <a:rPr lang="zh-CN" altLang="en-US" b="0" i="0" dirty="0">
                <a:solidFill>
                  <a:srgbClr val="1D2129"/>
                </a:solidFill>
                <a:effectLst/>
                <a:latin typeface="UbuntuMono"/>
              </a:rPr>
              <a:t>会更有效，这样可以同时访问键和值。</a:t>
            </a:r>
            <a:endParaRPr lang="zh-CN" altLang="en-US" b="0" i="0" dirty="0">
              <a:solidFill>
                <a:srgbClr val="1D2129"/>
              </a:solidFill>
              <a:effectLst/>
              <a:latin typeface="UbuntuMono"/>
            </a:endParaRPr>
          </a:p>
        </p:txBody>
      </p:sp>
      <p:pic>
        <p:nvPicPr>
          <p:cNvPr id="7" name="图片 6"/>
          <p:cNvPicPr>
            <a:picLocks noChangeAspect="1"/>
          </p:cNvPicPr>
          <p:nvPr/>
        </p:nvPicPr>
        <p:blipFill>
          <a:blip r:embed="rId1"/>
          <a:stretch>
            <a:fillRect/>
          </a:stretch>
        </p:blipFill>
        <p:spPr>
          <a:xfrm>
            <a:off x="659166" y="2117991"/>
            <a:ext cx="8077615" cy="4559534"/>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圆角 21"/>
          <p:cNvSpPr/>
          <p:nvPr/>
        </p:nvSpPr>
        <p:spPr>
          <a:xfrm>
            <a:off x="111546" y="1081734"/>
            <a:ext cx="12110790" cy="5327533"/>
          </a:xfrm>
          <a:prstGeom prst="roundRect">
            <a:avLst/>
          </a:prstGeom>
          <a:solidFill>
            <a:schemeClr val="bg2">
              <a:lumMod val="9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11546" y="110921"/>
            <a:ext cx="6094520" cy="584775"/>
          </a:xfrm>
          <a:prstGeom prst="rect">
            <a:avLst/>
          </a:prstGeom>
          <a:noFill/>
        </p:spPr>
        <p:txBody>
          <a:bodyPr wrap="square">
            <a:spAutoFit/>
          </a:bodyPr>
          <a:lstStyle/>
          <a:p>
            <a:r>
              <a:rPr lang="zh-CN" altLang="en-US" sz="3200" b="1" dirty="0">
                <a:latin typeface="华文新魏" panose="02010800040101010101" pitchFamily="2" charset="-122"/>
                <a:ea typeface="华文新魏" panose="02010800040101010101" pitchFamily="2" charset="-122"/>
              </a:rPr>
              <a:t>代码注解</a:t>
            </a:r>
            <a:endParaRPr lang="zh-CN" altLang="en-US" sz="3200" b="1" dirty="0">
              <a:latin typeface="华文新魏" panose="02010800040101010101" pitchFamily="2" charset="-122"/>
              <a:ea typeface="华文新魏" panose="02010800040101010101" pitchFamily="2" charset="-122"/>
            </a:endParaRPr>
          </a:p>
        </p:txBody>
      </p:sp>
      <p:sp>
        <p:nvSpPr>
          <p:cNvPr id="2" name="文本框 1"/>
          <p:cNvSpPr txBox="1"/>
          <p:nvPr/>
        </p:nvSpPr>
        <p:spPr>
          <a:xfrm>
            <a:off x="10725758" y="6365262"/>
            <a:ext cx="1772689" cy="461665"/>
          </a:xfrm>
          <a:prstGeom prst="rect">
            <a:avLst/>
          </a:prstGeom>
          <a:noFill/>
        </p:spPr>
        <p:txBody>
          <a:bodyPr wrap="square">
            <a:spAutoFit/>
          </a:bodyPr>
          <a:lstStyle/>
          <a:p>
            <a:r>
              <a:rPr lang="en-US" altLang="zh-CN" sz="2400" dirty="0">
                <a:latin typeface="Algerian" panose="04020705040A02060702" pitchFamily="82" charset="0"/>
                <a:hlinkClick r:id="rId1" action="ppaction://hlinksldjump"/>
              </a:rPr>
              <a:t>return</a:t>
            </a:r>
            <a:endParaRPr lang="zh-CN" altLang="en-US" sz="2400" dirty="0"/>
          </a:p>
        </p:txBody>
      </p:sp>
      <p:sp>
        <p:nvSpPr>
          <p:cNvPr id="4" name="文本框 3"/>
          <p:cNvSpPr txBox="1"/>
          <p:nvPr/>
        </p:nvSpPr>
        <p:spPr>
          <a:xfrm>
            <a:off x="2458189" y="218643"/>
            <a:ext cx="6764866" cy="369332"/>
          </a:xfrm>
          <a:prstGeom prst="rect">
            <a:avLst/>
          </a:prstGeom>
          <a:noFill/>
        </p:spPr>
        <p:txBody>
          <a:bodyPr wrap="square" rtlCol="0">
            <a:spAutoFit/>
          </a:bodyPr>
          <a:lstStyle/>
          <a:p>
            <a:r>
              <a:rPr lang="en-US" altLang="zh-CN" dirty="0">
                <a:hlinkClick r:id="rId2"/>
              </a:rPr>
              <a:t>https://www.cnblogs.com/appletree24/p/17180883.html#</a:t>
            </a:r>
            <a:r>
              <a:rPr lang="zh-CN" altLang="en-US" dirty="0">
                <a:hlinkClick r:id="rId2"/>
              </a:rPr>
              <a:t>代码注解</a:t>
            </a:r>
            <a:endParaRPr lang="zh-CN" altLang="en-US" dirty="0"/>
          </a:p>
        </p:txBody>
      </p:sp>
      <p:sp>
        <p:nvSpPr>
          <p:cNvPr id="6" name="文本框 5"/>
          <p:cNvSpPr txBox="1"/>
          <p:nvPr/>
        </p:nvSpPr>
        <p:spPr>
          <a:xfrm>
            <a:off x="907044" y="1328991"/>
            <a:ext cx="4778096"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AlarmAlertActivity.java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7" name="文本框 6"/>
          <p:cNvSpPr txBox="1"/>
          <p:nvPr/>
        </p:nvSpPr>
        <p:spPr>
          <a:xfrm>
            <a:off x="907044" y="1885891"/>
            <a:ext cx="4778096"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AlarmInitReceiver.java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8" name="文本框 7"/>
          <p:cNvSpPr txBox="1"/>
          <p:nvPr/>
        </p:nvSpPr>
        <p:spPr>
          <a:xfrm>
            <a:off x="907044" y="2442791"/>
            <a:ext cx="4778096"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AlarmReceiver.java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9" name="文本框 8"/>
          <p:cNvSpPr txBox="1"/>
          <p:nvPr/>
        </p:nvSpPr>
        <p:spPr>
          <a:xfrm>
            <a:off x="7231215" y="2265109"/>
            <a:ext cx="4778096"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DateTimePicker.java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10" name="文本框 9"/>
          <p:cNvSpPr txBox="1"/>
          <p:nvPr/>
        </p:nvSpPr>
        <p:spPr>
          <a:xfrm>
            <a:off x="7181242" y="1555426"/>
            <a:ext cx="5179149"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DateTimePickerDialog.java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11" name="文本框 10"/>
          <p:cNvSpPr txBox="1"/>
          <p:nvPr/>
        </p:nvSpPr>
        <p:spPr>
          <a:xfrm>
            <a:off x="857904" y="4154454"/>
            <a:ext cx="4778096"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DropdownMenu.java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12" name="文本框 11"/>
          <p:cNvSpPr txBox="1"/>
          <p:nvPr/>
        </p:nvSpPr>
        <p:spPr>
          <a:xfrm>
            <a:off x="857904" y="4847063"/>
            <a:ext cx="4778096"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FoldersListAdaper.java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13" name="文本框 12"/>
          <p:cNvSpPr txBox="1"/>
          <p:nvPr/>
        </p:nvSpPr>
        <p:spPr>
          <a:xfrm>
            <a:off x="7091313" y="3607604"/>
            <a:ext cx="4778096"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NoteEditActinity.java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14" name="文本框 13"/>
          <p:cNvSpPr txBox="1"/>
          <p:nvPr/>
        </p:nvSpPr>
        <p:spPr>
          <a:xfrm>
            <a:off x="7091313" y="4095673"/>
            <a:ext cx="5483950"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NotesPreferenceActivity.java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15" name="文本框 14"/>
          <p:cNvSpPr txBox="1"/>
          <p:nvPr/>
        </p:nvSpPr>
        <p:spPr>
          <a:xfrm>
            <a:off x="7091313" y="4585453"/>
            <a:ext cx="4778096"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NoteltemData.java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16" name="文本框 15"/>
          <p:cNvSpPr txBox="1"/>
          <p:nvPr/>
        </p:nvSpPr>
        <p:spPr>
          <a:xfrm>
            <a:off x="7091313" y="5081511"/>
            <a:ext cx="4778096"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NotesListAdaper.java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17" name="文本框 16"/>
          <p:cNvSpPr txBox="1"/>
          <p:nvPr/>
        </p:nvSpPr>
        <p:spPr>
          <a:xfrm>
            <a:off x="7091313" y="5571291"/>
            <a:ext cx="4778096" cy="523220"/>
          </a:xfrm>
          <a:prstGeom prst="rect">
            <a:avLst/>
          </a:prstGeom>
          <a:noFill/>
        </p:spPr>
        <p:txBody>
          <a:bodyPr wrap="square" rtlCol="0">
            <a:spAutoFit/>
          </a:bodyPr>
          <a:lstStyle/>
          <a:p>
            <a:r>
              <a:rPr lang="en-US" altLang="zh-CN" sz="2800" dirty="0">
                <a:solidFill>
                  <a:schemeClr val="bg1"/>
                </a:solidFill>
                <a:highlight>
                  <a:srgbClr val="000000"/>
                </a:highlight>
                <a:latin typeface="华文新魏" panose="02010800040101010101" pitchFamily="2" charset="-122"/>
                <a:ea typeface="华文新魏" panose="02010800040101010101" pitchFamily="2" charset="-122"/>
              </a:rPr>
              <a:t>NotesListItem.java</a:t>
            </a:r>
            <a:endParaRPr lang="zh-CN" altLang="en-US" sz="2800" dirty="0">
              <a:solidFill>
                <a:schemeClr val="bg1"/>
              </a:solidFill>
              <a:highlight>
                <a:srgbClr val="000000"/>
              </a:highlight>
              <a:latin typeface="华文新魏" panose="02010800040101010101" pitchFamily="2" charset="-122"/>
              <a:ea typeface="华文新魏" panose="02010800040101010101" pitchFamily="2" charset="-122"/>
            </a:endParaRPr>
          </a:p>
        </p:txBody>
      </p:sp>
      <p:sp>
        <p:nvSpPr>
          <p:cNvPr id="24" name="减号 23"/>
          <p:cNvSpPr/>
          <p:nvPr/>
        </p:nvSpPr>
        <p:spPr>
          <a:xfrm>
            <a:off x="5937046" y="916888"/>
            <a:ext cx="246765" cy="5657224"/>
          </a:xfrm>
          <a:prstGeom prst="mathMinus">
            <a:avLst>
              <a:gd name="adj1" fmla="val 94160"/>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减号 24"/>
          <p:cNvSpPr/>
          <p:nvPr/>
        </p:nvSpPr>
        <p:spPr>
          <a:xfrm rot="5400000">
            <a:off x="6043559" y="-2757638"/>
            <a:ext cx="246765" cy="12110792"/>
          </a:xfrm>
          <a:prstGeom prst="mathMinus">
            <a:avLst>
              <a:gd name="adj1" fmla="val 100000"/>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173080" y="83163"/>
            <a:ext cx="6094520" cy="584775"/>
          </a:xfrm>
          <a:prstGeom prst="rect">
            <a:avLst/>
          </a:prstGeom>
          <a:noFill/>
        </p:spPr>
        <p:txBody>
          <a:bodyPr wrap="square">
            <a:spAutoFit/>
          </a:bodyPr>
          <a:lstStyle/>
          <a:p>
            <a:pPr algn="l" fontAlgn="base"/>
            <a:r>
              <a:rPr lang="zh-CN" altLang="en-US" sz="3200" b="1" i="0" dirty="0">
                <a:solidFill>
                  <a:srgbClr val="1D2129"/>
                </a:solidFill>
                <a:effectLst/>
                <a:latin typeface="华文新魏" panose="02010800040101010101" pitchFamily="2" charset="-122"/>
                <a:ea typeface="华文新魏" panose="02010800040101010101" pitchFamily="2" charset="-122"/>
              </a:rPr>
              <a:t>添加功能</a:t>
            </a:r>
            <a:endParaRPr lang="zh-CN" altLang="en-US" sz="3200" b="1" i="0" dirty="0">
              <a:solidFill>
                <a:srgbClr val="1D2129"/>
              </a:solidFill>
              <a:effectLst/>
              <a:latin typeface="华文新魏" panose="02010800040101010101" pitchFamily="2" charset="-122"/>
              <a:ea typeface="华文新魏" panose="02010800040101010101" pitchFamily="2" charset="-122"/>
            </a:endParaRPr>
          </a:p>
        </p:txBody>
      </p:sp>
      <p:sp>
        <p:nvSpPr>
          <p:cNvPr id="5" name="文本框 4"/>
          <p:cNvSpPr txBox="1"/>
          <p:nvPr/>
        </p:nvSpPr>
        <p:spPr>
          <a:xfrm>
            <a:off x="2680810" y="2827166"/>
            <a:ext cx="6094520" cy="400110"/>
          </a:xfrm>
          <a:prstGeom prst="rect">
            <a:avLst/>
          </a:prstGeom>
          <a:noFill/>
        </p:spPr>
        <p:txBody>
          <a:bodyPr wrap="square">
            <a:spAutoFit/>
          </a:bodyPr>
          <a:lstStyle/>
          <a:p>
            <a:pPr algn="l" fontAlgn="base"/>
            <a:r>
              <a:rPr lang="en-US" altLang="zh-CN" sz="2000" b="1" i="0" dirty="0">
                <a:solidFill>
                  <a:srgbClr val="1D2129"/>
                </a:solidFill>
                <a:effectLst/>
                <a:latin typeface="UbuntuMono"/>
              </a:rPr>
              <a:t>UI</a:t>
            </a:r>
            <a:r>
              <a:rPr lang="zh-CN" altLang="en-US" sz="2000" b="1" i="0" dirty="0">
                <a:solidFill>
                  <a:srgbClr val="1D2129"/>
                </a:solidFill>
                <a:effectLst/>
                <a:latin typeface="UbuntuMono"/>
              </a:rPr>
              <a:t>变化</a:t>
            </a:r>
            <a:endParaRPr lang="zh-CN" altLang="en-US" sz="2000" b="1" i="0" dirty="0">
              <a:solidFill>
                <a:srgbClr val="1D2129"/>
              </a:solidFill>
              <a:effectLst/>
              <a:latin typeface="UbuntuMono"/>
            </a:endParaRPr>
          </a:p>
        </p:txBody>
      </p:sp>
      <p:pic>
        <p:nvPicPr>
          <p:cNvPr id="9218"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401733" y="928414"/>
            <a:ext cx="2960867" cy="555403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10139449" y="6020784"/>
            <a:ext cx="1772689" cy="461665"/>
          </a:xfrm>
          <a:prstGeom prst="rect">
            <a:avLst/>
          </a:prstGeom>
          <a:noFill/>
        </p:spPr>
        <p:txBody>
          <a:bodyPr wrap="square">
            <a:spAutoFit/>
          </a:bodyPr>
          <a:lstStyle/>
          <a:p>
            <a:r>
              <a:rPr lang="en-US" altLang="zh-CN" sz="2400" dirty="0">
                <a:latin typeface="Algerian" panose="04020705040A02060702" pitchFamily="82" charset="0"/>
                <a:hlinkClick r:id="rId2" action="ppaction://hlinksldjump"/>
              </a:rPr>
              <a:t>return</a:t>
            </a:r>
            <a:endParaRPr lang="zh-CN" altLang="en-US"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709769" y="163337"/>
            <a:ext cx="6094520" cy="400110"/>
          </a:xfrm>
          <a:prstGeom prst="rect">
            <a:avLst/>
          </a:prstGeom>
          <a:noFill/>
        </p:spPr>
        <p:txBody>
          <a:bodyPr wrap="square">
            <a:spAutoFit/>
          </a:bodyPr>
          <a:lstStyle/>
          <a:p>
            <a:pPr algn="l" fontAlgn="base"/>
            <a:r>
              <a:rPr lang="zh-CN" altLang="en-US" sz="2000" b="1" i="0" dirty="0">
                <a:solidFill>
                  <a:srgbClr val="1D2129"/>
                </a:solidFill>
                <a:effectLst/>
                <a:latin typeface="UbuntuMono"/>
              </a:rPr>
              <a:t>便签功能</a:t>
            </a:r>
            <a:endParaRPr lang="zh-CN" altLang="en-US" sz="2000" b="1" i="0" dirty="0">
              <a:solidFill>
                <a:srgbClr val="1D2129"/>
              </a:solidFill>
              <a:effectLst/>
              <a:latin typeface="UbuntuMono"/>
            </a:endParaRPr>
          </a:p>
        </p:txBody>
      </p:sp>
      <p:sp>
        <p:nvSpPr>
          <p:cNvPr id="5" name="文本框 4"/>
          <p:cNvSpPr txBox="1"/>
          <p:nvPr/>
        </p:nvSpPr>
        <p:spPr>
          <a:xfrm flipH="1">
            <a:off x="3557151" y="1717100"/>
            <a:ext cx="354054" cy="2677656"/>
          </a:xfrm>
          <a:prstGeom prst="rect">
            <a:avLst/>
          </a:prstGeom>
          <a:noFill/>
        </p:spPr>
        <p:txBody>
          <a:bodyPr wrap="square">
            <a:spAutoFit/>
          </a:bodyPr>
          <a:lstStyle/>
          <a:p>
            <a:r>
              <a:rPr lang="zh-CN" altLang="en-US" sz="2400" b="0" i="0" dirty="0">
                <a:solidFill>
                  <a:srgbClr val="1D2129"/>
                </a:solidFill>
                <a:effectLst/>
                <a:latin typeface="UbuntuMono"/>
              </a:rPr>
              <a:t>新建一个文件夹</a:t>
            </a:r>
            <a:endParaRPr lang="zh-CN" altLang="en-US" sz="2400" dirty="0"/>
          </a:p>
        </p:txBody>
      </p:sp>
      <p:pic>
        <p:nvPicPr>
          <p:cNvPr id="1024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153106" y="703408"/>
            <a:ext cx="2988098" cy="5791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430014" y="1467260"/>
            <a:ext cx="584118" cy="3539430"/>
          </a:xfrm>
          <a:prstGeom prst="rect">
            <a:avLst/>
          </a:prstGeom>
          <a:noFill/>
        </p:spPr>
        <p:txBody>
          <a:bodyPr wrap="square">
            <a:spAutoFit/>
          </a:bodyPr>
          <a:lstStyle/>
          <a:p>
            <a:r>
              <a:rPr lang="zh-CN" altLang="en-US" sz="2800" b="0" i="0" dirty="0">
                <a:solidFill>
                  <a:srgbClr val="1D2129"/>
                </a:solidFill>
                <a:effectLst/>
                <a:latin typeface="UbuntuMono"/>
              </a:rPr>
              <a:t>创建文件夹完毕后</a:t>
            </a:r>
            <a:endParaRPr lang="en-US" altLang="zh-CN" sz="2800" b="0" i="0" dirty="0">
              <a:solidFill>
                <a:srgbClr val="1D2129"/>
              </a:solidFill>
              <a:effectLst/>
              <a:latin typeface="UbuntuMono"/>
            </a:endParaRPr>
          </a:p>
        </p:txBody>
      </p:sp>
      <p:pic>
        <p:nvPicPr>
          <p:cNvPr id="1126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441823" y="367043"/>
            <a:ext cx="3268923" cy="6123914"/>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3524174" y="1457530"/>
            <a:ext cx="584118" cy="3108543"/>
          </a:xfrm>
          <a:prstGeom prst="rect">
            <a:avLst/>
          </a:prstGeom>
          <a:noFill/>
        </p:spPr>
        <p:txBody>
          <a:bodyPr wrap="square">
            <a:spAutoFit/>
          </a:bodyPr>
          <a:lstStyle/>
          <a:p>
            <a:r>
              <a:rPr lang="zh-CN" altLang="en-US" sz="2800" b="0" i="0" dirty="0">
                <a:solidFill>
                  <a:srgbClr val="1D2129"/>
                </a:solidFill>
                <a:effectLst/>
                <a:latin typeface="UbuntuMono"/>
              </a:rPr>
              <a:t>效果如右图所示</a:t>
            </a:r>
            <a:endParaRPr lang="en-US" altLang="zh-CN" sz="2800" b="0" i="0" dirty="0">
              <a:solidFill>
                <a:srgbClr val="1D2129"/>
              </a:solidFill>
              <a:effectLst/>
              <a:latin typeface="UbuntuMono"/>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589126" y="1613118"/>
            <a:ext cx="491807" cy="1815882"/>
          </a:xfrm>
          <a:prstGeom prst="rect">
            <a:avLst/>
          </a:prstGeom>
          <a:noFill/>
        </p:spPr>
        <p:txBody>
          <a:bodyPr wrap="square">
            <a:spAutoFit/>
          </a:bodyPr>
          <a:lstStyle/>
          <a:p>
            <a:r>
              <a:rPr lang="zh-CN" altLang="en-US" sz="2800" dirty="0"/>
              <a:t>便签记录</a:t>
            </a:r>
            <a:endParaRPr lang="zh-CN" altLang="en-US" sz="2800" dirty="0"/>
          </a:p>
        </p:txBody>
      </p:sp>
      <p:pic>
        <p:nvPicPr>
          <p:cNvPr id="1229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730111" y="651933"/>
            <a:ext cx="3032360" cy="5435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744133" y="897468"/>
            <a:ext cx="8915400" cy="954107"/>
          </a:xfrm>
          <a:prstGeom prst="rect">
            <a:avLst/>
          </a:prstGeom>
          <a:noFill/>
        </p:spPr>
        <p:txBody>
          <a:bodyPr wrap="square">
            <a:spAutoFit/>
          </a:bodyPr>
          <a:lstStyle/>
          <a:p>
            <a:r>
              <a:rPr lang="zh-CN" altLang="en-US" sz="2800" b="0" i="0" dirty="0">
                <a:solidFill>
                  <a:srgbClr val="1D2129"/>
                </a:solidFill>
                <a:effectLst/>
                <a:latin typeface="UbuntuMono"/>
              </a:rPr>
              <a:t>在记录便签页，可以有如下操作。</a:t>
            </a:r>
            <a:endParaRPr lang="en-US" altLang="zh-CN" sz="2800" b="0" i="0" dirty="0">
              <a:solidFill>
                <a:srgbClr val="1D2129"/>
              </a:solidFill>
              <a:effectLst/>
              <a:latin typeface="UbuntuMono"/>
            </a:endParaRPr>
          </a:p>
          <a:p>
            <a:r>
              <a:rPr lang="zh-CN" altLang="en-US" sz="2800" b="0" i="0" dirty="0">
                <a:solidFill>
                  <a:srgbClr val="1D2129"/>
                </a:solidFill>
                <a:effectLst/>
                <a:latin typeface="UbuntuMono"/>
              </a:rPr>
              <a:t>例如设置字体大小、分享给他人、定时提醒功能。</a:t>
            </a:r>
            <a:endParaRPr lang="zh-CN" altLang="en-US" sz="2800" dirty="0"/>
          </a:p>
        </p:txBody>
      </p:sp>
      <p:pic>
        <p:nvPicPr>
          <p:cNvPr id="1331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003941" y="2333544"/>
            <a:ext cx="2124075" cy="325755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2467" y="3000294"/>
            <a:ext cx="3019425" cy="2590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114283" y="665863"/>
            <a:ext cx="544250" cy="3046988"/>
          </a:xfrm>
          <a:prstGeom prst="rect">
            <a:avLst/>
          </a:prstGeom>
          <a:noFill/>
        </p:spPr>
        <p:txBody>
          <a:bodyPr wrap="square">
            <a:spAutoFit/>
          </a:bodyPr>
          <a:lstStyle/>
          <a:p>
            <a:r>
              <a:rPr lang="zh-CN" altLang="en-US" sz="3200" b="0" i="0" dirty="0">
                <a:solidFill>
                  <a:srgbClr val="1D2129"/>
                </a:solidFill>
                <a:effectLst/>
                <a:latin typeface="UbuntuMono"/>
              </a:rPr>
              <a:t>任务清单效果</a:t>
            </a:r>
            <a:endParaRPr lang="zh-CN" altLang="en-US" sz="3200" dirty="0"/>
          </a:p>
        </p:txBody>
      </p:sp>
      <p:pic>
        <p:nvPicPr>
          <p:cNvPr id="14338"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844312" y="864165"/>
            <a:ext cx="3121355" cy="5129669"/>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3065" y="951964"/>
            <a:ext cx="2667002" cy="49725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579341" y="766617"/>
            <a:ext cx="5889191" cy="2308324"/>
          </a:xfrm>
          <a:prstGeom prst="rect">
            <a:avLst/>
          </a:prstGeom>
          <a:noFill/>
        </p:spPr>
        <p:txBody>
          <a:bodyPr wrap="square" rtlCol="0">
            <a:spAutoFit/>
          </a:bodyPr>
          <a:lstStyle/>
          <a:p>
            <a:r>
              <a:rPr lang="zh-CN" altLang="en-US" sz="2400" dirty="0">
                <a:latin typeface="华文仿宋" panose="02010600040101010101" pitchFamily="2" charset="-122"/>
                <a:ea typeface="华文仿宋" panose="02010600040101010101" pitchFamily="2" charset="-122"/>
              </a:rPr>
              <a:t>进行协同开发时，我们组先分一个人把正常可运行的小米便签项目放到</a:t>
            </a:r>
            <a:r>
              <a:rPr lang="en-US" altLang="zh-CN" sz="2400" dirty="0" err="1">
                <a:latin typeface="华文仿宋" panose="02010600040101010101" pitchFamily="2" charset="-122"/>
                <a:ea typeface="华文仿宋" panose="02010600040101010101" pitchFamily="2" charset="-122"/>
              </a:rPr>
              <a:t>github</a:t>
            </a:r>
            <a:r>
              <a:rPr lang="zh-CN" altLang="en-US" sz="2400" dirty="0">
                <a:latin typeface="华文仿宋" panose="02010600040101010101" pitchFamily="2" charset="-122"/>
                <a:ea typeface="华文仿宋" panose="02010600040101010101" pitchFamily="2" charset="-122"/>
              </a:rPr>
              <a:t>上作为一个源仓库，剩余三个人</a:t>
            </a:r>
            <a:r>
              <a:rPr lang="en-US" altLang="zh-CN" sz="2400" dirty="0">
                <a:latin typeface="华文仿宋" panose="02010600040101010101" pitchFamily="2" charset="-122"/>
                <a:ea typeface="华文仿宋" panose="02010600040101010101" pitchFamily="2" charset="-122"/>
              </a:rPr>
              <a:t>fork</a:t>
            </a:r>
            <a:r>
              <a:rPr lang="zh-CN" altLang="en-US" sz="2400" dirty="0">
                <a:latin typeface="华文仿宋" panose="02010600040101010101" pitchFamily="2" charset="-122"/>
                <a:ea typeface="华文仿宋" panose="02010600040101010101" pitchFamily="2" charset="-122"/>
              </a:rPr>
              <a:t>到自己的仓库，在本地添加功能之后</a:t>
            </a:r>
            <a:r>
              <a:rPr lang="en-US" altLang="zh-CN" sz="2400" dirty="0">
                <a:latin typeface="华文仿宋" panose="02010600040101010101" pitchFamily="2" charset="-122"/>
                <a:ea typeface="华文仿宋" panose="02010600040101010101" pitchFamily="2" charset="-122"/>
              </a:rPr>
              <a:t>push</a:t>
            </a:r>
            <a:r>
              <a:rPr lang="zh-CN" altLang="en-US" sz="2400" dirty="0">
                <a:latin typeface="华文仿宋" panose="02010600040101010101" pitchFamily="2" charset="-122"/>
                <a:ea typeface="华文仿宋" panose="02010600040101010101" pitchFamily="2" charset="-122"/>
              </a:rPr>
              <a:t>到自己的</a:t>
            </a:r>
            <a:r>
              <a:rPr lang="en-US" altLang="zh-CN" sz="2400" dirty="0" err="1">
                <a:latin typeface="华文仿宋" panose="02010600040101010101" pitchFamily="2" charset="-122"/>
                <a:ea typeface="华文仿宋" panose="02010600040101010101" pitchFamily="2" charset="-122"/>
              </a:rPr>
              <a:t>github</a:t>
            </a:r>
            <a:r>
              <a:rPr lang="zh-CN" altLang="en-US" sz="2400" dirty="0">
                <a:latin typeface="华文仿宋" panose="02010600040101010101" pitchFamily="2" charset="-122"/>
                <a:ea typeface="华文仿宋" panose="02010600040101010101" pitchFamily="2" charset="-122"/>
              </a:rPr>
              <a:t>仓库，再</a:t>
            </a:r>
            <a:r>
              <a:rPr lang="en-US" altLang="zh-CN" sz="2400" dirty="0">
                <a:latin typeface="华文仿宋" panose="02010600040101010101" pitchFamily="2" charset="-122"/>
                <a:ea typeface="华文仿宋" panose="02010600040101010101" pitchFamily="2" charset="-122"/>
              </a:rPr>
              <a:t>pull request</a:t>
            </a:r>
            <a:r>
              <a:rPr lang="zh-CN" altLang="en-US" sz="2400" dirty="0">
                <a:latin typeface="华文仿宋" panose="02010600040101010101" pitchFamily="2" charset="-122"/>
                <a:ea typeface="华文仿宋" panose="02010600040101010101" pitchFamily="2" charset="-122"/>
              </a:rPr>
              <a:t>到源仓库，最后进行分支合并，形成一个最终的项目。</a:t>
            </a:r>
            <a:endParaRPr lang="zh-CN" altLang="en-US" sz="2400" dirty="0">
              <a:latin typeface="华文仿宋" panose="02010600040101010101" pitchFamily="2" charset="-122"/>
              <a:ea typeface="华文仿宋" panose="02010600040101010101" pitchFamily="2" charset="-122"/>
            </a:endParaRPr>
          </a:p>
        </p:txBody>
      </p:sp>
      <p:pic>
        <p:nvPicPr>
          <p:cNvPr id="2" name="图片 1" descr="头歌仓库界面"/>
          <p:cNvPicPr>
            <a:picLocks noChangeAspect="1"/>
          </p:cNvPicPr>
          <p:nvPr/>
        </p:nvPicPr>
        <p:blipFill>
          <a:blip r:embed="rId1"/>
          <a:stretch>
            <a:fillRect/>
          </a:stretch>
        </p:blipFill>
        <p:spPr>
          <a:xfrm>
            <a:off x="0" y="3581400"/>
            <a:ext cx="6542405" cy="32766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812335" y="2019684"/>
            <a:ext cx="4292573" cy="923330"/>
          </a:xfrm>
          <a:prstGeom prst="rect">
            <a:avLst/>
          </a:prstGeom>
          <a:noFill/>
        </p:spPr>
        <p:txBody>
          <a:bodyPr wrap="square" lIns="91440" tIns="45720" rIns="91440" bIns="45720">
            <a:spAutoFit/>
          </a:bodyPr>
          <a:lstStyle/>
          <a:p>
            <a:pPr algn="ctr"/>
            <a:r>
              <a:rPr lang="zh-CN" altLang="en-US" sz="5400" dirty="0">
                <a:ln w="0"/>
                <a:solidFill>
                  <a:schemeClr val="accent1"/>
                </a:solidFill>
                <a:effectLst>
                  <a:outerShdw blurRad="38100" dist="25400" dir="5400000" algn="ctr" rotWithShape="0">
                    <a:srgbClr val="6E747A">
                      <a:alpha val="43000"/>
                    </a:srgbClr>
                  </a:outerShdw>
                </a:effectLst>
              </a:rPr>
              <a:t>谢谢观看</a:t>
            </a:r>
            <a:endParaRPr lang="zh-CN" altLang="en-US" sz="5400" dirty="0">
              <a:ln w="0"/>
              <a:solidFill>
                <a:schemeClr val="accent1"/>
              </a:solidFill>
              <a:effectLst>
                <a:outerShdw blurRad="38100" dist="25400" dir="5400000" algn="ctr" rotWithShape="0">
                  <a:srgbClr val="6E747A">
                    <a:alpha val="43000"/>
                  </a:srgbClr>
                </a:outerShdw>
              </a:effectLst>
            </a:endParaRPr>
          </a:p>
        </p:txBody>
      </p:sp>
      <p:sp>
        <p:nvSpPr>
          <p:cNvPr id="3" name="矩形 2"/>
          <p:cNvSpPr/>
          <p:nvPr/>
        </p:nvSpPr>
        <p:spPr>
          <a:xfrm>
            <a:off x="1730862" y="3262899"/>
            <a:ext cx="8730275" cy="923330"/>
          </a:xfrm>
          <a:prstGeom prst="rect">
            <a:avLst/>
          </a:prstGeom>
          <a:noFill/>
        </p:spPr>
        <p:txBody>
          <a:bodyPr wrap="none" lIns="91440" tIns="45720" rIns="91440" bIns="45720">
            <a:spAutoFit/>
          </a:bodyPr>
          <a:lstStyle/>
          <a:p>
            <a:pPr algn="ctr"/>
            <a:r>
              <a:rPr lang="en-US" altLang="zh-CN" sz="5400" b="1" i="1" dirty="0">
                <a:ln w="22225">
                  <a:gradFill>
                    <a:gsLst>
                      <a:gs pos="9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chemeClr val="accent2">
                    <a:lumMod val="40000"/>
                    <a:lumOff val="60000"/>
                  </a:schemeClr>
                </a:solidFill>
                <a:effectLst>
                  <a:glow rad="139700">
                    <a:schemeClr val="accent2">
                      <a:satMod val="175000"/>
                      <a:alpha val="40000"/>
                    </a:schemeClr>
                  </a:glow>
                </a:effectLst>
              </a:rPr>
              <a:t>Thanks for your </a:t>
            </a:r>
            <a:r>
              <a:rPr lang="en-US" altLang="zh-CN" sz="5400" b="1" i="1" dirty="0" err="1">
                <a:ln w="22225">
                  <a:gradFill>
                    <a:gsLst>
                      <a:gs pos="9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chemeClr val="accent2">
                    <a:lumMod val="40000"/>
                    <a:lumOff val="60000"/>
                  </a:schemeClr>
                </a:solidFill>
                <a:effectLst>
                  <a:glow rad="139700">
                    <a:schemeClr val="accent2">
                      <a:satMod val="175000"/>
                      <a:alpha val="40000"/>
                    </a:schemeClr>
                  </a:glow>
                </a:effectLst>
              </a:rPr>
              <a:t>whatching</a:t>
            </a:r>
            <a:endParaRPr lang="zh-CN" altLang="en-US" sz="5400" b="1" i="1" dirty="0">
              <a:ln w="22225">
                <a:gradFill>
                  <a:gsLst>
                    <a:gs pos="9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chemeClr val="accent2">
                  <a:lumMod val="40000"/>
                  <a:lumOff val="60000"/>
                </a:schemeClr>
              </a:solidFill>
              <a:effectLst>
                <a:glow rad="139700">
                  <a:schemeClr val="accent2">
                    <a:satMod val="175000"/>
                    <a:alpha val="40000"/>
                  </a:schemeClr>
                </a:glow>
              </a:effectLst>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4716</Words>
  <Application>WPS 演示</Application>
  <PresentationFormat>宽屏</PresentationFormat>
  <Paragraphs>230</Paragraphs>
  <Slides>42</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42</vt:i4>
      </vt:variant>
    </vt:vector>
  </HeadingPairs>
  <TitlesOfParts>
    <vt:vector size="55" baseType="lpstr">
      <vt:lpstr>Arial</vt:lpstr>
      <vt:lpstr>宋体</vt:lpstr>
      <vt:lpstr>Wingdings</vt:lpstr>
      <vt:lpstr>华文新魏</vt:lpstr>
      <vt:lpstr>华文仿宋</vt:lpstr>
      <vt:lpstr>Algerian</vt:lpstr>
      <vt:lpstr>微软雅黑</vt:lpstr>
      <vt:lpstr>Arial Unicode MS</vt:lpstr>
      <vt:lpstr>等线 Light</vt:lpstr>
      <vt:lpstr>等线</vt:lpstr>
      <vt:lpstr>UbuntuMono</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夏 俊成</dc:creator>
  <cp:lastModifiedBy>不配想你</cp:lastModifiedBy>
  <cp:revision>7</cp:revision>
  <dcterms:created xsi:type="dcterms:W3CDTF">2023-03-20T07:53:00Z</dcterms:created>
  <dcterms:modified xsi:type="dcterms:W3CDTF">2025-06-18T01:06:22Z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3DED8A1953E64E679067B21951E3C3D8_12</vt:lpwstr>
  </property>
  <property fmtid="{D5CDD505-2E9C-101B-9397-08002B2CF9AE}" pid="3" name="KSOProductBuildVer">
    <vt:lpwstr>2052-12.1.0.20305</vt:lpwstr>
  </property>
</Properties>
</file>