
<file path=[Content_Types].xml><?xml version="1.0" encoding="utf-8"?>
<Types xmlns="http://schemas.openxmlformats.org/package/2006/content-types">
  <Default Extension="jpeg" ContentType="image/jpeg"/>
  <Default Extension="JPG" ContentType="image/.jpg"/>
  <Default Extension="png" ContentType="image/png"/>
  <Default Extension="mp4" ContentType="video/mp4"/>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fonts/font1.fntdata" ContentType="application/x-fontdata"/>
  <Override PartName="/ppt/fonts/font2.fntdata" ContentType="application/x-fontdata"/>
  <Override PartName="/ppt/fonts/font3.fntdata" ContentType="application/x-fontdata"/>
  <Override PartName="/ppt/fonts/font4.fntdata" ContentType="application/x-fontdata"/>
  <Override PartName="/ppt/fonts/font5.fntdata" ContentType="application/x-fontdata"/>
  <Override PartName="/ppt/fonts/font6.fntdata" ContentType="application/x-fontdata"/>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Lst>
  <p:sldSz cx="12192000" cy="6858000"/>
  <p:notesSz cx="6858000" cy="9144000"/>
  <p:embeddedFontLst>
    <p:embeddedFont>
      <p:font typeface="Noto Sans SC" panose="020B0200000000000000" charset="-122"/>
      <p:regular r:id="rId25"/>
    </p:embeddedFont>
    <p:embeddedFont>
      <p:font typeface="微软雅黑" panose="020B0503020204020204" charset="-122"/>
      <p:regular r:id="rId26"/>
    </p:embeddedFont>
    <p:embeddedFont>
      <p:font typeface="Calibri" panose="020F0502020204030204" charset="0"/>
      <p:regular r:id="rId27"/>
      <p:bold r:id="rId28"/>
      <p:italic r:id="rId29"/>
      <p:boldItalic r:id="rId3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showGuides="1">
      <p:cViewPr varScale="1">
        <p:scale>
          <a:sx n="78" d="100"/>
          <a:sy n="78" d="100"/>
        </p:scale>
        <p:origin x="850" y="6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0" Type="http://schemas.openxmlformats.org/officeDocument/2006/relationships/font" Target="fonts/font6.fntdata"/><Relationship Id="rId3" Type="http://schemas.openxmlformats.org/officeDocument/2006/relationships/slide" Target="slides/slide1.xml"/><Relationship Id="rId29" Type="http://schemas.openxmlformats.org/officeDocument/2006/relationships/font" Target="fonts/font5.fntdata"/><Relationship Id="rId28" Type="http://schemas.openxmlformats.org/officeDocument/2006/relationships/font" Target="fonts/font4.fntdata"/><Relationship Id="rId27" Type="http://schemas.openxmlformats.org/officeDocument/2006/relationships/font" Target="fonts/font3.fntdata"/><Relationship Id="rId26" Type="http://schemas.openxmlformats.org/officeDocument/2006/relationships/font" Target="fonts/font2.fntdata"/><Relationship Id="rId25" Type="http://schemas.openxmlformats.org/officeDocument/2006/relationships/font" Target="fonts/font1.fntdata"/><Relationship Id="rId24" Type="http://schemas.openxmlformats.org/officeDocument/2006/relationships/tableStyles" Target="tableStyles.xml"/><Relationship Id="rId23" Type="http://schemas.openxmlformats.org/officeDocument/2006/relationships/viewProps" Target="viewProps.xml"/><Relationship Id="rId22" Type="http://schemas.openxmlformats.org/officeDocument/2006/relationships/presProps" Target="presProps.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Content Placeholder 2"/>
          <p:cNvSpPr>
            <a:spLocks noGrp="1"/>
          </p:cNvSpPr>
          <p:nvPr>
            <p:ph idx="1"/>
          </p:nvPr>
        </p:nvSpPr>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3.jpeg"/><Relationship Id="rId1" Type="http://schemas.openxmlformats.org/officeDocument/2006/relationships/image" Target="../media/image2.png"/></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4.png"/></Relationships>
</file>

<file path=ppt/slides/_rels/slide4.xml.rels><?xml version="1.0" encoding="UTF-8" standalone="yes"?>
<Relationships xmlns="http://schemas.openxmlformats.org/package/2006/relationships"><Relationship Id="rId9" Type="http://schemas.openxmlformats.org/officeDocument/2006/relationships/tags" Target="../tags/tag8.xml"/><Relationship Id="rId8" Type="http://schemas.openxmlformats.org/officeDocument/2006/relationships/tags" Target="../tags/tag7.xml"/><Relationship Id="rId7" Type="http://schemas.openxmlformats.org/officeDocument/2006/relationships/tags" Target="../tags/tag6.xml"/><Relationship Id="rId6" Type="http://schemas.openxmlformats.org/officeDocument/2006/relationships/tags" Target="../tags/tag5.xml"/><Relationship Id="rId5" Type="http://schemas.openxmlformats.org/officeDocument/2006/relationships/tags" Target="../tags/tag4.xml"/><Relationship Id="rId4" Type="http://schemas.openxmlformats.org/officeDocument/2006/relationships/tags" Target="../tags/tag3.xml"/><Relationship Id="rId3" Type="http://schemas.openxmlformats.org/officeDocument/2006/relationships/tags" Target="../tags/tag2.xml"/><Relationship Id="rId2" Type="http://schemas.openxmlformats.org/officeDocument/2006/relationships/tags" Target="../tags/tag1.xml"/><Relationship Id="rId16" Type="http://schemas.openxmlformats.org/officeDocument/2006/relationships/slideLayout" Target="../slideLayouts/slideLayout7.xml"/><Relationship Id="rId15" Type="http://schemas.openxmlformats.org/officeDocument/2006/relationships/image" Target="../media/image6.png"/><Relationship Id="rId14" Type="http://schemas.openxmlformats.org/officeDocument/2006/relationships/image" Target="../media/image5.png"/><Relationship Id="rId13" Type="http://schemas.openxmlformats.org/officeDocument/2006/relationships/tags" Target="../tags/tag12.xml"/><Relationship Id="rId12" Type="http://schemas.openxmlformats.org/officeDocument/2006/relationships/tags" Target="../tags/tag11.xml"/><Relationship Id="rId11" Type="http://schemas.openxmlformats.org/officeDocument/2006/relationships/tags" Target="../tags/tag10.xml"/><Relationship Id="rId10" Type="http://schemas.openxmlformats.org/officeDocument/2006/relationships/tags" Target="../tags/tag9.xml"/><Relationship Id="rId1" Type="http://schemas.openxmlformats.org/officeDocument/2006/relationships/image" Target="../media/image2.png"/></Relationships>
</file>

<file path=ppt/slides/_rels/slide5.xml.rels><?xml version="1.0" encoding="UTF-8" standalone="yes"?>
<Relationships xmlns="http://schemas.openxmlformats.org/package/2006/relationships"><Relationship Id="rId9" Type="http://schemas.openxmlformats.org/officeDocument/2006/relationships/tags" Target="../tags/tag20.xml"/><Relationship Id="rId8" Type="http://schemas.openxmlformats.org/officeDocument/2006/relationships/tags" Target="../tags/tag19.xml"/><Relationship Id="rId7" Type="http://schemas.openxmlformats.org/officeDocument/2006/relationships/tags" Target="../tags/tag18.xml"/><Relationship Id="rId6" Type="http://schemas.openxmlformats.org/officeDocument/2006/relationships/tags" Target="../tags/tag17.xml"/><Relationship Id="rId5" Type="http://schemas.openxmlformats.org/officeDocument/2006/relationships/tags" Target="../tags/tag16.xml"/><Relationship Id="rId4" Type="http://schemas.openxmlformats.org/officeDocument/2006/relationships/tags" Target="../tags/tag15.xml"/><Relationship Id="rId3" Type="http://schemas.openxmlformats.org/officeDocument/2006/relationships/tags" Target="../tags/tag14.xml"/><Relationship Id="rId2" Type="http://schemas.openxmlformats.org/officeDocument/2006/relationships/tags" Target="../tags/tag13.xml"/><Relationship Id="rId11" Type="http://schemas.openxmlformats.org/officeDocument/2006/relationships/slideLayout" Target="../slideLayouts/slideLayout7.xml"/><Relationship Id="rId10" Type="http://schemas.openxmlformats.org/officeDocument/2006/relationships/image" Target="../media/image7.png"/><Relationship Id="rId1" Type="http://schemas.openxmlformats.org/officeDocument/2006/relationships/image" Target="../media/image2.png"/></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png"/></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8.png"/><Relationship Id="rId1" Type="http://schemas.openxmlformats.org/officeDocument/2006/relationships/image" Target="../media/image2.png"/></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png"/></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4.png"/></Relationships>
</file>

<file path=ppt/slides/_rels/slide11.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9.png"/><Relationship Id="rId3" Type="http://schemas.microsoft.com/office/2007/relationships/media" Target="../media/media1.mp4"/><Relationship Id="rId2" Type="http://schemas.openxmlformats.org/officeDocument/2006/relationships/video" Target="../media/media1.mp4"/><Relationship Id="rId1" Type="http://schemas.openxmlformats.org/officeDocument/2006/relationships/image" Target="../media/image4.png"/></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4.png"/></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png"/></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png"/></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png"/></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png"/></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png"/></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png"/></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0.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1"/>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2483281" y="2572205"/>
            <a:ext cx="7225437" cy="1977390"/>
          </a:xfrm>
          <a:prstGeom prst="rect">
            <a:avLst/>
          </a:prstGeom>
          <a:noFill/>
        </p:spPr>
        <p:txBody>
          <a:bodyPr vert="horz" wrap="square" lIns="91440" tIns="45720" rIns="91440" bIns="45720" rtlCol="0" anchor="ctr" anchorCtr="0">
            <a:normAutofit/>
          </a:bodyPr>
          <a:lstStyle/>
          <a:p>
            <a:pPr algn="ctr">
              <a:lnSpc>
                <a:spcPct val="120000"/>
              </a:lnSpc>
            </a:pPr>
            <a:r>
              <a:rPr lang="en-US" sz="4950" b="1">
                <a:solidFill>
                  <a:srgbClr val="4C678E">
                    <a:alpha val="100000"/>
                  </a:srgbClr>
                </a:solidFill>
                <a:latin typeface="Noto Sans SC" panose="020B0200000000000000" charset="-122"/>
                <a:ea typeface="Noto Sans SC" panose="020B0200000000000000" charset="-122"/>
                <a:cs typeface="Noto Sans SC" panose="020B0200000000000000" charset="-122"/>
              </a:rPr>
              <a:t>启熹项目汇报</a:t>
            </a:r>
            <a:endParaRPr lang="en-US" sz="4950" b="1">
              <a:solidFill>
                <a:srgbClr val="4C678E">
                  <a:alpha val="100000"/>
                </a:srgbClr>
              </a:solidFill>
              <a:latin typeface="Noto Sans SC" panose="020B0200000000000000" charset="-122"/>
              <a:ea typeface="Noto Sans SC" panose="020B0200000000000000" charset="-122"/>
              <a:cs typeface="Noto Sans SC" panose="020B0200000000000000" charset="-122"/>
            </a:endParaRPr>
          </a:p>
        </p:txBody>
      </p:sp>
      <p:sp>
        <p:nvSpPr>
          <p:cNvPr id="3" name="AutoShape 3"/>
          <p:cNvSpPr/>
          <p:nvPr/>
        </p:nvSpPr>
        <p:spPr>
          <a:xfrm>
            <a:off x="4917445" y="1954313"/>
            <a:ext cx="2357110" cy="419156"/>
          </a:xfrm>
          <a:prstGeom prst="rect">
            <a:avLst/>
          </a:prstGeom>
          <a:noFill/>
        </p:spPr>
        <p:txBody>
          <a:bodyPr vert="horz" wrap="square" lIns="66008" tIns="33052" rIns="66008" bIns="33052" rtlCol="0" anchor="ctr" anchorCtr="1">
            <a:noAutofit/>
          </a:bodyPr>
          <a:lstStyle/>
          <a:p>
            <a:pPr algn="ctr">
              <a:defRPr/>
            </a:pPr>
            <a:r>
              <a:rPr lang="en-US" sz="1425" dirty="0">
                <a:solidFill>
                  <a:srgbClr val="4C678E">
                    <a:alpha val="100000"/>
                  </a:srgbClr>
                </a:solidFill>
                <a:latin typeface="Noto Sans SC" panose="020B0200000000000000" charset="-122"/>
                <a:ea typeface="Noto Sans SC" panose="020B0200000000000000" charset="-122"/>
                <a:cs typeface="Noto Sans SC" panose="020B0200000000000000" charset="-122"/>
              </a:rPr>
              <a:t>2025</a:t>
            </a:r>
            <a:endParaRPr lang="en-US" sz="1100" dirty="0"/>
          </a:p>
        </p:txBody>
      </p:sp>
      <p:grpSp>
        <p:nvGrpSpPr>
          <p:cNvPr id="4" name="Group 4"/>
          <p:cNvGrpSpPr/>
          <p:nvPr/>
        </p:nvGrpSpPr>
        <p:grpSpPr>
          <a:xfrm>
            <a:off x="3276601" y="4879211"/>
            <a:ext cx="6248398" cy="434059"/>
            <a:chOff x="3276601" y="4879211"/>
            <a:chExt cx="6248398" cy="434059"/>
          </a:xfrm>
        </p:grpSpPr>
        <p:sp>
          <p:nvSpPr>
            <p:cNvPr id="5" name="AutoShape 5"/>
            <p:cNvSpPr/>
            <p:nvPr/>
          </p:nvSpPr>
          <p:spPr>
            <a:xfrm>
              <a:off x="3276601" y="4879211"/>
              <a:ext cx="2571040" cy="434059"/>
            </a:xfrm>
            <a:prstGeom prst="rect">
              <a:avLst/>
            </a:prstGeom>
            <a:noFill/>
          </p:spPr>
          <p:txBody>
            <a:bodyPr vert="horz" wrap="square" lIns="66008" tIns="33052" rIns="66008" bIns="33052" rtlCol="0" anchor="ctr" anchorCtr="1">
              <a:noAutofit/>
            </a:bodyPr>
            <a:lstStyle/>
            <a:p>
              <a:pPr algn="l">
                <a:lnSpc>
                  <a:spcPct val="120000"/>
                </a:lnSpc>
                <a:defRPr/>
              </a:pPr>
              <a:r>
                <a:rPr lang="en-US" sz="1800" dirty="0" err="1">
                  <a:solidFill>
                    <a:srgbClr val="4C678E">
                      <a:alpha val="100000"/>
                    </a:srgbClr>
                  </a:solidFill>
                  <a:latin typeface="Noto Sans SC" panose="020B0200000000000000" charset="-122"/>
                  <a:ea typeface="Noto Sans SC" panose="020B0200000000000000" charset="-122"/>
                  <a:cs typeface="Noto Sans SC" panose="020B0200000000000000" charset="-122"/>
                </a:rPr>
                <a:t>汇报人</a:t>
              </a:r>
              <a:r>
                <a:rPr lang="en-US" sz="1800" dirty="0">
                  <a:solidFill>
                    <a:srgbClr val="4C678E">
                      <a:alpha val="100000"/>
                    </a:srgbClr>
                  </a:solidFill>
                  <a:latin typeface="Noto Sans SC" panose="020B0200000000000000" charset="-122"/>
                  <a:ea typeface="Noto Sans SC" panose="020B0200000000000000" charset="-122"/>
                  <a:cs typeface="Noto Sans SC" panose="020B0200000000000000" charset="-122"/>
                </a:rPr>
                <a:t>：</a:t>
              </a:r>
              <a:r>
                <a:rPr lang="zh-CN" altLang="en-US" dirty="0">
                  <a:solidFill>
                    <a:srgbClr val="4C678E">
                      <a:alpha val="100000"/>
                    </a:srgbClr>
                  </a:solidFill>
                  <a:latin typeface="Noto Sans SC" panose="020B0200000000000000" charset="-122"/>
                  <a:ea typeface="Noto Sans SC" panose="020B0200000000000000" charset="-122"/>
                  <a:cs typeface="Noto Sans SC" panose="020B0200000000000000" charset="-122"/>
                </a:rPr>
                <a:t>邢家昌 王冠程</a:t>
              </a:r>
              <a:endParaRPr lang="en-US" sz="1100" dirty="0"/>
            </a:p>
          </p:txBody>
        </p:sp>
        <p:sp>
          <p:nvSpPr>
            <p:cNvPr id="6" name="AutoShape 6"/>
            <p:cNvSpPr/>
            <p:nvPr/>
          </p:nvSpPr>
          <p:spPr>
            <a:xfrm>
              <a:off x="6323802" y="4879211"/>
              <a:ext cx="3201197" cy="419156"/>
            </a:xfrm>
            <a:prstGeom prst="rect">
              <a:avLst/>
            </a:prstGeom>
            <a:noFill/>
          </p:spPr>
          <p:txBody>
            <a:bodyPr vert="horz" wrap="square" lIns="66008" tIns="33052" rIns="66008" bIns="33052" rtlCol="0" anchor="ctr" anchorCtr="1">
              <a:noAutofit/>
            </a:bodyPr>
            <a:lstStyle/>
            <a:p>
              <a:pPr algn="l">
                <a:lnSpc>
                  <a:spcPct val="120000"/>
                </a:lnSpc>
                <a:defRPr/>
              </a:pPr>
              <a:r>
                <a:rPr lang="en-US" sz="1800" dirty="0">
                  <a:solidFill>
                    <a:srgbClr val="4C678E">
                      <a:alpha val="100000"/>
                    </a:srgbClr>
                  </a:solidFill>
                  <a:latin typeface="Noto Sans SC" panose="020B0200000000000000" charset="-122"/>
                  <a:ea typeface="Noto Sans SC" panose="020B0200000000000000" charset="-122"/>
                  <a:cs typeface="Noto Sans SC" panose="020B0200000000000000" charset="-122"/>
                </a:rPr>
                <a:t>2025-06-05</a:t>
              </a:r>
              <a:endParaRPr lang="en-US" sz="1100" dirty="0"/>
            </a:p>
          </p:txBody>
        </p:sp>
      </p:grpSp>
      <p:grpSp>
        <p:nvGrpSpPr>
          <p:cNvPr id="7" name="Group 7"/>
          <p:cNvGrpSpPr/>
          <p:nvPr/>
        </p:nvGrpSpPr>
        <p:grpSpPr>
          <a:xfrm>
            <a:off x="3995756" y="2097216"/>
            <a:ext cx="4200487" cy="110857"/>
            <a:chOff x="3995756" y="2097216"/>
            <a:chExt cx="4200487" cy="110857"/>
          </a:xfrm>
        </p:grpSpPr>
        <p:cxnSp>
          <p:nvCxnSpPr>
            <p:cNvPr id="8" name="Connector 8"/>
            <p:cNvCxnSpPr/>
            <p:nvPr/>
          </p:nvCxnSpPr>
          <p:spPr>
            <a:xfrm>
              <a:off x="7154192" y="2163891"/>
              <a:ext cx="1042051" cy="0"/>
            </a:xfrm>
            <a:prstGeom prst="line">
              <a:avLst/>
            </a:prstGeom>
            <a:ln w="19050">
              <a:solidFill>
                <a:srgbClr val="4C678E">
                  <a:alpha val="100000"/>
                </a:srgbClr>
              </a:solidFill>
              <a:prstDash val="solid"/>
              <a:headEnd type="none"/>
              <a:tailEnd type="none"/>
            </a:ln>
          </p:spPr>
        </p:cxnSp>
        <p:sp>
          <p:nvSpPr>
            <p:cNvPr id="9" name="AutoShape 9"/>
            <p:cNvSpPr/>
            <p:nvPr/>
          </p:nvSpPr>
          <p:spPr>
            <a:xfrm>
              <a:off x="7154192" y="2097216"/>
              <a:ext cx="110857" cy="110857"/>
            </a:xfrm>
            <a:prstGeom prst="ellipse">
              <a:avLst/>
            </a:prstGeom>
            <a:solidFill>
              <a:srgbClr val="4C678E">
                <a:alpha val="100000"/>
              </a:srgbClr>
            </a:solidFill>
          </p:spPr>
        </p:sp>
        <p:cxnSp>
          <p:nvCxnSpPr>
            <p:cNvPr id="10" name="Connector 10"/>
            <p:cNvCxnSpPr/>
            <p:nvPr/>
          </p:nvCxnSpPr>
          <p:spPr>
            <a:xfrm>
              <a:off x="3995756" y="2163891"/>
              <a:ext cx="1042051" cy="0"/>
            </a:xfrm>
            <a:prstGeom prst="line">
              <a:avLst/>
            </a:prstGeom>
            <a:ln w="19050">
              <a:solidFill>
                <a:srgbClr val="4C678E">
                  <a:alpha val="100000"/>
                </a:srgbClr>
              </a:solidFill>
              <a:prstDash val="solid"/>
              <a:headEnd type="none"/>
              <a:tailEnd type="none"/>
            </a:ln>
          </p:spPr>
        </p:cxnSp>
        <p:sp>
          <p:nvSpPr>
            <p:cNvPr id="11" name="AutoShape 11"/>
            <p:cNvSpPr/>
            <p:nvPr/>
          </p:nvSpPr>
          <p:spPr>
            <a:xfrm>
              <a:off x="5037808" y="2097216"/>
              <a:ext cx="110857" cy="110857"/>
            </a:xfrm>
            <a:prstGeom prst="ellipse">
              <a:avLst/>
            </a:prstGeom>
            <a:solidFill>
              <a:srgbClr val="4C678E">
                <a:alpha val="100000"/>
              </a:srgbClr>
            </a:solidFill>
          </p:spPr>
        </p:sp>
      </p:grpSp>
      <p:sp>
        <p:nvSpPr>
          <p:cNvPr id="12" name="AutoShape 12"/>
          <p:cNvSpPr/>
          <p:nvPr/>
        </p:nvSpPr>
        <p:spPr>
          <a:xfrm>
            <a:off x="473638" y="302919"/>
            <a:ext cx="482143" cy="482143"/>
          </a:xfrm>
          <a:prstGeom prst="ellipse">
            <a:avLst/>
          </a:prstGeom>
          <a:solidFill>
            <a:srgbClr val="4C678E">
              <a:alpha val="100000"/>
            </a:srgbClr>
          </a:solidFill>
        </p:spPr>
      </p:sp>
      <p:sp>
        <p:nvSpPr>
          <p:cNvPr id="13" name="Freeform 13"/>
          <p:cNvSpPr/>
          <p:nvPr/>
        </p:nvSpPr>
        <p:spPr>
          <a:xfrm>
            <a:off x="585431" y="395662"/>
            <a:ext cx="258557" cy="258557"/>
          </a:xfrm>
          <a:custGeom>
            <a:avLst/>
            <a:gdLst/>
            <a:ahLst/>
            <a:cxnLst/>
            <a:rect l="l" t="t" r="r" b="b"/>
            <a:pathLst>
              <a:path w="304800" h="304800">
                <a:moveTo>
                  <a:pt x="0" y="91440"/>
                </a:moveTo>
                <a:lnTo>
                  <a:pt x="152400" y="0"/>
                </a:lnTo>
                <a:lnTo>
                  <a:pt x="304800" y="91440"/>
                </a:lnTo>
                <a:lnTo>
                  <a:pt x="304800" y="121920"/>
                </a:lnTo>
                <a:lnTo>
                  <a:pt x="0" y="121920"/>
                </a:lnTo>
                <a:lnTo>
                  <a:pt x="0" y="91440"/>
                </a:lnTo>
                <a:close/>
              </a:path>
              <a:path w="304800" h="304800">
                <a:moveTo>
                  <a:pt x="0" y="274320"/>
                </a:moveTo>
                <a:lnTo>
                  <a:pt x="304800" y="274320"/>
                </a:lnTo>
                <a:lnTo>
                  <a:pt x="304800" y="304800"/>
                </a:lnTo>
                <a:lnTo>
                  <a:pt x="0" y="304800"/>
                </a:lnTo>
                <a:lnTo>
                  <a:pt x="0" y="274320"/>
                </a:lnTo>
                <a:close/>
              </a:path>
              <a:path w="304800" h="304800">
                <a:moveTo>
                  <a:pt x="30480" y="243840"/>
                </a:moveTo>
                <a:lnTo>
                  <a:pt x="274320" y="243840"/>
                </a:lnTo>
                <a:lnTo>
                  <a:pt x="274320" y="274320"/>
                </a:lnTo>
                <a:lnTo>
                  <a:pt x="30480" y="274320"/>
                </a:lnTo>
                <a:lnTo>
                  <a:pt x="30480" y="243840"/>
                </a:lnTo>
                <a:close/>
              </a:path>
              <a:path w="304800" h="304800">
                <a:moveTo>
                  <a:pt x="30480" y="121920"/>
                </a:moveTo>
                <a:lnTo>
                  <a:pt x="91440" y="121920"/>
                </a:lnTo>
                <a:lnTo>
                  <a:pt x="91440" y="243840"/>
                </a:lnTo>
                <a:lnTo>
                  <a:pt x="30480" y="243840"/>
                </a:lnTo>
                <a:lnTo>
                  <a:pt x="30480" y="121920"/>
                </a:lnTo>
                <a:close/>
              </a:path>
              <a:path w="304800" h="304800">
                <a:moveTo>
                  <a:pt x="121920" y="121920"/>
                </a:moveTo>
                <a:lnTo>
                  <a:pt x="182880" y="121920"/>
                </a:lnTo>
                <a:lnTo>
                  <a:pt x="182880" y="243840"/>
                </a:lnTo>
                <a:lnTo>
                  <a:pt x="121920" y="243840"/>
                </a:lnTo>
                <a:lnTo>
                  <a:pt x="121920" y="121920"/>
                </a:lnTo>
                <a:close/>
              </a:path>
              <a:path w="304800" h="304800">
                <a:moveTo>
                  <a:pt x="213360" y="121920"/>
                </a:moveTo>
                <a:lnTo>
                  <a:pt x="274320" y="121920"/>
                </a:lnTo>
                <a:lnTo>
                  <a:pt x="274320" y="243840"/>
                </a:lnTo>
                <a:lnTo>
                  <a:pt x="213360" y="243840"/>
                </a:lnTo>
                <a:lnTo>
                  <a:pt x="213360" y="121920"/>
                </a:lnTo>
              </a:path>
            </a:pathLst>
          </a:custGeom>
          <a:solidFill>
            <a:srgbClr val="FFFFFF">
              <a:alpha val="100000"/>
            </a:srgbClr>
          </a:solidFill>
        </p:spPr>
      </p:sp>
      <p:sp>
        <p:nvSpPr>
          <p:cNvPr id="14" name="AutoShape 14"/>
          <p:cNvSpPr/>
          <p:nvPr/>
        </p:nvSpPr>
        <p:spPr>
          <a:xfrm>
            <a:off x="1052310" y="334413"/>
            <a:ext cx="5497697" cy="419156"/>
          </a:xfrm>
          <a:prstGeom prst="rect">
            <a:avLst/>
          </a:prstGeom>
          <a:noFill/>
        </p:spPr>
        <p:txBody>
          <a:bodyPr vert="horz" wrap="square" lIns="66008" tIns="33052" rIns="66008" bIns="33052" rtlCol="0" anchor="ctr" anchorCtr="0">
            <a:noAutofit/>
          </a:bodyPr>
          <a:lstStyle/>
          <a:p>
            <a:pPr algn="l">
              <a:defRPr/>
            </a:pPr>
            <a:endParaRPr lang="en-US" sz="1100" dirty="0"/>
          </a:p>
        </p:txBody>
      </p:sp>
      <p:sp>
        <p:nvSpPr>
          <p:cNvPr id="15" name="AutoShape 5"/>
          <p:cNvSpPr/>
          <p:nvPr/>
        </p:nvSpPr>
        <p:spPr>
          <a:xfrm>
            <a:off x="1052310" y="365528"/>
            <a:ext cx="5497697" cy="419156"/>
          </a:xfrm>
          <a:prstGeom prst="rect">
            <a:avLst/>
          </a:prstGeom>
          <a:noFill/>
        </p:spPr>
        <p:txBody>
          <a:bodyPr vert="horz" wrap="square" lIns="66008" tIns="33052" rIns="66008" bIns="33052" rtlCol="0" anchor="ctr" anchorCtr="0">
            <a:noAutofit/>
          </a:bodyPr>
          <a:p>
            <a:pPr algn="l">
              <a:defRPr/>
            </a:pPr>
            <a:r>
              <a:rPr lang="zh-CN" altLang="en-US" sz="1575">
                <a:solidFill>
                  <a:srgbClr val="4C678E">
                    <a:alpha val="100000"/>
                  </a:srgbClr>
                </a:solidFill>
                <a:latin typeface="Noto Sans SC" panose="020B0200000000000000" charset="-122"/>
                <a:ea typeface="Noto Sans SC" panose="020B0200000000000000" charset="-122"/>
                <a:cs typeface="Noto Sans SC" panose="020B0200000000000000" charset="-122"/>
              </a:rPr>
              <a:t>项目</a:t>
            </a:r>
            <a:r>
              <a:rPr lang="en-US" altLang="zh-CN" sz="1575">
                <a:solidFill>
                  <a:srgbClr val="4C678E">
                    <a:alpha val="100000"/>
                  </a:srgbClr>
                </a:solidFill>
                <a:latin typeface="Noto Sans SC" panose="020B0200000000000000" charset="-122"/>
                <a:ea typeface="Noto Sans SC" panose="020B0200000000000000" charset="-122"/>
                <a:cs typeface="Noto Sans SC" panose="020B0200000000000000" charset="-122"/>
              </a:rPr>
              <a:t>404</a:t>
            </a:r>
            <a:r>
              <a:rPr lang="zh-CN" altLang="en-US" sz="1575">
                <a:solidFill>
                  <a:srgbClr val="4C678E">
                    <a:alpha val="100000"/>
                  </a:srgbClr>
                </a:solidFill>
                <a:latin typeface="Noto Sans SC" panose="020B0200000000000000" charset="-122"/>
                <a:ea typeface="Noto Sans SC" panose="020B0200000000000000" charset="-122"/>
                <a:cs typeface="Noto Sans SC" panose="020B0200000000000000" charset="-122"/>
              </a:rPr>
              <a:t>小组</a:t>
            </a:r>
            <a:endParaRPr lang="zh-CN" altLang="en-US" sz="1575">
              <a:solidFill>
                <a:srgbClr val="4C678E">
                  <a:alpha val="100000"/>
                </a:srgb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1"/>
          <a:srcRect/>
          <a:stretch>
            <a:fillRect/>
          </a:stretch>
        </a:blip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a:stretch>
            <a:fillRect/>
          </a:stretch>
        </p:blipFill>
        <p:spPr>
          <a:xfrm>
            <a:off x="0" y="0"/>
            <a:ext cx="12192000" cy="6858000"/>
          </a:xfrm>
          <a:prstGeom prst="rect">
            <a:avLst/>
          </a:prstGeom>
        </p:spPr>
      </p:pic>
      <p:sp>
        <p:nvSpPr>
          <p:cNvPr id="3" name="TextBox 3"/>
          <p:cNvSpPr txBox="1"/>
          <p:nvPr/>
        </p:nvSpPr>
        <p:spPr>
          <a:xfrm>
            <a:off x="664080" y="1873005"/>
            <a:ext cx="2792730" cy="1263015"/>
          </a:xfrm>
          <a:prstGeom prst="rect">
            <a:avLst/>
          </a:prstGeom>
        </p:spPr>
        <p:txBody>
          <a:bodyPr vert="horz" wrap="square" lIns="91440" tIns="45720" rIns="91440" bIns="45720" rtlCol="0" anchor="ctr" anchorCtr="0">
            <a:spAutoFit/>
          </a:bodyPr>
          <a:lstStyle/>
          <a:p>
            <a:pPr algn="ctr">
              <a:lnSpc>
                <a:spcPct val="100000"/>
              </a:lnSpc>
              <a:spcBef>
                <a:spcPts val="375"/>
              </a:spcBef>
            </a:pPr>
            <a:r>
              <a:rPr lang="en-US" sz="7200" b="1">
                <a:solidFill>
                  <a:schemeClr val="accent1">
                    <a:alpha val="100000"/>
                  </a:schemeClr>
                </a:solidFill>
                <a:latin typeface="Noto Sans SC" panose="020B0200000000000000" charset="-122"/>
                <a:ea typeface="Noto Sans SC" panose="020B0200000000000000" charset="-122"/>
                <a:cs typeface="Noto Sans SC" panose="020B0200000000000000" charset="-122"/>
              </a:rPr>
              <a:t>目录</a:t>
            </a:r>
            <a:endParaRPr lang="en-US" sz="72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4" name="TextBox 4"/>
          <p:cNvSpPr txBox="1"/>
          <p:nvPr/>
        </p:nvSpPr>
        <p:spPr>
          <a:xfrm>
            <a:off x="664612" y="3126495"/>
            <a:ext cx="2830830" cy="253365"/>
          </a:xfrm>
          <a:prstGeom prst="rect">
            <a:avLst/>
          </a:prstGeom>
        </p:spPr>
        <p:txBody>
          <a:bodyPr vert="horz" wrap="square" lIns="91440" tIns="45720" rIns="91440" bIns="45720" rtlCol="0" anchor="ctr" anchorCtr="0">
            <a:normAutofit/>
          </a:bodyPr>
          <a:lstStyle/>
          <a:p>
            <a:pPr algn="ctr">
              <a:lnSpc>
                <a:spcPct val="100000"/>
              </a:lnSpc>
              <a:spcBef>
                <a:spcPts val="375"/>
              </a:spcBef>
            </a:pPr>
            <a:r>
              <a:rPr lang="en-US" sz="900">
                <a:solidFill>
                  <a:srgbClr val="7F7F7F">
                    <a:alpha val="100000"/>
                  </a:srgbClr>
                </a:solidFill>
                <a:latin typeface="Noto Sans SC" panose="020B0200000000000000" charset="-122"/>
                <a:ea typeface="Noto Sans SC" panose="020B0200000000000000" charset="-122"/>
                <a:cs typeface="Noto Sans SC" panose="020B0200000000000000" charset="-122"/>
              </a:rPr>
              <a:t>SCIENCE AND TECHNOLOGY</a:t>
            </a:r>
            <a:endParaRPr lang="en-US" sz="900">
              <a:solidFill>
                <a:srgbClr val="7F7F7F">
                  <a:alpha val="100000"/>
                </a:srgbClr>
              </a:solidFill>
              <a:latin typeface="Noto Sans SC" panose="020B0200000000000000" charset="-122"/>
              <a:ea typeface="Noto Sans SC" panose="020B0200000000000000" charset="-122"/>
              <a:cs typeface="Noto Sans SC" panose="020B0200000000000000" charset="-122"/>
            </a:endParaRPr>
          </a:p>
        </p:txBody>
      </p:sp>
      <p:sp>
        <p:nvSpPr>
          <p:cNvPr id="5" name="TextBox 5"/>
          <p:cNvSpPr txBox="1"/>
          <p:nvPr/>
        </p:nvSpPr>
        <p:spPr>
          <a:xfrm>
            <a:off x="4105250" y="912211"/>
            <a:ext cx="6612681" cy="4904193"/>
          </a:xfrm>
          <a:prstGeom prst="rect">
            <a:avLst/>
          </a:prstGeom>
        </p:spPr>
        <p:txBody>
          <a:bodyPr vert="horz" wrap="square" lIns="91440" tIns="45720" rIns="91440" bIns="45720" rtlCol="0" anchor="t" anchorCtr="0">
            <a:noAutofit/>
          </a:bodyPr>
          <a:lstStyle/>
          <a:p>
            <a:pPr marL="228600" lvl="1" indent="-228600" algn="l">
              <a:lnSpc>
                <a:spcPct val="140000"/>
              </a:lnSpc>
              <a:spcBef>
                <a:spcPts val="375"/>
              </a:spcBef>
              <a:buFont typeface="Arial" panose="020B0604020202020204"/>
              <a:buChar char="•"/>
            </a:pPr>
            <a:r>
              <a:rPr lang="en-US" sz="2400">
                <a:solidFill>
                  <a:schemeClr val="dk1">
                    <a:alpha val="100000"/>
                  </a:schemeClr>
                </a:solidFill>
                <a:latin typeface="Noto Sans SC" panose="020B0200000000000000" charset="-122"/>
                <a:ea typeface="Noto Sans SC" panose="020B0200000000000000" charset="-122"/>
                <a:cs typeface="Noto Sans SC" panose="020B0200000000000000" charset="-122"/>
              </a:rPr>
              <a:t>引言</a:t>
            </a:r>
            <a:endParaRPr lang="en-US" sz="2400">
              <a:solidFill>
                <a:schemeClr val="dk1">
                  <a:alpha val="100000"/>
                </a:schemeClr>
              </a:solidFill>
              <a:latin typeface="Noto Sans SC" panose="020B0200000000000000" charset="-122"/>
              <a:ea typeface="Noto Sans SC" panose="020B0200000000000000" charset="-122"/>
              <a:cs typeface="Noto Sans SC" panose="020B0200000000000000" charset="-122"/>
            </a:endParaRPr>
          </a:p>
          <a:p>
            <a:pPr algn="l">
              <a:lnSpc>
                <a:spcPct val="140000"/>
              </a:lnSpc>
              <a:spcBef>
                <a:spcPts val="375"/>
              </a:spcBef>
            </a:pPr>
            <a:endParaRPr lang="en-US" sz="2400">
              <a:solidFill>
                <a:schemeClr val="dk1">
                  <a:alpha val="100000"/>
                </a:schemeClr>
              </a:solidFill>
              <a:latin typeface="Noto Sans SC" panose="020B0200000000000000" charset="-122"/>
              <a:ea typeface="Noto Sans SC" panose="020B0200000000000000" charset="-122"/>
              <a:cs typeface="Noto Sans SC" panose="020B0200000000000000" charset="-122"/>
            </a:endParaRPr>
          </a:p>
          <a:p>
            <a:pPr marL="228600" lvl="1" indent="-228600" algn="l">
              <a:lnSpc>
                <a:spcPct val="140000"/>
              </a:lnSpc>
              <a:spcBef>
                <a:spcPts val="375"/>
              </a:spcBef>
              <a:buFont typeface="Arial" panose="020B0604020202020204"/>
              <a:buChar char="•"/>
            </a:pPr>
            <a:r>
              <a:rPr lang="en-US" sz="2400">
                <a:solidFill>
                  <a:schemeClr val="dk1">
                    <a:alpha val="100000"/>
                  </a:schemeClr>
                </a:solidFill>
                <a:latin typeface="Noto Sans SC" panose="020B0200000000000000" charset="-122"/>
                <a:ea typeface="Noto Sans SC" panose="020B0200000000000000" charset="-122"/>
                <a:cs typeface="Noto Sans SC" panose="020B0200000000000000" charset="-122"/>
              </a:rPr>
              <a:t>核心目标与价值</a:t>
            </a:r>
            <a:endParaRPr lang="en-US" sz="2400">
              <a:solidFill>
                <a:schemeClr val="dk1">
                  <a:alpha val="100000"/>
                </a:schemeClr>
              </a:solidFill>
              <a:latin typeface="Noto Sans SC" panose="020B0200000000000000" charset="-122"/>
              <a:ea typeface="Noto Sans SC" panose="020B0200000000000000" charset="-122"/>
              <a:cs typeface="Noto Sans SC" panose="020B0200000000000000" charset="-122"/>
            </a:endParaRPr>
          </a:p>
          <a:p>
            <a:pPr algn="l">
              <a:lnSpc>
                <a:spcPct val="140000"/>
              </a:lnSpc>
              <a:spcBef>
                <a:spcPts val="375"/>
              </a:spcBef>
            </a:pPr>
            <a:endParaRPr lang="en-US" sz="2400">
              <a:solidFill>
                <a:schemeClr val="dk1">
                  <a:alpha val="100000"/>
                </a:schemeClr>
              </a:solidFill>
              <a:latin typeface="Noto Sans SC" panose="020B0200000000000000" charset="-122"/>
              <a:ea typeface="Noto Sans SC" panose="020B0200000000000000" charset="-122"/>
              <a:cs typeface="Noto Sans SC" panose="020B0200000000000000" charset="-122"/>
            </a:endParaRPr>
          </a:p>
          <a:p>
            <a:pPr marL="228600" lvl="1" indent="-228600" algn="l">
              <a:lnSpc>
                <a:spcPct val="140000"/>
              </a:lnSpc>
              <a:spcBef>
                <a:spcPts val="375"/>
              </a:spcBef>
              <a:buFont typeface="Arial" panose="020B0604020202020204"/>
              <a:buChar char="•"/>
            </a:pPr>
            <a:r>
              <a:rPr lang="en-US" sz="2400">
                <a:solidFill>
                  <a:schemeClr val="dk1">
                    <a:alpha val="100000"/>
                  </a:schemeClr>
                </a:solidFill>
                <a:latin typeface="Noto Sans SC" panose="020B0200000000000000" charset="-122"/>
                <a:ea typeface="Noto Sans SC" panose="020B0200000000000000" charset="-122"/>
                <a:cs typeface="Noto Sans SC" panose="020B0200000000000000" charset="-122"/>
              </a:rPr>
              <a:t>功能演示</a:t>
            </a:r>
            <a:endParaRPr lang="en-US" sz="2400">
              <a:solidFill>
                <a:schemeClr val="dk1">
                  <a:alpha val="100000"/>
                </a:schemeClr>
              </a:solidFill>
              <a:latin typeface="Noto Sans SC" panose="020B0200000000000000" charset="-122"/>
              <a:ea typeface="Noto Sans SC" panose="020B0200000000000000" charset="-122"/>
              <a:cs typeface="Noto Sans SC" panose="020B0200000000000000" charset="-122"/>
            </a:endParaRPr>
          </a:p>
          <a:p>
            <a:pPr marL="228600" lvl="1" indent="-228600" algn="l">
              <a:lnSpc>
                <a:spcPct val="140000"/>
              </a:lnSpc>
              <a:spcBef>
                <a:spcPts val="375"/>
              </a:spcBef>
              <a:buFont typeface="Arial" panose="020B0604020202020204"/>
              <a:buChar char="•"/>
            </a:pPr>
            <a:endParaRPr lang="en-US" sz="2400">
              <a:solidFill>
                <a:schemeClr val="dk1">
                  <a:alpha val="100000"/>
                </a:schemeClr>
              </a:solidFill>
              <a:latin typeface="Noto Sans SC" panose="020B0200000000000000" charset="-122"/>
              <a:ea typeface="Noto Sans SC" panose="020B0200000000000000" charset="-122"/>
              <a:cs typeface="Noto Sans SC" panose="020B0200000000000000" charset="-122"/>
            </a:endParaRPr>
          </a:p>
          <a:p>
            <a:pPr marL="228600" lvl="1" indent="-228600" algn="l">
              <a:lnSpc>
                <a:spcPct val="140000"/>
              </a:lnSpc>
              <a:spcBef>
                <a:spcPts val="375"/>
              </a:spcBef>
              <a:buFont typeface="Arial" panose="020B0604020202020204"/>
              <a:buChar char="•"/>
            </a:pPr>
            <a:r>
              <a:rPr lang="en-US" sz="2400">
                <a:solidFill>
                  <a:schemeClr val="dk1">
                    <a:alpha val="100000"/>
                  </a:schemeClr>
                </a:solidFill>
                <a:latin typeface="Noto Sans SC" panose="020B0200000000000000" charset="-122"/>
                <a:ea typeface="Noto Sans SC" panose="020B0200000000000000" charset="-122"/>
                <a:cs typeface="Noto Sans SC" panose="020B0200000000000000" charset="-122"/>
              </a:rPr>
              <a:t>团队成员贡献</a:t>
            </a:r>
            <a:endParaRPr lang="en-US" sz="24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1"/>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3829056" y="2526030"/>
            <a:ext cx="7644490" cy="1805940"/>
          </a:xfrm>
          <a:prstGeom prst="rect">
            <a:avLst/>
          </a:prstGeom>
        </p:spPr>
        <p:txBody>
          <a:bodyPr vert="horz" wrap="square" lIns="91440" tIns="45720" rIns="91440" bIns="45720" rtlCol="0" anchor="t" anchorCtr="0">
            <a:normAutofit/>
          </a:bodyPr>
          <a:lstStyle/>
          <a:p>
            <a:pPr>
              <a:lnSpc>
                <a:spcPct val="120000"/>
              </a:lnSpc>
              <a:spcBef>
                <a:spcPts val="375"/>
              </a:spcBef>
            </a:pPr>
            <a:r>
              <a:rPr lang="en-US" sz="4500" b="1">
                <a:solidFill>
                  <a:schemeClr val="accent1">
                    <a:alpha val="100000"/>
                  </a:schemeClr>
                </a:solidFill>
                <a:latin typeface="Noto Sans SC" panose="020B0200000000000000" charset="-122"/>
                <a:ea typeface="Noto Sans SC" panose="020B0200000000000000" charset="-122"/>
                <a:cs typeface="Noto Sans SC" panose="020B0200000000000000" charset="-122"/>
              </a:rPr>
              <a:t>引言</a:t>
            </a:r>
            <a:endParaRPr lang="en-US" sz="45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3" name="TextBox 3"/>
          <p:cNvSpPr txBox="1"/>
          <p:nvPr/>
        </p:nvSpPr>
        <p:spPr>
          <a:xfrm>
            <a:off x="3766844" y="1072555"/>
            <a:ext cx="3112760" cy="1138956"/>
          </a:xfrm>
          <a:prstGeom prst="rect">
            <a:avLst/>
          </a:prstGeom>
        </p:spPr>
        <p:txBody>
          <a:bodyPr vert="horz" wrap="square" lIns="66008" tIns="33052" rIns="66008" bIns="33052" rtlCol="0" anchor="t" anchorCtr="0">
            <a:noAutofit/>
          </a:bodyPr>
          <a:lstStyle/>
          <a:p>
            <a:pPr>
              <a:lnSpc>
                <a:spcPct val="80000"/>
              </a:lnSpc>
            </a:pPr>
            <a:r>
              <a:rPr lang="en-US" sz="8400" b="1">
                <a:solidFill>
                  <a:schemeClr val="accent2">
                    <a:alpha val="100000"/>
                  </a:schemeClr>
                </a:solidFill>
                <a:latin typeface="Noto Sans SC" panose="020B0200000000000000" charset="-122"/>
                <a:ea typeface="Noto Sans SC" panose="020B0200000000000000" charset="-122"/>
                <a:cs typeface="Noto Sans SC" panose="020B0200000000000000" charset="-122"/>
              </a:rPr>
              <a:t>01</a:t>
            </a:r>
            <a:endParaRPr lang="en-US" sz="8400" b="1">
              <a:solidFill>
                <a:schemeClr val="accent2">
                  <a:alpha val="100000"/>
                </a:scheme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1"/>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rPr>
              <a:t>项目背景与意义</a:t>
            </a:r>
            <a:endPar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7" name="TextBox 7"/>
          <p:cNvSpPr txBox="1"/>
          <p:nvPr>
            <p:custDataLst>
              <p:tags r:id="rId2"/>
            </p:custDataLst>
          </p:nvPr>
        </p:nvSpPr>
        <p:spPr>
          <a:xfrm>
            <a:off x="378556" y="1429703"/>
            <a:ext cx="2759613" cy="501015"/>
          </a:xfrm>
          <a:prstGeom prst="rect">
            <a:avLst/>
          </a:prstGeom>
        </p:spPr>
        <p:txBody>
          <a:bodyPr vert="horz" wrap="square" lIns="91440" tIns="45720" rIns="91440" bIns="45720" rtlCol="0" anchor="t" anchorCtr="0">
            <a:noAutofit/>
          </a:bodyPr>
          <a:lstStyle/>
          <a:p>
            <a:pPr algn="ctr">
              <a:lnSpc>
                <a:spcPct val="100000"/>
              </a:lnSpc>
              <a:spcBef>
                <a:spcPts val="375"/>
              </a:spcBef>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课程信息分散</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8" name="TextBox 8"/>
          <p:cNvSpPr txBox="1"/>
          <p:nvPr>
            <p:custDataLst>
              <p:tags r:id="rId3"/>
            </p:custDataLst>
          </p:nvPr>
        </p:nvSpPr>
        <p:spPr>
          <a:xfrm>
            <a:off x="3281799" y="1429703"/>
            <a:ext cx="2759613" cy="501015"/>
          </a:xfrm>
          <a:prstGeom prst="rect">
            <a:avLst/>
          </a:prstGeom>
        </p:spPr>
        <p:txBody>
          <a:bodyPr vert="horz" wrap="square" lIns="91440" tIns="45720" rIns="91440" bIns="45720" rtlCol="0" anchor="t" anchorCtr="0">
            <a:noAutofit/>
          </a:bodyPr>
          <a:lstStyle/>
          <a:p>
            <a:pPr algn="ctr">
              <a:lnSpc>
                <a:spcPct val="100000"/>
              </a:lnSpc>
              <a:spcBef>
                <a:spcPts val="375"/>
              </a:spcBef>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评价体系缺失</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9" name="TextBox 9"/>
          <p:cNvSpPr txBox="1"/>
          <p:nvPr>
            <p:custDataLst>
              <p:tags r:id="rId4"/>
            </p:custDataLst>
          </p:nvPr>
        </p:nvSpPr>
        <p:spPr>
          <a:xfrm>
            <a:off x="6182199" y="1429703"/>
            <a:ext cx="2759613" cy="501015"/>
          </a:xfrm>
          <a:prstGeom prst="rect">
            <a:avLst/>
          </a:prstGeom>
        </p:spPr>
        <p:txBody>
          <a:bodyPr vert="horz" wrap="square" lIns="91440" tIns="45720" rIns="91440" bIns="45720" rtlCol="0" anchor="t" anchorCtr="0">
            <a:noAutofit/>
          </a:bodyPr>
          <a:lstStyle/>
          <a:p>
            <a:pPr algn="ctr">
              <a:lnSpc>
                <a:spcPct val="100000"/>
              </a:lnSpc>
              <a:spcBef>
                <a:spcPts val="375"/>
              </a:spcBef>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选课盲目性</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0" name="TextBox 10"/>
          <p:cNvSpPr txBox="1"/>
          <p:nvPr>
            <p:custDataLst>
              <p:tags r:id="rId5"/>
            </p:custDataLst>
          </p:nvPr>
        </p:nvSpPr>
        <p:spPr>
          <a:xfrm>
            <a:off x="9085443" y="1429703"/>
            <a:ext cx="2759613" cy="501015"/>
          </a:xfrm>
          <a:prstGeom prst="rect">
            <a:avLst/>
          </a:prstGeom>
        </p:spPr>
        <p:txBody>
          <a:bodyPr vert="horz" wrap="square" lIns="91440" tIns="45720" rIns="91440" bIns="45720" rtlCol="0" anchor="t" anchorCtr="0">
            <a:noAutofit/>
          </a:bodyPr>
          <a:lstStyle/>
          <a:p>
            <a:pPr algn="ctr">
              <a:lnSpc>
                <a:spcPct val="100000"/>
              </a:lnSpc>
              <a:spcBef>
                <a:spcPts val="375"/>
              </a:spcBef>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项目意义</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1" name="AutoShape 11"/>
          <p:cNvSpPr/>
          <p:nvPr>
            <p:custDataLst>
              <p:tags r:id="rId6"/>
            </p:custDataLst>
          </p:nvPr>
        </p:nvSpPr>
        <p:spPr>
          <a:xfrm>
            <a:off x="359506" y="2142172"/>
            <a:ext cx="2759613" cy="2160303"/>
          </a:xfrm>
          <a:prstGeom prst="roundRect">
            <a:avLst>
              <a:gd name="adj" fmla="val 7233"/>
            </a:avLst>
          </a:prstGeom>
          <a:solidFill>
            <a:schemeClr val="lt2">
              <a:alpha val="60000"/>
            </a:schemeClr>
          </a:solidFill>
        </p:spPr>
      </p:sp>
      <p:sp>
        <p:nvSpPr>
          <p:cNvPr id="12" name="TextBox 12"/>
          <p:cNvSpPr txBox="1"/>
          <p:nvPr>
            <p:custDataLst>
              <p:tags r:id="rId7"/>
            </p:custDataLst>
          </p:nvPr>
        </p:nvSpPr>
        <p:spPr>
          <a:xfrm>
            <a:off x="517924" y="2315528"/>
            <a:ext cx="2442776" cy="1758731"/>
          </a:xfrm>
          <a:prstGeom prst="rect">
            <a:avLst/>
          </a:prstGeom>
        </p:spPr>
        <p:txBody>
          <a:bodyPr vert="horz" wrap="square" lIns="66008" tIns="33052" rIns="66008" bIns="33052" rtlCol="0" anchor="t" anchorCtr="0">
            <a:noAutofit/>
          </a:bodyPr>
          <a:lstStyle/>
          <a:p>
            <a:pPr algn="l">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在高等教育环境中，公共基础课程信息分散，导致学生难以获取全面而准确的信息，影响了学习效率和目标清晰度。</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3" name="AutoShape 13"/>
          <p:cNvSpPr/>
          <p:nvPr>
            <p:custDataLst>
              <p:tags r:id="rId8"/>
            </p:custDataLst>
          </p:nvPr>
        </p:nvSpPr>
        <p:spPr>
          <a:xfrm>
            <a:off x="3262749" y="2142172"/>
            <a:ext cx="2759613" cy="2160303"/>
          </a:xfrm>
          <a:prstGeom prst="roundRect">
            <a:avLst>
              <a:gd name="adj" fmla="val 7233"/>
            </a:avLst>
          </a:prstGeom>
          <a:solidFill>
            <a:schemeClr val="lt2">
              <a:alpha val="61000"/>
            </a:schemeClr>
          </a:solidFill>
        </p:spPr>
      </p:sp>
      <p:sp>
        <p:nvSpPr>
          <p:cNvPr id="14" name="AutoShape 14"/>
          <p:cNvSpPr/>
          <p:nvPr>
            <p:custDataLst>
              <p:tags r:id="rId9"/>
            </p:custDataLst>
          </p:nvPr>
        </p:nvSpPr>
        <p:spPr>
          <a:xfrm>
            <a:off x="6163149" y="2142172"/>
            <a:ext cx="2759613" cy="2151063"/>
          </a:xfrm>
          <a:prstGeom prst="roundRect">
            <a:avLst>
              <a:gd name="adj" fmla="val 7233"/>
            </a:avLst>
          </a:prstGeom>
          <a:solidFill>
            <a:schemeClr val="lt2">
              <a:alpha val="60000"/>
            </a:schemeClr>
          </a:solidFill>
        </p:spPr>
      </p:sp>
      <p:sp>
        <p:nvSpPr>
          <p:cNvPr id="15" name="AutoShape 15"/>
          <p:cNvSpPr/>
          <p:nvPr>
            <p:custDataLst>
              <p:tags r:id="rId10"/>
            </p:custDataLst>
          </p:nvPr>
        </p:nvSpPr>
        <p:spPr>
          <a:xfrm>
            <a:off x="9066393" y="2142172"/>
            <a:ext cx="2759613" cy="2151063"/>
          </a:xfrm>
          <a:prstGeom prst="roundRect">
            <a:avLst>
              <a:gd name="adj" fmla="val 7233"/>
            </a:avLst>
          </a:prstGeom>
          <a:solidFill>
            <a:schemeClr val="lt2">
              <a:alpha val="61000"/>
            </a:schemeClr>
          </a:solidFill>
        </p:spPr>
      </p:sp>
      <p:sp>
        <p:nvSpPr>
          <p:cNvPr id="16" name="TextBox 16"/>
          <p:cNvSpPr txBox="1"/>
          <p:nvPr>
            <p:custDataLst>
              <p:tags r:id="rId11"/>
            </p:custDataLst>
          </p:nvPr>
        </p:nvSpPr>
        <p:spPr>
          <a:xfrm>
            <a:off x="3421168" y="2315528"/>
            <a:ext cx="2442776" cy="1758731"/>
          </a:xfrm>
          <a:prstGeom prst="rect">
            <a:avLst/>
          </a:prstGeom>
        </p:spPr>
        <p:txBody>
          <a:bodyPr vert="horz" wrap="square" lIns="66008" tIns="33052" rIns="66008" bIns="33052" rtlCol="0" anchor="t" anchorCtr="0">
            <a:noAutofit/>
          </a:bodyPr>
          <a:lstStyle/>
          <a:p>
            <a:pPr algn="l">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由于评价体系的缺失，学生难以对课程质量进行客观评估，选课过程显得尤为盲目，进一步加剧了学习方向的不确定性。</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7" name="TextBox 17"/>
          <p:cNvSpPr txBox="1"/>
          <p:nvPr>
            <p:custDataLst>
              <p:tags r:id="rId12"/>
            </p:custDataLst>
          </p:nvPr>
        </p:nvSpPr>
        <p:spPr>
          <a:xfrm>
            <a:off x="6321567" y="2315528"/>
            <a:ext cx="2442776" cy="1758731"/>
          </a:xfrm>
          <a:prstGeom prst="rect">
            <a:avLst/>
          </a:prstGeom>
        </p:spPr>
        <p:txBody>
          <a:bodyPr vert="horz" wrap="square" lIns="66008" tIns="33052" rIns="66008" bIns="33052" rtlCol="0" anchor="t" anchorCtr="0">
            <a:noAutofit/>
          </a:bodyPr>
          <a:lstStyle/>
          <a:p>
            <a:pPr algn="l">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选课过程的盲目性使学生容易选择不适合自己的课程，不仅浪费了宝贵的学习时间，还可能对整体学业规划造成不利影响。</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8" name="TextBox 18"/>
          <p:cNvSpPr txBox="1"/>
          <p:nvPr>
            <p:custDataLst>
              <p:tags r:id="rId13"/>
            </p:custDataLst>
          </p:nvPr>
        </p:nvSpPr>
        <p:spPr>
          <a:xfrm>
            <a:off x="9224811" y="2315528"/>
            <a:ext cx="2442776" cy="1758731"/>
          </a:xfrm>
          <a:prstGeom prst="rect">
            <a:avLst/>
          </a:prstGeom>
        </p:spPr>
        <p:txBody>
          <a:bodyPr vert="horz" wrap="square" lIns="66008" tIns="33052" rIns="66008" bIns="33052" rtlCol="0" anchor="t" anchorCtr="0">
            <a:noAutofit/>
          </a:bodyPr>
          <a:lstStyle/>
          <a:p>
            <a:pPr algn="l">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启熹项目通过提供精准、高效、透明的公共课程学习导航服务，彻底告别盲目学习，实现个性化、智能化的学业规划。</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pic>
        <p:nvPicPr>
          <p:cNvPr id="19" name="图片 18"/>
          <p:cNvPicPr>
            <a:picLocks noChangeAspect="1"/>
          </p:cNvPicPr>
          <p:nvPr/>
        </p:nvPicPr>
        <p:blipFill>
          <a:blip r:embed="rId14"/>
          <a:srcRect b="40394"/>
          <a:stretch>
            <a:fillRect/>
          </a:stretch>
        </p:blipFill>
        <p:spPr>
          <a:xfrm>
            <a:off x="1219200" y="4343400"/>
            <a:ext cx="3966845" cy="2362200"/>
          </a:xfrm>
          <a:prstGeom prst="rect">
            <a:avLst/>
          </a:prstGeom>
        </p:spPr>
      </p:pic>
      <p:pic>
        <p:nvPicPr>
          <p:cNvPr id="20" name="图片 19"/>
          <p:cNvPicPr>
            <a:picLocks noChangeAspect="1"/>
          </p:cNvPicPr>
          <p:nvPr/>
        </p:nvPicPr>
        <p:blipFill>
          <a:blip r:embed="rId15"/>
          <a:srcRect b="10663"/>
          <a:stretch>
            <a:fillRect/>
          </a:stretch>
        </p:blipFill>
        <p:spPr>
          <a:xfrm>
            <a:off x="6629400" y="4343400"/>
            <a:ext cx="4709160" cy="236220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1"/>
          <a:srcRect/>
          <a:stretch>
            <a:fillRect/>
          </a:stretch>
        </a:blipFill>
        <a:effectLst/>
      </p:bgPr>
    </p:bg>
    <p:spTree>
      <p:nvGrpSpPr>
        <p:cNvPr id="1" name=""/>
        <p:cNvGrpSpPr/>
        <p:nvPr/>
      </p:nvGrpSpPr>
      <p:grpSpPr>
        <a:xfrm>
          <a:off x="0" y="0"/>
          <a:ext cx="0" cy="0"/>
          <a:chOff x="0" y="0"/>
          <a:chExt cx="0" cy="0"/>
        </a:xfrm>
      </p:grpSpPr>
      <p:sp>
        <p:nvSpPr>
          <p:cNvPr id="2" name="AutoShape 2"/>
          <p:cNvSpPr/>
          <p:nvPr>
            <p:custDataLst>
              <p:tags r:id="rId2"/>
            </p:custDataLst>
          </p:nvPr>
        </p:nvSpPr>
        <p:spPr>
          <a:xfrm>
            <a:off x="534909" y="1907184"/>
            <a:ext cx="3648075" cy="477752"/>
          </a:xfrm>
          <a:prstGeom prst="rect">
            <a:avLst/>
          </a:prstGeom>
          <a:noFill/>
        </p:spPr>
        <p:txBody>
          <a:bodyPr vert="horz" wrap="square" lIns="91440" tIns="45720" rIns="91440" bIns="45720" rtlCol="0" anchor="b" anchorCtr="0">
            <a:noAutofit/>
          </a:bodyPr>
          <a:lstStyle/>
          <a:p>
            <a:pPr algn="r">
              <a:spcBef>
                <a:spcPts val="270"/>
              </a:spcBef>
              <a:defRPr/>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核心目标</a:t>
            </a:r>
            <a:endParaRPr lang="en-US" sz="1100"/>
          </a:p>
        </p:txBody>
      </p:sp>
      <p:sp>
        <p:nvSpPr>
          <p:cNvPr id="3" name="AutoShape 3"/>
          <p:cNvSpPr/>
          <p:nvPr>
            <p:custDataLst>
              <p:tags r:id="rId3"/>
            </p:custDataLst>
          </p:nvPr>
        </p:nvSpPr>
        <p:spPr>
          <a:xfrm>
            <a:off x="8034635" y="1906360"/>
            <a:ext cx="3648075" cy="479402"/>
          </a:xfrm>
          <a:prstGeom prst="rect">
            <a:avLst/>
          </a:prstGeom>
          <a:noFill/>
        </p:spPr>
        <p:txBody>
          <a:bodyPr vert="horz" wrap="square" lIns="91440" tIns="45720" rIns="91440" bIns="45720" rtlCol="0" anchor="b" anchorCtr="0">
            <a:noAutofit/>
          </a:bodyPr>
          <a:lstStyle/>
          <a:p>
            <a:pPr algn="l">
              <a:lnSpc>
                <a:spcPct val="120000"/>
              </a:lnSpc>
              <a:defRPr/>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告别盲选困境</a:t>
            </a:r>
            <a:endParaRPr lang="en-US" sz="1100"/>
          </a:p>
        </p:txBody>
      </p:sp>
      <p:sp>
        <p:nvSpPr>
          <p:cNvPr id="4" name="TextBox 4"/>
          <p:cNvSpPr txBox="1"/>
          <p:nvPr>
            <p:custDataLst>
              <p:tags r:id="rId4"/>
            </p:custDataLst>
          </p:nvPr>
        </p:nvSpPr>
        <p:spPr>
          <a:xfrm>
            <a:off x="534909" y="2402205"/>
            <a:ext cx="3648075" cy="1110351"/>
          </a:xfrm>
          <a:prstGeom prst="rect">
            <a:avLst/>
          </a:prstGeom>
        </p:spPr>
        <p:txBody>
          <a:bodyPr vert="horz" wrap="square" lIns="91440" tIns="45720" rIns="91440" bIns="45720" rtlCol="0" anchor="t" anchorCtr="0">
            <a:noAutofit/>
          </a:bodyPr>
          <a:lstStyle/>
          <a:p>
            <a:pPr algn="r">
              <a:lnSpc>
                <a:spcPct val="140000"/>
              </a:lnSpc>
              <a:spcBef>
                <a:spcPts val="375"/>
              </a:spcBef>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启熹项目以破解信息壁垒、赋能学业规划为核心目标，致力于消除信息不对称，从而提升学生学习的质量和效率。</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5" name="TextBox 5"/>
          <p:cNvSpPr txBox="1"/>
          <p:nvPr>
            <p:custDataLst>
              <p:tags r:id="rId5"/>
            </p:custDataLst>
          </p:nvPr>
        </p:nvSpPr>
        <p:spPr>
          <a:xfrm>
            <a:off x="8034635" y="2402205"/>
            <a:ext cx="3648075" cy="1110351"/>
          </a:xfrm>
          <a:prstGeom prst="rect">
            <a:avLst/>
          </a:prstGeom>
        </p:spPr>
        <p:txBody>
          <a:bodyPr vert="horz" wrap="square" lIns="91440" tIns="45720" rIns="91440" bIns="45720" rtlCol="0" anchor="t" anchorCtr="0">
            <a:noAutofit/>
          </a:bodyPr>
          <a:lstStyle/>
          <a:p>
            <a:pPr algn="l">
              <a:lnSpc>
                <a:spcPct val="140000"/>
              </a:lnSpc>
              <a:spcBef>
                <a:spcPts val="375"/>
              </a:spcBef>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通过整合校内公共基础课程信息，启熹项目为学生提供一站式查询服务，使学生能够清晰掌握课程大纲、授课教师。</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6" name="TextBox 6"/>
          <p:cNvSpPr txBox="1"/>
          <p:nvPr/>
        </p:nvSpPr>
        <p:spPr>
          <a:xfrm>
            <a:off x="476023" y="265328"/>
            <a:ext cx="11239500" cy="914400"/>
          </a:xfrm>
          <a:prstGeom prst="rect">
            <a:avLst/>
          </a:prstGeom>
        </p:spPr>
        <p:txBody>
          <a:bodyPr vert="horz" wrap="square" lIns="123825" tIns="123825" rIns="57150" bIns="123825" rtlCol="0" anchor="t" anchorCtr="0">
            <a:spAutoFit/>
          </a:bodyPr>
          <a:lstStyle/>
          <a:p>
            <a:pPr>
              <a:lnSpc>
                <a:spcPct val="140000"/>
              </a:lnSpc>
            </a:pPr>
            <a:r>
              <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rPr>
              <a:t>项目目标与价值</a:t>
            </a:r>
            <a:endPar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7" name="AutoShape 7"/>
          <p:cNvSpPr/>
          <p:nvPr>
            <p:custDataLst>
              <p:tags r:id="rId6"/>
            </p:custDataLst>
          </p:nvPr>
        </p:nvSpPr>
        <p:spPr>
          <a:xfrm>
            <a:off x="534909" y="4442458"/>
            <a:ext cx="3648075" cy="477752"/>
          </a:xfrm>
          <a:prstGeom prst="rect">
            <a:avLst/>
          </a:prstGeom>
          <a:noFill/>
        </p:spPr>
        <p:txBody>
          <a:bodyPr vert="horz" wrap="square" lIns="91440" tIns="45720" rIns="91440" bIns="45720" rtlCol="0" anchor="b" anchorCtr="0">
            <a:noAutofit/>
          </a:bodyPr>
          <a:lstStyle/>
          <a:p>
            <a:pPr algn="r">
              <a:spcBef>
                <a:spcPts val="270"/>
              </a:spcBef>
              <a:defRPr/>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智能推荐引领方向</a:t>
            </a:r>
            <a:endParaRPr lang="en-US" sz="1100"/>
          </a:p>
        </p:txBody>
      </p:sp>
      <p:sp>
        <p:nvSpPr>
          <p:cNvPr id="8" name="TextBox 8"/>
          <p:cNvSpPr txBox="1"/>
          <p:nvPr>
            <p:custDataLst>
              <p:tags r:id="rId7"/>
            </p:custDataLst>
          </p:nvPr>
        </p:nvSpPr>
        <p:spPr>
          <a:xfrm>
            <a:off x="534909" y="4964243"/>
            <a:ext cx="3648075" cy="1137912"/>
          </a:xfrm>
          <a:prstGeom prst="rect">
            <a:avLst/>
          </a:prstGeom>
        </p:spPr>
        <p:txBody>
          <a:bodyPr vert="horz" wrap="square" lIns="91440" tIns="45720" rIns="91440" bIns="45720" rtlCol="0" anchor="t" anchorCtr="0">
            <a:noAutofit/>
          </a:bodyPr>
          <a:lstStyle/>
          <a:p>
            <a:pPr algn="r">
              <a:lnSpc>
                <a:spcPct val="140000"/>
              </a:lnSpc>
              <a:spcBef>
                <a:spcPts val="375"/>
              </a:spcBef>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运用核心推荐算法，主动推送契合学生需求的课程，化被动搜寻为主动引导，引领学生学习方向。</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9" name="AutoShape 9"/>
          <p:cNvSpPr/>
          <p:nvPr>
            <p:custDataLst>
              <p:tags r:id="rId8"/>
            </p:custDataLst>
          </p:nvPr>
        </p:nvSpPr>
        <p:spPr>
          <a:xfrm>
            <a:off x="8034635" y="4441633"/>
            <a:ext cx="3648075" cy="479402"/>
          </a:xfrm>
          <a:prstGeom prst="rect">
            <a:avLst/>
          </a:prstGeom>
          <a:noFill/>
        </p:spPr>
        <p:txBody>
          <a:bodyPr vert="horz" wrap="square" lIns="91440" tIns="45720" rIns="91440" bIns="45720" rtlCol="0" anchor="b" anchorCtr="0">
            <a:noAutofit/>
          </a:bodyPr>
          <a:lstStyle/>
          <a:p>
            <a:pPr algn="l">
              <a:lnSpc>
                <a:spcPct val="120000"/>
              </a:lnSpc>
              <a:defRPr/>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学习路径可视化</a:t>
            </a:r>
            <a:endParaRPr lang="en-US" sz="1100"/>
          </a:p>
        </p:txBody>
      </p:sp>
      <p:sp>
        <p:nvSpPr>
          <p:cNvPr id="10" name="TextBox 10"/>
          <p:cNvSpPr txBox="1"/>
          <p:nvPr>
            <p:custDataLst>
              <p:tags r:id="rId9"/>
            </p:custDataLst>
          </p:nvPr>
        </p:nvSpPr>
        <p:spPr>
          <a:xfrm>
            <a:off x="8034635" y="4964243"/>
            <a:ext cx="3648075" cy="1137912"/>
          </a:xfrm>
          <a:prstGeom prst="rect">
            <a:avLst/>
          </a:prstGeom>
        </p:spPr>
        <p:txBody>
          <a:bodyPr vert="horz" wrap="square" lIns="91440" tIns="45720" rIns="91440" bIns="45720" rtlCol="0" anchor="t" anchorCtr="0">
            <a:noAutofit/>
          </a:bodyPr>
          <a:lstStyle/>
          <a:p>
            <a:pPr algn="l">
              <a:lnSpc>
                <a:spcPct val="140000"/>
              </a:lnSpc>
              <a:spcBef>
                <a:spcPts val="375"/>
              </a:spcBef>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支持用户将心仪课程加入“我的课程”，构建专属学习计划，让学业安排条理分明、目标清晰。</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pic>
        <p:nvPicPr>
          <p:cNvPr id="13" name="图片 4"/>
          <p:cNvPicPr>
            <a:picLocks noChangeAspect="1"/>
          </p:cNvPicPr>
          <p:nvPr/>
        </p:nvPicPr>
        <p:blipFill>
          <a:blip r:embed="rId10"/>
          <a:srcRect l="34921" t="18671" r="37141" b="871"/>
          <a:stretch>
            <a:fillRect/>
          </a:stretch>
        </p:blipFill>
        <p:spPr>
          <a:xfrm>
            <a:off x="4648200" y="1676400"/>
            <a:ext cx="2785745" cy="428752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1"/>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695363" y="4019832"/>
            <a:ext cx="638629" cy="638629"/>
          </a:xfrm>
          <a:prstGeom prst="rect">
            <a:avLst/>
          </a:prstGeom>
          <a:noFill/>
          <a:ln w="19050">
            <a:solidFill>
              <a:schemeClr val="accent1">
                <a:alpha val="100000"/>
              </a:schemeClr>
            </a:solidFill>
            <a:prstDash val="solid"/>
          </a:ln>
        </p:spPr>
      </p:sp>
      <p:sp>
        <p:nvSpPr>
          <p:cNvPr id="3" name="AutoShape 3"/>
          <p:cNvSpPr/>
          <p:nvPr/>
        </p:nvSpPr>
        <p:spPr>
          <a:xfrm>
            <a:off x="6255856" y="1734787"/>
            <a:ext cx="638629" cy="638629"/>
          </a:xfrm>
          <a:prstGeom prst="rect">
            <a:avLst/>
          </a:prstGeom>
          <a:noFill/>
          <a:ln w="19050">
            <a:solidFill>
              <a:schemeClr val="accent1">
                <a:alpha val="100000"/>
              </a:schemeClr>
            </a:solidFill>
            <a:prstDash val="solid"/>
          </a:ln>
        </p:spPr>
      </p:sp>
      <p:sp>
        <p:nvSpPr>
          <p:cNvPr id="4" name="AutoShape 4"/>
          <p:cNvSpPr/>
          <p:nvPr/>
        </p:nvSpPr>
        <p:spPr>
          <a:xfrm>
            <a:off x="6255856" y="4021932"/>
            <a:ext cx="638629" cy="638629"/>
          </a:xfrm>
          <a:prstGeom prst="rect">
            <a:avLst/>
          </a:prstGeom>
          <a:noFill/>
          <a:ln w="19050">
            <a:solidFill>
              <a:schemeClr val="accent1">
                <a:alpha val="100000"/>
              </a:schemeClr>
            </a:solidFill>
            <a:prstDash val="solid"/>
          </a:ln>
        </p:spPr>
      </p:sp>
      <p:sp>
        <p:nvSpPr>
          <p:cNvPr id="5" name="TextBox 5"/>
          <p:cNvSpPr txBox="1"/>
          <p:nvPr/>
        </p:nvSpPr>
        <p:spPr>
          <a:xfrm>
            <a:off x="1530231" y="2058117"/>
            <a:ext cx="4238625" cy="1553143"/>
          </a:xfrm>
          <a:prstGeom prst="rect">
            <a:avLst/>
          </a:prstGeom>
        </p:spPr>
        <p:txBody>
          <a:bodyPr vert="horz" wrap="square" lIns="123825" tIns="57150" rIns="57150" bIns="57150" rtlCol="0" anchor="t" anchorCtr="0">
            <a:noAutofit/>
          </a:bodyPr>
          <a:lstStyle/>
          <a:p>
            <a:pP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启熹客户端的海量课程库为学生提供便捷浏览校内各类公共基础课程的服务，详细信息一目了然。</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6" name="TextBox 6"/>
          <p:cNvSpPr txBox="1"/>
          <p:nvPr/>
        </p:nvSpPr>
        <p:spPr>
          <a:xfrm>
            <a:off x="1530231" y="1480894"/>
            <a:ext cx="4219575" cy="738707"/>
          </a:xfrm>
          <a:prstGeom prst="rect">
            <a:avLst/>
          </a:prstGeom>
        </p:spPr>
        <p:txBody>
          <a:bodyPr vert="horz" wrap="square" lIns="123825" tIns="123825" rIns="57150" bIns="123825" rtlCol="0" anchor="ctr" anchorCtr="0">
            <a:noAutofit/>
          </a:bodyPr>
          <a:lstStyle/>
          <a:p>
            <a:pPr>
              <a:lnSpc>
                <a:spcPct val="15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课程探索与个性化收藏</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7" name="TextBox 7"/>
          <p:cNvSpPr txBox="1"/>
          <p:nvPr/>
        </p:nvSpPr>
        <p:spPr>
          <a:xfrm>
            <a:off x="1530231" y="4404944"/>
            <a:ext cx="4238625" cy="1534863"/>
          </a:xfrm>
          <a:prstGeom prst="rect">
            <a:avLst/>
          </a:prstGeom>
        </p:spPr>
        <p:txBody>
          <a:bodyPr vert="horz" wrap="square" lIns="123825" tIns="57150" rIns="57150" bIns="57150" rtlCol="0" anchor="t" anchorCtr="0">
            <a:noAutofit/>
          </a:bodyPr>
          <a:lstStyle/>
          <a:p>
            <a:pP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启熹客户端的热门课程榜单和个性化推荐流，为学生提供选课参考和潜在兴趣课程的挖掘，实现越用越懂你的体验。</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8" name="TextBox 8"/>
          <p:cNvSpPr txBox="1"/>
          <p:nvPr/>
        </p:nvSpPr>
        <p:spPr>
          <a:xfrm>
            <a:off x="1530231" y="3808422"/>
            <a:ext cx="4219575" cy="736876"/>
          </a:xfrm>
          <a:prstGeom prst="rect">
            <a:avLst/>
          </a:prstGeom>
        </p:spPr>
        <p:txBody>
          <a:bodyPr vert="horz" wrap="square" lIns="123825" tIns="123825" rIns="57150" bIns="123825" rtlCol="0" anchor="ctr" anchorCtr="0">
            <a:noAutofit/>
          </a:bodyPr>
          <a:lstStyle/>
          <a:p>
            <a:pPr>
              <a:lnSpc>
                <a:spcPct val="15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智能推荐引擎</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9" name="TextBox 9"/>
          <p:cNvSpPr txBox="1"/>
          <p:nvPr/>
        </p:nvSpPr>
        <p:spPr>
          <a:xfrm>
            <a:off x="7107882" y="2054101"/>
            <a:ext cx="4238625" cy="1557159"/>
          </a:xfrm>
          <a:prstGeom prst="rect">
            <a:avLst/>
          </a:prstGeom>
        </p:spPr>
        <p:txBody>
          <a:bodyPr vert="horz" wrap="square" lIns="123825" tIns="57150" rIns="57150" bIns="57150" rtlCol="0" anchor="t" anchorCtr="0">
            <a:noAutofit/>
          </a:bodyPr>
          <a:lstStyle/>
          <a:p>
            <a:pP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学生用户可以通过一键收藏感兴趣课程的方式，构建个性化的学习清单，以便更好地跟踪学习进度和规划未来学习方向。</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0" name="TextBox 10"/>
          <p:cNvSpPr txBox="1"/>
          <p:nvPr/>
        </p:nvSpPr>
        <p:spPr>
          <a:xfrm>
            <a:off x="7107882" y="1476878"/>
            <a:ext cx="4219575" cy="749453"/>
          </a:xfrm>
          <a:prstGeom prst="rect">
            <a:avLst/>
          </a:prstGeom>
        </p:spPr>
        <p:txBody>
          <a:bodyPr vert="horz" wrap="square" lIns="123825" tIns="123825" rIns="57150" bIns="123825" rtlCol="0" anchor="ctr" anchorCtr="0">
            <a:noAutofit/>
          </a:bodyPr>
          <a:lstStyle/>
          <a:p>
            <a:pPr>
              <a:lnSpc>
                <a:spcPct val="15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管理个人课程</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1" name="TextBox 11"/>
          <p:cNvSpPr txBox="1"/>
          <p:nvPr/>
        </p:nvSpPr>
        <p:spPr>
          <a:xfrm>
            <a:off x="589863" y="1786503"/>
            <a:ext cx="849630" cy="481965"/>
          </a:xfrm>
          <a:prstGeom prst="rect">
            <a:avLst/>
          </a:prstGeom>
        </p:spPr>
        <p:txBody>
          <a:bodyPr vert="horz" wrap="square" lIns="91440" tIns="45720" rIns="91440" bIns="45720" rtlCol="0" anchor="ctr" anchorCtr="0">
            <a:spAutoFit/>
          </a:bodyPr>
          <a:lstStyle/>
          <a:p>
            <a:pPr algn="ctr">
              <a:lnSpc>
                <a:spcPct val="100000"/>
              </a:lnSpc>
              <a:spcBef>
                <a:spcPts val="375"/>
              </a:spcBef>
            </a:pPr>
            <a:r>
              <a:rPr lang="en-US" sz="2400">
                <a:solidFill>
                  <a:schemeClr val="accent1">
                    <a:alpha val="100000"/>
                  </a:schemeClr>
                </a:solidFill>
                <a:latin typeface="Noto Sans SC" panose="020B0200000000000000" charset="-122"/>
                <a:ea typeface="Noto Sans SC" panose="020B0200000000000000" charset="-122"/>
                <a:cs typeface="Noto Sans SC" panose="020B0200000000000000" charset="-122"/>
              </a:rPr>
              <a:t>01</a:t>
            </a:r>
            <a:endParaRPr lang="en-US" sz="2400">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2" name="TextBox 12"/>
          <p:cNvSpPr txBox="1"/>
          <p:nvPr/>
        </p:nvSpPr>
        <p:spPr>
          <a:xfrm>
            <a:off x="589863" y="4087762"/>
            <a:ext cx="849630" cy="520065"/>
          </a:xfrm>
          <a:prstGeom prst="rect">
            <a:avLst/>
          </a:prstGeom>
        </p:spPr>
        <p:txBody>
          <a:bodyPr vert="horz" wrap="square" lIns="91440" tIns="45720" rIns="91440" bIns="45720" rtlCol="0" anchor="ctr" anchorCtr="0">
            <a:spAutoFit/>
          </a:bodyPr>
          <a:lstStyle/>
          <a:p>
            <a:pPr algn="ctr">
              <a:lnSpc>
                <a:spcPct val="100000"/>
              </a:lnSpc>
              <a:spcBef>
                <a:spcPts val="375"/>
              </a:spcBef>
            </a:pPr>
            <a:r>
              <a:rPr lang="en-US" sz="2400">
                <a:solidFill>
                  <a:schemeClr val="accent1">
                    <a:alpha val="100000"/>
                  </a:schemeClr>
                </a:solidFill>
                <a:latin typeface="Noto Sans SC" panose="020B0200000000000000" charset="-122"/>
                <a:ea typeface="Noto Sans SC" panose="020B0200000000000000" charset="-122"/>
                <a:cs typeface="Noto Sans SC" panose="020B0200000000000000" charset="-122"/>
              </a:rPr>
              <a:t>03</a:t>
            </a:r>
            <a:endParaRPr lang="en-US" sz="2400">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3" name="TextBox 13"/>
          <p:cNvSpPr txBox="1"/>
          <p:nvPr/>
        </p:nvSpPr>
        <p:spPr>
          <a:xfrm>
            <a:off x="6150355" y="1794068"/>
            <a:ext cx="849630" cy="520065"/>
          </a:xfrm>
          <a:prstGeom prst="rect">
            <a:avLst/>
          </a:prstGeom>
        </p:spPr>
        <p:txBody>
          <a:bodyPr vert="horz" wrap="square" lIns="91440" tIns="45720" rIns="91440" bIns="45720" rtlCol="0" anchor="ctr" anchorCtr="0">
            <a:spAutoFit/>
          </a:bodyPr>
          <a:lstStyle/>
          <a:p>
            <a:pPr algn="ctr">
              <a:lnSpc>
                <a:spcPct val="100000"/>
              </a:lnSpc>
              <a:spcBef>
                <a:spcPts val="375"/>
              </a:spcBef>
            </a:pPr>
            <a:r>
              <a:rPr lang="en-US" sz="2400">
                <a:solidFill>
                  <a:schemeClr val="accent1">
                    <a:alpha val="100000"/>
                  </a:schemeClr>
                </a:solidFill>
                <a:latin typeface="Noto Sans SC" panose="020B0200000000000000" charset="-122"/>
                <a:ea typeface="Noto Sans SC" panose="020B0200000000000000" charset="-122"/>
                <a:cs typeface="Noto Sans SC" panose="020B0200000000000000" charset="-122"/>
              </a:rPr>
              <a:t>02</a:t>
            </a:r>
            <a:endParaRPr lang="en-US" sz="2400">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4" name="AutoShape 14"/>
          <p:cNvSpPr/>
          <p:nvPr/>
        </p:nvSpPr>
        <p:spPr>
          <a:xfrm>
            <a:off x="695363" y="1708171"/>
            <a:ext cx="638629" cy="638629"/>
          </a:xfrm>
          <a:prstGeom prst="rect">
            <a:avLst/>
          </a:prstGeom>
          <a:noFill/>
          <a:ln w="19050">
            <a:solidFill>
              <a:schemeClr val="accent1">
                <a:alpha val="100000"/>
              </a:schemeClr>
            </a:solidFill>
            <a:prstDash val="solid"/>
          </a:ln>
        </p:spPr>
      </p:sp>
      <p:sp>
        <p:nvSpPr>
          <p:cNvPr id="15" name="TextBox 15"/>
          <p:cNvSpPr txBox="1"/>
          <p:nvPr/>
        </p:nvSpPr>
        <p:spPr>
          <a:xfrm>
            <a:off x="476023" y="265328"/>
            <a:ext cx="11239500" cy="914400"/>
          </a:xfrm>
          <a:prstGeom prst="rect">
            <a:avLst/>
          </a:prstGeom>
        </p:spPr>
        <p:txBody>
          <a:bodyPr vert="horz" wrap="square" lIns="123825" tIns="123825" rIns="57150" bIns="123825" rtlCol="0" anchor="t" anchorCtr="0">
            <a:spAutoFit/>
          </a:bodyPr>
          <a:lstStyle/>
          <a:p>
            <a:pPr>
              <a:lnSpc>
                <a:spcPct val="140000"/>
              </a:lnSpc>
            </a:pPr>
            <a:r>
              <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rPr>
              <a:t>项目功能与创新</a:t>
            </a:r>
            <a:endPar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6" name="TextBox 16"/>
          <p:cNvSpPr txBox="1"/>
          <p:nvPr/>
        </p:nvSpPr>
        <p:spPr>
          <a:xfrm>
            <a:off x="7107882" y="4404944"/>
            <a:ext cx="4238625" cy="1505411"/>
          </a:xfrm>
          <a:prstGeom prst="rect">
            <a:avLst/>
          </a:prstGeom>
        </p:spPr>
        <p:txBody>
          <a:bodyPr vert="horz" wrap="square" lIns="123825" tIns="57150" rIns="57150" bIns="57150" rtlCol="0" anchor="t" anchorCtr="0">
            <a:noAutofit/>
          </a:bodyPr>
          <a:lstStyle/>
          <a:p>
            <a:pP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启熹客户端的课程论坛和多元反馈渠道，打破课堂局限，形成互帮互助的学习共同体，促进平台与教学服务的持续优化。</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7" name="TextBox 17"/>
          <p:cNvSpPr txBox="1"/>
          <p:nvPr/>
        </p:nvSpPr>
        <p:spPr>
          <a:xfrm>
            <a:off x="7107882" y="3764024"/>
            <a:ext cx="4219575" cy="749453"/>
          </a:xfrm>
          <a:prstGeom prst="rect">
            <a:avLst/>
          </a:prstGeom>
        </p:spPr>
        <p:txBody>
          <a:bodyPr vert="horz" wrap="square" lIns="123825" tIns="123825" rIns="57150" bIns="123825" rtlCol="0" anchor="ctr" anchorCtr="0">
            <a:noAutofit/>
          </a:bodyPr>
          <a:lstStyle/>
          <a:p>
            <a:pPr>
              <a:lnSpc>
                <a:spcPct val="15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动态学习社区</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8" name="TextBox 18"/>
          <p:cNvSpPr txBox="1"/>
          <p:nvPr/>
        </p:nvSpPr>
        <p:spPr>
          <a:xfrm>
            <a:off x="6150355" y="4081214"/>
            <a:ext cx="849630" cy="520065"/>
          </a:xfrm>
          <a:prstGeom prst="rect">
            <a:avLst/>
          </a:prstGeom>
        </p:spPr>
        <p:txBody>
          <a:bodyPr vert="horz" wrap="square" lIns="91440" tIns="45720" rIns="91440" bIns="45720" rtlCol="0" anchor="ctr" anchorCtr="0">
            <a:spAutoFit/>
          </a:bodyPr>
          <a:lstStyle/>
          <a:p>
            <a:pPr algn="ctr">
              <a:lnSpc>
                <a:spcPct val="100000"/>
              </a:lnSpc>
              <a:spcBef>
                <a:spcPts val="375"/>
              </a:spcBef>
            </a:pPr>
            <a:r>
              <a:rPr lang="en-US" sz="2400">
                <a:solidFill>
                  <a:schemeClr val="accent1">
                    <a:alpha val="100000"/>
                  </a:schemeClr>
                </a:solidFill>
                <a:latin typeface="Noto Sans SC" panose="020B0200000000000000" charset="-122"/>
                <a:ea typeface="Noto Sans SC" panose="020B0200000000000000" charset="-122"/>
                <a:cs typeface="Noto Sans SC" panose="020B0200000000000000" charset="-122"/>
              </a:rPr>
              <a:t>04</a:t>
            </a:r>
            <a:endParaRPr lang="en-US" sz="2400">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1"/>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3829056" y="2526030"/>
            <a:ext cx="7644490" cy="1805940"/>
          </a:xfrm>
          <a:prstGeom prst="rect">
            <a:avLst/>
          </a:prstGeom>
        </p:spPr>
        <p:txBody>
          <a:bodyPr vert="horz" wrap="square" lIns="91440" tIns="45720" rIns="91440" bIns="45720" rtlCol="0" anchor="t" anchorCtr="0">
            <a:normAutofit/>
          </a:bodyPr>
          <a:lstStyle/>
          <a:p>
            <a:pPr>
              <a:lnSpc>
                <a:spcPct val="120000"/>
              </a:lnSpc>
              <a:spcBef>
                <a:spcPts val="375"/>
              </a:spcBef>
            </a:pPr>
            <a:r>
              <a:rPr lang="en-US" sz="4500" b="1">
                <a:solidFill>
                  <a:schemeClr val="accent1">
                    <a:alpha val="100000"/>
                  </a:schemeClr>
                </a:solidFill>
                <a:latin typeface="Noto Sans SC" panose="020B0200000000000000" charset="-122"/>
                <a:ea typeface="Noto Sans SC" panose="020B0200000000000000" charset="-122"/>
                <a:cs typeface="Noto Sans SC" panose="020B0200000000000000" charset="-122"/>
              </a:rPr>
              <a:t>核心目标与价值</a:t>
            </a:r>
            <a:endParaRPr lang="en-US" sz="45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3" name="TextBox 3"/>
          <p:cNvSpPr txBox="1"/>
          <p:nvPr/>
        </p:nvSpPr>
        <p:spPr>
          <a:xfrm>
            <a:off x="3766844" y="1072555"/>
            <a:ext cx="3112760" cy="1138956"/>
          </a:xfrm>
          <a:prstGeom prst="rect">
            <a:avLst/>
          </a:prstGeom>
        </p:spPr>
        <p:txBody>
          <a:bodyPr vert="horz" wrap="square" lIns="66008" tIns="33052" rIns="66008" bIns="33052" rtlCol="0" anchor="t" anchorCtr="0">
            <a:noAutofit/>
          </a:bodyPr>
          <a:lstStyle/>
          <a:p>
            <a:pPr>
              <a:lnSpc>
                <a:spcPct val="80000"/>
              </a:lnSpc>
            </a:pPr>
            <a:r>
              <a:rPr lang="en-US" sz="8400" b="1">
                <a:solidFill>
                  <a:schemeClr val="accent2">
                    <a:alpha val="100000"/>
                  </a:schemeClr>
                </a:solidFill>
                <a:latin typeface="Noto Sans SC" panose="020B0200000000000000" charset="-122"/>
                <a:ea typeface="Noto Sans SC" panose="020B0200000000000000" charset="-122"/>
                <a:cs typeface="Noto Sans SC" panose="020B0200000000000000" charset="-122"/>
              </a:rPr>
              <a:t>02</a:t>
            </a:r>
            <a:endParaRPr lang="en-US" sz="8400" b="1">
              <a:solidFill>
                <a:schemeClr val="accent2">
                  <a:alpha val="100000"/>
                </a:scheme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1"/>
          <a:srcRect/>
          <a:stretch>
            <a:fillRect/>
          </a:stretch>
        </a:blipFill>
        <a:effectLst/>
      </p:bgPr>
    </p:bg>
    <p:spTree>
      <p:nvGrpSpPr>
        <p:cNvPr id="1" name=""/>
        <p:cNvGrpSpPr/>
        <p:nvPr/>
      </p:nvGrpSpPr>
      <p:grpSpPr>
        <a:xfrm>
          <a:off x="0" y="0"/>
          <a:ext cx="0" cy="0"/>
          <a:chOff x="0" y="0"/>
          <a:chExt cx="0" cy="0"/>
        </a:xfrm>
      </p:grpSpPr>
      <p:pic>
        <p:nvPicPr>
          <p:cNvPr id="18" name="图片 17"/>
          <p:cNvPicPr>
            <a:picLocks noChangeAspect="1"/>
          </p:cNvPicPr>
          <p:nvPr/>
        </p:nvPicPr>
        <p:blipFill>
          <a:blip r:embed="rId2">
            <a:alphaModFix amt="65000"/>
          </a:blip>
          <a:stretch>
            <a:fillRect/>
          </a:stretch>
        </p:blipFill>
        <p:spPr>
          <a:xfrm>
            <a:off x="4953000" y="1981200"/>
            <a:ext cx="7076440" cy="3569970"/>
          </a:xfrm>
          <a:prstGeom prst="rect">
            <a:avLst/>
          </a:prstGeom>
        </p:spPr>
      </p:pic>
      <p:sp>
        <p:nvSpPr>
          <p:cNvPr id="2" name="TextBox 2"/>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rPr>
              <a:t>破解信息壁垒</a:t>
            </a:r>
            <a:endPar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3" name="AutoShape 3"/>
          <p:cNvSpPr/>
          <p:nvPr/>
        </p:nvSpPr>
        <p:spPr>
          <a:xfrm>
            <a:off x="537512" y="1664304"/>
            <a:ext cx="638131" cy="638131"/>
          </a:xfrm>
          <a:prstGeom prst="ellipse">
            <a:avLst/>
          </a:prstGeom>
          <a:solidFill>
            <a:schemeClr val="accent1">
              <a:alpha val="20000"/>
            </a:schemeClr>
          </a:solidFill>
        </p:spPr>
      </p:sp>
      <p:sp>
        <p:nvSpPr>
          <p:cNvPr id="4" name="TextBox 4"/>
          <p:cNvSpPr txBox="1"/>
          <p:nvPr/>
        </p:nvSpPr>
        <p:spPr>
          <a:xfrm>
            <a:off x="1300882" y="1463721"/>
            <a:ext cx="6886575" cy="765904"/>
          </a:xfrm>
          <a:prstGeom prst="rect">
            <a:avLst/>
          </a:prstGeom>
        </p:spPr>
        <p:txBody>
          <a:bodyPr vert="horz" wrap="square" lIns="123825" tIns="123825" rIns="57150" bIns="123825" rtlCol="0" anchor="b" anchorCtr="0">
            <a:noAutofit/>
          </a:bodyPr>
          <a:lstStyle/>
          <a:p>
            <a:pPr>
              <a:lnSpc>
                <a:spcPct val="14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整合课程信息</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5" name="TextBox 5"/>
          <p:cNvSpPr txBox="1"/>
          <p:nvPr/>
        </p:nvSpPr>
        <p:spPr>
          <a:xfrm>
            <a:off x="1300882" y="1998589"/>
            <a:ext cx="6891292" cy="1083679"/>
          </a:xfrm>
          <a:prstGeom prst="rect">
            <a:avLst/>
          </a:prstGeom>
        </p:spPr>
        <p:txBody>
          <a:bodyPr vert="horz" wrap="square" lIns="123825" tIns="123825" rIns="57150" bIns="123825" rtlCol="0" anchor="t" anchorCtr="0">
            <a:noAutofit/>
          </a:bodyPr>
          <a:lstStyle/>
          <a:p>
            <a:pPr>
              <a:lnSpc>
                <a:spcPct val="140000"/>
              </a:lnSpc>
            </a:pPr>
            <a:r>
              <a:rPr lang="en-US" sz="1350">
                <a:solidFill>
                  <a:schemeClr val="dk1">
                    <a:alpha val="100000"/>
                  </a:schemeClr>
                </a:solidFill>
                <a:latin typeface="Noto Sans SC" panose="020B0200000000000000" charset="-122"/>
                <a:ea typeface="Noto Sans SC" panose="020B0200000000000000" charset="-122"/>
                <a:cs typeface="Noto Sans SC" panose="020B0200000000000000" charset="-122"/>
              </a:rPr>
              <a:t>全面搜集校内公共基础课程信息，包括课程大纲、授课教师、考核方式等关键要素，为学生提供一站式查询服务。</a:t>
            </a:r>
            <a:endParaRPr lang="en-US" sz="135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6" name="AutoShape 6"/>
          <p:cNvSpPr/>
          <p:nvPr/>
        </p:nvSpPr>
        <p:spPr>
          <a:xfrm>
            <a:off x="537512" y="3384629"/>
            <a:ext cx="638131" cy="638131"/>
          </a:xfrm>
          <a:prstGeom prst="ellipse">
            <a:avLst/>
          </a:prstGeom>
          <a:solidFill>
            <a:schemeClr val="accent1">
              <a:alpha val="20000"/>
            </a:schemeClr>
          </a:solidFill>
        </p:spPr>
      </p:sp>
      <p:sp>
        <p:nvSpPr>
          <p:cNvPr id="7" name="TextBox 7"/>
          <p:cNvSpPr txBox="1"/>
          <p:nvPr/>
        </p:nvSpPr>
        <p:spPr>
          <a:xfrm>
            <a:off x="1300882" y="3182098"/>
            <a:ext cx="6886575" cy="769800"/>
          </a:xfrm>
          <a:prstGeom prst="rect">
            <a:avLst/>
          </a:prstGeom>
        </p:spPr>
        <p:txBody>
          <a:bodyPr vert="horz" wrap="square" lIns="123825" tIns="123825" rIns="57150" bIns="123825" rtlCol="0" anchor="b" anchorCtr="0">
            <a:noAutofit/>
          </a:bodyPr>
          <a:lstStyle/>
          <a:p>
            <a:pPr>
              <a:lnSpc>
                <a:spcPct val="14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智能推荐系统</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8" name="AutoShape 8"/>
          <p:cNvSpPr/>
          <p:nvPr/>
        </p:nvSpPr>
        <p:spPr>
          <a:xfrm>
            <a:off x="537512" y="5104954"/>
            <a:ext cx="638131" cy="638131"/>
          </a:xfrm>
          <a:prstGeom prst="ellipse">
            <a:avLst/>
          </a:prstGeom>
          <a:solidFill>
            <a:schemeClr val="accent1">
              <a:alpha val="20000"/>
            </a:schemeClr>
          </a:solidFill>
        </p:spPr>
      </p:sp>
      <p:sp>
        <p:nvSpPr>
          <p:cNvPr id="9" name="TextBox 9"/>
          <p:cNvSpPr txBox="1"/>
          <p:nvPr/>
        </p:nvSpPr>
        <p:spPr>
          <a:xfrm>
            <a:off x="1300882" y="4920230"/>
            <a:ext cx="6886575" cy="734184"/>
          </a:xfrm>
          <a:prstGeom prst="rect">
            <a:avLst/>
          </a:prstGeom>
        </p:spPr>
        <p:txBody>
          <a:bodyPr vert="horz" wrap="square" lIns="123825" tIns="123825" rIns="57150" bIns="123825" rtlCol="0" anchor="b" anchorCtr="0">
            <a:noAutofit/>
          </a:bodyPr>
          <a:lstStyle/>
          <a:p>
            <a:pPr>
              <a:lnSpc>
                <a:spcPct val="14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学习路径规划</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0" name="TextBox 10"/>
          <p:cNvSpPr txBox="1"/>
          <p:nvPr/>
        </p:nvSpPr>
        <p:spPr>
          <a:xfrm>
            <a:off x="1300882" y="3741456"/>
            <a:ext cx="6891292" cy="1074439"/>
          </a:xfrm>
          <a:prstGeom prst="rect">
            <a:avLst/>
          </a:prstGeom>
        </p:spPr>
        <p:txBody>
          <a:bodyPr vert="horz" wrap="square" lIns="123825" tIns="123825" rIns="57150" bIns="123825" rtlCol="0" anchor="t" anchorCtr="0">
            <a:noAutofit/>
          </a:bodyPr>
          <a:lstStyle/>
          <a:p>
            <a:pPr>
              <a:lnSpc>
                <a:spcPct val="140000"/>
              </a:lnSpc>
            </a:pPr>
            <a:r>
              <a:rPr lang="en-US" sz="1350">
                <a:solidFill>
                  <a:schemeClr val="dk1">
                    <a:alpha val="100000"/>
                  </a:schemeClr>
                </a:solidFill>
                <a:latin typeface="Noto Sans SC" panose="020B0200000000000000" charset="-122"/>
                <a:ea typeface="Noto Sans SC" panose="020B0200000000000000" charset="-122"/>
                <a:cs typeface="Noto Sans SC" panose="020B0200000000000000" charset="-122"/>
              </a:rPr>
              <a:t>采用先进的推荐算法，综合考虑课程热度、用户行为及潜在兴趣，主动推送符合学生需求的课程，实现个性化学习体验。</a:t>
            </a:r>
            <a:endParaRPr lang="en-US" sz="135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1" name="TextBox 11"/>
          <p:cNvSpPr txBox="1"/>
          <p:nvPr/>
        </p:nvSpPr>
        <p:spPr>
          <a:xfrm>
            <a:off x="1300882" y="5424019"/>
            <a:ext cx="6891292" cy="1092920"/>
          </a:xfrm>
          <a:prstGeom prst="rect">
            <a:avLst/>
          </a:prstGeom>
        </p:spPr>
        <p:txBody>
          <a:bodyPr vert="horz" wrap="square" lIns="123825" tIns="123825" rIns="57150" bIns="123825" rtlCol="0" anchor="t" anchorCtr="0">
            <a:noAutofit/>
          </a:bodyPr>
          <a:lstStyle/>
          <a:p>
            <a:pPr>
              <a:lnSpc>
                <a:spcPct val="140000"/>
              </a:lnSpc>
            </a:pPr>
            <a:r>
              <a:rPr lang="en-US" sz="1350">
                <a:solidFill>
                  <a:schemeClr val="dk1">
                    <a:alpha val="100000"/>
                  </a:schemeClr>
                </a:solidFill>
                <a:latin typeface="Noto Sans SC" panose="020B0200000000000000" charset="-122"/>
                <a:ea typeface="Noto Sans SC" panose="020B0200000000000000" charset="-122"/>
                <a:cs typeface="Noto Sans SC" panose="020B0200000000000000" charset="-122"/>
              </a:rPr>
              <a:t>鼓励学生将心仪课程加入“我的课程”，以便随时查看和跟踪学习进度。通过可视化方式展示学业安排，帮助学生明确学习目标。</a:t>
            </a:r>
            <a:endParaRPr lang="en-US" sz="135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cxnSp>
        <p:nvCxnSpPr>
          <p:cNvPr id="13" name="Connector 13"/>
          <p:cNvCxnSpPr/>
          <p:nvPr/>
        </p:nvCxnSpPr>
        <p:spPr>
          <a:xfrm>
            <a:off x="856577" y="2403263"/>
            <a:ext cx="0" cy="896335"/>
          </a:xfrm>
          <a:prstGeom prst="line">
            <a:avLst/>
          </a:prstGeom>
          <a:ln w="1905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14" name="Connector 14"/>
          <p:cNvCxnSpPr/>
          <p:nvPr/>
        </p:nvCxnSpPr>
        <p:spPr>
          <a:xfrm>
            <a:off x="856577" y="4124852"/>
            <a:ext cx="0" cy="896335"/>
          </a:xfrm>
          <a:prstGeom prst="line">
            <a:avLst/>
          </a:prstGeom>
          <a:ln w="1905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5" name="TextBox 15"/>
          <p:cNvSpPr txBox="1"/>
          <p:nvPr/>
        </p:nvSpPr>
        <p:spPr>
          <a:xfrm>
            <a:off x="688937" y="1685237"/>
            <a:ext cx="335280" cy="596265"/>
          </a:xfrm>
          <a:prstGeom prst="rect">
            <a:avLst/>
          </a:prstGeom>
        </p:spPr>
        <p:txBody>
          <a:bodyPr vert="horz" wrap="square" lIns="91440" tIns="45720" rIns="91440" bIns="45720" rtlCol="0" anchor="ctr" anchorCtr="0">
            <a:spAutoFit/>
          </a:bodyPr>
          <a:lstStyle/>
          <a:p>
            <a:pPr algn="ctr">
              <a:lnSpc>
                <a:spcPct val="100000"/>
              </a:lnSpc>
              <a:spcBef>
                <a:spcPts val="375"/>
              </a:spcBef>
            </a:pPr>
            <a:r>
              <a:rPr lang="en-US" sz="3000">
                <a:solidFill>
                  <a:schemeClr val="accent1">
                    <a:alpha val="100000"/>
                  </a:schemeClr>
                </a:solidFill>
                <a:latin typeface="微软雅黑" panose="020B0503020204020204" charset="-122"/>
                <a:ea typeface="微软雅黑" panose="020B0503020204020204" charset="-122"/>
                <a:cs typeface="微软雅黑" panose="020B0503020204020204" charset="-122"/>
              </a:rPr>
              <a:t>1</a:t>
            </a:r>
            <a:endParaRPr lang="en-US" sz="3000">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16" name="TextBox 16"/>
          <p:cNvSpPr txBox="1"/>
          <p:nvPr/>
        </p:nvSpPr>
        <p:spPr>
          <a:xfrm>
            <a:off x="588925" y="3405562"/>
            <a:ext cx="535305" cy="596265"/>
          </a:xfrm>
          <a:prstGeom prst="rect">
            <a:avLst/>
          </a:prstGeom>
        </p:spPr>
        <p:txBody>
          <a:bodyPr vert="horz" wrap="square" lIns="91440" tIns="45720" rIns="91440" bIns="45720" rtlCol="0" anchor="ctr" anchorCtr="0">
            <a:spAutoFit/>
          </a:bodyPr>
          <a:lstStyle/>
          <a:p>
            <a:pPr algn="ctr">
              <a:lnSpc>
                <a:spcPct val="100000"/>
              </a:lnSpc>
              <a:spcBef>
                <a:spcPts val="375"/>
              </a:spcBef>
            </a:pPr>
            <a:r>
              <a:rPr lang="en-US" sz="3000">
                <a:solidFill>
                  <a:schemeClr val="accent1">
                    <a:alpha val="100000"/>
                  </a:schemeClr>
                </a:solidFill>
                <a:latin typeface="微软雅黑" panose="020B0503020204020204" charset="-122"/>
                <a:ea typeface="微软雅黑" panose="020B0503020204020204" charset="-122"/>
                <a:cs typeface="微软雅黑" panose="020B0503020204020204" charset="-122"/>
              </a:rPr>
              <a:t>2</a:t>
            </a:r>
            <a:endParaRPr lang="en-US" sz="3000">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17" name="TextBox 17"/>
          <p:cNvSpPr txBox="1"/>
          <p:nvPr/>
        </p:nvSpPr>
        <p:spPr>
          <a:xfrm>
            <a:off x="588925" y="5125887"/>
            <a:ext cx="535305" cy="596265"/>
          </a:xfrm>
          <a:prstGeom prst="rect">
            <a:avLst/>
          </a:prstGeom>
        </p:spPr>
        <p:txBody>
          <a:bodyPr vert="horz" wrap="square" lIns="91440" tIns="45720" rIns="91440" bIns="45720" rtlCol="0" anchor="ctr" anchorCtr="0">
            <a:spAutoFit/>
          </a:bodyPr>
          <a:lstStyle/>
          <a:p>
            <a:pPr algn="ctr">
              <a:lnSpc>
                <a:spcPct val="100000"/>
              </a:lnSpc>
              <a:spcBef>
                <a:spcPts val="375"/>
              </a:spcBef>
            </a:pPr>
            <a:r>
              <a:rPr lang="en-US" sz="3000">
                <a:solidFill>
                  <a:schemeClr val="accent1">
                    <a:alpha val="100000"/>
                  </a:schemeClr>
                </a:solidFill>
                <a:latin typeface="微软雅黑" panose="020B0503020204020204" charset="-122"/>
                <a:ea typeface="微软雅黑" panose="020B0503020204020204" charset="-122"/>
                <a:cs typeface="微软雅黑" panose="020B0503020204020204" charset="-122"/>
              </a:rPr>
              <a:t>3</a:t>
            </a:r>
            <a:endParaRPr lang="en-US" sz="3000">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1"/>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rPr>
              <a:t>赋能学业规划</a:t>
            </a:r>
            <a:endPar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4" name="AutoShape 4"/>
          <p:cNvSpPr/>
          <p:nvPr/>
        </p:nvSpPr>
        <p:spPr>
          <a:xfrm>
            <a:off x="506217" y="2142337"/>
            <a:ext cx="3517339" cy="2234228"/>
          </a:xfrm>
          <a:prstGeom prst="roundRect">
            <a:avLst>
              <a:gd name="adj" fmla="val 7233"/>
            </a:avLst>
          </a:prstGeom>
          <a:solidFill>
            <a:schemeClr val="lt2">
              <a:alpha val="62000"/>
            </a:schemeClr>
          </a:solidFill>
        </p:spPr>
      </p:sp>
      <p:sp>
        <p:nvSpPr>
          <p:cNvPr id="5" name="TextBox 5"/>
          <p:cNvSpPr txBox="1"/>
          <p:nvPr/>
        </p:nvSpPr>
        <p:spPr>
          <a:xfrm>
            <a:off x="768509" y="2355513"/>
            <a:ext cx="2992755" cy="1807876"/>
          </a:xfrm>
          <a:prstGeom prst="rect">
            <a:avLst/>
          </a:prstGeom>
        </p:spPr>
        <p:txBody>
          <a:bodyPr vert="horz" wrap="square" lIns="66008" tIns="33052" rIns="66008" bIns="33052" rtlCol="0" anchor="t" anchorCtr="0">
            <a:noAutofit/>
          </a:bodyPr>
          <a:lstStyle/>
          <a:p>
            <a:pPr algn="l">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通过提供清晰、全面的课程信息，帮助学生告别盲目选课，确保每一门课程都能满足个人成长需求。</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6" name="AutoShape 6"/>
          <p:cNvSpPr/>
          <p:nvPr/>
        </p:nvSpPr>
        <p:spPr>
          <a:xfrm>
            <a:off x="4297692" y="2142337"/>
            <a:ext cx="3517339" cy="2234228"/>
          </a:xfrm>
          <a:prstGeom prst="roundRect">
            <a:avLst>
              <a:gd name="adj" fmla="val 7233"/>
            </a:avLst>
          </a:prstGeom>
          <a:solidFill>
            <a:schemeClr val="lt2">
              <a:alpha val="60000"/>
            </a:schemeClr>
          </a:solidFill>
        </p:spPr>
      </p:sp>
      <p:sp>
        <p:nvSpPr>
          <p:cNvPr id="7" name="AutoShape 7"/>
          <p:cNvSpPr/>
          <p:nvPr/>
        </p:nvSpPr>
        <p:spPr>
          <a:xfrm>
            <a:off x="8067842" y="2142337"/>
            <a:ext cx="3517339" cy="2234228"/>
          </a:xfrm>
          <a:prstGeom prst="roundRect">
            <a:avLst>
              <a:gd name="adj" fmla="val 7233"/>
            </a:avLst>
          </a:prstGeom>
          <a:solidFill>
            <a:schemeClr val="lt2">
              <a:alpha val="62000"/>
            </a:schemeClr>
          </a:solidFill>
        </p:spPr>
      </p:sp>
      <p:sp>
        <p:nvSpPr>
          <p:cNvPr id="8" name="TextBox 8"/>
          <p:cNvSpPr txBox="1"/>
          <p:nvPr/>
        </p:nvSpPr>
        <p:spPr>
          <a:xfrm>
            <a:off x="506217" y="1429809"/>
            <a:ext cx="3517339" cy="469049"/>
          </a:xfrm>
          <a:prstGeom prst="rect">
            <a:avLst/>
          </a:prstGeom>
        </p:spPr>
        <p:txBody>
          <a:bodyPr vert="horz" wrap="square" lIns="91440" tIns="45720" rIns="91440" bIns="45720" rtlCol="0" anchor="t" anchorCtr="0">
            <a:noAutofit/>
          </a:bodyPr>
          <a:lstStyle/>
          <a:p>
            <a:pPr algn="ctr">
              <a:lnSpc>
                <a:spcPct val="100000"/>
              </a:lnSpc>
              <a:spcBef>
                <a:spcPts val="375"/>
              </a:spcBef>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告别盲目选课</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9" name="TextBox 9"/>
          <p:cNvSpPr txBox="1"/>
          <p:nvPr/>
        </p:nvSpPr>
        <p:spPr>
          <a:xfrm>
            <a:off x="4297692" y="1429809"/>
            <a:ext cx="3517339" cy="469049"/>
          </a:xfrm>
          <a:prstGeom prst="rect">
            <a:avLst/>
          </a:prstGeom>
        </p:spPr>
        <p:txBody>
          <a:bodyPr vert="horz" wrap="square" lIns="91440" tIns="45720" rIns="91440" bIns="45720" rtlCol="0" anchor="t" anchorCtr="0">
            <a:noAutofit/>
          </a:bodyPr>
          <a:lstStyle/>
          <a:p>
            <a:pPr algn="ctr">
              <a:lnSpc>
                <a:spcPct val="100000"/>
              </a:lnSpc>
              <a:spcBef>
                <a:spcPts val="375"/>
              </a:spcBef>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智能引导学习</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0" name="TextBox 10"/>
          <p:cNvSpPr txBox="1"/>
          <p:nvPr/>
        </p:nvSpPr>
        <p:spPr>
          <a:xfrm>
            <a:off x="8067842" y="1429809"/>
            <a:ext cx="3517339" cy="469049"/>
          </a:xfrm>
          <a:prstGeom prst="rect">
            <a:avLst/>
          </a:prstGeom>
        </p:spPr>
        <p:txBody>
          <a:bodyPr vert="horz" wrap="square" lIns="91440" tIns="45720" rIns="91440" bIns="45720" rtlCol="0" anchor="t" anchorCtr="0">
            <a:noAutofit/>
          </a:bodyPr>
          <a:lstStyle/>
          <a:p>
            <a:pPr algn="ctr">
              <a:lnSpc>
                <a:spcPct val="100000"/>
              </a:lnSpc>
              <a:spcBef>
                <a:spcPts val="375"/>
              </a:spcBef>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可视化学业进展</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1" name="TextBox 11"/>
          <p:cNvSpPr txBox="1"/>
          <p:nvPr/>
        </p:nvSpPr>
        <p:spPr>
          <a:xfrm>
            <a:off x="4559984" y="2355513"/>
            <a:ext cx="2992755" cy="1807876"/>
          </a:xfrm>
          <a:prstGeom prst="rect">
            <a:avLst/>
          </a:prstGeom>
        </p:spPr>
        <p:txBody>
          <a:bodyPr vert="horz" wrap="square" lIns="66008" tIns="33052" rIns="66008" bIns="33052" rtlCol="0" anchor="t" anchorCtr="0">
            <a:noAutofit/>
          </a:bodyPr>
          <a:lstStyle/>
          <a:p>
            <a:pPr algn="l">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依据智能推荐算法，主动为学生提供契合其兴趣与需求的课程，化被动搜寻为主动引导，提升学习效率。</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2" name="TextBox 12"/>
          <p:cNvSpPr txBox="1"/>
          <p:nvPr/>
        </p:nvSpPr>
        <p:spPr>
          <a:xfrm>
            <a:off x="8330135" y="2355513"/>
            <a:ext cx="2992755" cy="1807876"/>
          </a:xfrm>
          <a:prstGeom prst="rect">
            <a:avLst/>
          </a:prstGeom>
        </p:spPr>
        <p:txBody>
          <a:bodyPr vert="horz" wrap="square" lIns="66008" tIns="33052" rIns="66008" bIns="33052" rtlCol="0" anchor="t" anchorCtr="0">
            <a:noAutofit/>
          </a:bodyPr>
          <a:lstStyle/>
          <a:p>
            <a:pPr algn="l">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支持学生构建专属学习计划，让学业安排条理分明、目标清晰，可直观展示学习进度与成果，增强学习动力。</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1"/>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3829056" y="2526030"/>
            <a:ext cx="7644490" cy="1805940"/>
          </a:xfrm>
          <a:prstGeom prst="rect">
            <a:avLst/>
          </a:prstGeom>
        </p:spPr>
        <p:txBody>
          <a:bodyPr vert="horz" wrap="square" lIns="91440" tIns="45720" rIns="91440" bIns="45720" rtlCol="0" anchor="t" anchorCtr="0">
            <a:normAutofit/>
          </a:bodyPr>
          <a:lstStyle/>
          <a:p>
            <a:pPr>
              <a:lnSpc>
                <a:spcPct val="120000"/>
              </a:lnSpc>
              <a:spcBef>
                <a:spcPts val="375"/>
              </a:spcBef>
            </a:pPr>
            <a:r>
              <a:rPr lang="en-US" sz="4350" b="1">
                <a:solidFill>
                  <a:schemeClr val="accent1">
                    <a:alpha val="100000"/>
                  </a:schemeClr>
                </a:solidFill>
                <a:latin typeface="Noto Sans SC" panose="020B0200000000000000" charset="-122"/>
                <a:ea typeface="Noto Sans SC" panose="020B0200000000000000" charset="-122"/>
                <a:cs typeface="Noto Sans SC" panose="020B0200000000000000" charset="-122"/>
              </a:rPr>
              <a:t>功能演示</a:t>
            </a:r>
            <a:endParaRPr lang="en-US" sz="435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3" name="TextBox 3"/>
          <p:cNvSpPr txBox="1"/>
          <p:nvPr/>
        </p:nvSpPr>
        <p:spPr>
          <a:xfrm>
            <a:off x="3766844" y="1072555"/>
            <a:ext cx="3112760" cy="1138956"/>
          </a:xfrm>
          <a:prstGeom prst="rect">
            <a:avLst/>
          </a:prstGeom>
        </p:spPr>
        <p:txBody>
          <a:bodyPr vert="horz" wrap="square" lIns="66008" tIns="33052" rIns="66008" bIns="33052" rtlCol="0" anchor="t" anchorCtr="0">
            <a:noAutofit/>
          </a:bodyPr>
          <a:lstStyle/>
          <a:p>
            <a:pPr>
              <a:lnSpc>
                <a:spcPct val="80000"/>
              </a:lnSpc>
            </a:pPr>
            <a:r>
              <a:rPr lang="en-US" sz="8400" b="1">
                <a:solidFill>
                  <a:schemeClr val="accent2">
                    <a:alpha val="100000"/>
                  </a:schemeClr>
                </a:solidFill>
                <a:latin typeface="Noto Sans SC" panose="020B0200000000000000" charset="-122"/>
                <a:ea typeface="Noto Sans SC" panose="020B0200000000000000" charset="-122"/>
                <a:cs typeface="Noto Sans SC" panose="020B0200000000000000" charset="-122"/>
              </a:rPr>
              <a:t>03</a:t>
            </a:r>
            <a:endParaRPr lang="en-US" sz="8400" b="1">
              <a:solidFill>
                <a:schemeClr val="accent2">
                  <a:alpha val="100000"/>
                </a:scheme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1"/>
          <a:srcRect/>
          <a:stretch>
            <a:fillRect/>
          </a:stretch>
        </a:blipFill>
        <a:effectLst/>
      </p:bgPr>
    </p:bg>
    <p:spTree>
      <p:nvGrpSpPr>
        <p:cNvPr id="1" name=""/>
        <p:cNvGrpSpPr/>
        <p:nvPr/>
      </p:nvGrpSpPr>
      <p:grpSpPr>
        <a:xfrm>
          <a:off x="0" y="0"/>
          <a:ext cx="0" cy="0"/>
          <a:chOff x="0" y="0"/>
          <a:chExt cx="0" cy="0"/>
        </a:xfrm>
      </p:grpSpPr>
      <p:pic>
        <p:nvPicPr>
          <p:cNvPr id="4" name="QQ202565-142010">
            <a:hlinkClick r:id="" action="ppaction://media"/>
          </p:cNvPr>
          <p:cNvPicPr>
            <a:picLocks noGrp="1" noChangeAspect="1"/>
          </p:cNvPicPr>
          <p:nvPr>
            <p:ph/>
            <a:videoFile r:link="rId2"/>
            <p:extLst>
              <p:ext uri="{DAA4B4D4-6D71-4841-9C94-3DE7FCFB9230}">
                <p14:media xmlns:p14="http://schemas.microsoft.com/office/powerpoint/2010/main" r:embed="rId3"/>
              </p:ext>
            </p:extLst>
          </p:nvPr>
        </p:nvPicPr>
        <p:blipFill>
          <a:blip r:embed="rId4"/>
          <a:stretch>
            <a:fillRect/>
          </a:stretch>
        </p:blipFill>
        <p:spPr>
          <a:xfrm>
            <a:off x="1598613" y="1333500"/>
            <a:ext cx="8994775" cy="5049838"/>
          </a:xfrm>
        </p:spPr>
      </p:pic>
      <p:pic>
        <p:nvPicPr>
          <p:cNvPr id="5" name="QQ202565-142010">
            <a:hlinkClick r:id="" action="ppaction://media"/>
          </p:cNvPr>
          <p:cNvPicPr>
            <a:picLocks noChangeAspect="1"/>
          </p:cNvPicPr>
          <p:nvPr>
            <a:videoFile r:link="rId2"/>
            <p:extLst>
              <p:ext uri="{DAA4B4D4-6D71-4841-9C94-3DE7FCFB9230}">
                <p14:media xmlns:p14="http://schemas.microsoft.com/office/powerpoint/2010/main" r:embed="rId3"/>
              </p:ext>
            </p:extLst>
          </p:nvPr>
        </p:nvPicPr>
        <p:blipFill>
          <a:blip r:embed="rId4"/>
          <a:stretch>
            <a:fillRect/>
          </a:stretch>
        </p:blipFill>
        <p:spPr>
          <a:xfrm>
            <a:off x="0" y="6350"/>
            <a:ext cx="12192000" cy="68453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88813" fill="hold"/>
                                        <p:tgtEl>
                                          <p:spTgt spid="4"/>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188813"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1" fill="hold" display="0">
                  <p:stCondLst>
                    <p:cond delay="indefinite"/>
                  </p:stCondLst>
                </p:cTn>
                <p:tgtEl>
                  <p:spTgt spid="4"/>
                </p:tgtEl>
              </p:cMediaNode>
            </p:video>
            <p:seq concurrent="1" nextAc="seek">
              <p:cTn id="12" restart="whenNotActive" fill="hold" evtFilter="cancelBubble" nodeType="interactiveSeq">
                <p:stCondLst>
                  <p:cond evt="onClick" delay="0">
                    <p:tgtEl>
                      <p:spTgt spid="4"/>
                    </p:tgtEl>
                  </p:cond>
                </p:stCondLst>
                <p:endSync evt="end" delay="0">
                  <p:rtn val="all"/>
                </p:endSync>
                <p:childTnLst>
                  <p:par>
                    <p:cTn id="13" fill="hold">
                      <p:stCondLst>
                        <p:cond delay="0"/>
                      </p:stCondLst>
                      <p:childTnLst>
                        <p:par>
                          <p:cTn id="14" fill="hold">
                            <p:stCondLst>
                              <p:cond delay="0"/>
                            </p:stCondLst>
                            <p:childTnLst>
                              <p:par>
                                <p:cTn id="15" presetID="2" presetClass="mediacall" presetSubtype="0" fill="hold" nodeType="clickEffect">
                                  <p:stCondLst>
                                    <p:cond delay="0"/>
                                  </p:stCondLst>
                                  <p:childTnLst>
                                    <p:cmd type="call" cmd="togglePause">
                                      <p:cBhvr>
                                        <p:cTn id="16" dur="1" fill="hold"/>
                                        <p:tgtEl>
                                          <p:spTgt spid="4"/>
                                        </p:tgtEl>
                                      </p:cBhvr>
                                    </p:cmd>
                                  </p:childTnLst>
                                </p:cTn>
                              </p:par>
                            </p:childTnLst>
                          </p:cTn>
                        </p:par>
                      </p:childTnLst>
                    </p:cTn>
                  </p:par>
                </p:childTnLst>
              </p:cTn>
              <p:nextCondLst>
                <p:cond evt="onClick" delay="0">
                  <p:tgtEl>
                    <p:spTgt spid="4"/>
                  </p:tgtEl>
                </p:cond>
              </p:nextCondLst>
            </p:seq>
            <p:video>
              <p:cMediaNode vol="80000">
                <p:cTn id="17" fill="hold" display="0">
                  <p:stCondLst>
                    <p:cond delay="indefinite"/>
                  </p:stCondLst>
                </p:cTn>
                <p:tgtEl>
                  <p:spTgt spid="5"/>
                </p:tgtEl>
              </p:cMediaNode>
            </p:video>
            <p:seq concurrent="1" nextAc="seek">
              <p:cTn id="18" restart="whenNotActive" fill="hold" evtFilter="cancelBubble" nodeType="interactiveSeq">
                <p:stCondLst>
                  <p:cond evt="onClick" delay="0">
                    <p:tgtEl>
                      <p:spTgt spid="5"/>
                    </p:tgtEl>
                  </p:cond>
                </p:stCondLst>
                <p:endSync evt="end" delay="0">
                  <p:rtn val="all"/>
                </p:endSync>
                <p:childTnLst>
                  <p:par>
                    <p:cTn id="19" fill="hold">
                      <p:stCondLst>
                        <p:cond delay="0"/>
                      </p:stCondLst>
                      <p:childTnLst>
                        <p:par>
                          <p:cTn id="20" fill="hold">
                            <p:stCondLst>
                              <p:cond delay="0"/>
                            </p:stCondLst>
                            <p:childTnLst>
                              <p:par>
                                <p:cTn id="21" presetID="2" presetClass="mediacall" presetSubtype="0" fill="hold" nodeType="clickEffect">
                                  <p:stCondLst>
                                    <p:cond delay="0"/>
                                  </p:stCondLst>
                                  <p:childTnLst>
                                    <p:cmd type="call" cmd="togglePause">
                                      <p:cBhvr>
                                        <p:cTn id="2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1"/>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3829056" y="2526030"/>
            <a:ext cx="7644490" cy="1805940"/>
          </a:xfrm>
          <a:prstGeom prst="rect">
            <a:avLst/>
          </a:prstGeom>
        </p:spPr>
        <p:txBody>
          <a:bodyPr vert="horz" wrap="square" lIns="91440" tIns="45720" rIns="91440" bIns="45720" rtlCol="0" anchor="t" anchorCtr="0">
            <a:normAutofit/>
          </a:bodyPr>
          <a:lstStyle/>
          <a:p>
            <a:pPr>
              <a:lnSpc>
                <a:spcPct val="120000"/>
              </a:lnSpc>
              <a:spcBef>
                <a:spcPts val="375"/>
              </a:spcBef>
            </a:pPr>
            <a:r>
              <a:rPr lang="en-US" sz="4500" b="1">
                <a:solidFill>
                  <a:schemeClr val="accent1">
                    <a:alpha val="100000"/>
                  </a:schemeClr>
                </a:solidFill>
                <a:latin typeface="Noto Sans SC" panose="020B0200000000000000" charset="-122"/>
                <a:ea typeface="Noto Sans SC" panose="020B0200000000000000" charset="-122"/>
                <a:cs typeface="Noto Sans SC" panose="020B0200000000000000" charset="-122"/>
              </a:rPr>
              <a:t>团队成员贡献</a:t>
            </a:r>
            <a:endParaRPr lang="en-US" sz="45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3" name="TextBox 3"/>
          <p:cNvSpPr txBox="1"/>
          <p:nvPr/>
        </p:nvSpPr>
        <p:spPr>
          <a:xfrm>
            <a:off x="3766844" y="1072555"/>
            <a:ext cx="3112760" cy="1138956"/>
          </a:xfrm>
          <a:prstGeom prst="rect">
            <a:avLst/>
          </a:prstGeom>
        </p:spPr>
        <p:txBody>
          <a:bodyPr vert="horz" wrap="square" lIns="66008" tIns="33052" rIns="66008" bIns="33052" rtlCol="0" anchor="t" anchorCtr="0">
            <a:noAutofit/>
          </a:bodyPr>
          <a:lstStyle/>
          <a:p>
            <a:pPr>
              <a:lnSpc>
                <a:spcPct val="80000"/>
              </a:lnSpc>
            </a:pPr>
            <a:r>
              <a:rPr lang="en-US" sz="8400" b="1">
                <a:solidFill>
                  <a:schemeClr val="accent2">
                    <a:alpha val="100000"/>
                  </a:schemeClr>
                </a:solidFill>
                <a:latin typeface="Noto Sans SC" panose="020B0200000000000000" charset="-122"/>
                <a:ea typeface="Noto Sans SC" panose="020B0200000000000000" charset="-122"/>
                <a:cs typeface="Noto Sans SC" panose="020B0200000000000000" charset="-122"/>
              </a:rPr>
              <a:t>04</a:t>
            </a:r>
            <a:endParaRPr lang="en-US" sz="8400" b="1">
              <a:solidFill>
                <a:schemeClr val="accent2">
                  <a:alpha val="100000"/>
                </a:scheme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1"/>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695363" y="4019832"/>
            <a:ext cx="638629" cy="638629"/>
          </a:xfrm>
          <a:prstGeom prst="rect">
            <a:avLst/>
          </a:prstGeom>
          <a:noFill/>
          <a:ln w="19050">
            <a:solidFill>
              <a:schemeClr val="accent1">
                <a:alpha val="100000"/>
              </a:schemeClr>
            </a:solidFill>
            <a:prstDash val="solid"/>
          </a:ln>
        </p:spPr>
      </p:sp>
      <p:sp>
        <p:nvSpPr>
          <p:cNvPr id="3" name="AutoShape 3"/>
          <p:cNvSpPr/>
          <p:nvPr/>
        </p:nvSpPr>
        <p:spPr>
          <a:xfrm>
            <a:off x="6255856" y="1734787"/>
            <a:ext cx="638629" cy="638629"/>
          </a:xfrm>
          <a:prstGeom prst="rect">
            <a:avLst/>
          </a:prstGeom>
          <a:noFill/>
          <a:ln w="19050">
            <a:solidFill>
              <a:schemeClr val="accent1">
                <a:alpha val="100000"/>
              </a:schemeClr>
            </a:solidFill>
            <a:prstDash val="solid"/>
          </a:ln>
        </p:spPr>
      </p:sp>
      <p:sp>
        <p:nvSpPr>
          <p:cNvPr id="4" name="AutoShape 4"/>
          <p:cNvSpPr/>
          <p:nvPr/>
        </p:nvSpPr>
        <p:spPr>
          <a:xfrm>
            <a:off x="6255856" y="4021932"/>
            <a:ext cx="638629" cy="638629"/>
          </a:xfrm>
          <a:prstGeom prst="rect">
            <a:avLst/>
          </a:prstGeom>
          <a:noFill/>
          <a:ln w="19050">
            <a:solidFill>
              <a:schemeClr val="accent1">
                <a:alpha val="100000"/>
              </a:schemeClr>
            </a:solidFill>
            <a:prstDash val="solid"/>
          </a:ln>
        </p:spPr>
      </p:sp>
      <p:sp>
        <p:nvSpPr>
          <p:cNvPr id="5" name="TextBox 5"/>
          <p:cNvSpPr txBox="1"/>
          <p:nvPr/>
        </p:nvSpPr>
        <p:spPr>
          <a:xfrm>
            <a:off x="1530231" y="2058117"/>
            <a:ext cx="4238625" cy="1553143"/>
          </a:xfrm>
          <a:prstGeom prst="rect">
            <a:avLst/>
          </a:prstGeom>
        </p:spPr>
        <p:txBody>
          <a:bodyPr vert="horz" wrap="square" lIns="123825" tIns="57150" rIns="57150" bIns="57150" rtlCol="0" anchor="t" anchorCtr="0">
            <a:noAutofit/>
          </a:bodyPr>
          <a:lstStyle/>
          <a:p>
            <a:pP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采用Spring Boot构建课程接口，支持管理端动态增删改查课程信息，分层设计确保数据安全性，为课程管理提供稳定高效的技术支撑。</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6" name="TextBox 6"/>
          <p:cNvSpPr txBox="1"/>
          <p:nvPr/>
        </p:nvSpPr>
        <p:spPr>
          <a:xfrm>
            <a:off x="1530231" y="1480894"/>
            <a:ext cx="4219575" cy="738707"/>
          </a:xfrm>
          <a:prstGeom prst="rect">
            <a:avLst/>
          </a:prstGeom>
        </p:spPr>
        <p:txBody>
          <a:bodyPr vert="horz" wrap="square" lIns="123825" tIns="123825" rIns="57150" bIns="123825" rtlCol="0" anchor="ctr" anchorCtr="0">
            <a:noAutofit/>
          </a:bodyPr>
          <a:lstStyle/>
          <a:p>
            <a:pPr>
              <a:lnSpc>
                <a:spcPct val="15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课程接口构建</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7" name="TextBox 7"/>
          <p:cNvSpPr txBox="1"/>
          <p:nvPr/>
        </p:nvSpPr>
        <p:spPr>
          <a:xfrm>
            <a:off x="1530231" y="4404944"/>
            <a:ext cx="4238625" cy="1534863"/>
          </a:xfrm>
          <a:prstGeom prst="rect">
            <a:avLst/>
          </a:prstGeom>
        </p:spPr>
        <p:txBody>
          <a:bodyPr vert="horz" wrap="square" lIns="123825" tIns="57150" rIns="57150" bIns="57150" rtlCol="0" anchor="t" anchorCtr="0">
            <a:noAutofit/>
          </a:bodyPr>
          <a:lstStyle/>
          <a:p>
            <a:pP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开发用户课程管理API，支持用户便捷加入课程、查看已选课程列表，实现课程信息的个性化管理与追踪，提升用户学习体验与效率。</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8" name="TextBox 8"/>
          <p:cNvSpPr txBox="1"/>
          <p:nvPr/>
        </p:nvSpPr>
        <p:spPr>
          <a:xfrm>
            <a:off x="1530231" y="3808422"/>
            <a:ext cx="4219575" cy="736876"/>
          </a:xfrm>
          <a:prstGeom prst="rect">
            <a:avLst/>
          </a:prstGeom>
        </p:spPr>
        <p:txBody>
          <a:bodyPr vert="horz" wrap="square" lIns="123825" tIns="123825" rIns="57150" bIns="123825" rtlCol="0" anchor="ctr" anchorCtr="0">
            <a:noAutofit/>
          </a:bodyPr>
          <a:lstStyle/>
          <a:p>
            <a:pPr>
              <a:lnSpc>
                <a:spcPct val="15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用户课程管理</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9" name="TextBox 9"/>
          <p:cNvSpPr txBox="1"/>
          <p:nvPr/>
        </p:nvSpPr>
        <p:spPr>
          <a:xfrm>
            <a:off x="7107882" y="2054101"/>
            <a:ext cx="4238625" cy="1557159"/>
          </a:xfrm>
          <a:prstGeom prst="rect">
            <a:avLst/>
          </a:prstGeom>
        </p:spPr>
        <p:txBody>
          <a:bodyPr vert="horz" wrap="square" lIns="123825" tIns="57150" rIns="57150" bIns="57150" rtlCol="0" anchor="t" anchorCtr="0">
            <a:noAutofit/>
          </a:bodyPr>
          <a:lstStyle/>
          <a:p>
            <a:pP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结合点击量、收藏数、评价分等多维度数据，实时计算并更新热门课程列表，为学生选课提供精准热度参考，助力个性化学习路径规划。</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0" name="TextBox 10"/>
          <p:cNvSpPr txBox="1"/>
          <p:nvPr/>
        </p:nvSpPr>
        <p:spPr>
          <a:xfrm>
            <a:off x="7107882" y="1476878"/>
            <a:ext cx="4219575" cy="749453"/>
          </a:xfrm>
          <a:prstGeom prst="rect">
            <a:avLst/>
          </a:prstGeom>
        </p:spPr>
        <p:txBody>
          <a:bodyPr vert="horz" wrap="square" lIns="123825" tIns="123825" rIns="57150" bIns="123825" rtlCol="0" anchor="ctr" anchorCtr="0">
            <a:noAutofit/>
          </a:bodyPr>
          <a:lstStyle/>
          <a:p>
            <a:pPr>
              <a:lnSpc>
                <a:spcPct val="15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课程热度算法</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1" name="TextBox 11"/>
          <p:cNvSpPr txBox="1"/>
          <p:nvPr/>
        </p:nvSpPr>
        <p:spPr>
          <a:xfrm>
            <a:off x="589863" y="1786503"/>
            <a:ext cx="849630" cy="481965"/>
          </a:xfrm>
          <a:prstGeom prst="rect">
            <a:avLst/>
          </a:prstGeom>
        </p:spPr>
        <p:txBody>
          <a:bodyPr vert="horz" wrap="square" lIns="91440" tIns="45720" rIns="91440" bIns="45720" rtlCol="0" anchor="ctr" anchorCtr="0">
            <a:spAutoFit/>
          </a:bodyPr>
          <a:lstStyle/>
          <a:p>
            <a:pPr algn="ctr">
              <a:lnSpc>
                <a:spcPct val="100000"/>
              </a:lnSpc>
              <a:spcBef>
                <a:spcPts val="375"/>
              </a:spcBef>
            </a:pPr>
            <a:r>
              <a:rPr lang="en-US" sz="2400">
                <a:solidFill>
                  <a:schemeClr val="accent1">
                    <a:alpha val="100000"/>
                  </a:schemeClr>
                </a:solidFill>
                <a:latin typeface="Noto Sans SC" panose="020B0200000000000000" charset="-122"/>
                <a:ea typeface="Noto Sans SC" panose="020B0200000000000000" charset="-122"/>
                <a:cs typeface="Noto Sans SC" panose="020B0200000000000000" charset="-122"/>
              </a:rPr>
              <a:t>01</a:t>
            </a:r>
            <a:endParaRPr lang="en-US" sz="2400">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2" name="TextBox 12"/>
          <p:cNvSpPr txBox="1"/>
          <p:nvPr/>
        </p:nvSpPr>
        <p:spPr>
          <a:xfrm>
            <a:off x="589863" y="4087762"/>
            <a:ext cx="849630" cy="520065"/>
          </a:xfrm>
          <a:prstGeom prst="rect">
            <a:avLst/>
          </a:prstGeom>
        </p:spPr>
        <p:txBody>
          <a:bodyPr vert="horz" wrap="square" lIns="91440" tIns="45720" rIns="91440" bIns="45720" rtlCol="0" anchor="ctr" anchorCtr="0">
            <a:spAutoFit/>
          </a:bodyPr>
          <a:lstStyle/>
          <a:p>
            <a:pPr algn="ctr">
              <a:lnSpc>
                <a:spcPct val="100000"/>
              </a:lnSpc>
              <a:spcBef>
                <a:spcPts val="375"/>
              </a:spcBef>
            </a:pPr>
            <a:r>
              <a:rPr lang="en-US" sz="2400">
                <a:solidFill>
                  <a:schemeClr val="accent1">
                    <a:alpha val="100000"/>
                  </a:schemeClr>
                </a:solidFill>
                <a:latin typeface="Noto Sans SC" panose="020B0200000000000000" charset="-122"/>
                <a:ea typeface="Noto Sans SC" panose="020B0200000000000000" charset="-122"/>
                <a:cs typeface="Noto Sans SC" panose="020B0200000000000000" charset="-122"/>
              </a:rPr>
              <a:t>03</a:t>
            </a:r>
            <a:endParaRPr lang="en-US" sz="2400">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3" name="TextBox 13"/>
          <p:cNvSpPr txBox="1"/>
          <p:nvPr/>
        </p:nvSpPr>
        <p:spPr>
          <a:xfrm>
            <a:off x="6150355" y="1794068"/>
            <a:ext cx="849630" cy="520065"/>
          </a:xfrm>
          <a:prstGeom prst="rect">
            <a:avLst/>
          </a:prstGeom>
        </p:spPr>
        <p:txBody>
          <a:bodyPr vert="horz" wrap="square" lIns="91440" tIns="45720" rIns="91440" bIns="45720" rtlCol="0" anchor="ctr" anchorCtr="0">
            <a:spAutoFit/>
          </a:bodyPr>
          <a:lstStyle/>
          <a:p>
            <a:pPr algn="ctr">
              <a:lnSpc>
                <a:spcPct val="100000"/>
              </a:lnSpc>
              <a:spcBef>
                <a:spcPts val="375"/>
              </a:spcBef>
            </a:pPr>
            <a:r>
              <a:rPr lang="en-US" sz="2400">
                <a:solidFill>
                  <a:schemeClr val="accent1">
                    <a:alpha val="100000"/>
                  </a:schemeClr>
                </a:solidFill>
                <a:latin typeface="Noto Sans SC" panose="020B0200000000000000" charset="-122"/>
                <a:ea typeface="Noto Sans SC" panose="020B0200000000000000" charset="-122"/>
                <a:cs typeface="Noto Sans SC" panose="020B0200000000000000" charset="-122"/>
              </a:rPr>
              <a:t>02</a:t>
            </a:r>
            <a:endParaRPr lang="en-US" sz="2400">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4" name="AutoShape 14"/>
          <p:cNvSpPr/>
          <p:nvPr/>
        </p:nvSpPr>
        <p:spPr>
          <a:xfrm>
            <a:off x="695363" y="1708171"/>
            <a:ext cx="638629" cy="638629"/>
          </a:xfrm>
          <a:prstGeom prst="rect">
            <a:avLst/>
          </a:prstGeom>
          <a:noFill/>
          <a:ln w="19050">
            <a:solidFill>
              <a:schemeClr val="accent1">
                <a:alpha val="100000"/>
              </a:schemeClr>
            </a:solidFill>
            <a:prstDash val="solid"/>
          </a:ln>
        </p:spPr>
      </p:sp>
      <p:sp>
        <p:nvSpPr>
          <p:cNvPr id="15" name="TextBox 15"/>
          <p:cNvSpPr txBox="1"/>
          <p:nvPr/>
        </p:nvSpPr>
        <p:spPr>
          <a:xfrm>
            <a:off x="476023" y="265328"/>
            <a:ext cx="11239500" cy="914400"/>
          </a:xfrm>
          <a:prstGeom prst="rect">
            <a:avLst/>
          </a:prstGeom>
        </p:spPr>
        <p:txBody>
          <a:bodyPr vert="horz" wrap="square" lIns="123825" tIns="123825" rIns="57150" bIns="123825" rtlCol="0" anchor="t" anchorCtr="0">
            <a:spAutoFit/>
          </a:bodyPr>
          <a:lstStyle/>
          <a:p>
            <a:pPr>
              <a:lnSpc>
                <a:spcPct val="140000"/>
              </a:lnSpc>
            </a:pPr>
            <a:r>
              <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rPr>
              <a:t>陈楷鸿: 课程接口开发与热度算法实现</a:t>
            </a:r>
            <a:endPar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6" name="TextBox 16"/>
          <p:cNvSpPr txBox="1"/>
          <p:nvPr/>
        </p:nvSpPr>
        <p:spPr>
          <a:xfrm>
            <a:off x="7107882" y="4404944"/>
            <a:ext cx="4238625" cy="1505411"/>
          </a:xfrm>
          <a:prstGeom prst="rect">
            <a:avLst/>
          </a:prstGeom>
        </p:spPr>
        <p:txBody>
          <a:bodyPr vert="horz" wrap="square" lIns="123825" tIns="57150" rIns="57150" bIns="57150" rtlCol="0" anchor="t" anchorCtr="0">
            <a:noAutofit/>
          </a:bodyPr>
          <a:lstStyle/>
          <a:p>
            <a:pP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构建帖子与反馈系统，支持富文本存储与图片上传功能，用户可便捷交流分享，管理端实时接收反馈，促进社区活跃与用户满意度提升。</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7" name="TextBox 17"/>
          <p:cNvSpPr txBox="1"/>
          <p:nvPr/>
        </p:nvSpPr>
        <p:spPr>
          <a:xfrm>
            <a:off x="7107882" y="3764024"/>
            <a:ext cx="4219575" cy="749453"/>
          </a:xfrm>
          <a:prstGeom prst="rect">
            <a:avLst/>
          </a:prstGeom>
        </p:spPr>
        <p:txBody>
          <a:bodyPr vert="horz" wrap="square" lIns="123825" tIns="123825" rIns="57150" bIns="123825" rtlCol="0" anchor="ctr" anchorCtr="0">
            <a:noAutofit/>
          </a:bodyPr>
          <a:lstStyle/>
          <a:p>
            <a:pPr>
              <a:lnSpc>
                <a:spcPct val="15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帖子与反馈系统</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8" name="TextBox 18"/>
          <p:cNvSpPr txBox="1"/>
          <p:nvPr/>
        </p:nvSpPr>
        <p:spPr>
          <a:xfrm>
            <a:off x="6150355" y="4081214"/>
            <a:ext cx="849630" cy="520065"/>
          </a:xfrm>
          <a:prstGeom prst="rect">
            <a:avLst/>
          </a:prstGeom>
        </p:spPr>
        <p:txBody>
          <a:bodyPr vert="horz" wrap="square" lIns="91440" tIns="45720" rIns="91440" bIns="45720" rtlCol="0" anchor="ctr" anchorCtr="0">
            <a:spAutoFit/>
          </a:bodyPr>
          <a:lstStyle/>
          <a:p>
            <a:pPr algn="ctr">
              <a:lnSpc>
                <a:spcPct val="100000"/>
              </a:lnSpc>
              <a:spcBef>
                <a:spcPts val="375"/>
              </a:spcBef>
            </a:pPr>
            <a:r>
              <a:rPr lang="en-US" sz="2400">
                <a:solidFill>
                  <a:schemeClr val="accent1">
                    <a:alpha val="100000"/>
                  </a:schemeClr>
                </a:solidFill>
                <a:latin typeface="Noto Sans SC" panose="020B0200000000000000" charset="-122"/>
                <a:ea typeface="Noto Sans SC" panose="020B0200000000000000" charset="-122"/>
                <a:cs typeface="Noto Sans SC" panose="020B0200000000000000" charset="-122"/>
              </a:rPr>
              <a:t>04</a:t>
            </a:r>
            <a:endParaRPr lang="en-US" sz="2400">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1"/>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rPr>
              <a:t>黄煜哲: 数据库设计与性能优化</a:t>
            </a:r>
            <a:endPar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3" name="AutoShape 3"/>
          <p:cNvSpPr/>
          <p:nvPr/>
        </p:nvSpPr>
        <p:spPr>
          <a:xfrm>
            <a:off x="908578" y="1411882"/>
            <a:ext cx="5503305" cy="1931726"/>
          </a:xfrm>
          <a:prstGeom prst="parallelogram">
            <a:avLst>
              <a:gd name="adj" fmla="val 25000"/>
            </a:avLst>
          </a:prstGeom>
          <a:noFill/>
          <a:ln w="25400">
            <a:solidFill>
              <a:schemeClr val="accent1">
                <a:alpha val="100000"/>
              </a:schemeClr>
            </a:solidFill>
            <a:prstDash val="solid"/>
          </a:ln>
        </p:spPr>
      </p:sp>
      <p:sp>
        <p:nvSpPr>
          <p:cNvPr id="4" name="TextBox 4"/>
          <p:cNvSpPr txBox="1"/>
          <p:nvPr/>
        </p:nvSpPr>
        <p:spPr>
          <a:xfrm>
            <a:off x="1572710" y="1527027"/>
            <a:ext cx="2924365" cy="490334"/>
          </a:xfrm>
          <a:prstGeom prst="rect">
            <a:avLst/>
          </a:prstGeom>
        </p:spPr>
        <p:txBody>
          <a:bodyPr vert="horz" wrap="square" lIns="66008" tIns="33052" rIns="66008" bIns="33052" rtlCol="0" anchor="ctr" anchorCtr="0">
            <a:noAutofit/>
          </a:bodyPr>
          <a:lstStyle/>
          <a:p>
            <a:pPr algn="l">
              <a:lnSpc>
                <a:spcPct val="120000"/>
              </a:lnSpc>
            </a:pPr>
            <a:r>
              <a:rPr lang="en-US" sz="2000" b="1">
                <a:solidFill>
                  <a:schemeClr val="accent1">
                    <a:alpha val="100000"/>
                  </a:schemeClr>
                </a:solidFill>
                <a:latin typeface="Noto Sans SC" panose="020B0200000000000000" charset="-122"/>
                <a:ea typeface="Noto Sans SC" panose="020B0200000000000000" charset="-122"/>
                <a:cs typeface="Noto Sans SC" panose="020B0200000000000000" charset="-122"/>
              </a:rPr>
              <a:t>数据库设计</a:t>
            </a:r>
            <a:endParaRPr lang="en-US" sz="20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5" name="TextBox 5"/>
          <p:cNvSpPr txBox="1"/>
          <p:nvPr/>
        </p:nvSpPr>
        <p:spPr>
          <a:xfrm>
            <a:off x="1572710" y="1944900"/>
            <a:ext cx="4329681" cy="1297697"/>
          </a:xfrm>
          <a:prstGeom prst="rect">
            <a:avLst/>
          </a:prstGeom>
        </p:spPr>
        <p:txBody>
          <a:bodyPr vert="horz" wrap="square" lIns="66008" tIns="33052" rIns="66008" bIns="33052" rtlCol="0" anchor="t" anchorCtr="0">
            <a:noAutofit/>
          </a:bodyPr>
          <a:lstStyle/>
          <a:p>
            <a:pPr algn="l">
              <a:lnSpc>
                <a:spcPct val="140000"/>
              </a:lnSpc>
            </a:pPr>
            <a:r>
              <a:rPr lang="en-US" sz="1250">
                <a:solidFill>
                  <a:schemeClr val="dk1">
                    <a:alpha val="100000"/>
                  </a:schemeClr>
                </a:solidFill>
                <a:latin typeface="Noto Sans SC" panose="020B0200000000000000" charset="-122"/>
                <a:ea typeface="Noto Sans SC" panose="020B0200000000000000" charset="-122"/>
                <a:cs typeface="Noto Sans SC" panose="020B0200000000000000" charset="-122"/>
              </a:rPr>
              <a:t>在学习助手软件开发中，负责Mysql部分，设计合理的数据库结构，包括用户信息、学习记录、课程表等核心数据表，确保数据结构支持后端需求。</a:t>
            </a:r>
            <a:endParaRPr lang="en-US" sz="125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6" name="AutoShape 6"/>
          <p:cNvSpPr/>
          <p:nvPr/>
        </p:nvSpPr>
        <p:spPr>
          <a:xfrm>
            <a:off x="710944" y="1353584"/>
            <a:ext cx="762000" cy="762000"/>
          </a:xfrm>
          <a:prstGeom prst="ellipse">
            <a:avLst/>
          </a:prstGeom>
          <a:solidFill>
            <a:schemeClr val="accent1">
              <a:alpha val="100000"/>
            </a:schemeClr>
          </a:solidFill>
        </p:spPr>
      </p:sp>
      <p:sp>
        <p:nvSpPr>
          <p:cNvPr id="7" name="TextBox 7"/>
          <p:cNvSpPr txBox="1"/>
          <p:nvPr/>
        </p:nvSpPr>
        <p:spPr>
          <a:xfrm>
            <a:off x="788670" y="1512652"/>
            <a:ext cx="606548" cy="443865"/>
          </a:xfrm>
          <a:prstGeom prst="rect">
            <a:avLst/>
          </a:prstGeom>
          <a:noFill/>
        </p:spPr>
        <p:txBody>
          <a:bodyPr vert="horz" wrap="square" lIns="108013" tIns="45720" rIns="108013" bIns="45720" rtlCol="0" anchor="ctr" anchorCtr="0">
            <a:normAutofit/>
          </a:bodyPr>
          <a:lstStyle/>
          <a:p>
            <a:pPr algn="ctr">
              <a:lnSpc>
                <a:spcPct val="80000"/>
              </a:lnSpc>
            </a:pPr>
            <a:r>
              <a:rPr lang="en-US" sz="2100" b="1">
                <a:solidFill>
                  <a:srgbClr val="FFFFFF">
                    <a:alpha val="100000"/>
                  </a:srgbClr>
                </a:solidFill>
                <a:latin typeface="Noto Sans SC" panose="020B0200000000000000" charset="-122"/>
                <a:ea typeface="Noto Sans SC" panose="020B0200000000000000" charset="-122"/>
                <a:cs typeface="Noto Sans SC" panose="020B0200000000000000" charset="-122"/>
              </a:rPr>
              <a:t>01</a:t>
            </a:r>
            <a:endParaRPr lang="en-US" sz="2100" b="1">
              <a:solidFill>
                <a:srgbClr val="FFFFFF">
                  <a:alpha val="100000"/>
                </a:srgbClr>
              </a:solidFill>
              <a:latin typeface="Noto Sans SC" panose="020B0200000000000000" charset="-122"/>
              <a:ea typeface="Noto Sans SC" panose="020B0200000000000000" charset="-122"/>
              <a:cs typeface="Noto Sans SC" panose="020B0200000000000000" charset="-122"/>
            </a:endParaRPr>
          </a:p>
        </p:txBody>
      </p:sp>
      <p:sp>
        <p:nvSpPr>
          <p:cNvPr id="8" name="AutoShape 8"/>
          <p:cNvSpPr/>
          <p:nvPr/>
        </p:nvSpPr>
        <p:spPr>
          <a:xfrm>
            <a:off x="6521179" y="1675344"/>
            <a:ext cx="5503305" cy="1931726"/>
          </a:xfrm>
          <a:prstGeom prst="parallelogram">
            <a:avLst>
              <a:gd name="adj" fmla="val 25000"/>
            </a:avLst>
          </a:prstGeom>
          <a:noFill/>
          <a:ln w="25400">
            <a:solidFill>
              <a:schemeClr val="accent1">
                <a:alpha val="100000"/>
              </a:schemeClr>
            </a:solidFill>
            <a:prstDash val="solid"/>
          </a:ln>
        </p:spPr>
      </p:sp>
      <p:sp>
        <p:nvSpPr>
          <p:cNvPr id="9" name="TextBox 9"/>
          <p:cNvSpPr txBox="1"/>
          <p:nvPr/>
        </p:nvSpPr>
        <p:spPr>
          <a:xfrm>
            <a:off x="7185311" y="1790489"/>
            <a:ext cx="2924365" cy="490334"/>
          </a:xfrm>
          <a:prstGeom prst="rect">
            <a:avLst/>
          </a:prstGeom>
        </p:spPr>
        <p:txBody>
          <a:bodyPr vert="horz" wrap="square" lIns="66008" tIns="33052" rIns="66008" bIns="33052" rtlCol="0" anchor="ctr" anchorCtr="0">
            <a:noAutofit/>
          </a:bodyPr>
          <a:lstStyle/>
          <a:p>
            <a:pPr algn="l">
              <a:lnSpc>
                <a:spcPct val="120000"/>
              </a:lnSpc>
            </a:pPr>
            <a:r>
              <a:rPr lang="en-US" sz="2000" b="1">
                <a:solidFill>
                  <a:schemeClr val="accent1">
                    <a:alpha val="100000"/>
                  </a:schemeClr>
                </a:solidFill>
                <a:latin typeface="Noto Sans SC" panose="020B0200000000000000" charset="-122"/>
                <a:ea typeface="Noto Sans SC" panose="020B0200000000000000" charset="-122"/>
                <a:cs typeface="Noto Sans SC" panose="020B0200000000000000" charset="-122"/>
              </a:rPr>
              <a:t>数据操作优化</a:t>
            </a:r>
            <a:endParaRPr lang="en-US" sz="20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0" name="TextBox 10"/>
          <p:cNvSpPr txBox="1"/>
          <p:nvPr/>
        </p:nvSpPr>
        <p:spPr>
          <a:xfrm>
            <a:off x="7185311" y="2208362"/>
            <a:ext cx="4303585" cy="1297697"/>
          </a:xfrm>
          <a:prstGeom prst="rect">
            <a:avLst/>
          </a:prstGeom>
        </p:spPr>
        <p:txBody>
          <a:bodyPr vert="horz" wrap="square" lIns="66008" tIns="33052" rIns="66008" bIns="33052" rtlCol="0" anchor="t" anchorCtr="0">
            <a:noAutofit/>
          </a:bodyPr>
          <a:lstStyle/>
          <a:p>
            <a:pPr algn="l">
              <a:lnSpc>
                <a:spcPct val="140000"/>
              </a:lnSpc>
            </a:pPr>
            <a:r>
              <a:rPr lang="en-US" sz="1250">
                <a:solidFill>
                  <a:schemeClr val="dk1">
                    <a:alpha val="100000"/>
                  </a:schemeClr>
                </a:solidFill>
                <a:latin typeface="Noto Sans SC" panose="020B0200000000000000" charset="-122"/>
                <a:ea typeface="Noto Sans SC" panose="020B0200000000000000" charset="-122"/>
                <a:cs typeface="Noto Sans SC" panose="020B0200000000000000" charset="-122"/>
              </a:rPr>
              <a:t>编写高效SQL查询语句，并对复杂查询进行优化，提高数据访问性能。在Spring Boot框架中使用MyBatis实现数据持久化，确保数据完整流转。</a:t>
            </a:r>
            <a:endParaRPr lang="en-US" sz="125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1" name="AutoShape 11"/>
          <p:cNvSpPr/>
          <p:nvPr/>
        </p:nvSpPr>
        <p:spPr>
          <a:xfrm>
            <a:off x="6323545" y="1617046"/>
            <a:ext cx="762000" cy="762000"/>
          </a:xfrm>
          <a:prstGeom prst="ellipse">
            <a:avLst/>
          </a:prstGeom>
          <a:solidFill>
            <a:schemeClr val="accent1">
              <a:alpha val="100000"/>
            </a:schemeClr>
          </a:solidFill>
        </p:spPr>
      </p:sp>
      <p:sp>
        <p:nvSpPr>
          <p:cNvPr id="12" name="TextBox 12"/>
          <p:cNvSpPr txBox="1"/>
          <p:nvPr/>
        </p:nvSpPr>
        <p:spPr>
          <a:xfrm>
            <a:off x="6401271" y="1776114"/>
            <a:ext cx="606548" cy="443865"/>
          </a:xfrm>
          <a:prstGeom prst="rect">
            <a:avLst/>
          </a:prstGeom>
          <a:noFill/>
        </p:spPr>
        <p:txBody>
          <a:bodyPr vert="horz" wrap="square" lIns="108013" tIns="45720" rIns="108013" bIns="45720" rtlCol="0" anchor="ctr" anchorCtr="0">
            <a:normAutofit/>
          </a:bodyPr>
          <a:lstStyle/>
          <a:p>
            <a:pPr algn="ctr">
              <a:lnSpc>
                <a:spcPct val="80000"/>
              </a:lnSpc>
            </a:pPr>
            <a:r>
              <a:rPr lang="en-US" sz="2100" b="1">
                <a:solidFill>
                  <a:srgbClr val="FFFFFF">
                    <a:alpha val="100000"/>
                  </a:srgbClr>
                </a:solidFill>
                <a:latin typeface="Noto Sans SC" panose="020B0200000000000000" charset="-122"/>
                <a:ea typeface="Noto Sans SC" panose="020B0200000000000000" charset="-122"/>
                <a:cs typeface="Noto Sans SC" panose="020B0200000000000000" charset="-122"/>
              </a:rPr>
              <a:t>02</a:t>
            </a:r>
            <a:endParaRPr lang="en-US" sz="2100" b="1">
              <a:solidFill>
                <a:srgbClr val="FFFFFF">
                  <a:alpha val="100000"/>
                </a:srgbClr>
              </a:solidFill>
              <a:latin typeface="Noto Sans SC" panose="020B0200000000000000" charset="-122"/>
              <a:ea typeface="Noto Sans SC" panose="020B0200000000000000" charset="-122"/>
              <a:cs typeface="Noto Sans SC" panose="020B0200000000000000" charset="-122"/>
            </a:endParaRPr>
          </a:p>
        </p:txBody>
      </p:sp>
      <p:sp>
        <p:nvSpPr>
          <p:cNvPr id="13" name="AutoShape 13"/>
          <p:cNvSpPr/>
          <p:nvPr/>
        </p:nvSpPr>
        <p:spPr>
          <a:xfrm>
            <a:off x="516014" y="3929384"/>
            <a:ext cx="5503305" cy="1931726"/>
          </a:xfrm>
          <a:prstGeom prst="parallelogram">
            <a:avLst>
              <a:gd name="adj" fmla="val 25000"/>
            </a:avLst>
          </a:prstGeom>
          <a:noFill/>
          <a:ln w="25400">
            <a:solidFill>
              <a:schemeClr val="accent1">
                <a:alpha val="100000"/>
              </a:schemeClr>
            </a:solidFill>
            <a:prstDash val="solid"/>
          </a:ln>
        </p:spPr>
      </p:sp>
      <p:sp>
        <p:nvSpPr>
          <p:cNvPr id="14" name="TextBox 14"/>
          <p:cNvSpPr txBox="1"/>
          <p:nvPr/>
        </p:nvSpPr>
        <p:spPr>
          <a:xfrm>
            <a:off x="1180145" y="4044529"/>
            <a:ext cx="2924365" cy="490334"/>
          </a:xfrm>
          <a:prstGeom prst="rect">
            <a:avLst/>
          </a:prstGeom>
        </p:spPr>
        <p:txBody>
          <a:bodyPr vert="horz" wrap="square" lIns="66008" tIns="33052" rIns="66008" bIns="33052" rtlCol="0" anchor="ctr" anchorCtr="0">
            <a:noAutofit/>
          </a:bodyPr>
          <a:lstStyle/>
          <a:p>
            <a:pPr algn="l">
              <a:lnSpc>
                <a:spcPct val="120000"/>
              </a:lnSpc>
            </a:pPr>
            <a:r>
              <a:rPr lang="en-US" sz="2000" b="1">
                <a:solidFill>
                  <a:schemeClr val="accent1">
                    <a:alpha val="100000"/>
                  </a:schemeClr>
                </a:solidFill>
                <a:latin typeface="Noto Sans SC" panose="020B0200000000000000" charset="-122"/>
                <a:ea typeface="Noto Sans SC" panose="020B0200000000000000" charset="-122"/>
                <a:cs typeface="Noto Sans SC" panose="020B0200000000000000" charset="-122"/>
              </a:rPr>
              <a:t>性能优化策略</a:t>
            </a:r>
            <a:endParaRPr lang="en-US" sz="20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5" name="TextBox 15"/>
          <p:cNvSpPr txBox="1"/>
          <p:nvPr/>
        </p:nvSpPr>
        <p:spPr>
          <a:xfrm>
            <a:off x="1180145" y="4462402"/>
            <a:ext cx="4408250" cy="1297697"/>
          </a:xfrm>
          <a:prstGeom prst="rect">
            <a:avLst/>
          </a:prstGeom>
        </p:spPr>
        <p:txBody>
          <a:bodyPr vert="horz" wrap="square" lIns="66008" tIns="33052" rIns="66008" bIns="33052" rtlCol="0" anchor="t" anchorCtr="0">
            <a:noAutofit/>
          </a:bodyPr>
          <a:lstStyle/>
          <a:p>
            <a:pPr algn="l">
              <a:lnSpc>
                <a:spcPct val="140000"/>
              </a:lnSpc>
            </a:pPr>
            <a:r>
              <a:rPr lang="en-US" sz="1250">
                <a:solidFill>
                  <a:schemeClr val="dk1">
                    <a:alpha val="100000"/>
                  </a:schemeClr>
                </a:solidFill>
                <a:latin typeface="Noto Sans SC" panose="020B0200000000000000" charset="-122"/>
                <a:ea typeface="Noto Sans SC" panose="020B0200000000000000" charset="-122"/>
                <a:cs typeface="Noto Sans SC" panose="020B0200000000000000" charset="-122"/>
              </a:rPr>
              <a:t>数据库设计注重性能优化，采用索引加速、查询缓存及分表分库等策略，减少数据访问延迟，满足高并发场景下的快速响应需求，确保系统高效运行。</a:t>
            </a:r>
            <a:endParaRPr lang="en-US" sz="125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6" name="AutoShape 16"/>
          <p:cNvSpPr/>
          <p:nvPr/>
        </p:nvSpPr>
        <p:spPr>
          <a:xfrm>
            <a:off x="318380" y="3871086"/>
            <a:ext cx="762000" cy="762000"/>
          </a:xfrm>
          <a:prstGeom prst="ellipse">
            <a:avLst/>
          </a:prstGeom>
          <a:solidFill>
            <a:schemeClr val="accent1">
              <a:alpha val="100000"/>
            </a:schemeClr>
          </a:solidFill>
        </p:spPr>
      </p:sp>
      <p:sp>
        <p:nvSpPr>
          <p:cNvPr id="17" name="TextBox 17"/>
          <p:cNvSpPr txBox="1"/>
          <p:nvPr/>
        </p:nvSpPr>
        <p:spPr>
          <a:xfrm>
            <a:off x="396105" y="4030153"/>
            <a:ext cx="606548" cy="443865"/>
          </a:xfrm>
          <a:prstGeom prst="rect">
            <a:avLst/>
          </a:prstGeom>
          <a:noFill/>
        </p:spPr>
        <p:txBody>
          <a:bodyPr vert="horz" wrap="square" lIns="108013" tIns="45720" rIns="108013" bIns="45720" rtlCol="0" anchor="ctr" anchorCtr="0">
            <a:normAutofit/>
          </a:bodyPr>
          <a:lstStyle/>
          <a:p>
            <a:pPr algn="ctr">
              <a:lnSpc>
                <a:spcPct val="80000"/>
              </a:lnSpc>
            </a:pPr>
            <a:r>
              <a:rPr lang="en-US" sz="2100" b="1">
                <a:solidFill>
                  <a:srgbClr val="FFFFFF">
                    <a:alpha val="100000"/>
                  </a:srgbClr>
                </a:solidFill>
                <a:latin typeface="Noto Sans SC" panose="020B0200000000000000" charset="-122"/>
                <a:ea typeface="Noto Sans SC" panose="020B0200000000000000" charset="-122"/>
                <a:cs typeface="Noto Sans SC" panose="020B0200000000000000" charset="-122"/>
              </a:rPr>
              <a:t>03</a:t>
            </a:r>
            <a:endParaRPr lang="en-US" sz="2100" b="1">
              <a:solidFill>
                <a:srgbClr val="FFFFFF">
                  <a:alpha val="100000"/>
                </a:srgbClr>
              </a:solidFill>
              <a:latin typeface="Noto Sans SC" panose="020B0200000000000000" charset="-122"/>
              <a:ea typeface="Noto Sans SC" panose="020B0200000000000000" charset="-122"/>
              <a:cs typeface="Noto Sans SC" panose="020B0200000000000000" charset="-122"/>
            </a:endParaRPr>
          </a:p>
        </p:txBody>
      </p:sp>
      <p:sp>
        <p:nvSpPr>
          <p:cNvPr id="18" name="AutoShape 18"/>
          <p:cNvSpPr/>
          <p:nvPr/>
        </p:nvSpPr>
        <p:spPr>
          <a:xfrm>
            <a:off x="6128615" y="4192846"/>
            <a:ext cx="5503305" cy="1931726"/>
          </a:xfrm>
          <a:prstGeom prst="parallelogram">
            <a:avLst>
              <a:gd name="adj" fmla="val 25000"/>
            </a:avLst>
          </a:prstGeom>
          <a:noFill/>
          <a:ln w="25400">
            <a:solidFill>
              <a:schemeClr val="accent1">
                <a:alpha val="100000"/>
              </a:schemeClr>
            </a:solidFill>
            <a:prstDash val="solid"/>
          </a:ln>
        </p:spPr>
      </p:sp>
      <p:sp>
        <p:nvSpPr>
          <p:cNvPr id="19" name="TextBox 19"/>
          <p:cNvSpPr txBox="1"/>
          <p:nvPr/>
        </p:nvSpPr>
        <p:spPr>
          <a:xfrm>
            <a:off x="6792746" y="4307991"/>
            <a:ext cx="2924365" cy="490334"/>
          </a:xfrm>
          <a:prstGeom prst="rect">
            <a:avLst/>
          </a:prstGeom>
        </p:spPr>
        <p:txBody>
          <a:bodyPr vert="horz" wrap="square" lIns="66008" tIns="33052" rIns="66008" bIns="33052" rtlCol="0" anchor="ctr" anchorCtr="0">
            <a:noAutofit/>
          </a:bodyPr>
          <a:lstStyle/>
          <a:p>
            <a:pPr algn="l">
              <a:lnSpc>
                <a:spcPct val="120000"/>
              </a:lnSpc>
            </a:pPr>
            <a:r>
              <a:rPr lang="en-US" sz="2000" b="1">
                <a:solidFill>
                  <a:schemeClr val="accent1">
                    <a:alpha val="100000"/>
                  </a:schemeClr>
                </a:solidFill>
                <a:latin typeface="Noto Sans SC" panose="020B0200000000000000" charset="-122"/>
                <a:ea typeface="Noto Sans SC" panose="020B0200000000000000" charset="-122"/>
                <a:cs typeface="Noto Sans SC" panose="020B0200000000000000" charset="-122"/>
              </a:rPr>
              <a:t>前后端协作</a:t>
            </a:r>
            <a:endParaRPr lang="en-US" sz="20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20" name="TextBox 20"/>
          <p:cNvSpPr txBox="1"/>
          <p:nvPr/>
        </p:nvSpPr>
        <p:spPr>
          <a:xfrm>
            <a:off x="6792746" y="4725864"/>
            <a:ext cx="4318537" cy="1297697"/>
          </a:xfrm>
          <a:prstGeom prst="rect">
            <a:avLst/>
          </a:prstGeom>
        </p:spPr>
        <p:txBody>
          <a:bodyPr vert="horz" wrap="square" lIns="66008" tIns="33052" rIns="66008" bIns="33052" rtlCol="0" anchor="t" anchorCtr="0">
            <a:noAutofit/>
          </a:bodyPr>
          <a:lstStyle/>
          <a:p>
            <a:pPr algn="l">
              <a:lnSpc>
                <a:spcPct val="140000"/>
              </a:lnSpc>
            </a:pPr>
            <a:r>
              <a:rPr lang="en-US" sz="1250">
                <a:solidFill>
                  <a:schemeClr val="dk1">
                    <a:alpha val="100000"/>
                  </a:schemeClr>
                </a:solidFill>
                <a:latin typeface="Noto Sans SC" panose="020B0200000000000000" charset="-122"/>
                <a:ea typeface="Noto Sans SC" panose="020B0200000000000000" charset="-122"/>
                <a:cs typeface="Noto Sans SC" panose="020B0200000000000000" charset="-122"/>
              </a:rPr>
              <a:t>与前后端开发团队紧密合作，确保数据库设计与功能需求高度契合，支持用户登录注册、课程收藏管理等功能实现，提升整体系统效能与用户体验。</a:t>
            </a:r>
            <a:endParaRPr lang="en-US" sz="125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21" name="AutoShape 21"/>
          <p:cNvSpPr/>
          <p:nvPr/>
        </p:nvSpPr>
        <p:spPr>
          <a:xfrm>
            <a:off x="5930980" y="4134548"/>
            <a:ext cx="762000" cy="762000"/>
          </a:xfrm>
          <a:prstGeom prst="ellipse">
            <a:avLst/>
          </a:prstGeom>
          <a:solidFill>
            <a:schemeClr val="accent1">
              <a:alpha val="100000"/>
            </a:schemeClr>
          </a:solidFill>
        </p:spPr>
      </p:sp>
      <p:sp>
        <p:nvSpPr>
          <p:cNvPr id="22" name="TextBox 22"/>
          <p:cNvSpPr txBox="1"/>
          <p:nvPr/>
        </p:nvSpPr>
        <p:spPr>
          <a:xfrm>
            <a:off x="6008706" y="4293615"/>
            <a:ext cx="606548" cy="443865"/>
          </a:xfrm>
          <a:prstGeom prst="rect">
            <a:avLst/>
          </a:prstGeom>
          <a:noFill/>
        </p:spPr>
        <p:txBody>
          <a:bodyPr vert="horz" wrap="square" lIns="108013" tIns="45720" rIns="108013" bIns="45720" rtlCol="0" anchor="ctr" anchorCtr="0">
            <a:normAutofit/>
          </a:bodyPr>
          <a:lstStyle/>
          <a:p>
            <a:pPr algn="ctr">
              <a:lnSpc>
                <a:spcPct val="80000"/>
              </a:lnSpc>
            </a:pPr>
            <a:r>
              <a:rPr lang="en-US" sz="2100" b="1">
                <a:solidFill>
                  <a:srgbClr val="FFFFFF">
                    <a:alpha val="100000"/>
                  </a:srgbClr>
                </a:solidFill>
                <a:latin typeface="Noto Sans SC" panose="020B0200000000000000" charset="-122"/>
                <a:ea typeface="Noto Sans SC" panose="020B0200000000000000" charset="-122"/>
                <a:cs typeface="Noto Sans SC" panose="020B0200000000000000" charset="-122"/>
              </a:rPr>
              <a:t>04</a:t>
            </a:r>
            <a:endParaRPr lang="en-US" sz="2100" b="1">
              <a:solidFill>
                <a:srgbClr val="FFFFFF">
                  <a:alpha val="100000"/>
                </a:srgb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1"/>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rPr>
              <a:t>姜雅乐: 后端开发与课程管理API实现</a:t>
            </a:r>
            <a:endPar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3" name="AutoShape 3"/>
          <p:cNvSpPr/>
          <p:nvPr/>
        </p:nvSpPr>
        <p:spPr>
          <a:xfrm>
            <a:off x="767734" y="1508670"/>
            <a:ext cx="5394245" cy="2536699"/>
          </a:xfrm>
          <a:prstGeom prst="round2SameRect">
            <a:avLst/>
          </a:prstGeom>
          <a:solidFill>
            <a:schemeClr val="lt2">
              <a:alpha val="80000"/>
            </a:schemeClr>
          </a:solidFill>
        </p:spPr>
      </p:sp>
      <p:sp>
        <p:nvSpPr>
          <p:cNvPr id="4" name="AutoShape 4"/>
          <p:cNvSpPr/>
          <p:nvPr/>
        </p:nvSpPr>
        <p:spPr>
          <a:xfrm>
            <a:off x="481934" y="1173406"/>
            <a:ext cx="631444" cy="646396"/>
          </a:xfrm>
          <a:prstGeom prst="ellipse">
            <a:avLst/>
          </a:prstGeom>
          <a:solidFill>
            <a:schemeClr val="accent1">
              <a:alpha val="100000"/>
            </a:schemeClr>
          </a:solidFill>
        </p:spPr>
      </p:sp>
      <p:sp>
        <p:nvSpPr>
          <p:cNvPr id="5" name="TextBox 5"/>
          <p:cNvSpPr txBox="1"/>
          <p:nvPr/>
        </p:nvSpPr>
        <p:spPr>
          <a:xfrm>
            <a:off x="1672828" y="1508670"/>
            <a:ext cx="3541000" cy="594584"/>
          </a:xfrm>
          <a:prstGeom prst="rect">
            <a:avLst/>
          </a:prstGeom>
          <a:noFill/>
        </p:spPr>
        <p:txBody>
          <a:bodyPr vert="horz" wrap="square" lIns="123825" tIns="123825" rIns="57150" bIns="123825" rtlCol="0" anchor="ctr" anchorCtr="0">
            <a:noAutofit/>
          </a:bodyPr>
          <a:lstStyle/>
          <a:p>
            <a:pPr algn="ctr">
              <a:lnSpc>
                <a:spcPct val="12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后端开发</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6" name="TextBox 6"/>
          <p:cNvSpPr txBox="1"/>
          <p:nvPr/>
        </p:nvSpPr>
        <p:spPr>
          <a:xfrm>
            <a:off x="1379492" y="2020970"/>
            <a:ext cx="4307099" cy="1703580"/>
          </a:xfrm>
          <a:prstGeom prst="rect">
            <a:avLst/>
          </a:prstGeom>
        </p:spPr>
        <p:txBody>
          <a:bodyPr vert="horz" wrap="square" lIns="123825" tIns="123825" rIns="57150" bIns="123825" rtlCol="0" anchor="t" anchorCtr="0">
            <a:noAutofit/>
          </a:bodyPr>
          <a:lstStyle/>
          <a:p>
            <a:pPr algn="l">
              <a:lnSpc>
                <a:spcPct val="140000"/>
              </a:lnSpc>
            </a:pPr>
            <a:r>
              <a:rPr lang="en-US" sz="1250">
                <a:solidFill>
                  <a:schemeClr val="dk1">
                    <a:alpha val="100000"/>
                  </a:schemeClr>
                </a:solidFill>
                <a:latin typeface="Noto Sans SC" panose="020B0200000000000000" charset="-122"/>
                <a:ea typeface="Noto Sans SC" panose="020B0200000000000000" charset="-122"/>
                <a:cs typeface="Noto Sans SC" panose="020B0200000000000000" charset="-122"/>
              </a:rPr>
              <a:t>在 “启熹” 项目中，我负责后端开发工作，技术栈基于 Java + Spring Boot，核心完成业务逻辑的开发，为项目功能实现提供稳定可靠的后端支撑。</a:t>
            </a:r>
            <a:endParaRPr lang="en-US" sz="125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7" name="TextBox 7"/>
          <p:cNvSpPr txBox="1"/>
          <p:nvPr/>
        </p:nvSpPr>
        <p:spPr>
          <a:xfrm>
            <a:off x="463459" y="1261142"/>
            <a:ext cx="668393" cy="470924"/>
          </a:xfrm>
          <a:prstGeom prst="rect">
            <a:avLst/>
          </a:prstGeom>
          <a:noFill/>
        </p:spPr>
        <p:txBody>
          <a:bodyPr vert="horz" wrap="none" lIns="0" tIns="0" rIns="0" bIns="0" rtlCol="0" anchor="ctr" anchorCtr="0">
            <a:noAutofit/>
          </a:bodyPr>
          <a:lstStyle/>
          <a:p>
            <a:pPr algn="ctr">
              <a:lnSpc>
                <a:spcPct val="100000"/>
              </a:lnSpc>
              <a:spcBef>
                <a:spcPct val="0"/>
              </a:spcBef>
            </a:pPr>
            <a:r>
              <a:rPr lang="en-US" sz="2400">
                <a:solidFill>
                  <a:srgbClr val="FFFFFF">
                    <a:alpha val="100000"/>
                  </a:srgbClr>
                </a:solidFill>
                <a:latin typeface="Noto Sans SC" panose="020B0200000000000000" charset="-122"/>
                <a:ea typeface="Noto Sans SC" panose="020B0200000000000000" charset="-122"/>
                <a:cs typeface="Noto Sans SC" panose="020B0200000000000000" charset="-122"/>
              </a:rPr>
              <a:t>01</a:t>
            </a:r>
            <a:endParaRPr lang="en-US" sz="2400">
              <a:solidFill>
                <a:srgbClr val="FFFFFF">
                  <a:alpha val="100000"/>
                </a:srgbClr>
              </a:solidFill>
              <a:latin typeface="Noto Sans SC" panose="020B0200000000000000" charset="-122"/>
              <a:ea typeface="Noto Sans SC" panose="020B0200000000000000" charset="-122"/>
              <a:cs typeface="Noto Sans SC" panose="020B0200000000000000" charset="-122"/>
            </a:endParaRPr>
          </a:p>
        </p:txBody>
      </p:sp>
      <p:sp>
        <p:nvSpPr>
          <p:cNvPr id="8" name="AutoShape 8"/>
          <p:cNvSpPr/>
          <p:nvPr/>
        </p:nvSpPr>
        <p:spPr>
          <a:xfrm>
            <a:off x="762057" y="4118688"/>
            <a:ext cx="5394245" cy="2536699"/>
          </a:xfrm>
          <a:prstGeom prst="round2SameRect">
            <a:avLst/>
          </a:prstGeom>
          <a:solidFill>
            <a:schemeClr val="lt2">
              <a:alpha val="80000"/>
            </a:schemeClr>
          </a:solidFill>
        </p:spPr>
      </p:sp>
      <p:sp>
        <p:nvSpPr>
          <p:cNvPr id="9" name="TextBox 9"/>
          <p:cNvSpPr txBox="1"/>
          <p:nvPr/>
        </p:nvSpPr>
        <p:spPr>
          <a:xfrm>
            <a:off x="1675667" y="4118688"/>
            <a:ext cx="3535323" cy="594584"/>
          </a:xfrm>
          <a:prstGeom prst="rect">
            <a:avLst/>
          </a:prstGeom>
          <a:noFill/>
        </p:spPr>
        <p:txBody>
          <a:bodyPr vert="horz" wrap="square" lIns="123825" tIns="123825" rIns="57150" bIns="123825" rtlCol="0" anchor="ctr" anchorCtr="0">
            <a:noAutofit/>
          </a:bodyPr>
          <a:lstStyle/>
          <a:p>
            <a:pPr algn="ctr">
              <a:lnSpc>
                <a:spcPct val="12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课程热度算法</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0" name="TextBox 10"/>
          <p:cNvSpPr txBox="1"/>
          <p:nvPr/>
        </p:nvSpPr>
        <p:spPr>
          <a:xfrm>
            <a:off x="1424348" y="4607093"/>
            <a:ext cx="4217386" cy="1842752"/>
          </a:xfrm>
          <a:prstGeom prst="rect">
            <a:avLst/>
          </a:prstGeom>
        </p:spPr>
        <p:txBody>
          <a:bodyPr vert="horz" wrap="square" lIns="123825" tIns="123825" rIns="57150" bIns="123825" rtlCol="0" anchor="t" anchorCtr="0">
            <a:noAutofit/>
          </a:bodyPr>
          <a:lstStyle/>
          <a:p>
            <a:pPr algn="l">
              <a:lnSpc>
                <a:spcPct val="140000"/>
              </a:lnSpc>
            </a:pPr>
            <a:r>
              <a:rPr lang="en-US" sz="1250">
                <a:solidFill>
                  <a:schemeClr val="dk1">
                    <a:alpha val="100000"/>
                  </a:schemeClr>
                </a:solidFill>
                <a:latin typeface="Noto Sans SC" panose="020B0200000000000000" charset="-122"/>
                <a:ea typeface="Noto Sans SC" panose="020B0200000000000000" charset="-122"/>
                <a:cs typeface="Noto Sans SC" panose="020B0200000000000000" charset="-122"/>
              </a:rPr>
              <a:t>设计并实现课程热度算法，综合考量课程的点击量、收藏数、评价分等多维度指标，精准计算课程热度，为学生选课提供有力参考，助力个性化学习。</a:t>
            </a:r>
            <a:endParaRPr lang="en-US" sz="125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1" name="AutoShape 11"/>
          <p:cNvSpPr/>
          <p:nvPr/>
        </p:nvSpPr>
        <p:spPr>
          <a:xfrm>
            <a:off x="6329872" y="1469351"/>
            <a:ext cx="5394245" cy="2536699"/>
          </a:xfrm>
          <a:prstGeom prst="round2SameRect">
            <a:avLst/>
          </a:prstGeom>
          <a:solidFill>
            <a:schemeClr val="lt2">
              <a:alpha val="80000"/>
            </a:schemeClr>
          </a:solidFill>
        </p:spPr>
      </p:sp>
      <p:sp>
        <p:nvSpPr>
          <p:cNvPr id="12" name="AutoShape 12"/>
          <p:cNvSpPr/>
          <p:nvPr/>
        </p:nvSpPr>
        <p:spPr>
          <a:xfrm>
            <a:off x="6044071" y="1134087"/>
            <a:ext cx="631444" cy="646396"/>
          </a:xfrm>
          <a:prstGeom prst="ellipse">
            <a:avLst/>
          </a:prstGeom>
          <a:solidFill>
            <a:schemeClr val="accent1">
              <a:alpha val="100000"/>
            </a:schemeClr>
          </a:solidFill>
        </p:spPr>
      </p:sp>
      <p:sp>
        <p:nvSpPr>
          <p:cNvPr id="13" name="TextBox 13"/>
          <p:cNvSpPr txBox="1"/>
          <p:nvPr/>
        </p:nvSpPr>
        <p:spPr>
          <a:xfrm>
            <a:off x="7183533" y="1469351"/>
            <a:ext cx="3570904" cy="594584"/>
          </a:xfrm>
          <a:prstGeom prst="rect">
            <a:avLst/>
          </a:prstGeom>
          <a:noFill/>
        </p:spPr>
        <p:txBody>
          <a:bodyPr vert="horz" wrap="square" lIns="123825" tIns="123825" rIns="57150" bIns="123825" rtlCol="0" anchor="ctr" anchorCtr="0">
            <a:noAutofit/>
          </a:bodyPr>
          <a:lstStyle/>
          <a:p>
            <a:pPr algn="ctr">
              <a:lnSpc>
                <a:spcPct val="12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课程管理接口</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4" name="TextBox 14"/>
          <p:cNvSpPr txBox="1"/>
          <p:nvPr/>
        </p:nvSpPr>
        <p:spPr>
          <a:xfrm>
            <a:off x="6964957" y="1997074"/>
            <a:ext cx="4187482" cy="1842752"/>
          </a:xfrm>
          <a:prstGeom prst="rect">
            <a:avLst/>
          </a:prstGeom>
        </p:spPr>
        <p:txBody>
          <a:bodyPr vert="horz" wrap="square" lIns="123825" tIns="123825" rIns="57150" bIns="123825" rtlCol="0" anchor="t" anchorCtr="0">
            <a:noAutofit/>
          </a:bodyPr>
          <a:lstStyle/>
          <a:p>
            <a:pPr algn="l">
              <a:lnSpc>
                <a:spcPct val="140000"/>
              </a:lnSpc>
            </a:pPr>
            <a:r>
              <a:rPr lang="en-US" sz="1250">
                <a:solidFill>
                  <a:schemeClr val="dk1">
                    <a:alpha val="100000"/>
                  </a:schemeClr>
                </a:solidFill>
                <a:latin typeface="Noto Sans SC" panose="020B0200000000000000" charset="-122"/>
                <a:ea typeface="Noto Sans SC" panose="020B0200000000000000" charset="-122"/>
                <a:cs typeface="Noto Sans SC" panose="020B0200000000000000" charset="-122"/>
              </a:rPr>
              <a:t>精心构建课程管理接口，实现管理端对课程信息的高效动态增删改查操作，为课程资源的及时更新与维护提供有力支撑，确保课程信息最新、最全。</a:t>
            </a:r>
            <a:endParaRPr lang="en-US" sz="125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5" name="TextBox 15"/>
          <p:cNvSpPr txBox="1"/>
          <p:nvPr/>
        </p:nvSpPr>
        <p:spPr>
          <a:xfrm>
            <a:off x="6025597" y="1221823"/>
            <a:ext cx="668393" cy="470924"/>
          </a:xfrm>
          <a:prstGeom prst="rect">
            <a:avLst/>
          </a:prstGeom>
          <a:noFill/>
        </p:spPr>
        <p:txBody>
          <a:bodyPr vert="horz" wrap="none" lIns="0" tIns="0" rIns="0" bIns="0" rtlCol="0" anchor="ctr" anchorCtr="0">
            <a:noAutofit/>
          </a:bodyPr>
          <a:lstStyle/>
          <a:p>
            <a:pPr algn="ctr">
              <a:lnSpc>
                <a:spcPct val="100000"/>
              </a:lnSpc>
              <a:spcBef>
                <a:spcPct val="0"/>
              </a:spcBef>
            </a:pPr>
            <a:r>
              <a:rPr lang="en-US" sz="2400">
                <a:solidFill>
                  <a:srgbClr val="FFFFFF">
                    <a:alpha val="100000"/>
                  </a:srgbClr>
                </a:solidFill>
                <a:latin typeface="Noto Sans SC" panose="020B0200000000000000" charset="-122"/>
                <a:ea typeface="Noto Sans SC" panose="020B0200000000000000" charset="-122"/>
                <a:cs typeface="Noto Sans SC" panose="020B0200000000000000" charset="-122"/>
              </a:rPr>
              <a:t>02</a:t>
            </a:r>
            <a:endParaRPr lang="en-US" sz="2400">
              <a:solidFill>
                <a:srgbClr val="FFFFFF">
                  <a:alpha val="100000"/>
                </a:srgbClr>
              </a:solidFill>
              <a:latin typeface="Noto Sans SC" panose="020B0200000000000000" charset="-122"/>
              <a:ea typeface="Noto Sans SC" panose="020B0200000000000000" charset="-122"/>
              <a:cs typeface="Noto Sans SC" panose="020B0200000000000000" charset="-122"/>
            </a:endParaRPr>
          </a:p>
        </p:txBody>
      </p:sp>
      <p:sp>
        <p:nvSpPr>
          <p:cNvPr id="16" name="AutoShape 16"/>
          <p:cNvSpPr/>
          <p:nvPr/>
        </p:nvSpPr>
        <p:spPr>
          <a:xfrm>
            <a:off x="6324195" y="4079369"/>
            <a:ext cx="5394245" cy="2536699"/>
          </a:xfrm>
          <a:prstGeom prst="round2SameRect">
            <a:avLst/>
          </a:prstGeom>
          <a:solidFill>
            <a:schemeClr val="lt2">
              <a:alpha val="80000"/>
            </a:schemeClr>
          </a:solidFill>
        </p:spPr>
      </p:sp>
      <p:sp>
        <p:nvSpPr>
          <p:cNvPr id="17" name="AutoShape 17"/>
          <p:cNvSpPr/>
          <p:nvPr/>
        </p:nvSpPr>
        <p:spPr>
          <a:xfrm>
            <a:off x="6038394" y="3744105"/>
            <a:ext cx="631444" cy="646396"/>
          </a:xfrm>
          <a:prstGeom prst="ellipse">
            <a:avLst/>
          </a:prstGeom>
          <a:solidFill>
            <a:schemeClr val="accent1">
              <a:alpha val="100000"/>
            </a:schemeClr>
          </a:solidFill>
        </p:spPr>
      </p:sp>
      <p:sp>
        <p:nvSpPr>
          <p:cNvPr id="18" name="TextBox 18"/>
          <p:cNvSpPr txBox="1"/>
          <p:nvPr/>
        </p:nvSpPr>
        <p:spPr>
          <a:xfrm>
            <a:off x="6935052" y="4607093"/>
            <a:ext cx="4247291" cy="1842752"/>
          </a:xfrm>
          <a:prstGeom prst="rect">
            <a:avLst/>
          </a:prstGeom>
        </p:spPr>
        <p:txBody>
          <a:bodyPr vert="horz" wrap="square" lIns="123825" tIns="123825" rIns="57150" bIns="123825" rtlCol="0" anchor="t" anchorCtr="0">
            <a:noAutofit/>
          </a:bodyPr>
          <a:lstStyle/>
          <a:p>
            <a:pPr algn="l">
              <a:lnSpc>
                <a:spcPct val="140000"/>
              </a:lnSpc>
            </a:pPr>
            <a:r>
              <a:rPr lang="en-US" sz="1250">
                <a:solidFill>
                  <a:schemeClr val="dk1">
                    <a:alpha val="100000"/>
                  </a:schemeClr>
                </a:solidFill>
                <a:latin typeface="Noto Sans SC" panose="020B0200000000000000" charset="-122"/>
                <a:ea typeface="Noto Sans SC" panose="020B0200000000000000" charset="-122"/>
                <a:cs typeface="Noto Sans SC" panose="020B0200000000000000" charset="-122"/>
              </a:rPr>
              <a:t>开发用户课程管理 API，便捷地支持学生加入课程以及查看已选课程列表，通过直观界面与操作简化选课流程，提升用户的整体学习体验与满意度。</a:t>
            </a:r>
            <a:endParaRPr lang="en-US" sz="125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9" name="TextBox 19"/>
          <p:cNvSpPr txBox="1"/>
          <p:nvPr/>
        </p:nvSpPr>
        <p:spPr>
          <a:xfrm>
            <a:off x="6019920" y="3831841"/>
            <a:ext cx="668393" cy="470924"/>
          </a:xfrm>
          <a:prstGeom prst="rect">
            <a:avLst/>
          </a:prstGeom>
          <a:noFill/>
        </p:spPr>
        <p:txBody>
          <a:bodyPr vert="horz" wrap="none" lIns="0" tIns="0" rIns="0" bIns="0" rtlCol="0" anchor="ctr" anchorCtr="0">
            <a:noAutofit/>
          </a:bodyPr>
          <a:lstStyle/>
          <a:p>
            <a:pPr algn="ctr">
              <a:lnSpc>
                <a:spcPct val="100000"/>
              </a:lnSpc>
              <a:spcBef>
                <a:spcPct val="0"/>
              </a:spcBef>
            </a:pPr>
            <a:r>
              <a:rPr lang="en-US" sz="2400">
                <a:solidFill>
                  <a:srgbClr val="FFFFFF">
                    <a:alpha val="100000"/>
                  </a:srgbClr>
                </a:solidFill>
                <a:latin typeface="Noto Sans SC" panose="020B0200000000000000" charset="-122"/>
                <a:ea typeface="Noto Sans SC" panose="020B0200000000000000" charset="-122"/>
                <a:cs typeface="Noto Sans SC" panose="020B0200000000000000" charset="-122"/>
              </a:rPr>
              <a:t>04</a:t>
            </a:r>
            <a:endParaRPr lang="en-US" sz="2400">
              <a:solidFill>
                <a:srgbClr val="FFFFFF">
                  <a:alpha val="100000"/>
                </a:srgbClr>
              </a:solidFill>
              <a:latin typeface="Noto Sans SC" panose="020B0200000000000000" charset="-122"/>
              <a:ea typeface="Noto Sans SC" panose="020B0200000000000000" charset="-122"/>
              <a:cs typeface="Noto Sans SC" panose="020B0200000000000000" charset="-122"/>
            </a:endParaRPr>
          </a:p>
        </p:txBody>
      </p:sp>
      <p:sp>
        <p:nvSpPr>
          <p:cNvPr id="20" name="AutoShape 20"/>
          <p:cNvSpPr/>
          <p:nvPr/>
        </p:nvSpPr>
        <p:spPr>
          <a:xfrm>
            <a:off x="442614" y="3724550"/>
            <a:ext cx="631444" cy="646396"/>
          </a:xfrm>
          <a:prstGeom prst="ellipse">
            <a:avLst/>
          </a:prstGeom>
          <a:solidFill>
            <a:schemeClr val="accent1">
              <a:alpha val="100000"/>
            </a:schemeClr>
          </a:solidFill>
        </p:spPr>
      </p:sp>
      <p:sp>
        <p:nvSpPr>
          <p:cNvPr id="21" name="TextBox 21"/>
          <p:cNvSpPr txBox="1"/>
          <p:nvPr/>
        </p:nvSpPr>
        <p:spPr>
          <a:xfrm>
            <a:off x="424140" y="3812286"/>
            <a:ext cx="668393" cy="470924"/>
          </a:xfrm>
          <a:prstGeom prst="rect">
            <a:avLst/>
          </a:prstGeom>
          <a:noFill/>
        </p:spPr>
        <p:txBody>
          <a:bodyPr vert="horz" wrap="none" lIns="0" tIns="0" rIns="0" bIns="0" rtlCol="0" anchor="ctr" anchorCtr="0">
            <a:noAutofit/>
          </a:bodyPr>
          <a:lstStyle/>
          <a:p>
            <a:pPr algn="ctr">
              <a:lnSpc>
                <a:spcPct val="100000"/>
              </a:lnSpc>
              <a:spcBef>
                <a:spcPct val="0"/>
              </a:spcBef>
            </a:pPr>
            <a:r>
              <a:rPr lang="en-US" sz="2400">
                <a:solidFill>
                  <a:srgbClr val="FFFFFF">
                    <a:alpha val="100000"/>
                  </a:srgbClr>
                </a:solidFill>
                <a:latin typeface="Noto Sans SC" panose="020B0200000000000000" charset="-122"/>
                <a:ea typeface="Noto Sans SC" panose="020B0200000000000000" charset="-122"/>
                <a:cs typeface="Noto Sans SC" panose="020B0200000000000000" charset="-122"/>
              </a:rPr>
              <a:t>03</a:t>
            </a:r>
            <a:endParaRPr lang="en-US" sz="2400">
              <a:solidFill>
                <a:srgbClr val="FFFFFF">
                  <a:alpha val="100000"/>
                </a:srgbClr>
              </a:solidFill>
              <a:latin typeface="Noto Sans SC" panose="020B0200000000000000" charset="-122"/>
              <a:ea typeface="Noto Sans SC" panose="020B0200000000000000" charset="-122"/>
              <a:cs typeface="Noto Sans SC" panose="020B0200000000000000" charset="-122"/>
            </a:endParaRPr>
          </a:p>
        </p:txBody>
      </p:sp>
      <p:sp>
        <p:nvSpPr>
          <p:cNvPr id="22" name="TextBox 22"/>
          <p:cNvSpPr txBox="1"/>
          <p:nvPr/>
        </p:nvSpPr>
        <p:spPr>
          <a:xfrm>
            <a:off x="7183533" y="4079369"/>
            <a:ext cx="3570904" cy="594584"/>
          </a:xfrm>
          <a:prstGeom prst="rect">
            <a:avLst/>
          </a:prstGeom>
          <a:noFill/>
        </p:spPr>
        <p:txBody>
          <a:bodyPr vert="horz" wrap="square" lIns="123825" tIns="123825" rIns="57150" bIns="123825" rtlCol="0" anchor="ctr" anchorCtr="0">
            <a:noAutofit/>
          </a:bodyPr>
          <a:lstStyle/>
          <a:p>
            <a:pPr algn="ctr">
              <a:lnSpc>
                <a:spcPct val="12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用户课程管理API</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1"/>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rPr>
              <a:t>李明阳: 前端开发与数据可视化展示</a:t>
            </a:r>
            <a:endPar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3" name="TextBox 3"/>
          <p:cNvSpPr txBox="1"/>
          <p:nvPr/>
        </p:nvSpPr>
        <p:spPr>
          <a:xfrm>
            <a:off x="378556" y="1429703"/>
            <a:ext cx="2759613" cy="501015"/>
          </a:xfrm>
          <a:prstGeom prst="rect">
            <a:avLst/>
          </a:prstGeom>
        </p:spPr>
        <p:txBody>
          <a:bodyPr vert="horz" wrap="square" lIns="91440" tIns="45720" rIns="91440" bIns="45720" rtlCol="0" anchor="t" anchorCtr="0">
            <a:noAutofit/>
          </a:bodyPr>
          <a:lstStyle/>
          <a:p>
            <a:pPr algn="ctr">
              <a:lnSpc>
                <a:spcPct val="100000"/>
              </a:lnSpc>
              <a:spcBef>
                <a:spcPts val="375"/>
              </a:spcBef>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前端开发</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4" name="TextBox 4"/>
          <p:cNvSpPr txBox="1"/>
          <p:nvPr/>
        </p:nvSpPr>
        <p:spPr>
          <a:xfrm>
            <a:off x="3281799" y="1429703"/>
            <a:ext cx="2759613" cy="501015"/>
          </a:xfrm>
          <a:prstGeom prst="rect">
            <a:avLst/>
          </a:prstGeom>
        </p:spPr>
        <p:txBody>
          <a:bodyPr vert="horz" wrap="square" lIns="91440" tIns="45720" rIns="91440" bIns="45720" rtlCol="0" anchor="t" anchorCtr="0">
            <a:noAutofit/>
          </a:bodyPr>
          <a:lstStyle/>
          <a:p>
            <a:pPr algn="ctr">
              <a:lnSpc>
                <a:spcPct val="100000"/>
              </a:lnSpc>
              <a:spcBef>
                <a:spcPts val="375"/>
              </a:spcBef>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页面布局与交互</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5" name="TextBox 5"/>
          <p:cNvSpPr txBox="1"/>
          <p:nvPr/>
        </p:nvSpPr>
        <p:spPr>
          <a:xfrm>
            <a:off x="6182199" y="1429703"/>
            <a:ext cx="2759613" cy="501015"/>
          </a:xfrm>
          <a:prstGeom prst="rect">
            <a:avLst/>
          </a:prstGeom>
        </p:spPr>
        <p:txBody>
          <a:bodyPr vert="horz" wrap="square" lIns="91440" tIns="45720" rIns="91440" bIns="45720" rtlCol="0" anchor="t" anchorCtr="0">
            <a:noAutofit/>
          </a:bodyPr>
          <a:lstStyle/>
          <a:p>
            <a:pPr algn="ctr">
              <a:lnSpc>
                <a:spcPct val="100000"/>
              </a:lnSpc>
              <a:spcBef>
                <a:spcPts val="375"/>
              </a:spcBef>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论坛交流功能</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6" name="TextBox 6"/>
          <p:cNvSpPr txBox="1"/>
          <p:nvPr/>
        </p:nvSpPr>
        <p:spPr>
          <a:xfrm>
            <a:off x="9085443" y="1429703"/>
            <a:ext cx="2759613" cy="501015"/>
          </a:xfrm>
          <a:prstGeom prst="rect">
            <a:avLst/>
          </a:prstGeom>
        </p:spPr>
        <p:txBody>
          <a:bodyPr vert="horz" wrap="square" lIns="91440" tIns="45720" rIns="91440" bIns="45720" rtlCol="0" anchor="t" anchorCtr="0">
            <a:noAutofit/>
          </a:bodyPr>
          <a:lstStyle/>
          <a:p>
            <a:pPr algn="ctr">
              <a:lnSpc>
                <a:spcPct val="100000"/>
              </a:lnSpc>
              <a:spcBef>
                <a:spcPts val="375"/>
              </a:spcBef>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学习行为追踪</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7" name="AutoShape 7"/>
          <p:cNvSpPr/>
          <p:nvPr/>
        </p:nvSpPr>
        <p:spPr>
          <a:xfrm>
            <a:off x="359506" y="2142172"/>
            <a:ext cx="2759613" cy="3597025"/>
          </a:xfrm>
          <a:prstGeom prst="roundRect">
            <a:avLst>
              <a:gd name="adj" fmla="val 7233"/>
            </a:avLst>
          </a:prstGeom>
          <a:solidFill>
            <a:schemeClr val="lt2">
              <a:alpha val="60000"/>
            </a:schemeClr>
          </a:solidFill>
        </p:spPr>
      </p:sp>
      <p:sp>
        <p:nvSpPr>
          <p:cNvPr id="8" name="TextBox 8"/>
          <p:cNvSpPr txBox="1"/>
          <p:nvPr/>
        </p:nvSpPr>
        <p:spPr>
          <a:xfrm>
            <a:off x="517924" y="2315528"/>
            <a:ext cx="2442776" cy="3185817"/>
          </a:xfrm>
          <a:prstGeom prst="rect">
            <a:avLst/>
          </a:prstGeom>
        </p:spPr>
        <p:txBody>
          <a:bodyPr vert="horz" wrap="square" lIns="66008" tIns="33052" rIns="66008" bIns="33052" rtlCol="0" anchor="t" anchorCtr="0">
            <a:noAutofit/>
          </a:bodyPr>
          <a:lstStyle/>
          <a:p>
            <a:pPr algn="l">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在 “启熹” 项目中，我负责前端开发，技术栈为 Vue3 + Element Plus。主要承担页面搭建与数据可视化工作，精心设计并实现课程列表、课程详情等核心页面。</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9" name="AutoShape 9"/>
          <p:cNvSpPr/>
          <p:nvPr/>
        </p:nvSpPr>
        <p:spPr>
          <a:xfrm>
            <a:off x="3262749" y="2142172"/>
            <a:ext cx="2759613" cy="3597025"/>
          </a:xfrm>
          <a:prstGeom prst="roundRect">
            <a:avLst>
              <a:gd name="adj" fmla="val 7233"/>
            </a:avLst>
          </a:prstGeom>
          <a:solidFill>
            <a:schemeClr val="lt2">
              <a:alpha val="61000"/>
            </a:schemeClr>
          </a:solidFill>
        </p:spPr>
      </p:sp>
      <p:sp>
        <p:nvSpPr>
          <p:cNvPr id="10" name="AutoShape 10"/>
          <p:cNvSpPr/>
          <p:nvPr/>
        </p:nvSpPr>
        <p:spPr>
          <a:xfrm>
            <a:off x="6163149" y="2142172"/>
            <a:ext cx="2759613" cy="3597025"/>
          </a:xfrm>
          <a:prstGeom prst="roundRect">
            <a:avLst>
              <a:gd name="adj" fmla="val 7233"/>
            </a:avLst>
          </a:prstGeom>
          <a:solidFill>
            <a:schemeClr val="lt2">
              <a:alpha val="60000"/>
            </a:schemeClr>
          </a:solidFill>
        </p:spPr>
      </p:sp>
      <p:sp>
        <p:nvSpPr>
          <p:cNvPr id="11" name="AutoShape 11"/>
          <p:cNvSpPr/>
          <p:nvPr/>
        </p:nvSpPr>
        <p:spPr>
          <a:xfrm>
            <a:off x="9066393" y="2142172"/>
            <a:ext cx="2759613" cy="3597025"/>
          </a:xfrm>
          <a:prstGeom prst="roundRect">
            <a:avLst>
              <a:gd name="adj" fmla="val 7233"/>
            </a:avLst>
          </a:prstGeom>
          <a:solidFill>
            <a:schemeClr val="lt2">
              <a:alpha val="61000"/>
            </a:schemeClr>
          </a:solidFill>
        </p:spPr>
      </p:sp>
      <p:sp>
        <p:nvSpPr>
          <p:cNvPr id="12" name="TextBox 12"/>
          <p:cNvSpPr txBox="1"/>
          <p:nvPr/>
        </p:nvSpPr>
        <p:spPr>
          <a:xfrm>
            <a:off x="3421168" y="2315528"/>
            <a:ext cx="2442776" cy="3185817"/>
          </a:xfrm>
          <a:prstGeom prst="rect">
            <a:avLst/>
          </a:prstGeom>
        </p:spPr>
        <p:txBody>
          <a:bodyPr vert="horz" wrap="square" lIns="66008" tIns="33052" rIns="66008" bIns="33052" rtlCol="0" anchor="t" anchorCtr="0">
            <a:noAutofit/>
          </a:bodyPr>
          <a:lstStyle/>
          <a:p>
            <a:pPr algn="l">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运用 Element Plus 组件库，高效构建响应式界面，适配不同设备终端。同时，负责数据可视化展示，通过图表直观呈现课程热度等关键数据。</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3" name="TextBox 13"/>
          <p:cNvSpPr txBox="1"/>
          <p:nvPr/>
        </p:nvSpPr>
        <p:spPr>
          <a:xfrm>
            <a:off x="6321567" y="2315528"/>
            <a:ext cx="2442776" cy="3185817"/>
          </a:xfrm>
          <a:prstGeom prst="rect">
            <a:avLst/>
          </a:prstGeom>
        </p:spPr>
        <p:txBody>
          <a:bodyPr vert="horz" wrap="square" lIns="66008" tIns="33052" rIns="66008" bIns="33052" rtlCol="0" anchor="t" anchorCtr="0">
            <a:noAutofit/>
          </a:bodyPr>
          <a:lstStyle/>
          <a:p>
            <a:pPr algn="l">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精心打造论坛交流区，促进学生间互动分享。每门课程的论坛都像是专属的学习沙龙，大家畅所欲言，交流学习心得、解答疑惑，共同营造浓厚的学习氛围。</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4" name="TextBox 14"/>
          <p:cNvSpPr txBox="1"/>
          <p:nvPr/>
        </p:nvSpPr>
        <p:spPr>
          <a:xfrm>
            <a:off x="9224811" y="2315528"/>
            <a:ext cx="2442776" cy="3185817"/>
          </a:xfrm>
          <a:prstGeom prst="rect">
            <a:avLst/>
          </a:prstGeom>
        </p:spPr>
        <p:txBody>
          <a:bodyPr vert="horz" wrap="square" lIns="66008" tIns="33052" rIns="66008" bIns="33052" rtlCol="0" anchor="t" anchorCtr="0">
            <a:noAutofit/>
          </a:bodyPr>
          <a:lstStyle/>
          <a:p>
            <a:pPr algn="l">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通过数据可视化展示用户学习行为，系统智能分析学生选课偏好与学习轨迹。为学生个性化发展量身定制推荐课程，助力平台优化与学习效率提升。</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1"/>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6303259" y="1394815"/>
            <a:ext cx="5242560" cy="2194560"/>
          </a:xfrm>
          <a:prstGeom prst="roundRect">
            <a:avLst/>
          </a:prstGeom>
          <a:solidFill>
            <a:schemeClr val="lt2">
              <a:alpha val="80000"/>
            </a:schemeClr>
          </a:solidFill>
        </p:spPr>
      </p:sp>
      <p:sp>
        <p:nvSpPr>
          <p:cNvPr id="3" name="AutoShape 3"/>
          <p:cNvSpPr/>
          <p:nvPr/>
        </p:nvSpPr>
        <p:spPr>
          <a:xfrm>
            <a:off x="6303259" y="3911005"/>
            <a:ext cx="5242560" cy="2194560"/>
          </a:xfrm>
          <a:prstGeom prst="roundRect">
            <a:avLst/>
          </a:prstGeom>
          <a:solidFill>
            <a:schemeClr val="lt2">
              <a:alpha val="80000"/>
            </a:schemeClr>
          </a:solidFill>
        </p:spPr>
      </p:sp>
      <p:sp>
        <p:nvSpPr>
          <p:cNvPr id="4" name="AutoShape 4"/>
          <p:cNvSpPr/>
          <p:nvPr/>
        </p:nvSpPr>
        <p:spPr>
          <a:xfrm>
            <a:off x="715856" y="3911005"/>
            <a:ext cx="5242560" cy="2194560"/>
          </a:xfrm>
          <a:prstGeom prst="roundRect">
            <a:avLst/>
          </a:prstGeom>
          <a:solidFill>
            <a:schemeClr val="lt2">
              <a:alpha val="80000"/>
            </a:schemeClr>
          </a:solidFill>
        </p:spPr>
      </p:sp>
      <p:sp>
        <p:nvSpPr>
          <p:cNvPr id="5" name="AutoShape 5"/>
          <p:cNvSpPr/>
          <p:nvPr/>
        </p:nvSpPr>
        <p:spPr>
          <a:xfrm>
            <a:off x="715856" y="1378942"/>
            <a:ext cx="5242560" cy="2194560"/>
          </a:xfrm>
          <a:prstGeom prst="roundRect">
            <a:avLst/>
          </a:prstGeom>
          <a:solidFill>
            <a:schemeClr val="lt2">
              <a:alpha val="80000"/>
            </a:schemeClr>
          </a:solidFill>
        </p:spPr>
      </p:sp>
      <p:sp>
        <p:nvSpPr>
          <p:cNvPr id="6" name="TextBox 6"/>
          <p:cNvSpPr txBox="1"/>
          <p:nvPr/>
        </p:nvSpPr>
        <p:spPr>
          <a:xfrm>
            <a:off x="6703007" y="4126373"/>
            <a:ext cx="4295775" cy="628650"/>
          </a:xfrm>
          <a:prstGeom prst="rect">
            <a:avLst/>
          </a:prstGeom>
        </p:spPr>
        <p:txBody>
          <a:bodyPr vert="horz" wrap="square" lIns="123825" tIns="123825" rIns="57150" bIns="123825" rtlCol="0" anchor="b" anchorCtr="0">
            <a:noAutofit/>
          </a:bodyPr>
          <a:lstStyle/>
          <a:p>
            <a:pPr>
              <a:lnSpc>
                <a:spcPct val="12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测试报告撰写</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7" name="TextBox 7"/>
          <p:cNvSpPr txBox="1"/>
          <p:nvPr/>
        </p:nvSpPr>
        <p:spPr>
          <a:xfrm>
            <a:off x="6703007" y="4705286"/>
            <a:ext cx="4476750" cy="1209675"/>
          </a:xfrm>
          <a:prstGeom prst="rect">
            <a:avLst/>
          </a:prstGeom>
        </p:spPr>
        <p:txBody>
          <a:bodyPr vert="horz" wrap="square" lIns="123825" tIns="123825" rIns="57150" bIns="123825" rtlCol="0" anchor="t" anchorCtr="0">
            <a:noAutofit/>
          </a:bodyPr>
          <a:lstStyle/>
          <a:p>
            <a:pP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独立编写详细的项目测试报告，不仅记录测试过程与结果，还提出针对性的优化建议。为项目稳定运行筑牢根基,提升开发协作效率。</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8" name="TextBox 8"/>
          <p:cNvSpPr txBox="1"/>
          <p:nvPr/>
        </p:nvSpPr>
        <p:spPr>
          <a:xfrm>
            <a:off x="1098702" y="1610183"/>
            <a:ext cx="4295775" cy="628650"/>
          </a:xfrm>
          <a:prstGeom prst="rect">
            <a:avLst/>
          </a:prstGeom>
        </p:spPr>
        <p:txBody>
          <a:bodyPr vert="horz" wrap="square" lIns="123825" tIns="123825" rIns="57150" bIns="123825" rtlCol="0" anchor="b" anchorCtr="0">
            <a:noAutofit/>
          </a:bodyPr>
          <a:lstStyle/>
          <a:p>
            <a:pPr>
              <a:lnSpc>
                <a:spcPct val="12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接口测试</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9" name="TextBox 9"/>
          <p:cNvSpPr txBox="1"/>
          <p:nvPr/>
        </p:nvSpPr>
        <p:spPr>
          <a:xfrm>
            <a:off x="1098702" y="2189096"/>
            <a:ext cx="4476750" cy="1209675"/>
          </a:xfrm>
          <a:prstGeom prst="rect">
            <a:avLst/>
          </a:prstGeom>
        </p:spPr>
        <p:txBody>
          <a:bodyPr vert="horz" wrap="square" lIns="123825" tIns="123825" rIns="57150" bIns="123825" rtlCol="0" anchor="t" anchorCtr="0">
            <a:noAutofit/>
          </a:bodyPr>
          <a:lstStyle/>
          <a:p>
            <a:pP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在 “启熹” 项目中测试接口测试与文档编写工作。运用 Postman 对后端开发的接口进行全方位测试，涵盖课程管理、用户交互等模块。</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0" name="TextBox 10"/>
          <p:cNvSpPr txBox="1"/>
          <p:nvPr/>
        </p:nvSpPr>
        <p:spPr>
          <a:xfrm>
            <a:off x="6686105" y="1610183"/>
            <a:ext cx="4295775" cy="628650"/>
          </a:xfrm>
          <a:prstGeom prst="rect">
            <a:avLst/>
          </a:prstGeom>
        </p:spPr>
        <p:txBody>
          <a:bodyPr vert="horz" wrap="square" lIns="123825" tIns="123825" rIns="57150" bIns="123825" rtlCol="0" anchor="b" anchorCtr="0">
            <a:noAutofit/>
          </a:bodyPr>
          <a:lstStyle/>
          <a:p>
            <a:pPr>
              <a:lnSpc>
                <a:spcPct val="12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测试用例设计</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1" name="TextBox 11"/>
          <p:cNvSpPr txBox="1"/>
          <p:nvPr/>
        </p:nvSpPr>
        <p:spPr>
          <a:xfrm>
            <a:off x="6686105" y="2189096"/>
            <a:ext cx="4476750" cy="1209675"/>
          </a:xfrm>
          <a:prstGeom prst="rect">
            <a:avLst/>
          </a:prstGeom>
        </p:spPr>
        <p:txBody>
          <a:bodyPr vert="horz" wrap="square" lIns="123825" tIns="123825" rIns="57150" bIns="123825" rtlCol="0" anchor="t" anchorCtr="0">
            <a:noAutofit/>
          </a:bodyPr>
          <a:lstStyle/>
          <a:p>
            <a:pP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精心设计测试用例，模拟多种用户场景，全面验证接口功能的稳定性与准确性，确保各接口响应迅速、数据传输无误。</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2" name="TextBox 12"/>
          <p:cNvSpPr txBox="1"/>
          <p:nvPr/>
        </p:nvSpPr>
        <p:spPr>
          <a:xfrm>
            <a:off x="1098702" y="4126373"/>
            <a:ext cx="4295775" cy="628650"/>
          </a:xfrm>
          <a:prstGeom prst="rect">
            <a:avLst/>
          </a:prstGeom>
        </p:spPr>
        <p:txBody>
          <a:bodyPr vert="horz" wrap="square" lIns="123825" tIns="123825" rIns="57150" bIns="123825" rtlCol="0" anchor="b" anchorCtr="0">
            <a:noAutofit/>
          </a:bodyPr>
          <a:lstStyle/>
          <a:p>
            <a:pPr>
              <a:lnSpc>
                <a:spcPct val="12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接口文档编写</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3" name="TextBox 13"/>
          <p:cNvSpPr txBox="1"/>
          <p:nvPr/>
        </p:nvSpPr>
        <p:spPr>
          <a:xfrm>
            <a:off x="1098702" y="4705286"/>
            <a:ext cx="4476750" cy="1209675"/>
          </a:xfrm>
          <a:prstGeom prst="rect">
            <a:avLst/>
          </a:prstGeom>
        </p:spPr>
        <p:txBody>
          <a:bodyPr vert="horz" wrap="square" lIns="123825" tIns="123825" rIns="57150" bIns="123825" rtlCol="0" anchor="t" anchorCtr="0">
            <a:noAutofit/>
          </a:bodyPr>
          <a:lstStyle/>
          <a:p>
            <a:pP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借助 Swagger 整理并编写完整的接口文档，详细阐述接口的功能、参数、请求方法及示例,让前后端开发人员清晰了解接口细节。</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4" name="TextBox 14"/>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rPr>
              <a:t>邢家昌: 接口测试与文档编写工作</a:t>
            </a:r>
            <a:endPar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1"/>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695363" y="4094593"/>
            <a:ext cx="638629" cy="638629"/>
          </a:xfrm>
          <a:prstGeom prst="rect">
            <a:avLst/>
          </a:prstGeom>
          <a:noFill/>
          <a:ln w="19050">
            <a:solidFill>
              <a:schemeClr val="accent1">
                <a:alpha val="100000"/>
              </a:schemeClr>
            </a:solidFill>
            <a:prstDash val="solid"/>
          </a:ln>
        </p:spPr>
      </p:sp>
      <p:sp>
        <p:nvSpPr>
          <p:cNvPr id="3" name="AutoShape 3"/>
          <p:cNvSpPr/>
          <p:nvPr/>
        </p:nvSpPr>
        <p:spPr>
          <a:xfrm>
            <a:off x="6255856" y="1734787"/>
            <a:ext cx="638629" cy="638629"/>
          </a:xfrm>
          <a:prstGeom prst="rect">
            <a:avLst/>
          </a:prstGeom>
          <a:noFill/>
          <a:ln w="19050">
            <a:solidFill>
              <a:schemeClr val="accent1">
                <a:alpha val="100000"/>
              </a:schemeClr>
            </a:solidFill>
            <a:prstDash val="solid"/>
          </a:ln>
        </p:spPr>
      </p:sp>
      <p:sp>
        <p:nvSpPr>
          <p:cNvPr id="4" name="AutoShape 4"/>
          <p:cNvSpPr/>
          <p:nvPr/>
        </p:nvSpPr>
        <p:spPr>
          <a:xfrm>
            <a:off x="6255856" y="4096693"/>
            <a:ext cx="638629" cy="638629"/>
          </a:xfrm>
          <a:prstGeom prst="rect">
            <a:avLst/>
          </a:prstGeom>
          <a:noFill/>
          <a:ln w="19050">
            <a:solidFill>
              <a:schemeClr val="accent1">
                <a:alpha val="100000"/>
              </a:schemeClr>
            </a:solidFill>
            <a:prstDash val="solid"/>
          </a:ln>
        </p:spPr>
      </p:sp>
      <p:sp>
        <p:nvSpPr>
          <p:cNvPr id="5" name="TextBox 5"/>
          <p:cNvSpPr txBox="1"/>
          <p:nvPr/>
        </p:nvSpPr>
        <p:spPr>
          <a:xfrm>
            <a:off x="1530231" y="2058117"/>
            <a:ext cx="4328338" cy="1511070"/>
          </a:xfrm>
          <a:prstGeom prst="rect">
            <a:avLst/>
          </a:prstGeom>
        </p:spPr>
        <p:txBody>
          <a:bodyPr vert="horz" wrap="square" lIns="123825" tIns="57150" rIns="57150" bIns="57150" rtlCol="0" anchor="t" anchorCtr="0">
            <a:noAutofit/>
          </a:bodyPr>
          <a:lstStyle/>
          <a:p>
            <a:pPr>
              <a:lnSpc>
                <a:spcPct val="140000"/>
              </a:lnSpc>
            </a:pPr>
            <a:r>
              <a:rPr lang="en-US" sz="1250">
                <a:solidFill>
                  <a:schemeClr val="dk1">
                    <a:alpha val="100000"/>
                  </a:schemeClr>
                </a:solidFill>
                <a:latin typeface="Noto Sans SC" panose="020B0200000000000000" charset="-122"/>
                <a:ea typeface="Noto Sans SC" panose="020B0200000000000000" charset="-122"/>
                <a:cs typeface="Noto Sans SC" panose="020B0200000000000000" charset="-122"/>
              </a:rPr>
              <a:t>在 “启熹” 项目里，我承担前端开发任务，使用 Vue3 + Element Plus 技术栈。致力于页面搭建与接口联调工作，完成用户登录注册、课程收藏管理等功能模块。</a:t>
            </a:r>
            <a:endParaRPr lang="en-US" sz="125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6" name="TextBox 6"/>
          <p:cNvSpPr txBox="1"/>
          <p:nvPr/>
        </p:nvSpPr>
        <p:spPr>
          <a:xfrm>
            <a:off x="1530231" y="1480894"/>
            <a:ext cx="3681297" cy="738707"/>
          </a:xfrm>
          <a:prstGeom prst="rect">
            <a:avLst/>
          </a:prstGeom>
        </p:spPr>
        <p:txBody>
          <a:bodyPr vert="horz" wrap="square" lIns="123825" tIns="123825" rIns="57150" bIns="123825" rtlCol="0" anchor="ctr" anchorCtr="0">
            <a:noAutofit/>
          </a:bodyPr>
          <a:lstStyle/>
          <a:p>
            <a:pPr>
              <a:lnSpc>
                <a:spcPct val="15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前端开发</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7" name="TextBox 7"/>
          <p:cNvSpPr txBox="1"/>
          <p:nvPr/>
        </p:nvSpPr>
        <p:spPr>
          <a:xfrm>
            <a:off x="1530231" y="4479705"/>
            <a:ext cx="4328338" cy="1636092"/>
          </a:xfrm>
          <a:prstGeom prst="rect">
            <a:avLst/>
          </a:prstGeom>
        </p:spPr>
        <p:txBody>
          <a:bodyPr vert="horz" wrap="square" lIns="123825" tIns="57150" rIns="57150" bIns="57150" rtlCol="0" anchor="t" anchorCtr="0">
            <a:noAutofit/>
          </a:bodyPr>
          <a:lstStyle/>
          <a:p>
            <a:pPr>
              <a:lnSpc>
                <a:spcPct val="140000"/>
              </a:lnSpc>
            </a:pPr>
            <a:r>
              <a:rPr lang="en-US" sz="1300">
                <a:solidFill>
                  <a:schemeClr val="dk1">
                    <a:alpha val="100000"/>
                  </a:schemeClr>
                </a:solidFill>
                <a:latin typeface="Noto Sans SC" panose="020B0200000000000000" charset="-122"/>
                <a:ea typeface="Noto Sans SC" panose="020B0200000000000000" charset="-122"/>
                <a:cs typeface="Noto Sans SC" panose="020B0200000000000000" charset="-122"/>
              </a:rPr>
              <a:t>注重用户体验的细节优化，从登录注册的流畅度到课程收藏管理的便捷性，每一个功能都经过精心打磨。力求界面简洁美观，操作直观易懂。</a:t>
            </a:r>
            <a:endParaRPr lang="en-US" sz="13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8" name="TextBox 8"/>
          <p:cNvSpPr txBox="1"/>
          <p:nvPr/>
        </p:nvSpPr>
        <p:spPr>
          <a:xfrm>
            <a:off x="1530231" y="3883182"/>
            <a:ext cx="3621488" cy="736876"/>
          </a:xfrm>
          <a:prstGeom prst="rect">
            <a:avLst/>
          </a:prstGeom>
        </p:spPr>
        <p:txBody>
          <a:bodyPr vert="horz" wrap="square" lIns="123825" tIns="123825" rIns="57150" bIns="123825" rtlCol="0" anchor="ctr" anchorCtr="0">
            <a:noAutofit/>
          </a:bodyPr>
          <a:lstStyle/>
          <a:p>
            <a:pPr>
              <a:lnSpc>
                <a:spcPct val="15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用户体验优化</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9" name="TextBox 9"/>
          <p:cNvSpPr txBox="1"/>
          <p:nvPr/>
        </p:nvSpPr>
        <p:spPr>
          <a:xfrm>
            <a:off x="7107882" y="2054101"/>
            <a:ext cx="4328338" cy="1515086"/>
          </a:xfrm>
          <a:prstGeom prst="rect">
            <a:avLst/>
          </a:prstGeom>
        </p:spPr>
        <p:txBody>
          <a:bodyPr vert="horz" wrap="square" lIns="123825" tIns="57150" rIns="57150" bIns="57150" rtlCol="0" anchor="t" anchorCtr="0">
            <a:noAutofit/>
          </a:bodyPr>
          <a:lstStyle/>
          <a:p>
            <a:pPr>
              <a:lnSpc>
                <a:spcPct val="140000"/>
              </a:lnSpc>
            </a:pPr>
            <a:r>
              <a:rPr lang="en-US" sz="1300">
                <a:solidFill>
                  <a:schemeClr val="dk1">
                    <a:alpha val="100000"/>
                  </a:schemeClr>
                </a:solidFill>
                <a:latin typeface="Noto Sans SC" panose="020B0200000000000000" charset="-122"/>
                <a:ea typeface="Noto Sans SC" panose="020B0200000000000000" charset="-122"/>
                <a:cs typeface="Noto Sans SC" panose="020B0200000000000000" charset="-122"/>
              </a:rPr>
              <a:t>在接口联调方面，与后端紧密协作，精准对接课程数据、用户行为数据等接口，保障数据传输稳定、高效，使平台各功能模块协同运行顺畅，为项目整体推进发挥作用。</a:t>
            </a:r>
            <a:endParaRPr lang="en-US" sz="13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0" name="TextBox 10"/>
          <p:cNvSpPr txBox="1"/>
          <p:nvPr/>
        </p:nvSpPr>
        <p:spPr>
          <a:xfrm>
            <a:off x="7107882" y="1476878"/>
            <a:ext cx="3830818" cy="749453"/>
          </a:xfrm>
          <a:prstGeom prst="rect">
            <a:avLst/>
          </a:prstGeom>
        </p:spPr>
        <p:txBody>
          <a:bodyPr vert="horz" wrap="square" lIns="123825" tIns="123825" rIns="57150" bIns="123825" rtlCol="0" anchor="ctr" anchorCtr="0">
            <a:noAutofit/>
          </a:bodyPr>
          <a:lstStyle/>
          <a:p>
            <a:pPr>
              <a:lnSpc>
                <a:spcPct val="15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接口联调</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1" name="TextBox 11"/>
          <p:cNvSpPr txBox="1"/>
          <p:nvPr/>
        </p:nvSpPr>
        <p:spPr>
          <a:xfrm>
            <a:off x="589863" y="1786503"/>
            <a:ext cx="849630" cy="481965"/>
          </a:xfrm>
          <a:prstGeom prst="rect">
            <a:avLst/>
          </a:prstGeom>
        </p:spPr>
        <p:txBody>
          <a:bodyPr vert="horz" wrap="square" lIns="91440" tIns="45720" rIns="91440" bIns="45720" rtlCol="0" anchor="ctr" anchorCtr="0">
            <a:spAutoFit/>
          </a:bodyPr>
          <a:lstStyle/>
          <a:p>
            <a:pPr algn="ctr">
              <a:lnSpc>
                <a:spcPct val="100000"/>
              </a:lnSpc>
              <a:spcBef>
                <a:spcPts val="375"/>
              </a:spcBef>
            </a:pPr>
            <a:r>
              <a:rPr lang="en-US" sz="2400">
                <a:solidFill>
                  <a:schemeClr val="accent1">
                    <a:alpha val="100000"/>
                  </a:schemeClr>
                </a:solidFill>
                <a:latin typeface="Noto Sans SC" panose="020B0200000000000000" charset="-122"/>
                <a:ea typeface="Noto Sans SC" panose="020B0200000000000000" charset="-122"/>
                <a:cs typeface="Noto Sans SC" panose="020B0200000000000000" charset="-122"/>
              </a:rPr>
              <a:t>01</a:t>
            </a:r>
            <a:endParaRPr lang="en-US" sz="2400">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2" name="TextBox 12"/>
          <p:cNvSpPr txBox="1"/>
          <p:nvPr/>
        </p:nvSpPr>
        <p:spPr>
          <a:xfrm>
            <a:off x="589863" y="4162522"/>
            <a:ext cx="849630" cy="520065"/>
          </a:xfrm>
          <a:prstGeom prst="rect">
            <a:avLst/>
          </a:prstGeom>
        </p:spPr>
        <p:txBody>
          <a:bodyPr vert="horz" wrap="square" lIns="91440" tIns="45720" rIns="91440" bIns="45720" rtlCol="0" anchor="ctr" anchorCtr="0">
            <a:spAutoFit/>
          </a:bodyPr>
          <a:lstStyle/>
          <a:p>
            <a:pPr algn="ctr">
              <a:lnSpc>
                <a:spcPct val="100000"/>
              </a:lnSpc>
              <a:spcBef>
                <a:spcPts val="375"/>
              </a:spcBef>
            </a:pPr>
            <a:r>
              <a:rPr lang="en-US" sz="2400">
                <a:solidFill>
                  <a:schemeClr val="accent1">
                    <a:alpha val="100000"/>
                  </a:schemeClr>
                </a:solidFill>
                <a:latin typeface="Noto Sans SC" panose="020B0200000000000000" charset="-122"/>
                <a:ea typeface="Noto Sans SC" panose="020B0200000000000000" charset="-122"/>
                <a:cs typeface="Noto Sans SC" panose="020B0200000000000000" charset="-122"/>
              </a:rPr>
              <a:t>03</a:t>
            </a:r>
            <a:endParaRPr lang="en-US" sz="2400">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3" name="TextBox 13"/>
          <p:cNvSpPr txBox="1"/>
          <p:nvPr/>
        </p:nvSpPr>
        <p:spPr>
          <a:xfrm>
            <a:off x="6150355" y="1794068"/>
            <a:ext cx="849630" cy="520065"/>
          </a:xfrm>
          <a:prstGeom prst="rect">
            <a:avLst/>
          </a:prstGeom>
        </p:spPr>
        <p:txBody>
          <a:bodyPr vert="horz" wrap="square" lIns="91440" tIns="45720" rIns="91440" bIns="45720" rtlCol="0" anchor="ctr" anchorCtr="0">
            <a:spAutoFit/>
          </a:bodyPr>
          <a:lstStyle/>
          <a:p>
            <a:pPr algn="ctr">
              <a:lnSpc>
                <a:spcPct val="100000"/>
              </a:lnSpc>
              <a:spcBef>
                <a:spcPts val="375"/>
              </a:spcBef>
            </a:pPr>
            <a:r>
              <a:rPr lang="en-US" sz="2400">
                <a:solidFill>
                  <a:schemeClr val="accent1">
                    <a:alpha val="100000"/>
                  </a:schemeClr>
                </a:solidFill>
                <a:latin typeface="Noto Sans SC" panose="020B0200000000000000" charset="-122"/>
                <a:ea typeface="Noto Sans SC" panose="020B0200000000000000" charset="-122"/>
                <a:cs typeface="Noto Sans SC" panose="020B0200000000000000" charset="-122"/>
              </a:rPr>
              <a:t>02</a:t>
            </a:r>
            <a:endParaRPr lang="en-US" sz="2400">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4" name="AutoShape 14"/>
          <p:cNvSpPr/>
          <p:nvPr/>
        </p:nvSpPr>
        <p:spPr>
          <a:xfrm>
            <a:off x="695363" y="1708171"/>
            <a:ext cx="638629" cy="638629"/>
          </a:xfrm>
          <a:prstGeom prst="rect">
            <a:avLst/>
          </a:prstGeom>
          <a:noFill/>
          <a:ln w="19050">
            <a:solidFill>
              <a:schemeClr val="accent1">
                <a:alpha val="100000"/>
              </a:schemeClr>
            </a:solidFill>
            <a:prstDash val="solid"/>
          </a:ln>
        </p:spPr>
      </p:sp>
      <p:sp>
        <p:nvSpPr>
          <p:cNvPr id="15" name="TextBox 15"/>
          <p:cNvSpPr txBox="1"/>
          <p:nvPr/>
        </p:nvSpPr>
        <p:spPr>
          <a:xfrm>
            <a:off x="476023" y="265328"/>
            <a:ext cx="11239500" cy="914400"/>
          </a:xfrm>
          <a:prstGeom prst="rect">
            <a:avLst/>
          </a:prstGeom>
        </p:spPr>
        <p:txBody>
          <a:bodyPr vert="horz" wrap="square" lIns="123825" tIns="123825" rIns="57150" bIns="123825" rtlCol="0" anchor="t" anchorCtr="0">
            <a:spAutoFit/>
          </a:bodyPr>
          <a:lstStyle/>
          <a:p>
            <a:pPr>
              <a:lnSpc>
                <a:spcPct val="140000"/>
              </a:lnSpc>
            </a:pPr>
            <a:r>
              <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rPr>
              <a:t>王冠程: 前端开发与接口联调工作</a:t>
            </a:r>
            <a:endPar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6" name="TextBox 16"/>
          <p:cNvSpPr txBox="1"/>
          <p:nvPr/>
        </p:nvSpPr>
        <p:spPr>
          <a:xfrm>
            <a:off x="7107882" y="4416007"/>
            <a:ext cx="4328338" cy="1699789"/>
          </a:xfrm>
          <a:prstGeom prst="rect">
            <a:avLst/>
          </a:prstGeom>
        </p:spPr>
        <p:txBody>
          <a:bodyPr vert="horz" wrap="square" lIns="123825" tIns="57150" rIns="57150" bIns="57150" rtlCol="0" anchor="t" anchorCtr="0">
            <a:noAutofit/>
          </a:bodyPr>
          <a:lstStyle/>
          <a:p>
            <a:pPr>
              <a:lnSpc>
                <a:spcPct val="140000"/>
              </a:lnSpc>
            </a:pPr>
            <a:r>
              <a:rPr lang="en-US" sz="1300">
                <a:solidFill>
                  <a:schemeClr val="dk1">
                    <a:alpha val="100000"/>
                  </a:schemeClr>
                </a:solidFill>
                <a:latin typeface="Noto Sans SC" panose="020B0200000000000000" charset="-122"/>
                <a:ea typeface="Noto Sans SC" panose="020B0200000000000000" charset="-122"/>
                <a:cs typeface="Noto Sans SC" panose="020B0200000000000000" charset="-122"/>
              </a:rPr>
              <a:t>在开发过程中，积极与团队成员沟通协作。面对技术难题时，主动寻求解决方案并与团队分享；在接口联调方面与后端紧密协作，共同保障项目高质量推进。</a:t>
            </a:r>
            <a:endParaRPr lang="en-US" sz="13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7" name="TextBox 17"/>
          <p:cNvSpPr txBox="1"/>
          <p:nvPr/>
        </p:nvSpPr>
        <p:spPr>
          <a:xfrm>
            <a:off x="7107882" y="3838785"/>
            <a:ext cx="3636440" cy="749453"/>
          </a:xfrm>
          <a:prstGeom prst="rect">
            <a:avLst/>
          </a:prstGeom>
        </p:spPr>
        <p:txBody>
          <a:bodyPr vert="horz" wrap="square" lIns="123825" tIns="123825" rIns="57150" bIns="123825" rtlCol="0" anchor="ctr" anchorCtr="0">
            <a:noAutofit/>
          </a:bodyPr>
          <a:lstStyle/>
          <a:p>
            <a:pPr>
              <a:lnSpc>
                <a:spcPct val="15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团队协作</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8" name="TextBox 18"/>
          <p:cNvSpPr txBox="1"/>
          <p:nvPr/>
        </p:nvSpPr>
        <p:spPr>
          <a:xfrm>
            <a:off x="6150355" y="4155975"/>
            <a:ext cx="849630" cy="520065"/>
          </a:xfrm>
          <a:prstGeom prst="rect">
            <a:avLst/>
          </a:prstGeom>
        </p:spPr>
        <p:txBody>
          <a:bodyPr vert="horz" wrap="square" lIns="91440" tIns="45720" rIns="91440" bIns="45720" rtlCol="0" anchor="ctr" anchorCtr="0">
            <a:spAutoFit/>
          </a:bodyPr>
          <a:lstStyle/>
          <a:p>
            <a:pPr algn="ctr">
              <a:lnSpc>
                <a:spcPct val="100000"/>
              </a:lnSpc>
              <a:spcBef>
                <a:spcPts val="375"/>
              </a:spcBef>
            </a:pPr>
            <a:r>
              <a:rPr lang="en-US" sz="2400">
                <a:solidFill>
                  <a:schemeClr val="accent1">
                    <a:alpha val="100000"/>
                  </a:schemeClr>
                </a:solidFill>
                <a:latin typeface="Noto Sans SC" panose="020B0200000000000000" charset="-122"/>
                <a:ea typeface="Noto Sans SC" panose="020B0200000000000000" charset="-122"/>
                <a:cs typeface="Noto Sans SC" panose="020B0200000000000000" charset="-122"/>
              </a:rPr>
              <a:t>04</a:t>
            </a:r>
            <a:endParaRPr lang="en-US" sz="2400">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1"/>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2959856" y="1711076"/>
            <a:ext cx="7439025" cy="2514600"/>
          </a:xfrm>
          <a:prstGeom prst="rect">
            <a:avLst/>
          </a:prstGeom>
        </p:spPr>
        <p:txBody>
          <a:bodyPr vert="horz" wrap="square" lIns="114300" tIns="57150" rIns="114300" bIns="57150" rtlCol="0" anchor="t" anchorCtr="0">
            <a:spAutoFit/>
          </a:bodyPr>
          <a:lstStyle/>
          <a:p>
            <a:pPr>
              <a:lnSpc>
                <a:spcPct val="120000"/>
              </a:lnSpc>
            </a:pPr>
            <a:r>
              <a:rPr lang="en-US" sz="6300" b="1">
                <a:solidFill>
                  <a:srgbClr val="4C678E">
                    <a:alpha val="100000"/>
                  </a:srgbClr>
                </a:solidFill>
                <a:latin typeface="Noto Sans SC" panose="020B0200000000000000" charset="-122"/>
                <a:ea typeface="Noto Sans SC" panose="020B0200000000000000" charset="-122"/>
                <a:cs typeface="Noto Sans SC" panose="020B0200000000000000" charset="-122"/>
              </a:rPr>
              <a:t>THANKS FOR WATCHING</a:t>
            </a:r>
            <a:endParaRPr lang="en-US" sz="6300" b="1">
              <a:solidFill>
                <a:srgbClr val="4C678E">
                  <a:alpha val="100000"/>
                </a:srgbClr>
              </a:solidFill>
              <a:latin typeface="Noto Sans SC" panose="020B0200000000000000" charset="-122"/>
              <a:ea typeface="Noto Sans SC" panose="020B0200000000000000" charset="-122"/>
              <a:cs typeface="Noto Sans SC" panose="020B0200000000000000" charset="-122"/>
            </a:endParaRPr>
          </a:p>
        </p:txBody>
      </p:sp>
      <p:sp>
        <p:nvSpPr>
          <p:cNvPr id="3" name="AutoShape 3"/>
          <p:cNvSpPr/>
          <p:nvPr/>
        </p:nvSpPr>
        <p:spPr>
          <a:xfrm>
            <a:off x="473638" y="302919"/>
            <a:ext cx="482143" cy="482143"/>
          </a:xfrm>
          <a:prstGeom prst="ellipse">
            <a:avLst/>
          </a:prstGeom>
          <a:solidFill>
            <a:srgbClr val="4C678E">
              <a:alpha val="100000"/>
            </a:srgbClr>
          </a:solidFill>
        </p:spPr>
      </p:sp>
      <p:sp>
        <p:nvSpPr>
          <p:cNvPr id="4" name="Freeform 4"/>
          <p:cNvSpPr/>
          <p:nvPr/>
        </p:nvSpPr>
        <p:spPr>
          <a:xfrm>
            <a:off x="585431" y="395662"/>
            <a:ext cx="258557" cy="258557"/>
          </a:xfrm>
          <a:custGeom>
            <a:avLst/>
            <a:gdLst/>
            <a:ahLst/>
            <a:cxnLst/>
            <a:rect l="l" t="t" r="r" b="b"/>
            <a:pathLst>
              <a:path w="304800" h="304800">
                <a:moveTo>
                  <a:pt x="0" y="91440"/>
                </a:moveTo>
                <a:lnTo>
                  <a:pt x="152400" y="0"/>
                </a:lnTo>
                <a:lnTo>
                  <a:pt x="304800" y="91440"/>
                </a:lnTo>
                <a:lnTo>
                  <a:pt x="304800" y="121920"/>
                </a:lnTo>
                <a:lnTo>
                  <a:pt x="0" y="121920"/>
                </a:lnTo>
                <a:lnTo>
                  <a:pt x="0" y="91440"/>
                </a:lnTo>
                <a:close/>
              </a:path>
              <a:path w="304800" h="304800">
                <a:moveTo>
                  <a:pt x="0" y="274320"/>
                </a:moveTo>
                <a:lnTo>
                  <a:pt x="304800" y="274320"/>
                </a:lnTo>
                <a:lnTo>
                  <a:pt x="304800" y="304800"/>
                </a:lnTo>
                <a:lnTo>
                  <a:pt x="0" y="304800"/>
                </a:lnTo>
                <a:lnTo>
                  <a:pt x="0" y="274320"/>
                </a:lnTo>
                <a:close/>
              </a:path>
              <a:path w="304800" h="304800">
                <a:moveTo>
                  <a:pt x="30480" y="243840"/>
                </a:moveTo>
                <a:lnTo>
                  <a:pt x="274320" y="243840"/>
                </a:lnTo>
                <a:lnTo>
                  <a:pt x="274320" y="274320"/>
                </a:lnTo>
                <a:lnTo>
                  <a:pt x="30480" y="274320"/>
                </a:lnTo>
                <a:lnTo>
                  <a:pt x="30480" y="243840"/>
                </a:lnTo>
                <a:close/>
              </a:path>
              <a:path w="304800" h="304800">
                <a:moveTo>
                  <a:pt x="30480" y="121920"/>
                </a:moveTo>
                <a:lnTo>
                  <a:pt x="91440" y="121920"/>
                </a:lnTo>
                <a:lnTo>
                  <a:pt x="91440" y="243840"/>
                </a:lnTo>
                <a:lnTo>
                  <a:pt x="30480" y="243840"/>
                </a:lnTo>
                <a:lnTo>
                  <a:pt x="30480" y="121920"/>
                </a:lnTo>
                <a:close/>
              </a:path>
              <a:path w="304800" h="304800">
                <a:moveTo>
                  <a:pt x="121920" y="121920"/>
                </a:moveTo>
                <a:lnTo>
                  <a:pt x="182880" y="121920"/>
                </a:lnTo>
                <a:lnTo>
                  <a:pt x="182880" y="243840"/>
                </a:lnTo>
                <a:lnTo>
                  <a:pt x="121920" y="243840"/>
                </a:lnTo>
                <a:lnTo>
                  <a:pt x="121920" y="121920"/>
                </a:lnTo>
                <a:close/>
              </a:path>
              <a:path w="304800" h="304800">
                <a:moveTo>
                  <a:pt x="213360" y="121920"/>
                </a:moveTo>
                <a:lnTo>
                  <a:pt x="274320" y="121920"/>
                </a:lnTo>
                <a:lnTo>
                  <a:pt x="274320" y="243840"/>
                </a:lnTo>
                <a:lnTo>
                  <a:pt x="213360" y="243840"/>
                </a:lnTo>
                <a:lnTo>
                  <a:pt x="213360" y="121920"/>
                </a:lnTo>
              </a:path>
            </a:pathLst>
          </a:custGeom>
          <a:solidFill>
            <a:srgbClr val="FFFFFF">
              <a:alpha val="100000"/>
            </a:srgbClr>
          </a:solidFill>
        </p:spPr>
      </p:sp>
      <p:sp>
        <p:nvSpPr>
          <p:cNvPr id="5" name="AutoShape 5"/>
          <p:cNvSpPr/>
          <p:nvPr/>
        </p:nvSpPr>
        <p:spPr>
          <a:xfrm>
            <a:off x="1052310" y="334413"/>
            <a:ext cx="5497697" cy="419156"/>
          </a:xfrm>
          <a:prstGeom prst="rect">
            <a:avLst/>
          </a:prstGeom>
          <a:noFill/>
        </p:spPr>
        <p:txBody>
          <a:bodyPr vert="horz" wrap="square" lIns="66008" tIns="33052" rIns="66008" bIns="33052" rtlCol="0" anchor="ctr" anchorCtr="0">
            <a:noAutofit/>
          </a:bodyPr>
          <a:lstStyle/>
          <a:p>
            <a:pPr algn="l">
              <a:defRPr/>
            </a:pPr>
            <a:r>
              <a:rPr lang="zh-CN" altLang="en-US" sz="1575">
                <a:solidFill>
                  <a:srgbClr val="4C678E">
                    <a:alpha val="100000"/>
                  </a:srgbClr>
                </a:solidFill>
                <a:latin typeface="Noto Sans SC" panose="020B0200000000000000" charset="-122"/>
                <a:ea typeface="Noto Sans SC" panose="020B0200000000000000" charset="-122"/>
                <a:cs typeface="Noto Sans SC" panose="020B0200000000000000" charset="-122"/>
              </a:rPr>
              <a:t>项目</a:t>
            </a:r>
            <a:r>
              <a:rPr lang="en-US" altLang="zh-CN" sz="1575">
                <a:solidFill>
                  <a:srgbClr val="4C678E">
                    <a:alpha val="100000"/>
                  </a:srgbClr>
                </a:solidFill>
                <a:latin typeface="Noto Sans SC" panose="020B0200000000000000" charset="-122"/>
                <a:ea typeface="Noto Sans SC" panose="020B0200000000000000" charset="-122"/>
                <a:cs typeface="Noto Sans SC" panose="020B0200000000000000" charset="-122"/>
              </a:rPr>
              <a:t>404</a:t>
            </a:r>
            <a:r>
              <a:rPr lang="zh-CN" altLang="en-US" sz="1575">
                <a:solidFill>
                  <a:srgbClr val="4C678E">
                    <a:alpha val="100000"/>
                  </a:srgbClr>
                </a:solidFill>
                <a:latin typeface="Noto Sans SC" panose="020B0200000000000000" charset="-122"/>
                <a:ea typeface="Noto Sans SC" panose="020B0200000000000000" charset="-122"/>
                <a:cs typeface="Noto Sans SC" panose="020B0200000000000000" charset="-122"/>
              </a:rPr>
              <a:t>小组</a:t>
            </a:r>
            <a:endParaRPr lang="zh-CN" altLang="en-US" sz="1575">
              <a:solidFill>
                <a:srgbClr val="4C678E">
                  <a:alpha val="100000"/>
                </a:srgb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tags/tag1.xml><?xml version="1.0" encoding="utf-8"?>
<p:tagLst xmlns:p="http://schemas.openxmlformats.org/presentationml/2006/main">
  <p:tag name="KSO_WM_DIAGRAM_VIRTUALLY_FRAME" val="{&quot;height&quot;:372.93677165354336,&quot;left&quot;:28.307559055118112,&quot;top&quot;:112.57503937007873,&quot;width&quot;:904.3740157480313}"/>
</p:tagLst>
</file>

<file path=ppt/tags/tag2.xml><?xml version="1.0" encoding="utf-8"?>
<p:tagLst xmlns:p="http://schemas.openxmlformats.org/presentationml/2006/main">
  <p:tag name="KSO_WM_DIAGRAM_VIRTUALLY_FRAME" val="{&quot;height&quot;:372.93677165354336,&quot;left&quot;:28.307559055118112,&quot;top&quot;:112.57503937007873,&quot;width&quot;:904.3740157480313}"/>
</p:tagLst>
</file>

<file path=ppt/tags/tag3.xml><?xml version="1.0" encoding="utf-8"?>
<p:tagLst xmlns:p="http://schemas.openxmlformats.org/presentationml/2006/main">
  <p:tag name="KSO_WM_DIAGRAM_VIRTUALLY_FRAME" val="{&quot;height&quot;:372.93677165354336,&quot;left&quot;:28.307559055118112,&quot;top&quot;:112.57503937007873,&quot;width&quot;:904.3740157480313}"/>
</p:tagLst>
</file>

<file path=ppt/tags/tag4.xml><?xml version="1.0" encoding="utf-8"?>
<p:tagLst xmlns:p="http://schemas.openxmlformats.org/presentationml/2006/main">
  <p:tag name="KSO_WM_DIAGRAM_VIRTUALLY_FRAME" val="{&quot;height&quot;:372.93677165354336,&quot;left&quot;:28.307559055118112,&quot;top&quot;:112.57503937007873,&quot;width&quot;:904.3740157480313}"/>
</p:tagLst>
</file>

<file path=ppt/tags/tag5.xml><?xml version="1.0" encoding="utf-8"?>
<p:tagLst xmlns:p="http://schemas.openxmlformats.org/presentationml/2006/main">
  <p:tag name="KSO_WM_DIAGRAM_VIRTUALLY_FRAME" val="{&quot;height&quot;:372.93677165354336,&quot;left&quot;:28.307559055118112,&quot;top&quot;:112.57503937007873,&quot;width&quot;:904.3740157480313}"/>
</p:tagLst>
</file>

<file path=ppt/tags/tag6.xml><?xml version="1.0" encoding="utf-8"?>
<p:tagLst xmlns:p="http://schemas.openxmlformats.org/presentationml/2006/main">
  <p:tag name="KSO_WM_DIAGRAM_VIRTUALLY_FRAME" val="{&quot;height&quot;:372.93677165354336,&quot;left&quot;:28.307559055118112,&quot;top&quot;:112.57503937007873,&quot;width&quot;:904.3740157480313}"/>
</p:tagLst>
</file>

<file path=ppt/tags/tag7.xml><?xml version="1.0" encoding="utf-8"?>
<p:tagLst xmlns:p="http://schemas.openxmlformats.org/presentationml/2006/main">
  <p:tag name="KSO_WM_DIAGRAM_VIRTUALLY_FRAME" val="{&quot;height&quot;:372.93677165354336,&quot;left&quot;:28.307559055118112,&quot;top&quot;:112.57503937007873,&quot;width&quot;:904.3740157480313}"/>
</p:tagLst>
</file>

<file path=ppt/tags/tag8.xml><?xml version="1.0" encoding="utf-8"?>
<p:tagLst xmlns:p="http://schemas.openxmlformats.org/presentationml/2006/main">
  <p:tag name="KSO_WM_DIAGRAM_VIRTUALLY_FRAME" val="{&quot;height&quot;:372.93677165354336,&quot;left&quot;:28.307559055118112,&quot;top&quot;:112.57503937007873,&quot;width&quot;:904.3740157480313}"/>
</p:tagLst>
</file>

<file path=ppt/tags/tag9.xml><?xml version="1.0" encoding="utf-8"?>
<p:tagLst xmlns:p="http://schemas.openxmlformats.org/presentationml/2006/main">
  <p:tag name="KSO_WM_DIAGRAM_VIRTUALLY_FRAME" val="{&quot;height&quot;:372.93677165354336,&quot;left&quot;:28.307559055118112,&quot;top&quot;:112.57503937007873,&quot;width&quot;:904.3740157480313}"/>
</p:tagLst>
</file>

<file path=ppt/tags/tag10.xml><?xml version="1.0" encoding="utf-8"?>
<p:tagLst xmlns:p="http://schemas.openxmlformats.org/presentationml/2006/main">
  <p:tag name="KSO_WM_DIAGRAM_VIRTUALLY_FRAME" val="{&quot;height&quot;:372.93677165354336,&quot;left&quot;:28.307559055118112,&quot;top&quot;:112.57503937007873,&quot;width&quot;:904.3740157480313}"/>
</p:tagLst>
</file>

<file path=ppt/tags/tag11.xml><?xml version="1.0" encoding="utf-8"?>
<p:tagLst xmlns:p="http://schemas.openxmlformats.org/presentationml/2006/main">
  <p:tag name="KSO_WM_DIAGRAM_VIRTUALLY_FRAME" val="{&quot;height&quot;:372.93677165354336,&quot;left&quot;:28.307559055118112,&quot;top&quot;:112.57503937007873,&quot;width&quot;:904.3740157480313}"/>
</p:tagLst>
</file>

<file path=ppt/tags/tag12.xml><?xml version="1.0" encoding="utf-8"?>
<p:tagLst xmlns:p="http://schemas.openxmlformats.org/presentationml/2006/main">
  <p:tag name="KSO_WM_DIAGRAM_VIRTUALLY_FRAME" val="{&quot;height&quot;:372.93677165354336,&quot;left&quot;:28.307559055118112,&quot;top&quot;:112.57503937007873,&quot;width&quot;:904.3740157480313}"/>
</p:tagLst>
</file>

<file path=ppt/tags/tag13.xml><?xml version="1.0" encoding="utf-8"?>
<p:tagLst xmlns:p="http://schemas.openxmlformats.org/presentationml/2006/main">
  <p:tag name="KSO_WM_DIAGRAM_VIRTUALLY_FRAME" val="{&quot;height&quot;:388.1686614173229,&quot;left&quot;:42.118818897637794,&quot;top&quot;:114.70220472440944,&quot;width&quot;:877.7796062992127}"/>
</p:tagLst>
</file>

<file path=ppt/tags/tag14.xml><?xml version="1.0" encoding="utf-8"?>
<p:tagLst xmlns:p="http://schemas.openxmlformats.org/presentationml/2006/main">
  <p:tag name="KSO_WM_DIAGRAM_VIRTUALLY_FRAME" val="{&quot;height&quot;:388.1686614173229,&quot;left&quot;:42.118818897637794,&quot;top&quot;:114.70220472440944,&quot;width&quot;:877.7796062992127}"/>
</p:tagLst>
</file>

<file path=ppt/tags/tag15.xml><?xml version="1.0" encoding="utf-8"?>
<p:tagLst xmlns:p="http://schemas.openxmlformats.org/presentationml/2006/main">
  <p:tag name="KSO_WM_DIAGRAM_VIRTUALLY_FRAME" val="{&quot;height&quot;:388.1686614173229,&quot;left&quot;:42.118818897637794,&quot;top&quot;:114.70220472440944,&quot;width&quot;:877.7796062992127}"/>
</p:tagLst>
</file>

<file path=ppt/tags/tag16.xml><?xml version="1.0" encoding="utf-8"?>
<p:tagLst xmlns:p="http://schemas.openxmlformats.org/presentationml/2006/main">
  <p:tag name="KSO_WM_DIAGRAM_VIRTUALLY_FRAME" val="{&quot;height&quot;:388.1686614173229,&quot;left&quot;:42.118818897637794,&quot;top&quot;:114.70220472440944,&quot;width&quot;:877.7796062992127}"/>
</p:tagLst>
</file>

<file path=ppt/tags/tag17.xml><?xml version="1.0" encoding="utf-8"?>
<p:tagLst xmlns:p="http://schemas.openxmlformats.org/presentationml/2006/main">
  <p:tag name="KSO_WM_DIAGRAM_VIRTUALLY_FRAME" val="{&quot;height&quot;:388.1686614173229,&quot;left&quot;:42.118818897637794,&quot;top&quot;:114.70220472440944,&quot;width&quot;:877.7796062992127}"/>
</p:tagLst>
</file>

<file path=ppt/tags/tag18.xml><?xml version="1.0" encoding="utf-8"?>
<p:tagLst xmlns:p="http://schemas.openxmlformats.org/presentationml/2006/main">
  <p:tag name="KSO_WM_DIAGRAM_VIRTUALLY_FRAME" val="{&quot;height&quot;:388.1686614173229,&quot;left&quot;:42.118818897637794,&quot;top&quot;:114.70220472440944,&quot;width&quot;:877.7796062992127}"/>
</p:tagLst>
</file>

<file path=ppt/tags/tag19.xml><?xml version="1.0" encoding="utf-8"?>
<p:tagLst xmlns:p="http://schemas.openxmlformats.org/presentationml/2006/main">
  <p:tag name="KSO_WM_DIAGRAM_VIRTUALLY_FRAME" val="{&quot;height&quot;:388.1686614173229,&quot;left&quot;:42.118818897637794,&quot;top&quot;:114.70220472440944,&quot;width&quot;:877.7796062992127}"/>
</p:tagLst>
</file>

<file path=ppt/tags/tag20.xml><?xml version="1.0" encoding="utf-8"?>
<p:tagLst xmlns:p="http://schemas.openxmlformats.org/presentationml/2006/main">
  <p:tag name="KSO_WM_DIAGRAM_VIRTUALLY_FRAME" val="{&quot;height&quot;:388.1686614173229,&quot;left&quot;:42.118818897637794,&quot;top&quot;:114.70220472440944,&quot;width&quot;:877.7796062992127}"/>
</p:tagLst>
</file>

<file path=ppt/theme/theme1.xml><?xml version="1.0" encoding="utf-8"?>
<a:theme xmlns:a="http://schemas.openxmlformats.org/drawingml/2006/main" name="Office Theme">
  <a:themeElements>
    <a:clrScheme name="Office">
      <a:dk1>
        <a:srgbClr val="404040"/>
      </a:dk1>
      <a:lt1>
        <a:srgbClr val="FFFFFF"/>
      </a:lt1>
      <a:dk2>
        <a:srgbClr val="4C678E"/>
      </a:dk2>
      <a:lt2>
        <a:srgbClr val="E1E7EE"/>
      </a:lt2>
      <a:accent1>
        <a:srgbClr val="4C678E"/>
      </a:accent1>
      <a:accent2>
        <a:srgbClr val="4C678E"/>
      </a:accent2>
      <a:accent3>
        <a:srgbClr val="587093"/>
      </a:accent3>
      <a:accent4>
        <a:srgbClr val="677FA2"/>
      </a:accent4>
      <a:accent5>
        <a:srgbClr val="7D94B4"/>
      </a:accent5>
      <a:accent6>
        <a:srgbClr val="8CA0BD"/>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3057</Words>
  <Application>WPS 演示</Application>
  <PresentationFormat>宽屏</PresentationFormat>
  <Paragraphs>278</Paragraphs>
  <Slides>19</Slides>
  <Notes>0</Notes>
  <HiddenSlides>0</HiddenSlides>
  <MMClips>2</MMClips>
  <ScaleCrop>false</ScaleCrop>
  <HeadingPairs>
    <vt:vector size="6" baseType="variant">
      <vt:variant>
        <vt:lpstr>已用的字体</vt:lpstr>
      </vt:variant>
      <vt:variant>
        <vt:i4>8</vt:i4>
      </vt:variant>
      <vt:variant>
        <vt:lpstr>主题</vt:lpstr>
      </vt:variant>
      <vt:variant>
        <vt:i4>1</vt:i4>
      </vt:variant>
      <vt:variant>
        <vt:lpstr>幻灯片标题</vt:lpstr>
      </vt:variant>
      <vt:variant>
        <vt:i4>19</vt:i4>
      </vt:variant>
    </vt:vector>
  </HeadingPairs>
  <TitlesOfParts>
    <vt:vector size="28" baseType="lpstr">
      <vt:lpstr>Arial</vt:lpstr>
      <vt:lpstr>宋体</vt:lpstr>
      <vt:lpstr>Wingdings</vt:lpstr>
      <vt:lpstr>Noto Sans SC</vt:lpstr>
      <vt:lpstr>Arial</vt:lpstr>
      <vt:lpstr>微软雅黑</vt:lpstr>
      <vt:lpstr>Calibri</vt:lpstr>
      <vt:lpstr>Arial Unicode MS</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姜雅乐</cp:lastModifiedBy>
  <cp:revision>7</cp:revision>
  <dcterms:created xsi:type="dcterms:W3CDTF">2006-08-16T00:00:00Z</dcterms:created>
  <dcterms:modified xsi:type="dcterms:W3CDTF">2025-06-05T10:59:50Z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28734D08B8F34D688A02F6B4523ECEF3_12</vt:lpwstr>
  </property>
  <property fmtid="{D5CDD505-2E9C-101B-9397-08002B2CF9AE}" pid="3" name="KSOProductBuildVer">
    <vt:lpwstr>2052-12.1.0.19302</vt:lpwstr>
  </property>
</Properties>
</file>