
<file path=[Content_Types].xml><?xml version="1.0" encoding="utf-8"?>
<Types xmlns="http://schemas.openxmlformats.org/package/2006/content-types">
  <Default Extension="png" ContentType="image/png"/>
  <Default Extension="jpeg" ContentType="image/jpeg"/>
  <Default Extension="JPG" ContentType="image/.jp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4" r:id="rId11"/>
    <p:sldId id="278"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PTIST_MASTER">
    <p:bg>
      <p:bgPr>
        <a:solidFill>
          <a:srgbClr val="F4F7FF"/>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1.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image" Target="../media/image13.png"/><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tags" Target="../tags/tag2.xml"/><Relationship Id="rId7" Type="http://schemas.microsoft.com/office/2007/relationships/media" Target="../media/media2.mp4"/><Relationship Id="rId6" Type="http://schemas.openxmlformats.org/officeDocument/2006/relationships/video" Target="../media/media2.mp4"/><Relationship Id="rId5" Type="http://schemas.openxmlformats.org/officeDocument/2006/relationships/image" Target="../media/image14.png"/><Relationship Id="rId4" Type="http://schemas.openxmlformats.org/officeDocument/2006/relationships/tags" Target="../tags/tag1.xml"/><Relationship Id="rId3" Type="http://schemas.microsoft.com/office/2007/relationships/media" Target="../media/media1.mp4"/><Relationship Id="rId2" Type="http://schemas.openxmlformats.org/officeDocument/2006/relationships/video" Target="../media/media1.mp4"/><Relationship Id="rId11" Type="http://schemas.openxmlformats.org/officeDocument/2006/relationships/notesSlide" Target="../notesSlides/notesSlide9.xml"/><Relationship Id="rId10" Type="http://schemas.openxmlformats.org/officeDocument/2006/relationships/slideLayout" Target="../slideLayouts/slideLayout1.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tags" Target="../tags/tag3.xml"/><Relationship Id="rId3" Type="http://schemas.microsoft.com/office/2007/relationships/media" Target="../media/media3.mp4"/><Relationship Id="rId2" Type="http://schemas.openxmlformats.org/officeDocument/2006/relationships/video" Target="../media/media3.mp4"/><Relationship Id="rId1"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3.png"/><Relationship Id="rId7" Type="http://schemas.openxmlformats.org/officeDocument/2006/relationships/image" Target="../media/image22.png"/><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7.png"/><Relationship Id="rId10" Type="http://schemas.openxmlformats.org/officeDocument/2006/relationships/notesSlide" Target="../notesSlides/notesSlide13.xml"/><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tags" Target="../tags/tag4.xml"/><Relationship Id="rId3" Type="http://schemas.microsoft.com/office/2007/relationships/media" Target="../media/media4.mp4"/><Relationship Id="rId2" Type="http://schemas.openxmlformats.org/officeDocument/2006/relationships/video" Target="../media/media4.mp4"/><Relationship Id="rId1" Type="http://schemas.openxmlformats.org/officeDocument/2006/relationships/image" Target="../media/image3.jpe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9" Type="http://schemas.openxmlformats.org/officeDocument/2006/relationships/image" Target="../media/image34.png"/><Relationship Id="rId8" Type="http://schemas.openxmlformats.org/officeDocument/2006/relationships/image" Target="../media/image33.png"/><Relationship Id="rId7" Type="http://schemas.openxmlformats.org/officeDocument/2006/relationships/image" Target="../media/image32.png"/><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1" Type="http://schemas.openxmlformats.org/officeDocument/2006/relationships/notesSlide" Target="../notesSlides/notesSlide17.xml"/><Relationship Id="rId10" Type="http://schemas.openxmlformats.org/officeDocument/2006/relationships/slideLayout" Target="../slideLayouts/slideLayout1.xml"/><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xml"/><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3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85623" y="1730959"/>
            <a:ext cx="8773668" cy="841248"/>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3455" b="1" kern="0" spc="144" dirty="0">
                <a:solidFill>
                  <a:srgbClr val="191063"/>
                </a:solidFill>
                <a:latin typeface="Microsoft Yahei" pitchFamily="34" charset="0"/>
                <a:ea typeface="Microsoft Yahei" pitchFamily="34" charset="-122"/>
                <a:cs typeface="Microsoft Yahei" pitchFamily="34" charset="-120"/>
              </a:rPr>
              <a:t>形动力</a:t>
            </a:r>
            <a:endParaRPr lang="en-US" sz="1440" dirty="0"/>
          </a:p>
        </p:txBody>
      </p:sp>
      <p:sp>
        <p:nvSpPr>
          <p:cNvPr id="3" name="Shape 1"/>
          <p:cNvSpPr/>
          <p:nvPr/>
        </p:nvSpPr>
        <p:spPr>
          <a:xfrm>
            <a:off x="3524825" y="3268571"/>
            <a:ext cx="2094351" cy="375704"/>
          </a:xfrm>
          <a:custGeom>
            <a:avLst/>
            <a:gdLst/>
            <a:ahLst/>
            <a:cxnLst/>
            <a:rect l="l" t="t" r="r" b="b"/>
            <a:pathLst>
              <a:path w="2094351" h="375704">
                <a:moveTo>
                  <a:pt x="46963" y="0"/>
                </a:moveTo>
                <a:moveTo>
                  <a:pt x="46963" y="0"/>
                </a:moveTo>
                <a:lnTo>
                  <a:pt x="2047388" y="0"/>
                </a:lnTo>
                <a:quadBezTo>
                  <a:pt x="2094351" y="0"/>
                  <a:pt x="2094351" y="46963"/>
                </a:quadBezTo>
                <a:lnTo>
                  <a:pt x="2094351" y="328741"/>
                </a:lnTo>
                <a:quadBezTo>
                  <a:pt x="2094351" y="375704"/>
                  <a:pt x="2047388" y="375704"/>
                </a:quadBezTo>
                <a:lnTo>
                  <a:pt x="46963" y="375704"/>
                </a:lnTo>
                <a:quadBezTo>
                  <a:pt x="0" y="375704"/>
                  <a:pt x="0" y="328741"/>
                </a:quadBezTo>
                <a:lnTo>
                  <a:pt x="0" y="46963"/>
                </a:lnTo>
                <a:quadBezTo>
                  <a:pt x="0" y="0"/>
                  <a:pt x="46963" y="0"/>
                </a:quadBezTo>
                <a:close/>
              </a:path>
            </a:pathLst>
          </a:custGeom>
          <a:solidFill>
            <a:srgbClr val="9160E8"/>
          </a:solidFill>
        </p:spPr>
      </p:sp>
      <p:sp>
        <p:nvSpPr>
          <p:cNvPr id="4" name="Text 2"/>
          <p:cNvSpPr/>
          <p:nvPr/>
        </p:nvSpPr>
        <p:spPr>
          <a:xfrm>
            <a:off x="776326" y="2571750"/>
            <a:ext cx="7592012" cy="484632"/>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1585" b="1" dirty="0">
                <a:solidFill>
                  <a:srgbClr val="5F599A"/>
                </a:solidFill>
                <a:latin typeface="Microsoft Yahei" pitchFamily="34" charset="0"/>
                <a:ea typeface="Microsoft Yahei" pitchFamily="34" charset="-122"/>
                <a:cs typeface="Microsoft Yahei" pitchFamily="34" charset="-120"/>
              </a:rPr>
              <a:t>计算机视觉赋能科学健身实践</a:t>
            </a:r>
            <a:endParaRPr lang="en-US" sz="1440" dirty="0"/>
          </a:p>
        </p:txBody>
      </p:sp>
      <p:sp>
        <p:nvSpPr>
          <p:cNvPr id="5" name="Text 3"/>
          <p:cNvSpPr/>
          <p:nvPr/>
        </p:nvSpPr>
        <p:spPr>
          <a:xfrm>
            <a:off x="3781958" y="3232404"/>
            <a:ext cx="1580083" cy="457200"/>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1295" dirty="0">
                <a:solidFill>
                  <a:srgbClr val="FFFFFF"/>
                </a:solidFill>
                <a:latin typeface="Microsoft Yahei" pitchFamily="34" charset="0"/>
                <a:ea typeface="Microsoft Yahei" pitchFamily="34" charset="-122"/>
                <a:cs typeface="Microsoft Yahei" pitchFamily="34" charset="-120"/>
              </a:rPr>
              <a:t>汇报人: 田子悦</a:t>
            </a:r>
            <a:endParaRPr lang="en-US" sz="144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610792" y="0"/>
            <a:ext cx="4313208" cy="1088136"/>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4750" b="1" dirty="0">
                <a:solidFill>
                  <a:srgbClr val="191063">
                    <a:alpha val="10000"/>
                  </a:srgbClr>
                </a:solidFill>
                <a:latin typeface="Microsoft Yahei" pitchFamily="34" charset="0"/>
                <a:ea typeface="Microsoft Yahei" pitchFamily="34" charset="-122"/>
                <a:cs typeface="Microsoft Yahei" pitchFamily="34" charset="-120"/>
              </a:rPr>
              <a:t>CONTENT</a:t>
            </a:r>
            <a:endParaRPr lang="en-US" sz="1440" dirty="0"/>
          </a:p>
        </p:txBody>
      </p:sp>
      <p:sp>
        <p:nvSpPr>
          <p:cNvPr id="3" name="Text 1"/>
          <p:cNvSpPr/>
          <p:nvPr/>
        </p:nvSpPr>
        <p:spPr>
          <a:xfrm>
            <a:off x="822077" y="260616"/>
            <a:ext cx="1675953" cy="73152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880" b="1" dirty="0">
                <a:solidFill>
                  <a:srgbClr val="191063"/>
                </a:solidFill>
                <a:latin typeface="Microsoft Yahei" pitchFamily="34" charset="0"/>
                <a:ea typeface="Microsoft Yahei" pitchFamily="34" charset="-122"/>
                <a:cs typeface="Microsoft Yahei" pitchFamily="34" charset="-120"/>
              </a:rPr>
              <a:t>目录</a:t>
            </a:r>
            <a:endParaRPr lang="en-US" sz="1440" dirty="0"/>
          </a:p>
        </p:txBody>
      </p:sp>
      <p:sp>
        <p:nvSpPr>
          <p:cNvPr id="4" name="Text 2"/>
          <p:cNvSpPr/>
          <p:nvPr/>
        </p:nvSpPr>
        <p:spPr>
          <a:xfrm>
            <a:off x="1520202" y="1730378"/>
            <a:ext cx="3236976" cy="512064"/>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730" dirty="0">
                <a:solidFill>
                  <a:srgbClr val="000000"/>
                </a:solidFill>
                <a:latin typeface="Microsoft Yahei" pitchFamily="34" charset="0"/>
                <a:ea typeface="Microsoft Yahei" pitchFamily="34" charset="-122"/>
                <a:cs typeface="Microsoft Yahei" pitchFamily="34" charset="-120"/>
              </a:rPr>
              <a:t>项目概述</a:t>
            </a:r>
            <a:endParaRPr lang="en-US" sz="1440" dirty="0"/>
          </a:p>
        </p:txBody>
      </p:sp>
      <p:sp>
        <p:nvSpPr>
          <p:cNvPr id="5" name="Text 3"/>
          <p:cNvSpPr/>
          <p:nvPr/>
        </p:nvSpPr>
        <p:spPr>
          <a:xfrm>
            <a:off x="964957" y="1675514"/>
            <a:ext cx="713232" cy="62179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305" b="1" dirty="0">
                <a:solidFill>
                  <a:srgbClr val="000000"/>
                </a:solidFill>
                <a:latin typeface="Microsoft Yahei" pitchFamily="34" charset="0"/>
                <a:ea typeface="Microsoft Yahei" pitchFamily="34" charset="-122"/>
                <a:cs typeface="Microsoft Yahei" pitchFamily="34" charset="-120"/>
              </a:rPr>
              <a:t>01</a:t>
            </a:r>
            <a:endParaRPr lang="en-US" sz="1440" dirty="0"/>
          </a:p>
        </p:txBody>
      </p:sp>
      <p:sp>
        <p:nvSpPr>
          <p:cNvPr id="6" name="Text 4"/>
          <p:cNvSpPr/>
          <p:nvPr/>
        </p:nvSpPr>
        <p:spPr>
          <a:xfrm>
            <a:off x="5334968" y="1730378"/>
            <a:ext cx="3236855" cy="512064"/>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730" dirty="0">
                <a:solidFill>
                  <a:srgbClr val="000000"/>
                </a:solidFill>
                <a:latin typeface="Microsoft Yahei" pitchFamily="34" charset="0"/>
                <a:ea typeface="Microsoft Yahei" pitchFamily="34" charset="-122"/>
                <a:cs typeface="Microsoft Yahei" pitchFamily="34" charset="-120"/>
              </a:rPr>
              <a:t>成员贡献</a:t>
            </a:r>
            <a:endParaRPr lang="en-US" sz="1440" dirty="0"/>
          </a:p>
        </p:txBody>
      </p:sp>
      <p:sp>
        <p:nvSpPr>
          <p:cNvPr id="7" name="Text 5"/>
          <p:cNvSpPr/>
          <p:nvPr/>
        </p:nvSpPr>
        <p:spPr>
          <a:xfrm>
            <a:off x="4784731" y="1684658"/>
            <a:ext cx="713232" cy="62179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305" b="1" dirty="0">
                <a:solidFill>
                  <a:srgbClr val="191063"/>
                </a:solidFill>
                <a:latin typeface="Microsoft Yahei" pitchFamily="34" charset="0"/>
                <a:ea typeface="Microsoft Yahei" pitchFamily="34" charset="-122"/>
                <a:cs typeface="Microsoft Yahei" pitchFamily="34" charset="-120"/>
              </a:rPr>
              <a:t>02</a:t>
            </a:r>
            <a:endParaRPr lang="en-US" sz="1440" dirty="0"/>
          </a:p>
        </p:txBody>
      </p:sp>
      <p:sp>
        <p:nvSpPr>
          <p:cNvPr id="8" name="Text 6"/>
          <p:cNvSpPr/>
          <p:nvPr/>
        </p:nvSpPr>
        <p:spPr>
          <a:xfrm>
            <a:off x="1520354" y="2358875"/>
            <a:ext cx="3236976" cy="512064"/>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730" dirty="0">
                <a:solidFill>
                  <a:srgbClr val="000000"/>
                </a:solidFill>
                <a:latin typeface="Microsoft Yahei" pitchFamily="34" charset="0"/>
                <a:ea typeface="Microsoft Yahei" pitchFamily="34" charset="-122"/>
                <a:cs typeface="Microsoft Yahei" pitchFamily="34" charset="-120"/>
              </a:rPr>
              <a:t>系统核心功能</a:t>
            </a:r>
            <a:endParaRPr lang="en-US" sz="1440" dirty="0"/>
          </a:p>
        </p:txBody>
      </p:sp>
      <p:sp>
        <p:nvSpPr>
          <p:cNvPr id="9" name="Text 7"/>
          <p:cNvSpPr/>
          <p:nvPr/>
        </p:nvSpPr>
        <p:spPr>
          <a:xfrm>
            <a:off x="965109" y="2304011"/>
            <a:ext cx="713232" cy="62179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305" b="1" dirty="0">
                <a:solidFill>
                  <a:srgbClr val="191063"/>
                </a:solidFill>
                <a:latin typeface="Microsoft Yahei" pitchFamily="34" charset="0"/>
                <a:ea typeface="Microsoft Yahei" pitchFamily="34" charset="-122"/>
                <a:cs typeface="Microsoft Yahei" pitchFamily="34" charset="-120"/>
              </a:rPr>
              <a:t>03</a:t>
            </a:r>
            <a:endParaRPr lang="en-US" sz="1440" dirty="0"/>
          </a:p>
        </p:txBody>
      </p:sp>
      <p:sp>
        <p:nvSpPr>
          <p:cNvPr id="10" name="Text 8"/>
          <p:cNvSpPr/>
          <p:nvPr/>
        </p:nvSpPr>
        <p:spPr>
          <a:xfrm>
            <a:off x="5334846" y="2358875"/>
            <a:ext cx="3236976" cy="512064"/>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730" dirty="0">
                <a:solidFill>
                  <a:srgbClr val="000000"/>
                </a:solidFill>
                <a:latin typeface="Microsoft Yahei" pitchFamily="34" charset="0"/>
                <a:ea typeface="Microsoft Yahei" pitchFamily="34" charset="-122"/>
                <a:cs typeface="Microsoft Yahei" pitchFamily="34" charset="-120"/>
              </a:rPr>
              <a:t>总结</a:t>
            </a:r>
            <a:endParaRPr lang="en-US" sz="1440" dirty="0"/>
          </a:p>
        </p:txBody>
      </p:sp>
      <p:sp>
        <p:nvSpPr>
          <p:cNvPr id="11" name="Text 9"/>
          <p:cNvSpPr/>
          <p:nvPr/>
        </p:nvSpPr>
        <p:spPr>
          <a:xfrm>
            <a:off x="4784610" y="2313155"/>
            <a:ext cx="713232" cy="62179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305" b="1" dirty="0">
                <a:solidFill>
                  <a:srgbClr val="191063"/>
                </a:solidFill>
                <a:latin typeface="Microsoft Yahei" pitchFamily="34" charset="0"/>
                <a:ea typeface="Microsoft Yahei" pitchFamily="34" charset="-122"/>
                <a:cs typeface="Microsoft Yahei" pitchFamily="34" charset="-120"/>
              </a:rPr>
              <a:t>04</a:t>
            </a:r>
            <a:endParaRPr lang="en-US" sz="144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701996" y="1402135"/>
            <a:ext cx="741298" cy="548640"/>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2880" b="1" dirty="0">
                <a:solidFill>
                  <a:srgbClr val="191063"/>
                </a:solidFill>
                <a:latin typeface="Microsoft Yahei" pitchFamily="34" charset="0"/>
                <a:ea typeface="Microsoft Yahei" pitchFamily="34" charset="-122"/>
                <a:cs typeface="Microsoft Yahei" pitchFamily="34" charset="-120"/>
              </a:rPr>
              <a:t>01</a:t>
            </a:r>
            <a:endParaRPr lang="en-US" sz="1440" dirty="0"/>
          </a:p>
        </p:txBody>
      </p:sp>
      <p:sp>
        <p:nvSpPr>
          <p:cNvPr id="3" name="Text 1"/>
          <p:cNvSpPr/>
          <p:nvPr/>
        </p:nvSpPr>
        <p:spPr>
          <a:xfrm>
            <a:off x="756860" y="2205990"/>
            <a:ext cx="7885770" cy="73152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880" b="1" dirty="0">
                <a:solidFill>
                  <a:srgbClr val="191063"/>
                </a:solidFill>
                <a:latin typeface="Microsoft Yahei" pitchFamily="34" charset="0"/>
                <a:ea typeface="Microsoft Yahei" pitchFamily="34" charset="-122"/>
                <a:cs typeface="Microsoft Yahei" pitchFamily="34" charset="-120"/>
              </a:rPr>
              <a:t>项目概述</a:t>
            </a:r>
            <a:endParaRPr lang="en-US" sz="144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42270" y="143148"/>
            <a:ext cx="8311854" cy="676656"/>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590" b="1" dirty="0">
                <a:solidFill>
                  <a:srgbClr val="40249D"/>
                </a:solidFill>
                <a:latin typeface="Microsoft Yahei" pitchFamily="34" charset="0"/>
                <a:ea typeface="Microsoft Yahei" pitchFamily="34" charset="-122"/>
                <a:cs typeface="Microsoft Yahei" pitchFamily="34" charset="-120"/>
              </a:rPr>
              <a:t>我们面对的挑战</a:t>
            </a:r>
            <a:endParaRPr lang="en-US" sz="1440" dirty="0"/>
          </a:p>
        </p:txBody>
      </p:sp>
      <p:pic>
        <p:nvPicPr>
          <p:cNvPr id="3" name="Image 0" descr="preencoded.png"/>
          <p:cNvPicPr>
            <a:picLocks noChangeAspect="1"/>
          </p:cNvPicPr>
          <p:nvPr/>
        </p:nvPicPr>
        <p:blipFill>
          <a:blip r:embed="rId2">
            <a:alphaModFix amt="60000"/>
          </a:blip>
          <a:stretch>
            <a:fillRect/>
          </a:stretch>
        </p:blipFill>
        <p:spPr>
          <a:xfrm>
            <a:off x="-431321" y="842344"/>
            <a:ext cx="4750123" cy="4256945"/>
          </a:xfrm>
          <a:prstGeom prst="rect">
            <a:avLst/>
          </a:prstGeom>
        </p:spPr>
      </p:pic>
      <p:pic>
        <p:nvPicPr>
          <p:cNvPr id="4" name="Image 1" descr="preencoded.png"/>
          <p:cNvPicPr>
            <a:picLocks noChangeAspect="1"/>
          </p:cNvPicPr>
          <p:nvPr/>
        </p:nvPicPr>
        <p:blipFill>
          <a:blip r:embed="rId3">
            <a:alphaModFix amt="80000"/>
          </a:blip>
          <a:stretch>
            <a:fillRect/>
          </a:stretch>
        </p:blipFill>
        <p:spPr>
          <a:xfrm>
            <a:off x="-431321" y="859630"/>
            <a:ext cx="4750123" cy="4619176"/>
          </a:xfrm>
          <a:prstGeom prst="rect">
            <a:avLst/>
          </a:prstGeom>
        </p:spPr>
      </p:pic>
      <p:pic>
        <p:nvPicPr>
          <p:cNvPr id="5" name="Image 2" descr="preencoded.png"/>
          <p:cNvPicPr>
            <a:picLocks noChangeAspect="1"/>
          </p:cNvPicPr>
          <p:nvPr/>
        </p:nvPicPr>
        <p:blipFill>
          <a:blip r:embed="rId4"/>
          <a:stretch>
            <a:fillRect/>
          </a:stretch>
        </p:blipFill>
        <p:spPr>
          <a:xfrm>
            <a:off x="-431321" y="971347"/>
            <a:ext cx="4750123" cy="4750123"/>
          </a:xfrm>
          <a:prstGeom prst="rect">
            <a:avLst/>
          </a:prstGeom>
        </p:spPr>
      </p:pic>
      <p:sp>
        <p:nvSpPr>
          <p:cNvPr id="6" name="Text 1"/>
          <p:cNvSpPr/>
          <p:nvPr/>
        </p:nvSpPr>
        <p:spPr>
          <a:xfrm>
            <a:off x="3898453" y="1060043"/>
            <a:ext cx="4986616" cy="384048"/>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585" b="1" dirty="0">
                <a:solidFill>
                  <a:srgbClr val="463D90"/>
                </a:solidFill>
                <a:latin typeface="Microsoft Yahei" pitchFamily="34" charset="0"/>
                <a:ea typeface="Microsoft Yahei" pitchFamily="34" charset="-122"/>
                <a:cs typeface="Microsoft Yahei" pitchFamily="34" charset="-120"/>
              </a:rPr>
              <a:t>动作规范性难题</a:t>
            </a:r>
            <a:endParaRPr lang="en-US" sz="1440" dirty="0"/>
          </a:p>
        </p:txBody>
      </p:sp>
      <p:sp>
        <p:nvSpPr>
          <p:cNvPr id="7" name="Text 2"/>
          <p:cNvSpPr/>
          <p:nvPr/>
        </p:nvSpPr>
        <p:spPr>
          <a:xfrm>
            <a:off x="3898386" y="1376931"/>
            <a:ext cx="4988089" cy="393192"/>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150" dirty="0">
                <a:solidFill>
                  <a:srgbClr val="000000"/>
                </a:solidFill>
                <a:latin typeface="Microsoft Yahei" pitchFamily="34" charset="0"/>
                <a:ea typeface="Microsoft Yahei" pitchFamily="34" charset="-122"/>
                <a:cs typeface="Microsoft Yahei" pitchFamily="34" charset="-120"/>
              </a:rPr>
              <a:t>如何确保训练动作标准？ 如何避免因姿态不当导致运动损伤？</a:t>
            </a:r>
            <a:endParaRPr lang="en-US" sz="1440" dirty="0"/>
          </a:p>
        </p:txBody>
      </p:sp>
      <p:sp>
        <p:nvSpPr>
          <p:cNvPr id="8" name="Text 3"/>
          <p:cNvSpPr/>
          <p:nvPr/>
        </p:nvSpPr>
        <p:spPr>
          <a:xfrm>
            <a:off x="3898453" y="2283422"/>
            <a:ext cx="4986616" cy="384048"/>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585" b="1" dirty="0">
                <a:solidFill>
                  <a:srgbClr val="463D90"/>
                </a:solidFill>
                <a:latin typeface="Microsoft Yahei" pitchFamily="34" charset="0"/>
                <a:ea typeface="Microsoft Yahei" pitchFamily="34" charset="-122"/>
                <a:cs typeface="Microsoft Yahei" pitchFamily="34" charset="-120"/>
              </a:rPr>
              <a:t>训练效果评估痛点</a:t>
            </a:r>
            <a:endParaRPr lang="en-US" sz="1440" dirty="0"/>
          </a:p>
        </p:txBody>
      </p:sp>
      <p:sp>
        <p:nvSpPr>
          <p:cNvPr id="9" name="Text 4"/>
          <p:cNvSpPr/>
          <p:nvPr/>
        </p:nvSpPr>
        <p:spPr>
          <a:xfrm>
            <a:off x="3898386" y="2594548"/>
            <a:ext cx="4988089" cy="393192"/>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150" dirty="0">
                <a:solidFill>
                  <a:srgbClr val="000000"/>
                </a:solidFill>
                <a:latin typeface="Microsoft Yahei" pitchFamily="34" charset="0"/>
                <a:ea typeface="Microsoft Yahei" pitchFamily="34" charset="-122"/>
                <a:cs typeface="Microsoft Yahei" pitchFamily="34" charset="-120"/>
              </a:rPr>
              <a:t>如何客观量化训练效果？缺乏实时、个性化反馈。</a:t>
            </a:r>
            <a:endParaRPr lang="en-US" sz="1440" dirty="0"/>
          </a:p>
        </p:txBody>
      </p:sp>
      <p:sp>
        <p:nvSpPr>
          <p:cNvPr id="10" name="Text 5"/>
          <p:cNvSpPr/>
          <p:nvPr/>
        </p:nvSpPr>
        <p:spPr>
          <a:xfrm>
            <a:off x="3897559" y="3610510"/>
            <a:ext cx="4986616" cy="384048"/>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585" b="1" dirty="0">
                <a:solidFill>
                  <a:srgbClr val="463D90"/>
                </a:solidFill>
                <a:latin typeface="Microsoft Yahei" pitchFamily="34" charset="0"/>
                <a:ea typeface="Microsoft Yahei" pitchFamily="34" charset="-122"/>
                <a:cs typeface="Microsoft Yahei" pitchFamily="34" charset="-120"/>
              </a:rPr>
              <a:t>传统指导的局限</a:t>
            </a:r>
            <a:endParaRPr lang="en-US" sz="1440" dirty="0"/>
          </a:p>
        </p:txBody>
      </p:sp>
      <p:sp>
        <p:nvSpPr>
          <p:cNvPr id="11" name="Text 6"/>
          <p:cNvSpPr/>
          <p:nvPr/>
        </p:nvSpPr>
        <p:spPr>
          <a:xfrm>
            <a:off x="3898386" y="3927722"/>
            <a:ext cx="4988089" cy="393192"/>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150" dirty="0">
                <a:solidFill>
                  <a:srgbClr val="000000"/>
                </a:solidFill>
                <a:latin typeface="Microsoft Yahei" pitchFamily="34" charset="0"/>
                <a:ea typeface="Microsoft Yahei" pitchFamily="34" charset="-122"/>
                <a:cs typeface="Microsoft Yahei" pitchFamily="34" charset="-120"/>
              </a:rPr>
              <a:t>依赖人工，成本高昂。视频教学无法提供互动修正。</a:t>
            </a:r>
            <a:endParaRPr lang="en-US" sz="1440" dirty="0"/>
          </a:p>
        </p:txBody>
      </p:sp>
      <p:sp>
        <p:nvSpPr>
          <p:cNvPr id="12" name="Shape 7"/>
          <p:cNvSpPr/>
          <p:nvPr/>
        </p:nvSpPr>
        <p:spPr>
          <a:xfrm>
            <a:off x="2376147" y="1807731"/>
            <a:ext cx="499914" cy="0"/>
          </a:xfrm>
          <a:custGeom>
            <a:avLst/>
            <a:gdLst/>
            <a:ahLst/>
            <a:cxnLst/>
            <a:rect l="l" t="t" r="r" b="b"/>
            <a:pathLst>
              <a:path w="499914">
                <a:moveTo>
                  <a:pt x="0" y="0"/>
                </a:moveTo>
                <a:moveTo>
                  <a:pt x="0" y="0"/>
                </a:moveTo>
                <a:lnTo>
                  <a:pt x="499914" y="0"/>
                </a:lnTo>
              </a:path>
            </a:pathLst>
          </a:custGeom>
          <a:noFill/>
          <a:ln w="20006">
            <a:solidFill>
              <a:srgbClr val="191063"/>
            </a:solidFill>
            <a:prstDash val="solid"/>
            <a:headEnd type="none"/>
            <a:tailEnd type="arrow"/>
          </a:ln>
        </p:spPr>
      </p:sp>
      <p:sp>
        <p:nvSpPr>
          <p:cNvPr id="13" name="Shape 8"/>
          <p:cNvSpPr/>
          <p:nvPr/>
        </p:nvSpPr>
        <p:spPr>
          <a:xfrm>
            <a:off x="2889324" y="2911118"/>
            <a:ext cx="350493" cy="0"/>
          </a:xfrm>
          <a:custGeom>
            <a:avLst/>
            <a:gdLst/>
            <a:ahLst/>
            <a:cxnLst/>
            <a:rect l="l" t="t" r="r" b="b"/>
            <a:pathLst>
              <a:path w="350493">
                <a:moveTo>
                  <a:pt x="0" y="0"/>
                </a:moveTo>
                <a:moveTo>
                  <a:pt x="0" y="0"/>
                </a:moveTo>
                <a:lnTo>
                  <a:pt x="350493" y="0"/>
                </a:lnTo>
              </a:path>
            </a:pathLst>
          </a:custGeom>
          <a:noFill/>
          <a:ln w="20006">
            <a:solidFill>
              <a:srgbClr val="191063"/>
            </a:solidFill>
            <a:prstDash val="solid"/>
            <a:headEnd type="none"/>
            <a:tailEnd type="arrow"/>
          </a:ln>
        </p:spPr>
      </p:sp>
      <p:sp>
        <p:nvSpPr>
          <p:cNvPr id="14" name="Shape 9"/>
          <p:cNvSpPr/>
          <p:nvPr/>
        </p:nvSpPr>
        <p:spPr>
          <a:xfrm>
            <a:off x="2513957" y="4115241"/>
            <a:ext cx="1103131" cy="0"/>
          </a:xfrm>
          <a:custGeom>
            <a:avLst/>
            <a:gdLst/>
            <a:ahLst/>
            <a:cxnLst/>
            <a:rect l="l" t="t" r="r" b="b"/>
            <a:pathLst>
              <a:path w="1103131">
                <a:moveTo>
                  <a:pt x="0" y="0"/>
                </a:moveTo>
                <a:moveTo>
                  <a:pt x="0" y="0"/>
                </a:moveTo>
                <a:lnTo>
                  <a:pt x="1103131" y="0"/>
                </a:lnTo>
              </a:path>
            </a:pathLst>
          </a:custGeom>
          <a:noFill/>
          <a:ln w="20006">
            <a:solidFill>
              <a:srgbClr val="191063"/>
            </a:solidFill>
            <a:prstDash val="solid"/>
            <a:headEnd type="none"/>
            <a:tailEnd type="arrow"/>
          </a:ln>
        </p:spPr>
      </p:sp>
      <p:sp>
        <p:nvSpPr>
          <p:cNvPr id="15" name="Text 10"/>
          <p:cNvSpPr/>
          <p:nvPr/>
        </p:nvSpPr>
        <p:spPr>
          <a:xfrm>
            <a:off x="1499498" y="1548090"/>
            <a:ext cx="834295" cy="594360"/>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160"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16" name="Text 11"/>
          <p:cNvSpPr/>
          <p:nvPr/>
        </p:nvSpPr>
        <p:spPr>
          <a:xfrm>
            <a:off x="1254741" y="2658730"/>
            <a:ext cx="1378000" cy="594360"/>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160"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17" name="Text 12"/>
          <p:cNvSpPr/>
          <p:nvPr/>
        </p:nvSpPr>
        <p:spPr>
          <a:xfrm>
            <a:off x="1066536" y="3853689"/>
            <a:ext cx="1754411" cy="594360"/>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160"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42270" y="143148"/>
            <a:ext cx="8311854" cy="676656"/>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590" b="1" dirty="0">
                <a:solidFill>
                  <a:srgbClr val="40249D"/>
                </a:solidFill>
                <a:latin typeface="Microsoft Yahei" pitchFamily="34" charset="0"/>
                <a:ea typeface="Microsoft Yahei" pitchFamily="34" charset="-122"/>
                <a:cs typeface="Microsoft Yahei" pitchFamily="34" charset="-120"/>
              </a:rPr>
              <a:t>实际价值</a:t>
            </a:r>
            <a:endParaRPr lang="en-US" sz="1440" dirty="0"/>
          </a:p>
        </p:txBody>
      </p:sp>
      <p:pic>
        <p:nvPicPr>
          <p:cNvPr id="3" name="Image 0" descr="preencoded.png"/>
          <p:cNvPicPr>
            <a:picLocks noChangeAspect="1"/>
          </p:cNvPicPr>
          <p:nvPr/>
        </p:nvPicPr>
        <p:blipFill>
          <a:blip r:embed="rId2"/>
          <a:stretch>
            <a:fillRect/>
          </a:stretch>
        </p:blipFill>
        <p:spPr>
          <a:xfrm>
            <a:off x="5997313" y="1177268"/>
            <a:ext cx="2638108" cy="3342596"/>
          </a:xfrm>
          <a:prstGeom prst="rect">
            <a:avLst/>
          </a:prstGeom>
        </p:spPr>
      </p:pic>
      <p:pic>
        <p:nvPicPr>
          <p:cNvPr id="4" name="Image 1" descr="preencoded.png"/>
          <p:cNvPicPr>
            <a:picLocks noChangeAspect="1"/>
          </p:cNvPicPr>
          <p:nvPr/>
        </p:nvPicPr>
        <p:blipFill>
          <a:blip r:embed="rId3"/>
          <a:stretch>
            <a:fillRect/>
          </a:stretch>
        </p:blipFill>
        <p:spPr>
          <a:xfrm flipH="1">
            <a:off x="508580" y="1177268"/>
            <a:ext cx="2610676" cy="3342596"/>
          </a:xfrm>
          <a:prstGeom prst="rect">
            <a:avLst/>
          </a:prstGeom>
        </p:spPr>
      </p:pic>
      <p:sp>
        <p:nvSpPr>
          <p:cNvPr id="5" name="Shape 1"/>
          <p:cNvSpPr/>
          <p:nvPr/>
        </p:nvSpPr>
        <p:spPr>
          <a:xfrm>
            <a:off x="2996572" y="1137421"/>
            <a:ext cx="3123424" cy="3422290"/>
          </a:xfrm>
          <a:custGeom>
            <a:avLst/>
            <a:gdLst/>
            <a:ahLst/>
            <a:cxnLst/>
            <a:rect l="l" t="t" r="r" b="b"/>
            <a:pathLst>
              <a:path w="3123424" h="3422290">
                <a:moveTo>
                  <a:pt x="0" y="0"/>
                </a:moveTo>
                <a:moveTo>
                  <a:pt x="0" y="0"/>
                </a:moveTo>
                <a:lnTo>
                  <a:pt x="3123424" y="0"/>
                </a:lnTo>
                <a:lnTo>
                  <a:pt x="3123424" y="3422290"/>
                </a:lnTo>
                <a:lnTo>
                  <a:pt x="0" y="3422290"/>
                </a:lnTo>
                <a:close/>
              </a:path>
            </a:pathLst>
          </a:custGeom>
          <a:solidFill>
            <a:srgbClr val="191063"/>
          </a:solidFill>
        </p:spPr>
      </p:sp>
      <p:sp>
        <p:nvSpPr>
          <p:cNvPr id="6" name="Text 2"/>
          <p:cNvSpPr/>
          <p:nvPr/>
        </p:nvSpPr>
        <p:spPr>
          <a:xfrm>
            <a:off x="673172" y="2586947"/>
            <a:ext cx="2176841" cy="374904"/>
          </a:xfrm>
          <a:prstGeom prst="rect">
            <a:avLst/>
          </a:prstGeom>
          <a:noFill/>
        </p:spPr>
        <p:txBody>
          <a:bodyPr wrap="square" lIns="95250" tIns="95250" rIns="95250" bIns="95250" rtlCol="0" anchor="ctr"/>
          <a:lstStyle/>
          <a:p>
            <a:pPr marL="0" indent="0" algn="r">
              <a:lnSpc>
                <a:spcPct val="100000"/>
              </a:lnSpc>
              <a:spcBef>
                <a:spcPts val="375"/>
              </a:spcBef>
              <a:buNone/>
            </a:pPr>
            <a:r>
              <a:rPr lang="en-US" sz="1585" b="1" dirty="0">
                <a:solidFill>
                  <a:srgbClr val="FFFFFF"/>
                </a:solidFill>
                <a:latin typeface="Microsoft Yahei" pitchFamily="34" charset="0"/>
                <a:ea typeface="Microsoft Yahei" pitchFamily="34" charset="-122"/>
                <a:cs typeface="Microsoft Yahei" pitchFamily="34" charset="-120"/>
              </a:rPr>
              <a:t>提升训练效率</a:t>
            </a:r>
            <a:endParaRPr lang="en-US" sz="1440" dirty="0"/>
          </a:p>
        </p:txBody>
      </p:sp>
      <p:pic>
        <p:nvPicPr>
          <p:cNvPr id="7" name="Image 2" descr="https://sgw-dx.xf-yun.com/api/v1/sparkdesk/_17491097485497b2d215b56b24a9ca6c95611e64a3489.jpg?authorization=c2ltcGxlLWp3dCBhaz1zcGFya2Rlc2s4MDAwMDAwMDAwMDE7ZXhwPTMzMjU5MDk3NDg7YWxnbz1obWFjLXNoYTI1NjtzaWc9Q2RqeGhtTU15ZW00QkU0M0xDU05DbFZRNC94ekRNdmxhYk54UmpncGRZVT0=&amp;x_location=7YfmxI7B7uKO7jlRxIftd6UXg5D="/>
          <p:cNvPicPr>
            <a:picLocks noChangeAspect="1"/>
          </p:cNvPicPr>
          <p:nvPr/>
        </p:nvPicPr>
        <p:blipFill>
          <a:blip r:embed="rId4"/>
          <a:srcRect/>
          <a:stretch>
            <a:fillRect/>
          </a:stretch>
        </p:blipFill>
        <p:spPr>
          <a:xfrm>
            <a:off x="1419939" y="1658528"/>
            <a:ext cx="800404" cy="800404"/>
          </a:xfrm>
          <a:prstGeom prst="ellipse">
            <a:avLst/>
          </a:prstGeom>
        </p:spPr>
      </p:pic>
      <p:sp>
        <p:nvSpPr>
          <p:cNvPr id="8" name="Text 3"/>
          <p:cNvSpPr/>
          <p:nvPr/>
        </p:nvSpPr>
        <p:spPr>
          <a:xfrm>
            <a:off x="673172" y="2952081"/>
            <a:ext cx="2187878" cy="1024128"/>
          </a:xfrm>
          <a:prstGeom prst="rect">
            <a:avLst/>
          </a:prstGeom>
          <a:noFill/>
        </p:spPr>
        <p:txBody>
          <a:bodyPr wrap="square" lIns="95250" tIns="95250" rIns="95250" bIns="95250" rtlCol="0" anchor="t">
            <a:spAutoFit/>
          </a:bodyPr>
          <a:lstStyle/>
          <a:p>
            <a:pPr marL="0" indent="0" algn="r">
              <a:lnSpc>
                <a:spcPct val="100000"/>
              </a:lnSpc>
              <a:spcBef>
                <a:spcPts val="375"/>
              </a:spcBef>
              <a:buNone/>
            </a:pPr>
            <a:r>
              <a:rPr lang="en-US" sz="1150" dirty="0">
                <a:solidFill>
                  <a:srgbClr val="FFFFFF"/>
                </a:solidFill>
                <a:latin typeface="Microsoft Yahei" pitchFamily="34" charset="0"/>
                <a:ea typeface="Microsoft Yahei" pitchFamily="34" charset="-122"/>
                <a:cs typeface="Microsoft Yahei" pitchFamily="34" charset="-120"/>
              </a:rPr>
              <a:t>通过精准的动作分析和量化评分，帮助用户优化训练动作，确保每次训练都更加高效，提升整体训练效果。</a:t>
            </a:r>
            <a:endParaRPr lang="en-US" sz="1440" dirty="0"/>
          </a:p>
        </p:txBody>
      </p:sp>
      <p:sp>
        <p:nvSpPr>
          <p:cNvPr id="9" name="Text 4"/>
          <p:cNvSpPr/>
          <p:nvPr/>
        </p:nvSpPr>
        <p:spPr>
          <a:xfrm>
            <a:off x="3277721" y="2473662"/>
            <a:ext cx="2561125" cy="374904"/>
          </a:xfrm>
          <a:prstGeom prst="rect">
            <a:avLst/>
          </a:prstGeom>
          <a:noFill/>
        </p:spPr>
        <p:txBody>
          <a:bodyPr wrap="square" lIns="95250" tIns="95250" rIns="95250" bIns="95250" rtlCol="0" anchor="ctr"/>
          <a:lstStyle/>
          <a:p>
            <a:pPr marL="0" indent="0" algn="ctr">
              <a:lnSpc>
                <a:spcPct val="100000"/>
              </a:lnSpc>
              <a:spcBef>
                <a:spcPts val="375"/>
              </a:spcBef>
              <a:buNone/>
            </a:pPr>
            <a:r>
              <a:rPr lang="en-US" sz="1585" b="1" dirty="0">
                <a:solidFill>
                  <a:srgbClr val="FFFFFF"/>
                </a:solidFill>
                <a:latin typeface="Microsoft Yahei" pitchFamily="34" charset="0"/>
                <a:ea typeface="Microsoft Yahei" pitchFamily="34" charset="-122"/>
                <a:cs typeface="Microsoft Yahei" pitchFamily="34" charset="-120"/>
              </a:rPr>
              <a:t>规避运动风险</a:t>
            </a:r>
            <a:endParaRPr lang="en-US" sz="1440" dirty="0"/>
          </a:p>
        </p:txBody>
      </p:sp>
      <p:pic>
        <p:nvPicPr>
          <p:cNvPr id="10" name="Image 3" descr="https://sgw-dx.xf-yun.com/api/v1/sparkdesk/_174910975153962dc8e36f6b34952be384b16feaeafd2.jpg?authorization=c2ltcGxlLWp3dCBhaz1zcGFya2Rlc2s4MDAwMDAwMDAwMDE7ZXhwPTMzMjU5MDk3NTE7YWxnbz1obWFjLXNoYTI1NjtzaWc9dFczL2J2NmFJamdCZmdEVVU1U3AvanFKNXozNmg3MlBWelErY0VEY3hPRT0=&amp;x_location=7YfmxI7B7uKO7jlRxIftd6UXg5D="/>
          <p:cNvPicPr>
            <a:picLocks noChangeAspect="1"/>
          </p:cNvPicPr>
          <p:nvPr/>
        </p:nvPicPr>
        <p:blipFill>
          <a:blip r:embed="rId5"/>
          <a:srcRect/>
          <a:stretch>
            <a:fillRect/>
          </a:stretch>
        </p:blipFill>
        <p:spPr>
          <a:xfrm>
            <a:off x="4113257" y="1449791"/>
            <a:ext cx="890053" cy="890053"/>
          </a:xfrm>
          <a:prstGeom prst="ellipse">
            <a:avLst/>
          </a:prstGeom>
        </p:spPr>
      </p:pic>
      <p:sp>
        <p:nvSpPr>
          <p:cNvPr id="11" name="Text 5"/>
          <p:cNvSpPr/>
          <p:nvPr/>
        </p:nvSpPr>
        <p:spPr>
          <a:xfrm>
            <a:off x="3205938" y="2952081"/>
            <a:ext cx="2704693" cy="813816"/>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150" dirty="0">
                <a:solidFill>
                  <a:srgbClr val="FFFFFF"/>
                </a:solidFill>
                <a:latin typeface="Microsoft Yahei" pitchFamily="34" charset="0"/>
                <a:ea typeface="Microsoft Yahei" pitchFamily="34" charset="-122"/>
                <a:cs typeface="Microsoft Yahei" pitchFamily="34" charset="-120"/>
              </a:rPr>
              <a:t>实时检测并纠正不规范姿态，有效预防运动损伤，保障用户在训练过程中的安全性和健康性。</a:t>
            </a:r>
            <a:endParaRPr lang="en-US" sz="1440" dirty="0"/>
          </a:p>
        </p:txBody>
      </p:sp>
      <p:sp>
        <p:nvSpPr>
          <p:cNvPr id="12" name="Text 6"/>
          <p:cNvSpPr/>
          <p:nvPr/>
        </p:nvSpPr>
        <p:spPr>
          <a:xfrm>
            <a:off x="6290855" y="2644902"/>
            <a:ext cx="2139744" cy="374904"/>
          </a:xfrm>
          <a:prstGeom prst="rect">
            <a:avLst/>
          </a:prstGeom>
          <a:noFill/>
        </p:spPr>
        <p:txBody>
          <a:bodyPr wrap="square" lIns="95250" tIns="95250" rIns="95250" bIns="95250" rtlCol="0" anchor="ctr"/>
          <a:lstStyle/>
          <a:p>
            <a:pPr marL="0" indent="0">
              <a:lnSpc>
                <a:spcPct val="100000"/>
              </a:lnSpc>
              <a:spcBef>
                <a:spcPts val="375"/>
              </a:spcBef>
              <a:buNone/>
            </a:pPr>
            <a:r>
              <a:rPr lang="en-US" sz="1585" b="1" dirty="0">
                <a:solidFill>
                  <a:srgbClr val="FFFFFF"/>
                </a:solidFill>
                <a:latin typeface="Microsoft Yahei" pitchFamily="34" charset="0"/>
                <a:ea typeface="Microsoft Yahei" pitchFamily="34" charset="-122"/>
                <a:cs typeface="Microsoft Yahei" pitchFamily="34" charset="-120"/>
              </a:rPr>
              <a:t>清晰展现进步</a:t>
            </a:r>
            <a:endParaRPr lang="en-US" sz="1440" dirty="0"/>
          </a:p>
        </p:txBody>
      </p:sp>
      <p:pic>
        <p:nvPicPr>
          <p:cNvPr id="13" name="Image 4" descr="https://sgw-dx.xf-yun.com/api/v1/sparkdesk/_1749109754889e72992cbfed4493ebca7c2c7b196827f.jpg?authorization=c2ltcGxlLWp3dCBhaz1zcGFya2Rlc2s4MDAwMDAwMDAwMDE7ZXhwPTMzMjU5MDk3NTQ7YWxnbz1obWFjLXNoYTI1NjtzaWc9N01aWVF5UFJsNWFJNHpUTFhWcmpwdGVoMWhTbmdseEJ6V2ZVdWZTMGczbz0=&amp;x_location=7YfmxI7B7uKO7jlRxIftd6UXg5D="/>
          <p:cNvPicPr>
            <a:picLocks noChangeAspect="1"/>
          </p:cNvPicPr>
          <p:nvPr/>
        </p:nvPicPr>
        <p:blipFill>
          <a:blip r:embed="rId6"/>
          <a:srcRect/>
          <a:stretch>
            <a:fillRect/>
          </a:stretch>
        </p:blipFill>
        <p:spPr>
          <a:xfrm>
            <a:off x="6941945" y="1658528"/>
            <a:ext cx="800404" cy="800404"/>
          </a:xfrm>
          <a:prstGeom prst="ellipse">
            <a:avLst/>
          </a:prstGeom>
        </p:spPr>
      </p:pic>
      <p:sp>
        <p:nvSpPr>
          <p:cNvPr id="14" name="Text 7"/>
          <p:cNvSpPr/>
          <p:nvPr/>
        </p:nvSpPr>
        <p:spPr>
          <a:xfrm>
            <a:off x="6290855" y="3010036"/>
            <a:ext cx="2139744" cy="1024128"/>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150" dirty="0">
                <a:solidFill>
                  <a:srgbClr val="FFFFFF"/>
                </a:solidFill>
                <a:latin typeface="Microsoft Yahei" pitchFamily="34" charset="0"/>
                <a:ea typeface="Microsoft Yahei" pitchFamily="34" charset="-122"/>
                <a:cs typeface="Microsoft Yahei" pitchFamily="34" charset="-120"/>
              </a:rPr>
              <a:t>通过数据记录和分析，直观呈现用户的训练成果，激发持续动力，帮助用户明确自身进步方向。</a:t>
            </a:r>
            <a:endParaRPr lang="en-US" sz="144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701996" y="1402135"/>
            <a:ext cx="741298" cy="548640"/>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2880" b="1" dirty="0">
                <a:solidFill>
                  <a:srgbClr val="191063"/>
                </a:solidFill>
                <a:latin typeface="Microsoft Yahei" pitchFamily="34" charset="0"/>
                <a:ea typeface="Microsoft Yahei" pitchFamily="34" charset="-122"/>
                <a:cs typeface="Microsoft Yahei" pitchFamily="34" charset="-120"/>
              </a:rPr>
              <a:t>02</a:t>
            </a:r>
            <a:endParaRPr lang="en-US" sz="1440" dirty="0"/>
          </a:p>
        </p:txBody>
      </p:sp>
      <p:sp>
        <p:nvSpPr>
          <p:cNvPr id="3" name="Text 1"/>
          <p:cNvSpPr/>
          <p:nvPr/>
        </p:nvSpPr>
        <p:spPr>
          <a:xfrm>
            <a:off x="756860" y="2205990"/>
            <a:ext cx="7885770" cy="73152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880" b="1" dirty="0">
                <a:solidFill>
                  <a:srgbClr val="191063"/>
                </a:solidFill>
                <a:latin typeface="Microsoft Yahei" pitchFamily="34" charset="0"/>
                <a:ea typeface="Microsoft Yahei" pitchFamily="34" charset="-122"/>
                <a:cs typeface="Microsoft Yahei" pitchFamily="34" charset="-120"/>
              </a:rPr>
              <a:t>成员贡献</a:t>
            </a:r>
            <a:endParaRPr lang="en-US" sz="144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42270" y="143148"/>
            <a:ext cx="8311854" cy="676656"/>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590" b="1" dirty="0">
                <a:solidFill>
                  <a:srgbClr val="40249D"/>
                </a:solidFill>
                <a:latin typeface="Microsoft Yahei" pitchFamily="34" charset="0"/>
                <a:ea typeface="Microsoft Yahei" pitchFamily="34" charset="-122"/>
                <a:cs typeface="Microsoft Yahei" pitchFamily="34" charset="-120"/>
              </a:rPr>
              <a:t>项目分工</a:t>
            </a:r>
            <a:endParaRPr lang="en-US" sz="1440" dirty="0"/>
          </a:p>
        </p:txBody>
      </p:sp>
      <p:pic>
        <p:nvPicPr>
          <p:cNvPr id="3" name="Image 0" descr="preencoded.png"/>
          <p:cNvPicPr>
            <a:picLocks noChangeAspect="1"/>
          </p:cNvPicPr>
          <p:nvPr/>
        </p:nvPicPr>
        <p:blipFill>
          <a:blip r:embed="rId2"/>
          <a:stretch>
            <a:fillRect/>
          </a:stretch>
        </p:blipFill>
        <p:spPr>
          <a:xfrm>
            <a:off x="504416" y="1089117"/>
            <a:ext cx="2432572" cy="3488093"/>
          </a:xfrm>
          <a:prstGeom prst="rect">
            <a:avLst/>
          </a:prstGeom>
        </p:spPr>
      </p:pic>
      <p:sp>
        <p:nvSpPr>
          <p:cNvPr id="4" name="Shape 1"/>
          <p:cNvSpPr/>
          <p:nvPr/>
        </p:nvSpPr>
        <p:spPr>
          <a:xfrm>
            <a:off x="329134" y="3866753"/>
            <a:ext cx="2356568" cy="567445"/>
          </a:xfrm>
          <a:custGeom>
            <a:avLst/>
            <a:gdLst/>
            <a:ahLst/>
            <a:cxnLst/>
            <a:rect l="l" t="t" r="r" b="b"/>
            <a:pathLst>
              <a:path w="2356568" h="567445">
                <a:moveTo>
                  <a:pt x="0" y="0"/>
                </a:moveTo>
                <a:moveTo>
                  <a:pt x="0" y="0"/>
                </a:moveTo>
                <a:lnTo>
                  <a:pt x="2356568" y="0"/>
                </a:lnTo>
                <a:lnTo>
                  <a:pt x="2356568" y="567445"/>
                </a:lnTo>
                <a:lnTo>
                  <a:pt x="0" y="567445"/>
                </a:lnTo>
                <a:close/>
              </a:path>
            </a:pathLst>
          </a:custGeom>
          <a:solidFill>
            <a:srgbClr val="191063"/>
          </a:solidFill>
        </p:spPr>
        <p:txBody>
          <a:bodyPr/>
          <a:p>
            <a:r>
              <a:rPr lang="zh-CN" altLang="en-US">
                <a:solidFill>
                  <a:schemeClr val="bg1"/>
                </a:solidFill>
              </a:rPr>
              <a:t>项目负责人</a:t>
            </a:r>
            <a:endParaRPr lang="zh-CN" altLang="en-US">
              <a:solidFill>
                <a:schemeClr val="bg1"/>
              </a:solidFill>
            </a:endParaRPr>
          </a:p>
        </p:txBody>
      </p:sp>
      <p:sp>
        <p:nvSpPr>
          <p:cNvPr id="5" name="Shape 2"/>
          <p:cNvSpPr/>
          <p:nvPr/>
        </p:nvSpPr>
        <p:spPr>
          <a:xfrm>
            <a:off x="790042" y="3687991"/>
            <a:ext cx="1669247" cy="0"/>
          </a:xfrm>
          <a:custGeom>
            <a:avLst/>
            <a:gdLst/>
            <a:ahLst/>
            <a:cxnLst/>
            <a:rect l="l" t="t" r="r" b="b"/>
            <a:pathLst>
              <a:path w="1669247">
                <a:moveTo>
                  <a:pt x="0" y="0"/>
                </a:moveTo>
                <a:moveTo>
                  <a:pt x="0" y="0"/>
                </a:moveTo>
                <a:lnTo>
                  <a:pt x="1669247" y="0"/>
                </a:lnTo>
              </a:path>
            </a:pathLst>
          </a:custGeom>
          <a:noFill/>
          <a:ln w="19420">
            <a:solidFill>
              <a:srgbClr val="000000">
                <a:alpha val="32157"/>
              </a:srgbClr>
            </a:solidFill>
            <a:prstDash val="dash"/>
            <a:headEnd type="none"/>
            <a:tailEnd type="none"/>
          </a:ln>
        </p:spPr>
      </p:sp>
      <p:sp>
        <p:nvSpPr>
          <p:cNvPr id="6" name="Text 3"/>
          <p:cNvSpPr/>
          <p:nvPr/>
        </p:nvSpPr>
        <p:spPr>
          <a:xfrm>
            <a:off x="2157579" y="1050677"/>
            <a:ext cx="702086" cy="868680"/>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3600" b="1" i="1" dirty="0">
                <a:solidFill>
                  <a:srgbClr val="191063">
                    <a:alpha val="50000"/>
                  </a:srgbClr>
                </a:solidFill>
                <a:latin typeface="Microsoft Yahei" pitchFamily="34" charset="0"/>
                <a:ea typeface="Microsoft Yahei" pitchFamily="34" charset="-122"/>
                <a:cs typeface="Microsoft Yahei" pitchFamily="34" charset="-120"/>
              </a:rPr>
              <a:t>1</a:t>
            </a:r>
            <a:endParaRPr lang="en-US" sz="1440" dirty="0"/>
          </a:p>
        </p:txBody>
      </p:sp>
      <p:pic>
        <p:nvPicPr>
          <p:cNvPr id="7" name="Image 1" descr="preencoded.png"/>
          <p:cNvPicPr>
            <a:picLocks noChangeAspect="1"/>
          </p:cNvPicPr>
          <p:nvPr/>
        </p:nvPicPr>
        <p:blipFill>
          <a:blip r:embed="rId2"/>
          <a:stretch>
            <a:fillRect/>
          </a:stretch>
        </p:blipFill>
        <p:spPr>
          <a:xfrm>
            <a:off x="3457516" y="1089117"/>
            <a:ext cx="2432572" cy="3488093"/>
          </a:xfrm>
          <a:prstGeom prst="rect">
            <a:avLst/>
          </a:prstGeom>
        </p:spPr>
      </p:pic>
      <p:sp>
        <p:nvSpPr>
          <p:cNvPr id="8" name="Shape 4"/>
          <p:cNvSpPr/>
          <p:nvPr/>
        </p:nvSpPr>
        <p:spPr>
          <a:xfrm>
            <a:off x="3282233" y="3866753"/>
            <a:ext cx="2356568" cy="567445"/>
          </a:xfrm>
          <a:custGeom>
            <a:avLst/>
            <a:gdLst/>
            <a:ahLst/>
            <a:cxnLst/>
            <a:rect l="l" t="t" r="r" b="b"/>
            <a:pathLst>
              <a:path w="2356568" h="567445">
                <a:moveTo>
                  <a:pt x="0" y="0"/>
                </a:moveTo>
                <a:moveTo>
                  <a:pt x="0" y="0"/>
                </a:moveTo>
                <a:lnTo>
                  <a:pt x="2356568" y="0"/>
                </a:lnTo>
                <a:lnTo>
                  <a:pt x="2356568" y="567445"/>
                </a:lnTo>
                <a:lnTo>
                  <a:pt x="0" y="567445"/>
                </a:lnTo>
                <a:close/>
              </a:path>
            </a:pathLst>
          </a:custGeom>
          <a:solidFill>
            <a:srgbClr val="191063"/>
          </a:solidFill>
        </p:spPr>
        <p:txBody>
          <a:bodyPr/>
          <a:p>
            <a:r>
              <a:rPr lang="en-US" altLang="zh-CN">
                <a:solidFill>
                  <a:schemeClr val="bg1"/>
                </a:solidFill>
              </a:rPr>
              <a:t>AI</a:t>
            </a:r>
            <a:r>
              <a:rPr lang="zh-CN" altLang="en-US">
                <a:solidFill>
                  <a:schemeClr val="bg1"/>
                </a:solidFill>
              </a:rPr>
              <a:t>模型调优工程师</a:t>
            </a:r>
            <a:endParaRPr lang="zh-CN" altLang="en-US">
              <a:solidFill>
                <a:schemeClr val="bg1"/>
              </a:solidFill>
            </a:endParaRPr>
          </a:p>
        </p:txBody>
      </p:sp>
      <p:sp>
        <p:nvSpPr>
          <p:cNvPr id="9" name="Shape 5"/>
          <p:cNvSpPr/>
          <p:nvPr/>
        </p:nvSpPr>
        <p:spPr>
          <a:xfrm>
            <a:off x="3743142" y="3687991"/>
            <a:ext cx="1669247" cy="0"/>
          </a:xfrm>
          <a:custGeom>
            <a:avLst/>
            <a:gdLst/>
            <a:ahLst/>
            <a:cxnLst/>
            <a:rect l="l" t="t" r="r" b="b"/>
            <a:pathLst>
              <a:path w="1669247">
                <a:moveTo>
                  <a:pt x="0" y="0"/>
                </a:moveTo>
                <a:moveTo>
                  <a:pt x="0" y="0"/>
                </a:moveTo>
                <a:lnTo>
                  <a:pt x="1669247" y="0"/>
                </a:lnTo>
              </a:path>
            </a:pathLst>
          </a:custGeom>
          <a:noFill/>
          <a:ln w="19420">
            <a:solidFill>
              <a:srgbClr val="000000">
                <a:alpha val="32157"/>
              </a:srgbClr>
            </a:solidFill>
            <a:prstDash val="dash"/>
            <a:headEnd type="none"/>
            <a:tailEnd type="none"/>
          </a:ln>
        </p:spPr>
      </p:sp>
      <p:sp>
        <p:nvSpPr>
          <p:cNvPr id="10" name="Text 6"/>
          <p:cNvSpPr/>
          <p:nvPr/>
        </p:nvSpPr>
        <p:spPr>
          <a:xfrm>
            <a:off x="5110678" y="1050677"/>
            <a:ext cx="702086" cy="868680"/>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3600" b="1" i="1" dirty="0">
                <a:solidFill>
                  <a:srgbClr val="191063">
                    <a:alpha val="50000"/>
                  </a:srgbClr>
                </a:solidFill>
                <a:latin typeface="Microsoft Yahei" pitchFamily="34" charset="0"/>
                <a:ea typeface="Microsoft Yahei" pitchFamily="34" charset="-122"/>
                <a:cs typeface="Microsoft Yahei" pitchFamily="34" charset="-120"/>
              </a:rPr>
              <a:t>2</a:t>
            </a:r>
            <a:endParaRPr lang="en-US" sz="1440" dirty="0"/>
          </a:p>
        </p:txBody>
      </p:sp>
      <p:pic>
        <p:nvPicPr>
          <p:cNvPr id="11" name="Image 2" descr="preencoded.png"/>
          <p:cNvPicPr>
            <a:picLocks noChangeAspect="1"/>
          </p:cNvPicPr>
          <p:nvPr/>
        </p:nvPicPr>
        <p:blipFill>
          <a:blip r:embed="rId2"/>
          <a:stretch>
            <a:fillRect/>
          </a:stretch>
        </p:blipFill>
        <p:spPr>
          <a:xfrm>
            <a:off x="6410870" y="1089117"/>
            <a:ext cx="2432572" cy="3488093"/>
          </a:xfrm>
          <a:prstGeom prst="rect">
            <a:avLst/>
          </a:prstGeom>
        </p:spPr>
      </p:pic>
      <p:sp>
        <p:nvSpPr>
          <p:cNvPr id="12" name="Shape 7"/>
          <p:cNvSpPr/>
          <p:nvPr/>
        </p:nvSpPr>
        <p:spPr>
          <a:xfrm>
            <a:off x="6207012" y="3866753"/>
            <a:ext cx="2356568" cy="567445"/>
          </a:xfrm>
          <a:custGeom>
            <a:avLst/>
            <a:gdLst/>
            <a:ahLst/>
            <a:cxnLst/>
            <a:rect l="l" t="t" r="r" b="b"/>
            <a:pathLst>
              <a:path w="2356568" h="567445">
                <a:moveTo>
                  <a:pt x="0" y="0"/>
                </a:moveTo>
                <a:moveTo>
                  <a:pt x="0" y="0"/>
                </a:moveTo>
                <a:lnTo>
                  <a:pt x="2356568" y="0"/>
                </a:lnTo>
                <a:lnTo>
                  <a:pt x="2356568" y="567445"/>
                </a:lnTo>
                <a:lnTo>
                  <a:pt x="0" y="567445"/>
                </a:lnTo>
                <a:close/>
              </a:path>
            </a:pathLst>
          </a:custGeom>
          <a:solidFill>
            <a:srgbClr val="191063"/>
          </a:solidFill>
        </p:spPr>
        <p:txBody>
          <a:bodyPr/>
          <a:p>
            <a:r>
              <a:rPr lang="zh-CN" altLang="en-US">
                <a:solidFill>
                  <a:schemeClr val="bg1"/>
                </a:solidFill>
              </a:rPr>
              <a:t>数据库开发工程师</a:t>
            </a:r>
            <a:endParaRPr lang="zh-CN" altLang="en-US">
              <a:solidFill>
                <a:schemeClr val="bg1"/>
              </a:solidFill>
            </a:endParaRPr>
          </a:p>
        </p:txBody>
      </p:sp>
      <p:sp>
        <p:nvSpPr>
          <p:cNvPr id="13" name="Shape 8"/>
          <p:cNvSpPr/>
          <p:nvPr/>
        </p:nvSpPr>
        <p:spPr>
          <a:xfrm>
            <a:off x="6667921" y="3687991"/>
            <a:ext cx="1669247" cy="0"/>
          </a:xfrm>
          <a:custGeom>
            <a:avLst/>
            <a:gdLst/>
            <a:ahLst/>
            <a:cxnLst/>
            <a:rect l="l" t="t" r="r" b="b"/>
            <a:pathLst>
              <a:path w="1669247">
                <a:moveTo>
                  <a:pt x="0" y="0"/>
                </a:moveTo>
                <a:moveTo>
                  <a:pt x="0" y="0"/>
                </a:moveTo>
                <a:lnTo>
                  <a:pt x="1669247" y="0"/>
                </a:lnTo>
              </a:path>
            </a:pathLst>
          </a:custGeom>
          <a:noFill/>
          <a:ln w="19420">
            <a:solidFill>
              <a:srgbClr val="000000">
                <a:alpha val="32157"/>
              </a:srgbClr>
            </a:solidFill>
            <a:prstDash val="dash"/>
            <a:headEnd type="none"/>
            <a:tailEnd type="none"/>
          </a:ln>
        </p:spPr>
      </p:sp>
      <p:sp>
        <p:nvSpPr>
          <p:cNvPr id="14" name="Text 9"/>
          <p:cNvSpPr/>
          <p:nvPr/>
        </p:nvSpPr>
        <p:spPr>
          <a:xfrm>
            <a:off x="8035457" y="1050677"/>
            <a:ext cx="702086" cy="868680"/>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3600" b="1" i="1" dirty="0">
                <a:solidFill>
                  <a:srgbClr val="191063">
                    <a:alpha val="50000"/>
                  </a:srgbClr>
                </a:solidFill>
                <a:latin typeface="Microsoft Yahei" pitchFamily="34" charset="0"/>
                <a:ea typeface="Microsoft Yahei" pitchFamily="34" charset="-122"/>
                <a:cs typeface="Microsoft Yahei" pitchFamily="34" charset="-120"/>
              </a:rPr>
              <a:t>3</a:t>
            </a:r>
            <a:endParaRPr lang="en-US" sz="1440" dirty="0"/>
          </a:p>
        </p:txBody>
      </p:sp>
      <p:sp>
        <p:nvSpPr>
          <p:cNvPr id="15" name="Text 10"/>
          <p:cNvSpPr/>
          <p:nvPr/>
        </p:nvSpPr>
        <p:spPr>
          <a:xfrm>
            <a:off x="639881" y="1824186"/>
            <a:ext cx="2161642" cy="1918335"/>
          </a:xfrm>
          <a:prstGeom prst="rect">
            <a:avLst/>
          </a:prstGeom>
          <a:noFill/>
        </p:spPr>
        <p:txBody>
          <a:bodyPr wrap="square" lIns="95250" tIns="95250" rIns="95250" bIns="95250" rtlCol="0" anchor="t">
            <a:spAutoFit/>
          </a:bodyPr>
          <a:lstStyle/>
          <a:p>
            <a:pPr marL="0" indent="0">
              <a:lnSpc>
                <a:spcPct val="101000"/>
              </a:lnSpc>
              <a:spcBef>
                <a:spcPts val="375"/>
              </a:spcBef>
              <a:buNone/>
            </a:pPr>
            <a:r>
              <a:rPr lang="en-US" altLang="zh-CN" sz="1200" dirty="0">
                <a:latin typeface="宋体" charset="0"/>
                <a:ea typeface="宋体" charset="0"/>
                <a:cs typeface="宋体" charset="0"/>
              </a:rPr>
              <a:t>1</a:t>
            </a:r>
            <a:r>
              <a:rPr lang="zh-CN" altLang="en-US" sz="1200" dirty="0">
                <a:latin typeface="宋体" charset="0"/>
                <a:ea typeface="宋体" charset="0"/>
                <a:cs typeface="宋体" charset="0"/>
              </a:rPr>
              <a:t>项目整体规划与需求定义</a:t>
            </a:r>
            <a:endParaRPr lang="zh-CN" altLang="en-US" sz="1200" dirty="0">
              <a:latin typeface="宋体" charset="0"/>
              <a:ea typeface="宋体" charset="0"/>
              <a:cs typeface="宋体" charset="0"/>
            </a:endParaRPr>
          </a:p>
          <a:p>
            <a:pPr marL="0" indent="0">
              <a:lnSpc>
                <a:spcPct val="101000"/>
              </a:lnSpc>
              <a:spcBef>
                <a:spcPts val="375"/>
              </a:spcBef>
              <a:buNone/>
            </a:pPr>
            <a:r>
              <a:rPr lang="en-US" altLang="zh-CN" sz="1200" dirty="0">
                <a:latin typeface="宋体" charset="0"/>
                <a:ea typeface="宋体" charset="0"/>
                <a:cs typeface="宋体" charset="0"/>
              </a:rPr>
              <a:t>2</a:t>
            </a:r>
            <a:r>
              <a:rPr lang="zh-CN" altLang="en-US" sz="1200" dirty="0">
                <a:latin typeface="宋体" charset="0"/>
                <a:ea typeface="宋体" charset="0"/>
                <a:cs typeface="宋体" charset="0"/>
              </a:rPr>
              <a:t>系统架构设计与实现</a:t>
            </a:r>
            <a:endParaRPr lang="zh-CN" altLang="en-US" sz="1200" dirty="0">
              <a:latin typeface="宋体" charset="0"/>
              <a:ea typeface="宋体" charset="0"/>
              <a:cs typeface="宋体" charset="0"/>
            </a:endParaRPr>
          </a:p>
          <a:p>
            <a:pPr marL="0" indent="0">
              <a:lnSpc>
                <a:spcPct val="101000"/>
              </a:lnSpc>
              <a:spcBef>
                <a:spcPts val="375"/>
              </a:spcBef>
              <a:buNone/>
            </a:pPr>
            <a:r>
              <a:rPr lang="en-US" altLang="zh-CN" sz="1200" dirty="0">
                <a:latin typeface="宋体" charset="0"/>
                <a:ea typeface="宋体" charset="0"/>
                <a:cs typeface="宋体" charset="0"/>
              </a:rPr>
              <a:t>3</a:t>
            </a:r>
            <a:r>
              <a:rPr lang="zh-CN" altLang="en-US" sz="1200" dirty="0">
                <a:latin typeface="宋体" charset="0"/>
                <a:ea typeface="宋体" charset="0"/>
                <a:cs typeface="宋体" charset="0"/>
              </a:rPr>
              <a:t>各模块集成与联调优化</a:t>
            </a:r>
            <a:endParaRPr lang="zh-CN" altLang="en-US" sz="1200" dirty="0">
              <a:latin typeface="宋体" charset="0"/>
              <a:ea typeface="宋体" charset="0"/>
              <a:cs typeface="宋体" charset="0"/>
            </a:endParaRPr>
          </a:p>
          <a:p>
            <a:pPr marL="0" indent="0">
              <a:lnSpc>
                <a:spcPct val="101000"/>
              </a:lnSpc>
              <a:spcBef>
                <a:spcPts val="375"/>
              </a:spcBef>
              <a:buNone/>
            </a:pPr>
            <a:r>
              <a:rPr lang="en-US" altLang="zh-CN" sz="1200" dirty="0">
                <a:latin typeface="宋体" charset="0"/>
                <a:ea typeface="宋体" charset="0"/>
                <a:cs typeface="宋体" charset="0"/>
              </a:rPr>
              <a:t>4</a:t>
            </a:r>
            <a:r>
              <a:rPr lang="zh-CN" altLang="en-US" sz="1200" dirty="0">
                <a:latin typeface="宋体" charset="0"/>
                <a:ea typeface="宋体" charset="0"/>
                <a:cs typeface="宋体" charset="0"/>
              </a:rPr>
              <a:t>前端交互开发与</a:t>
            </a:r>
            <a:r>
              <a:rPr lang="en-US" altLang="zh-CN" sz="1200" dirty="0">
                <a:latin typeface="宋体" charset="0"/>
                <a:ea typeface="宋体" charset="0"/>
                <a:cs typeface="宋体" charset="0"/>
              </a:rPr>
              <a:t>UI/UX</a:t>
            </a:r>
            <a:r>
              <a:rPr lang="zh-CN" altLang="en-US" sz="1200" dirty="0">
                <a:latin typeface="宋体" charset="0"/>
                <a:ea typeface="宋体" charset="0"/>
                <a:cs typeface="宋体" charset="0"/>
              </a:rPr>
              <a:t>细节实现</a:t>
            </a:r>
            <a:endParaRPr lang="zh-CN" altLang="en-US" sz="1200" dirty="0">
              <a:latin typeface="宋体" charset="0"/>
              <a:ea typeface="宋体" charset="0"/>
              <a:cs typeface="宋体" charset="0"/>
            </a:endParaRPr>
          </a:p>
          <a:p>
            <a:pPr marL="0" indent="0">
              <a:lnSpc>
                <a:spcPct val="101000"/>
              </a:lnSpc>
              <a:spcBef>
                <a:spcPts val="375"/>
              </a:spcBef>
              <a:buNone/>
            </a:pPr>
            <a:r>
              <a:rPr lang="en-US" altLang="zh-CN" sz="1200" dirty="0">
                <a:latin typeface="宋体" charset="0"/>
                <a:ea typeface="宋体" charset="0"/>
                <a:cs typeface="宋体" charset="0"/>
              </a:rPr>
              <a:t>5</a:t>
            </a:r>
            <a:r>
              <a:rPr lang="zh-CN" altLang="en-US" sz="1200" dirty="0">
                <a:latin typeface="宋体" charset="0"/>
                <a:ea typeface="宋体" charset="0"/>
                <a:cs typeface="宋体" charset="0"/>
              </a:rPr>
              <a:t>业务逻辑呈现与用户体验把控</a:t>
            </a:r>
            <a:endParaRPr lang="zh-CN" altLang="en-US" sz="1200" dirty="0">
              <a:latin typeface="宋体" charset="0"/>
              <a:ea typeface="宋体" charset="0"/>
              <a:cs typeface="宋体" charset="0"/>
            </a:endParaRPr>
          </a:p>
          <a:p>
            <a:pPr marL="0" indent="0">
              <a:lnSpc>
                <a:spcPct val="101000"/>
              </a:lnSpc>
              <a:spcBef>
                <a:spcPts val="375"/>
              </a:spcBef>
              <a:buNone/>
            </a:pPr>
            <a:endParaRPr lang="zh-CN" altLang="en-US" sz="1200" dirty="0">
              <a:latin typeface="宋体" charset="0"/>
              <a:ea typeface="宋体" charset="0"/>
              <a:cs typeface="宋体" charset="0"/>
            </a:endParaRPr>
          </a:p>
        </p:txBody>
      </p:sp>
      <p:sp>
        <p:nvSpPr>
          <p:cNvPr id="16" name="Text 11"/>
          <p:cNvSpPr/>
          <p:nvPr/>
        </p:nvSpPr>
        <p:spPr>
          <a:xfrm>
            <a:off x="3592981" y="1824186"/>
            <a:ext cx="2161642" cy="1684020"/>
          </a:xfrm>
          <a:prstGeom prst="rect">
            <a:avLst/>
          </a:prstGeom>
          <a:noFill/>
        </p:spPr>
        <p:txBody>
          <a:bodyPr wrap="square" lIns="95250" tIns="95250" rIns="95250" bIns="95250" rtlCol="0" anchor="t">
            <a:spAutoFit/>
          </a:bodyPr>
          <a:lstStyle/>
          <a:p>
            <a:pPr marL="0" indent="0">
              <a:lnSpc>
                <a:spcPct val="101000"/>
              </a:lnSpc>
              <a:spcBef>
                <a:spcPts val="375"/>
              </a:spcBef>
              <a:buNone/>
            </a:pPr>
            <a:r>
              <a:rPr lang="en-US" altLang="zh-CN" sz="1200" dirty="0">
                <a:latin typeface="宋体" charset="0"/>
                <a:ea typeface="宋体" charset="0"/>
                <a:cs typeface="宋体" charset="0"/>
              </a:rPr>
              <a:t>1</a:t>
            </a:r>
            <a:r>
              <a:rPr lang="zh-CN" altLang="en-US" sz="1200" dirty="0">
                <a:latin typeface="宋体" charset="0"/>
                <a:ea typeface="宋体" charset="0"/>
                <a:cs typeface="宋体" charset="0"/>
              </a:rPr>
              <a:t>核心</a:t>
            </a:r>
            <a:r>
              <a:rPr lang="en-US" altLang="zh-CN" sz="1200" dirty="0">
                <a:latin typeface="宋体" charset="0"/>
                <a:ea typeface="宋体" charset="0"/>
                <a:cs typeface="宋体" charset="0"/>
              </a:rPr>
              <a:t>AI</a:t>
            </a:r>
            <a:r>
              <a:rPr lang="zh-CN" altLang="en-US" sz="1200" dirty="0">
                <a:latin typeface="宋体" charset="0"/>
                <a:ea typeface="宋体" charset="0"/>
                <a:cs typeface="宋体" charset="0"/>
              </a:rPr>
              <a:t>姿态识别模型（如</a:t>
            </a:r>
            <a:r>
              <a:rPr lang="en-US" altLang="zh-CN" sz="1200" dirty="0">
                <a:latin typeface="宋体" charset="0"/>
                <a:ea typeface="宋体" charset="0"/>
                <a:cs typeface="宋体" charset="0"/>
              </a:rPr>
              <a:t>MoveNet</a:t>
            </a:r>
            <a:r>
              <a:rPr lang="zh-CN" altLang="en-US" sz="1200" dirty="0">
                <a:latin typeface="宋体" charset="0"/>
                <a:ea typeface="宋体" charset="0"/>
                <a:cs typeface="宋体" charset="0"/>
              </a:rPr>
              <a:t>）集成</a:t>
            </a:r>
            <a:endParaRPr lang="zh-CN" altLang="en-US" sz="1200" dirty="0">
              <a:latin typeface="宋体" charset="0"/>
              <a:ea typeface="宋体" charset="0"/>
              <a:cs typeface="宋体" charset="0"/>
            </a:endParaRPr>
          </a:p>
          <a:p>
            <a:pPr marL="0" indent="0">
              <a:lnSpc>
                <a:spcPct val="101000"/>
              </a:lnSpc>
              <a:spcBef>
                <a:spcPts val="375"/>
              </a:spcBef>
              <a:buNone/>
            </a:pPr>
            <a:r>
              <a:rPr lang="en-US" altLang="zh-CN" sz="1200" dirty="0">
                <a:latin typeface="宋体" charset="0"/>
                <a:ea typeface="宋体" charset="0"/>
                <a:cs typeface="宋体" charset="0"/>
              </a:rPr>
              <a:t>2</a:t>
            </a:r>
            <a:r>
              <a:rPr lang="zh-CN" altLang="en-US" sz="1200" dirty="0">
                <a:latin typeface="宋体" charset="0"/>
                <a:ea typeface="宋体" charset="0"/>
                <a:cs typeface="宋体" charset="0"/>
              </a:rPr>
              <a:t>模型参数精细化调优</a:t>
            </a:r>
            <a:endParaRPr lang="zh-CN" altLang="en-US" sz="1200" dirty="0">
              <a:latin typeface="宋体" charset="0"/>
              <a:ea typeface="宋体" charset="0"/>
              <a:cs typeface="宋体" charset="0"/>
            </a:endParaRPr>
          </a:p>
          <a:p>
            <a:pPr marL="0" indent="0">
              <a:lnSpc>
                <a:spcPct val="101000"/>
              </a:lnSpc>
              <a:spcBef>
                <a:spcPts val="375"/>
              </a:spcBef>
              <a:buNone/>
            </a:pPr>
            <a:r>
              <a:rPr lang="en-US" altLang="zh-CN" sz="1200" dirty="0">
                <a:latin typeface="宋体" charset="0"/>
                <a:ea typeface="宋体" charset="0"/>
                <a:cs typeface="宋体" charset="0"/>
              </a:rPr>
              <a:t>3</a:t>
            </a:r>
            <a:r>
              <a:rPr lang="zh-CN" altLang="en-US" sz="1200" dirty="0">
                <a:latin typeface="宋体" charset="0"/>
                <a:ea typeface="宋体" charset="0"/>
                <a:cs typeface="宋体" charset="0"/>
              </a:rPr>
              <a:t>算法准确性与运行效率深度优化</a:t>
            </a:r>
            <a:endParaRPr lang="zh-CN" altLang="en-US" sz="1200" dirty="0">
              <a:latin typeface="宋体" charset="0"/>
              <a:ea typeface="宋体" charset="0"/>
              <a:cs typeface="宋体" charset="0"/>
            </a:endParaRPr>
          </a:p>
          <a:p>
            <a:pPr marL="0" indent="0">
              <a:lnSpc>
                <a:spcPct val="101000"/>
              </a:lnSpc>
              <a:spcBef>
                <a:spcPts val="375"/>
              </a:spcBef>
              <a:buNone/>
            </a:pPr>
            <a:r>
              <a:rPr lang="en-US" altLang="zh-CN" sz="1200" dirty="0">
                <a:latin typeface="宋体" charset="0"/>
                <a:ea typeface="宋体" charset="0"/>
                <a:cs typeface="宋体" charset="0"/>
              </a:rPr>
              <a:t>4</a:t>
            </a:r>
            <a:r>
              <a:rPr lang="zh-CN" altLang="en-US" sz="1200" dirty="0">
                <a:latin typeface="宋体" charset="0"/>
                <a:ea typeface="宋体" charset="0"/>
                <a:cs typeface="宋体" charset="0"/>
              </a:rPr>
              <a:t>确保系统智能化的关键支撑</a:t>
            </a:r>
            <a:endParaRPr lang="zh-CN" altLang="en-US" sz="1200" dirty="0">
              <a:latin typeface="宋体" charset="0"/>
              <a:ea typeface="宋体" charset="0"/>
              <a:cs typeface="宋体" charset="0"/>
            </a:endParaRPr>
          </a:p>
          <a:p>
            <a:pPr marL="0" indent="0">
              <a:lnSpc>
                <a:spcPct val="101000"/>
              </a:lnSpc>
              <a:spcBef>
                <a:spcPts val="375"/>
              </a:spcBef>
              <a:buNone/>
            </a:pPr>
            <a:endParaRPr lang="zh-CN" altLang="en-US" sz="1200" dirty="0">
              <a:latin typeface="宋体" charset="0"/>
              <a:ea typeface="宋体" charset="0"/>
              <a:cs typeface="宋体" charset="0"/>
            </a:endParaRPr>
          </a:p>
        </p:txBody>
      </p:sp>
      <p:sp>
        <p:nvSpPr>
          <p:cNvPr id="17" name="Text 12"/>
          <p:cNvSpPr/>
          <p:nvPr/>
        </p:nvSpPr>
        <p:spPr>
          <a:xfrm>
            <a:off x="6207012" y="3959379"/>
            <a:ext cx="2356568" cy="382193"/>
          </a:xfrm>
          <a:prstGeom prst="rect">
            <a:avLst/>
          </a:prstGeom>
          <a:noFill/>
        </p:spPr>
        <p:txBody>
          <a:bodyPr wrap="square" lIns="95250" tIns="95250" rIns="95250" bIns="95250" rtlCol="0" anchor="ctr"/>
          <a:lstStyle/>
          <a:p>
            <a:pPr marL="0" indent="0" algn="ctr">
              <a:lnSpc>
                <a:spcPct val="100000"/>
              </a:lnSpc>
              <a:spcBef>
                <a:spcPts val="375"/>
              </a:spcBef>
              <a:buNone/>
            </a:pPr>
            <a:endParaRPr lang="en-US" sz="1440" dirty="0"/>
          </a:p>
        </p:txBody>
      </p:sp>
      <p:sp>
        <p:nvSpPr>
          <p:cNvPr id="18" name="Text 13"/>
          <p:cNvSpPr/>
          <p:nvPr/>
        </p:nvSpPr>
        <p:spPr>
          <a:xfrm>
            <a:off x="6517760" y="1824186"/>
            <a:ext cx="2161642" cy="1870075"/>
          </a:xfrm>
          <a:prstGeom prst="rect">
            <a:avLst/>
          </a:prstGeom>
          <a:noFill/>
        </p:spPr>
        <p:txBody>
          <a:bodyPr wrap="square" lIns="95250" tIns="95250" rIns="95250" bIns="95250" rtlCol="0" anchor="t">
            <a:spAutoFit/>
          </a:bodyPr>
          <a:lstStyle/>
          <a:p>
            <a:pPr marL="0" indent="0">
              <a:lnSpc>
                <a:spcPct val="101000"/>
              </a:lnSpc>
              <a:spcBef>
                <a:spcPts val="375"/>
              </a:spcBef>
              <a:buNone/>
            </a:pPr>
            <a:r>
              <a:rPr lang="en-US" altLang="zh-CN" sz="1200" dirty="0">
                <a:latin typeface="宋体" charset="0"/>
                <a:ea typeface="宋体" charset="0"/>
                <a:cs typeface="宋体" charset="0"/>
              </a:rPr>
              <a:t>1</a:t>
            </a:r>
            <a:r>
              <a:rPr lang="zh-CN" altLang="en-US" sz="1200" dirty="0">
                <a:latin typeface="宋体" charset="0"/>
                <a:ea typeface="宋体" charset="0"/>
                <a:cs typeface="宋体" charset="0"/>
              </a:rPr>
              <a:t>应用数据存储层（</a:t>
            </a:r>
            <a:r>
              <a:rPr lang="en-US" altLang="zh-CN" sz="1200" dirty="0">
                <a:latin typeface="宋体" charset="0"/>
                <a:ea typeface="宋体" charset="0"/>
                <a:cs typeface="宋体" charset="0"/>
              </a:rPr>
              <a:t>Room</a:t>
            </a:r>
            <a:r>
              <a:rPr lang="zh-CN" altLang="en-US" sz="1200" dirty="0">
                <a:latin typeface="宋体" charset="0"/>
                <a:ea typeface="宋体" charset="0"/>
                <a:cs typeface="宋体" charset="0"/>
              </a:rPr>
              <a:t>数据库）构建</a:t>
            </a:r>
            <a:endParaRPr lang="zh-CN" altLang="en-US" sz="1200" dirty="0">
              <a:latin typeface="宋体" charset="0"/>
              <a:ea typeface="宋体" charset="0"/>
              <a:cs typeface="宋体" charset="0"/>
            </a:endParaRPr>
          </a:p>
          <a:p>
            <a:pPr marL="0" indent="0">
              <a:lnSpc>
                <a:spcPct val="101000"/>
              </a:lnSpc>
              <a:spcBef>
                <a:spcPts val="375"/>
              </a:spcBef>
              <a:buNone/>
            </a:pPr>
            <a:r>
              <a:rPr lang="en-US" altLang="zh-CN" sz="1200" dirty="0">
                <a:latin typeface="宋体" charset="0"/>
                <a:ea typeface="宋体" charset="0"/>
                <a:cs typeface="宋体" charset="0"/>
              </a:rPr>
              <a:t>2</a:t>
            </a:r>
            <a:r>
              <a:rPr lang="zh-CN" altLang="en-US" sz="1200" dirty="0">
                <a:latin typeface="宋体" charset="0"/>
                <a:ea typeface="宋体" charset="0"/>
                <a:cs typeface="宋体" charset="0"/>
              </a:rPr>
              <a:t>用户、训练记录、分析结果数据库表结构设计</a:t>
            </a:r>
            <a:endParaRPr lang="zh-CN" altLang="en-US" sz="1200" dirty="0">
              <a:latin typeface="宋体" charset="0"/>
              <a:ea typeface="宋体" charset="0"/>
              <a:cs typeface="宋体" charset="0"/>
            </a:endParaRPr>
          </a:p>
          <a:p>
            <a:pPr marL="0" indent="0">
              <a:lnSpc>
                <a:spcPct val="101000"/>
              </a:lnSpc>
              <a:spcBef>
                <a:spcPts val="375"/>
              </a:spcBef>
              <a:buNone/>
            </a:pPr>
            <a:r>
              <a:rPr lang="en-US" altLang="zh-CN" sz="1200" dirty="0">
                <a:latin typeface="宋体" charset="0"/>
                <a:ea typeface="宋体" charset="0"/>
                <a:cs typeface="宋体" charset="0"/>
              </a:rPr>
              <a:t>3</a:t>
            </a:r>
            <a:r>
              <a:rPr lang="zh-CN" altLang="en-US" sz="1200" dirty="0">
                <a:latin typeface="宋体" charset="0"/>
                <a:ea typeface="宋体" charset="0"/>
                <a:cs typeface="宋体" charset="0"/>
              </a:rPr>
              <a:t>高效数据存取逻辑实现与优化</a:t>
            </a:r>
            <a:endParaRPr lang="zh-CN" altLang="en-US" sz="1200" dirty="0">
              <a:latin typeface="宋体" charset="0"/>
              <a:ea typeface="宋体" charset="0"/>
              <a:cs typeface="宋体" charset="0"/>
            </a:endParaRPr>
          </a:p>
          <a:p>
            <a:pPr marL="0" indent="0">
              <a:lnSpc>
                <a:spcPct val="101000"/>
              </a:lnSpc>
              <a:spcBef>
                <a:spcPts val="375"/>
              </a:spcBef>
              <a:buNone/>
            </a:pPr>
            <a:r>
              <a:rPr lang="en-US" altLang="zh-CN" sz="1200" dirty="0">
                <a:latin typeface="宋体" charset="0"/>
                <a:ea typeface="宋体" charset="0"/>
                <a:cs typeface="宋体" charset="0"/>
              </a:rPr>
              <a:t>4</a:t>
            </a:r>
            <a:r>
              <a:rPr lang="zh-CN" altLang="en-US" sz="1200" dirty="0">
                <a:latin typeface="宋体" charset="0"/>
                <a:ea typeface="宋体" charset="0"/>
                <a:cs typeface="宋体" charset="0"/>
              </a:rPr>
              <a:t>保障数据持久化与可靠管理</a:t>
            </a:r>
            <a:endParaRPr lang="zh-CN" altLang="en-US" sz="1200" dirty="0">
              <a:latin typeface="宋体" charset="0"/>
              <a:ea typeface="宋体" charset="0"/>
              <a:cs typeface="宋体" charset="0"/>
            </a:endParaRPr>
          </a:p>
          <a:p>
            <a:pPr marL="0" indent="0">
              <a:lnSpc>
                <a:spcPct val="101000"/>
              </a:lnSpc>
              <a:spcBef>
                <a:spcPts val="375"/>
              </a:spcBef>
              <a:buNone/>
            </a:pPr>
            <a:endParaRPr lang="zh-CN" altLang="en-US" sz="1200" dirty="0">
              <a:latin typeface="宋体" charset="0"/>
              <a:ea typeface="宋体" charset="0"/>
              <a:cs typeface="宋体"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701996" y="1402135"/>
            <a:ext cx="741298" cy="548640"/>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2880" b="1" dirty="0">
                <a:solidFill>
                  <a:srgbClr val="191063"/>
                </a:solidFill>
                <a:latin typeface="Microsoft Yahei" pitchFamily="34" charset="0"/>
                <a:ea typeface="Microsoft Yahei" pitchFamily="34" charset="-122"/>
                <a:cs typeface="Microsoft Yahei" pitchFamily="34" charset="-120"/>
              </a:rPr>
              <a:t>03</a:t>
            </a:r>
            <a:endParaRPr lang="en-US" sz="1440" dirty="0"/>
          </a:p>
        </p:txBody>
      </p:sp>
      <p:sp>
        <p:nvSpPr>
          <p:cNvPr id="3" name="Text 1"/>
          <p:cNvSpPr/>
          <p:nvPr/>
        </p:nvSpPr>
        <p:spPr>
          <a:xfrm>
            <a:off x="756860" y="2205990"/>
            <a:ext cx="7885770" cy="73152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880" b="1" dirty="0">
                <a:solidFill>
                  <a:srgbClr val="191063"/>
                </a:solidFill>
                <a:latin typeface="Microsoft Yahei" pitchFamily="34" charset="0"/>
                <a:ea typeface="Microsoft Yahei" pitchFamily="34" charset="-122"/>
                <a:cs typeface="Microsoft Yahei" pitchFamily="34" charset="-120"/>
              </a:rPr>
              <a:t>系统核心功能</a:t>
            </a:r>
            <a:endParaRPr lang="en-US" sz="144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09910" y="250463"/>
            <a:ext cx="8311854" cy="64008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zh-CN" altLang="en-US" sz="2590" b="1" dirty="0">
                <a:solidFill>
                  <a:srgbClr val="40249D"/>
                </a:solidFill>
                <a:latin typeface="Microsoft Yahei" pitchFamily="34" charset="0"/>
                <a:ea typeface="Microsoft Yahei" pitchFamily="34" charset="-122"/>
                <a:cs typeface="Microsoft Yahei" pitchFamily="34" charset="-120"/>
              </a:rPr>
              <a:t>基本</a:t>
            </a:r>
            <a:r>
              <a:rPr lang="zh-CN" altLang="en-US" sz="2590" b="1" dirty="0">
                <a:solidFill>
                  <a:srgbClr val="40249D"/>
                </a:solidFill>
                <a:latin typeface="Microsoft Yahei" pitchFamily="34" charset="0"/>
                <a:ea typeface="Microsoft Yahei" pitchFamily="34" charset="-122"/>
                <a:cs typeface="Microsoft Yahei" pitchFamily="34" charset="-120"/>
              </a:rPr>
              <a:t>功能</a:t>
            </a:r>
            <a:endParaRPr lang="zh-CN" altLang="en-US" sz="2590" b="1" dirty="0">
              <a:solidFill>
                <a:srgbClr val="40249D"/>
              </a:solidFill>
              <a:latin typeface="Microsoft Yahei" pitchFamily="34" charset="0"/>
              <a:ea typeface="Microsoft Yahei" pitchFamily="34" charset="-122"/>
              <a:cs typeface="Microsoft Yahei" pitchFamily="34" charset="-120"/>
            </a:endParaRPr>
          </a:p>
        </p:txBody>
      </p:sp>
      <p:sp>
        <p:nvSpPr>
          <p:cNvPr id="17" name="Text 12"/>
          <p:cNvSpPr/>
          <p:nvPr/>
        </p:nvSpPr>
        <p:spPr>
          <a:xfrm>
            <a:off x="6207012" y="3959379"/>
            <a:ext cx="2356568" cy="382193"/>
          </a:xfrm>
          <a:prstGeom prst="rect">
            <a:avLst/>
          </a:prstGeom>
          <a:noFill/>
        </p:spPr>
        <p:txBody>
          <a:bodyPr wrap="square" lIns="95250" tIns="95250" rIns="95250" bIns="95250" rtlCol="0" anchor="ctr"/>
          <a:lstStyle/>
          <a:p>
            <a:pPr marL="0" indent="0" algn="ctr">
              <a:lnSpc>
                <a:spcPct val="100000"/>
              </a:lnSpc>
              <a:spcBef>
                <a:spcPts val="375"/>
              </a:spcBef>
              <a:buNone/>
            </a:pPr>
            <a:endParaRPr lang="en-US" sz="1440" dirty="0"/>
          </a:p>
        </p:txBody>
      </p:sp>
      <p:pic>
        <p:nvPicPr>
          <p:cNvPr id="20" name="54_1749119047">
            <a:hlinkClick r:id="" action="ppaction://media"/>
          </p:cNvPr>
          <p:cNvPicPr/>
          <p:nvPr>
            <a:videoFile r:link="rId2"/>
            <p:extLst>
              <p:ext uri="{DAA4B4D4-6D71-4841-9C94-3DE7FCFB9230}">
                <p14:media xmlns:p14="http://schemas.microsoft.com/office/powerpoint/2010/main" r:embed="rId3"/>
              </p:ext>
            </p:extLst>
            <p:custDataLst>
              <p:tags r:id="rId4"/>
            </p:custDataLst>
          </p:nvPr>
        </p:nvPicPr>
        <p:blipFill>
          <a:blip r:embed="rId5"/>
          <a:stretch>
            <a:fillRect/>
          </a:stretch>
        </p:blipFill>
        <p:spPr>
          <a:xfrm>
            <a:off x="2251075" y="358140"/>
            <a:ext cx="2355850" cy="4640580"/>
          </a:xfrm>
          <a:prstGeom prst="rect">
            <a:avLst/>
          </a:prstGeom>
        </p:spPr>
      </p:pic>
      <p:pic>
        <p:nvPicPr>
          <p:cNvPr id="23" name="55_1749124018">
            <a:hlinkClick r:id="" action="ppaction://media"/>
          </p:cNvPr>
          <p:cNvPicPr/>
          <p:nvPr>
            <a:videoFile r:link="rId6"/>
            <p:extLst>
              <p:ext uri="{DAA4B4D4-6D71-4841-9C94-3DE7FCFB9230}">
                <p14:media xmlns:p14="http://schemas.microsoft.com/office/powerpoint/2010/main" r:embed="rId7"/>
              </p:ext>
            </p:extLst>
            <p:custDataLst>
              <p:tags r:id="rId8"/>
            </p:custDataLst>
          </p:nvPr>
        </p:nvPicPr>
        <p:blipFill>
          <a:blip r:embed="rId9"/>
          <a:stretch>
            <a:fillRect/>
          </a:stretch>
        </p:blipFill>
        <p:spPr>
          <a:xfrm>
            <a:off x="5632450" y="358140"/>
            <a:ext cx="2611755" cy="4707890"/>
          </a:xfrm>
          <a:prstGeom prst="rect">
            <a:avLst/>
          </a:prstGeom>
        </p:spPr>
      </p:pic>
    </p:spTree>
  </p:cSld>
  <p:clrMapOvr>
    <a:masterClrMapping/>
  </p:clrMapOvr>
  <p:timing>
    <p:tnLst>
      <p:par>
        <p:cTn id="1" dur="indefinite" restart="never" nodeType="tmRoot">
          <p:childTnLst>
            <p:video fullScrn="0">
              <p:cMediaNode mute="1">
                <p:cTn id="2" fill="hold" display="1">
                  <p:stCondLst>
                    <p:cond delay="indefinite"/>
                  </p:stCondLst>
                </p:cTn>
                <p:tgtEl>
                  <p:spTgt spid="20"/>
                </p:tgtEl>
              </p:cMediaNode>
            </p:video>
            <p:seq concurrent="1" nextAc="seek">
              <p:cTn id="3" restart="whenNotActive" fill="hold" evtFilter="cancelBubble" nodeType="interactiveSeq">
                <p:stCondLst>
                  <p:cond evt="onClick" delay="0">
                    <p:tgtEl>
                      <p:spTgt spid="20"/>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20"/>
                                        </p:tgtEl>
                                      </p:cBhvr>
                                    </p:cmd>
                                  </p:childTnLst>
                                </p:cTn>
                              </p:par>
                            </p:childTnLst>
                          </p:cTn>
                        </p:par>
                      </p:childTnLst>
                    </p:cTn>
                  </p:par>
                </p:childTnLst>
              </p:cTn>
              <p:nextCondLst>
                <p:cond evt="onClick" delay="0">
                  <p:tgtEl>
                    <p:spTgt spid="20"/>
                  </p:tgtEl>
                </p:cond>
              </p:nextCondLst>
            </p:seq>
            <p:video fullScrn="0">
              <p:cMediaNode>
                <p:cTn id="8" fill="hold" display="1">
                  <p:stCondLst>
                    <p:cond delay="indefinite"/>
                  </p:stCondLst>
                </p:cTn>
                <p:tgtEl>
                  <p:spTgt spid="23"/>
                </p:tgtEl>
              </p:cMediaNode>
            </p:video>
            <p:seq concurrent="1" nextAc="seek">
              <p:cTn id="9" restart="whenNotActive" fill="hold" evtFilter="cancelBubble" nodeType="interactiveSeq">
                <p:stCondLst>
                  <p:cond evt="onClick" delay="0">
                    <p:tgtEl>
                      <p:spTgt spid="23"/>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additive="base">
                                        <p:cTn id="13" dur="1" fill="hold"/>
                                        <p:tgtEl>
                                          <p:spTgt spid="23"/>
                                        </p:tgtEl>
                                      </p:cBhvr>
                                    </p:cmd>
                                  </p:childTnLst>
                                </p:cTn>
                              </p:par>
                            </p:childTnLst>
                          </p:cTn>
                        </p:par>
                      </p:childTnLst>
                    </p:cTn>
                  </p:par>
                </p:childTnLst>
              </p:cTn>
              <p:nextCondLst>
                <p:cond evt="onClick" delay="0">
                  <p:tgtEl>
                    <p:spTgt spid="2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701996" y="1402135"/>
            <a:ext cx="741298" cy="548640"/>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2880" b="1" dirty="0">
                <a:solidFill>
                  <a:srgbClr val="191063"/>
                </a:solidFill>
                <a:latin typeface="Microsoft Yahei" pitchFamily="34" charset="0"/>
                <a:ea typeface="Microsoft Yahei" pitchFamily="34" charset="-122"/>
                <a:cs typeface="Microsoft Yahei" pitchFamily="34" charset="-120"/>
              </a:rPr>
              <a:t>03</a:t>
            </a:r>
            <a:endParaRPr lang="en-US" sz="1440" dirty="0"/>
          </a:p>
        </p:txBody>
      </p:sp>
      <p:sp>
        <p:nvSpPr>
          <p:cNvPr id="3" name="Text 1"/>
          <p:cNvSpPr/>
          <p:nvPr/>
        </p:nvSpPr>
        <p:spPr>
          <a:xfrm>
            <a:off x="756860" y="2205990"/>
            <a:ext cx="7885770" cy="73152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880" b="1" dirty="0">
                <a:solidFill>
                  <a:srgbClr val="191063"/>
                </a:solidFill>
                <a:latin typeface="Microsoft Yahei" pitchFamily="34" charset="0"/>
                <a:ea typeface="Microsoft Yahei" pitchFamily="34" charset="-122"/>
                <a:cs typeface="Microsoft Yahei" pitchFamily="34" charset="-120"/>
              </a:rPr>
              <a:t>核心功能一：视频姿态智能分析与量化评分</a:t>
            </a:r>
            <a:endParaRPr lang="en-US" sz="144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717708" y="843965"/>
            <a:ext cx="8311854" cy="676656"/>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590" b="1" dirty="0">
                <a:solidFill>
                  <a:srgbClr val="40249D"/>
                </a:solidFill>
                <a:latin typeface="Microsoft Yahei" pitchFamily="34" charset="0"/>
                <a:ea typeface="Microsoft Yahei" pitchFamily="34" charset="-122"/>
                <a:cs typeface="Microsoft Yahei" pitchFamily="34" charset="-120"/>
              </a:rPr>
              <a:t>功能介绍</a:t>
            </a:r>
            <a:endParaRPr lang="en-US" sz="1440" dirty="0"/>
          </a:p>
        </p:txBody>
      </p:sp>
      <p:pic>
        <p:nvPicPr>
          <p:cNvPr id="3" name="52_1749118125">
            <a:hlinkClick r:id="" action="ppaction://media"/>
          </p:cNvPr>
          <p:cNvPicPr/>
          <p:nvPr>
            <a:videoFile r:link="rId2"/>
            <p:extLst>
              <p:ext uri="{DAA4B4D4-6D71-4841-9C94-3DE7FCFB9230}">
                <p14:media xmlns:p14="http://schemas.microsoft.com/office/powerpoint/2010/main" r:embed="rId3"/>
              </p:ext>
            </p:extLst>
            <p:custDataLst>
              <p:tags r:id="rId4"/>
            </p:custDataLst>
          </p:nvPr>
        </p:nvPicPr>
        <p:blipFill>
          <a:blip r:embed="rId5"/>
          <a:stretch>
            <a:fillRect/>
          </a:stretch>
        </p:blipFill>
        <p:spPr>
          <a:xfrm>
            <a:off x="6403340" y="278765"/>
            <a:ext cx="2132330" cy="4585970"/>
          </a:xfrm>
          <a:prstGeom prst="rect">
            <a:avLst/>
          </a:prstGeom>
        </p:spPr>
      </p:pic>
      <p:sp>
        <p:nvSpPr>
          <p:cNvPr id="4" name="文本框 3"/>
          <p:cNvSpPr txBox="1"/>
          <p:nvPr/>
        </p:nvSpPr>
        <p:spPr>
          <a:xfrm>
            <a:off x="717550" y="2146300"/>
            <a:ext cx="5277485" cy="1421765"/>
          </a:xfrm>
          <a:prstGeom prst="rect">
            <a:avLst/>
          </a:prstGeom>
          <a:noFill/>
        </p:spPr>
        <p:txBody>
          <a:bodyPr wrap="square" rtlCol="0">
            <a:noAutofit/>
          </a:bodyPr>
          <a:p>
            <a:r>
              <a:rPr lang="en-US" altLang="zh-CN">
                <a:latin typeface="宋体" charset="0"/>
                <a:ea typeface="宋体" charset="0"/>
                <a:cs typeface="宋体" charset="0"/>
              </a:rPr>
              <a:t>1、</a:t>
            </a:r>
            <a:r>
              <a:rPr lang="zh-CN" altLang="en-US">
                <a:latin typeface="宋体" charset="0"/>
                <a:ea typeface="宋体" charset="0"/>
                <a:cs typeface="宋体" charset="0"/>
              </a:rPr>
              <a:t>上传视频，</a:t>
            </a:r>
            <a:r>
              <a:rPr lang="en-US" altLang="zh-CN">
                <a:latin typeface="宋体" charset="0"/>
                <a:ea typeface="宋体" charset="0"/>
                <a:cs typeface="宋体" charset="0"/>
              </a:rPr>
              <a:t>AI</a:t>
            </a:r>
            <a:r>
              <a:rPr lang="zh-CN" altLang="en-US">
                <a:latin typeface="宋体" charset="0"/>
                <a:ea typeface="宋体" charset="0"/>
                <a:cs typeface="宋体" charset="0"/>
              </a:rPr>
              <a:t>智能分析：</a:t>
            </a:r>
            <a:r>
              <a:rPr lang="en-US" altLang="zh-CN">
                <a:latin typeface="宋体" charset="0"/>
                <a:ea typeface="宋体" charset="0"/>
                <a:cs typeface="宋体" charset="0"/>
              </a:rPr>
              <a:t> </a:t>
            </a:r>
            <a:r>
              <a:rPr lang="zh-CN" altLang="en-US">
                <a:latin typeface="宋体" charset="0"/>
                <a:ea typeface="宋体" charset="0"/>
                <a:cs typeface="宋体" charset="0"/>
              </a:rPr>
              <a:t>自动抽帧，精准识别姿态。</a:t>
            </a:r>
            <a:endParaRPr lang="zh-CN" altLang="en-US">
              <a:latin typeface="宋体" charset="0"/>
              <a:ea typeface="宋体" charset="0"/>
              <a:cs typeface="宋体" charset="0"/>
            </a:endParaRPr>
          </a:p>
          <a:p>
            <a:r>
              <a:rPr lang="en-US" altLang="zh-CN">
                <a:latin typeface="宋体" charset="0"/>
                <a:ea typeface="宋体" charset="0"/>
                <a:cs typeface="宋体" charset="0"/>
              </a:rPr>
              <a:t>2、</a:t>
            </a:r>
            <a:r>
              <a:rPr lang="zh-CN" altLang="en-US">
                <a:latin typeface="宋体" charset="0"/>
                <a:ea typeface="宋体" charset="0"/>
                <a:cs typeface="宋体" charset="0"/>
              </a:rPr>
              <a:t>量化得分与个性化评价：</a:t>
            </a:r>
            <a:r>
              <a:rPr lang="en-US" altLang="zh-CN">
                <a:latin typeface="宋体" charset="0"/>
                <a:ea typeface="宋体" charset="0"/>
                <a:cs typeface="宋体" charset="0"/>
              </a:rPr>
              <a:t> </a:t>
            </a:r>
            <a:r>
              <a:rPr lang="zh-CN" altLang="en-US">
                <a:latin typeface="宋体" charset="0"/>
                <a:ea typeface="宋体" charset="0"/>
                <a:cs typeface="宋体" charset="0"/>
              </a:rPr>
              <a:t>提供专业分数和具体改进建议。</a:t>
            </a:r>
            <a:endParaRPr lang="zh-CN" altLang="en-US">
              <a:latin typeface="宋体" charset="0"/>
              <a:ea typeface="宋体" charset="0"/>
              <a:cs typeface="宋体" charset="0"/>
            </a:endParaRPr>
          </a:p>
        </p:txBody>
      </p:sp>
    </p:spTree>
  </p:cSld>
  <p:clrMapOvr>
    <a:masterClrMapping/>
  </p:clrMapOvr>
  <p:timing>
    <p:tnLst>
      <p:par>
        <p:cTn id="1" dur="indefinite" restart="never" nodeType="tmRoot">
          <p:childTnLst>
            <p:video fullScrn="0">
              <p:cMediaNode mute="1">
                <p:cTn id="2" fill="hold" display="1">
                  <p:stCondLst>
                    <p:cond delay="indefinite"/>
                  </p:stCondLst>
                </p:cTn>
                <p:tgtEl>
                  <p:spTgt spid="3"/>
                </p:tgtEl>
              </p:cMediaNode>
            </p:video>
            <p:seq concurrent="1" nextAc="seek">
              <p:cTn id="3" restart="whenNotActive" fill="hold" evtFilter="cancelBubble" nodeType="interactiveSeq">
                <p:stCondLst>
                  <p:cond evt="onClick" delay="0">
                    <p:tgtEl>
                      <p:spTgt spid="3"/>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42270" y="143148"/>
            <a:ext cx="8311854" cy="676656"/>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590" b="1" dirty="0">
                <a:solidFill>
                  <a:srgbClr val="40249D"/>
                </a:solidFill>
                <a:latin typeface="Microsoft Yahei" pitchFamily="34" charset="0"/>
                <a:ea typeface="Microsoft Yahei" pitchFamily="34" charset="-122"/>
                <a:cs typeface="Microsoft Yahei" pitchFamily="34" charset="-120"/>
              </a:rPr>
              <a:t>核心技术</a:t>
            </a:r>
            <a:endParaRPr lang="en-US" sz="1440" dirty="0"/>
          </a:p>
        </p:txBody>
      </p:sp>
      <p:sp>
        <p:nvSpPr>
          <p:cNvPr id="3" name="Shape 1"/>
          <p:cNvSpPr/>
          <p:nvPr/>
        </p:nvSpPr>
        <p:spPr>
          <a:xfrm rot="-366000">
            <a:off x="493557" y="1323357"/>
            <a:ext cx="2450592" cy="3206175"/>
          </a:xfrm>
          <a:custGeom>
            <a:avLst/>
            <a:gdLst/>
            <a:ahLst/>
            <a:cxnLst/>
            <a:rect l="l" t="t" r="r" b="b"/>
            <a:pathLst>
              <a:path w="2450592" h="3206175">
                <a:moveTo>
                  <a:pt x="216394" y="0"/>
                </a:moveTo>
                <a:moveTo>
                  <a:pt x="216394" y="0"/>
                </a:moveTo>
                <a:lnTo>
                  <a:pt x="2234198" y="0"/>
                </a:lnTo>
                <a:quadBezTo>
                  <a:pt x="2450592" y="0"/>
                  <a:pt x="2450592" y="272930"/>
                </a:quadBezTo>
                <a:lnTo>
                  <a:pt x="2450592" y="2933245"/>
                </a:lnTo>
                <a:quadBezTo>
                  <a:pt x="2450592" y="3206175"/>
                  <a:pt x="2234198" y="3206175"/>
                </a:quadBezTo>
                <a:lnTo>
                  <a:pt x="216394" y="3206175"/>
                </a:lnTo>
                <a:quadBezTo>
                  <a:pt x="0" y="3206175"/>
                  <a:pt x="0" y="2933245"/>
                </a:quadBezTo>
                <a:lnTo>
                  <a:pt x="0" y="272930"/>
                </a:lnTo>
                <a:quadBezTo>
                  <a:pt x="0" y="0"/>
                  <a:pt x="216394" y="0"/>
                </a:quadBezTo>
                <a:close/>
              </a:path>
            </a:pathLst>
          </a:custGeom>
          <a:solidFill>
            <a:srgbClr val="0084FF">
              <a:alpha val="0"/>
            </a:srgbClr>
          </a:solidFill>
          <a:ln w="19050">
            <a:solidFill>
              <a:srgbClr val="191063"/>
            </a:solidFill>
            <a:prstDash val="solid"/>
          </a:ln>
        </p:spPr>
      </p:sp>
      <p:sp>
        <p:nvSpPr>
          <p:cNvPr id="4" name="Shape 2"/>
          <p:cNvSpPr/>
          <p:nvPr/>
        </p:nvSpPr>
        <p:spPr>
          <a:xfrm>
            <a:off x="533194" y="1306126"/>
            <a:ext cx="2450592" cy="3206175"/>
          </a:xfrm>
          <a:custGeom>
            <a:avLst/>
            <a:gdLst/>
            <a:ahLst/>
            <a:cxnLst/>
            <a:rect l="l" t="t" r="r" b="b"/>
            <a:pathLst>
              <a:path w="2450592" h="3206175">
                <a:moveTo>
                  <a:pt x="216394" y="0"/>
                </a:moveTo>
                <a:moveTo>
                  <a:pt x="216394" y="0"/>
                </a:moveTo>
                <a:lnTo>
                  <a:pt x="2234198" y="0"/>
                </a:lnTo>
                <a:quadBezTo>
                  <a:pt x="2450592" y="0"/>
                  <a:pt x="2450592" y="272930"/>
                </a:quadBezTo>
                <a:lnTo>
                  <a:pt x="2450592" y="2933245"/>
                </a:lnTo>
                <a:quadBezTo>
                  <a:pt x="2450592" y="3206175"/>
                  <a:pt x="2234198" y="3206175"/>
                </a:quadBezTo>
                <a:lnTo>
                  <a:pt x="216394" y="3206175"/>
                </a:lnTo>
                <a:quadBezTo>
                  <a:pt x="0" y="3206175"/>
                  <a:pt x="0" y="2933245"/>
                </a:quadBezTo>
                <a:lnTo>
                  <a:pt x="0" y="272930"/>
                </a:lnTo>
                <a:quadBezTo>
                  <a:pt x="0" y="0"/>
                  <a:pt x="216394" y="0"/>
                </a:quadBezTo>
                <a:close/>
              </a:path>
            </a:pathLst>
          </a:custGeom>
          <a:solidFill>
            <a:srgbClr val="A2E5B9">
              <a:alpha val="0"/>
            </a:srgbClr>
          </a:solidFill>
          <a:ln w="19050">
            <a:solidFill>
              <a:srgbClr val="191063"/>
            </a:solidFill>
            <a:prstDash val="solid"/>
          </a:ln>
        </p:spPr>
      </p:sp>
      <p:sp>
        <p:nvSpPr>
          <p:cNvPr id="5" name="Shape 3"/>
          <p:cNvSpPr/>
          <p:nvPr/>
        </p:nvSpPr>
        <p:spPr>
          <a:xfrm>
            <a:off x="770485" y="1089587"/>
            <a:ext cx="512064" cy="512064"/>
          </a:xfrm>
          <a:custGeom>
            <a:avLst/>
            <a:gdLst/>
            <a:ahLst/>
            <a:cxnLst/>
            <a:rect l="l" t="t" r="r" b="b"/>
            <a:pathLst>
              <a:path w="512064" h="512064">
                <a:moveTo>
                  <a:pt x="256032" y="0"/>
                </a:moveTo>
                <a:moveTo>
                  <a:pt x="256032" y="0"/>
                </a:moveTo>
                <a:cubicBezTo>
                  <a:pt x="397340" y="0"/>
                  <a:pt x="512064" y="114724"/>
                  <a:pt x="512064" y="256032"/>
                </a:cubicBezTo>
                <a:cubicBezTo>
                  <a:pt x="512064" y="397340"/>
                  <a:pt x="397340" y="512064"/>
                  <a:pt x="256032" y="512064"/>
                </a:cubicBezTo>
                <a:cubicBezTo>
                  <a:pt x="114724" y="512064"/>
                  <a:pt x="0" y="397340"/>
                  <a:pt x="0" y="256032"/>
                </a:cubicBezTo>
                <a:cubicBezTo>
                  <a:pt x="0" y="114724"/>
                  <a:pt x="114724" y="0"/>
                  <a:pt x="256032" y="0"/>
                </a:cubicBezTo>
                <a:close/>
              </a:path>
            </a:pathLst>
          </a:custGeom>
          <a:solidFill>
            <a:srgbClr val="191063"/>
          </a:solidFill>
        </p:spPr>
      </p:sp>
      <p:sp>
        <p:nvSpPr>
          <p:cNvPr id="6" name="Text 4"/>
          <p:cNvSpPr/>
          <p:nvPr/>
        </p:nvSpPr>
        <p:spPr>
          <a:xfrm>
            <a:off x="610499" y="1057583"/>
            <a:ext cx="813748" cy="566928"/>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015"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7" name="Shape 5"/>
          <p:cNvSpPr/>
          <p:nvPr/>
        </p:nvSpPr>
        <p:spPr>
          <a:xfrm rot="-366000">
            <a:off x="3346704" y="1323512"/>
            <a:ext cx="2450592" cy="3216829"/>
          </a:xfrm>
          <a:custGeom>
            <a:avLst/>
            <a:gdLst/>
            <a:ahLst/>
            <a:cxnLst/>
            <a:rect l="l" t="t" r="r" b="b"/>
            <a:pathLst>
              <a:path w="2450592" h="3216829">
                <a:moveTo>
                  <a:pt x="216394" y="0"/>
                </a:moveTo>
                <a:moveTo>
                  <a:pt x="216394" y="0"/>
                </a:moveTo>
                <a:lnTo>
                  <a:pt x="2234198" y="0"/>
                </a:lnTo>
                <a:quadBezTo>
                  <a:pt x="2450592" y="0"/>
                  <a:pt x="2450592" y="273837"/>
                </a:quadBezTo>
                <a:lnTo>
                  <a:pt x="2450592" y="2942992"/>
                </a:lnTo>
                <a:quadBezTo>
                  <a:pt x="2450592" y="3216829"/>
                  <a:pt x="2234198" y="3216829"/>
                </a:quadBezTo>
                <a:lnTo>
                  <a:pt x="216394" y="3216829"/>
                </a:lnTo>
                <a:quadBezTo>
                  <a:pt x="0" y="3216829"/>
                  <a:pt x="0" y="2942992"/>
                </a:quadBezTo>
                <a:lnTo>
                  <a:pt x="0" y="273837"/>
                </a:lnTo>
                <a:quadBezTo>
                  <a:pt x="0" y="0"/>
                  <a:pt x="216394" y="0"/>
                </a:quadBezTo>
                <a:close/>
              </a:path>
            </a:pathLst>
          </a:custGeom>
          <a:solidFill>
            <a:srgbClr val="5196FF">
              <a:alpha val="0"/>
            </a:srgbClr>
          </a:solidFill>
          <a:ln w="19050">
            <a:solidFill>
              <a:srgbClr val="191063"/>
            </a:solidFill>
            <a:prstDash val="solid"/>
          </a:ln>
        </p:spPr>
      </p:sp>
      <p:sp>
        <p:nvSpPr>
          <p:cNvPr id="8" name="Shape 6"/>
          <p:cNvSpPr/>
          <p:nvPr/>
        </p:nvSpPr>
        <p:spPr>
          <a:xfrm>
            <a:off x="3386341" y="1306224"/>
            <a:ext cx="2450592" cy="3216829"/>
          </a:xfrm>
          <a:custGeom>
            <a:avLst/>
            <a:gdLst/>
            <a:ahLst/>
            <a:cxnLst/>
            <a:rect l="l" t="t" r="r" b="b"/>
            <a:pathLst>
              <a:path w="2450592" h="3216829">
                <a:moveTo>
                  <a:pt x="216394" y="0"/>
                </a:moveTo>
                <a:moveTo>
                  <a:pt x="216394" y="0"/>
                </a:moveTo>
                <a:lnTo>
                  <a:pt x="2234198" y="0"/>
                </a:lnTo>
                <a:quadBezTo>
                  <a:pt x="2450592" y="0"/>
                  <a:pt x="2450592" y="273837"/>
                </a:quadBezTo>
                <a:lnTo>
                  <a:pt x="2450592" y="2942992"/>
                </a:lnTo>
                <a:quadBezTo>
                  <a:pt x="2450592" y="3216829"/>
                  <a:pt x="2234198" y="3216829"/>
                </a:quadBezTo>
                <a:lnTo>
                  <a:pt x="216394" y="3216829"/>
                </a:lnTo>
                <a:quadBezTo>
                  <a:pt x="0" y="3216829"/>
                  <a:pt x="0" y="2942992"/>
                </a:quadBezTo>
                <a:lnTo>
                  <a:pt x="0" y="273837"/>
                </a:lnTo>
                <a:quadBezTo>
                  <a:pt x="0" y="0"/>
                  <a:pt x="216394" y="0"/>
                </a:quadBezTo>
                <a:close/>
              </a:path>
            </a:pathLst>
          </a:custGeom>
          <a:solidFill>
            <a:srgbClr val="A2E5B9">
              <a:alpha val="0"/>
            </a:srgbClr>
          </a:solidFill>
          <a:ln w="19050">
            <a:solidFill>
              <a:srgbClr val="191063"/>
            </a:solidFill>
            <a:prstDash val="solid"/>
          </a:ln>
        </p:spPr>
      </p:sp>
      <p:sp>
        <p:nvSpPr>
          <p:cNvPr id="9" name="Shape 7"/>
          <p:cNvSpPr/>
          <p:nvPr/>
        </p:nvSpPr>
        <p:spPr>
          <a:xfrm>
            <a:off x="3623632" y="1089587"/>
            <a:ext cx="512064" cy="512064"/>
          </a:xfrm>
          <a:custGeom>
            <a:avLst/>
            <a:gdLst/>
            <a:ahLst/>
            <a:cxnLst/>
            <a:rect l="l" t="t" r="r" b="b"/>
            <a:pathLst>
              <a:path w="512064" h="512064">
                <a:moveTo>
                  <a:pt x="256032" y="0"/>
                </a:moveTo>
                <a:moveTo>
                  <a:pt x="256032" y="0"/>
                </a:moveTo>
                <a:cubicBezTo>
                  <a:pt x="397340" y="0"/>
                  <a:pt x="512064" y="114724"/>
                  <a:pt x="512064" y="256032"/>
                </a:cubicBezTo>
                <a:cubicBezTo>
                  <a:pt x="512064" y="397340"/>
                  <a:pt x="397340" y="512064"/>
                  <a:pt x="256032" y="512064"/>
                </a:cubicBezTo>
                <a:cubicBezTo>
                  <a:pt x="114724" y="512064"/>
                  <a:pt x="0" y="397340"/>
                  <a:pt x="0" y="256032"/>
                </a:cubicBezTo>
                <a:cubicBezTo>
                  <a:pt x="0" y="114724"/>
                  <a:pt x="114724" y="0"/>
                  <a:pt x="256032" y="0"/>
                </a:cubicBezTo>
                <a:close/>
              </a:path>
            </a:pathLst>
          </a:custGeom>
          <a:solidFill>
            <a:srgbClr val="191063"/>
          </a:solidFill>
        </p:spPr>
      </p:sp>
      <p:sp>
        <p:nvSpPr>
          <p:cNvPr id="10" name="Text 8"/>
          <p:cNvSpPr/>
          <p:nvPr/>
        </p:nvSpPr>
        <p:spPr>
          <a:xfrm>
            <a:off x="3472790" y="1062155"/>
            <a:ext cx="813748" cy="566928"/>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015"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11" name="Shape 9"/>
          <p:cNvSpPr/>
          <p:nvPr/>
        </p:nvSpPr>
        <p:spPr>
          <a:xfrm rot="-366000">
            <a:off x="6245571" y="1323028"/>
            <a:ext cx="2450592" cy="3217797"/>
          </a:xfrm>
          <a:custGeom>
            <a:avLst/>
            <a:gdLst/>
            <a:ahLst/>
            <a:cxnLst/>
            <a:rect l="l" t="t" r="r" b="b"/>
            <a:pathLst>
              <a:path w="2450592" h="3217797">
                <a:moveTo>
                  <a:pt x="216394" y="0"/>
                </a:moveTo>
                <a:moveTo>
                  <a:pt x="216394" y="0"/>
                </a:moveTo>
                <a:lnTo>
                  <a:pt x="2234198" y="0"/>
                </a:lnTo>
                <a:quadBezTo>
                  <a:pt x="2450592" y="0"/>
                  <a:pt x="2450592" y="273919"/>
                </a:quadBezTo>
                <a:lnTo>
                  <a:pt x="2450592" y="2943877"/>
                </a:lnTo>
                <a:quadBezTo>
                  <a:pt x="2450592" y="3217797"/>
                  <a:pt x="2234198" y="3217797"/>
                </a:quadBezTo>
                <a:lnTo>
                  <a:pt x="216394" y="3217797"/>
                </a:lnTo>
                <a:quadBezTo>
                  <a:pt x="0" y="3217797"/>
                  <a:pt x="0" y="2943877"/>
                </a:quadBezTo>
                <a:lnTo>
                  <a:pt x="0" y="273919"/>
                </a:lnTo>
                <a:quadBezTo>
                  <a:pt x="0" y="0"/>
                  <a:pt x="216394" y="0"/>
                </a:quadBezTo>
                <a:close/>
              </a:path>
            </a:pathLst>
          </a:custGeom>
          <a:solidFill>
            <a:srgbClr val="0084FF">
              <a:alpha val="0"/>
            </a:srgbClr>
          </a:solidFill>
          <a:ln w="19050">
            <a:solidFill>
              <a:srgbClr val="191063"/>
            </a:solidFill>
            <a:prstDash val="solid"/>
          </a:ln>
        </p:spPr>
      </p:sp>
      <p:sp>
        <p:nvSpPr>
          <p:cNvPr id="12" name="Shape 10"/>
          <p:cNvSpPr/>
          <p:nvPr/>
        </p:nvSpPr>
        <p:spPr>
          <a:xfrm>
            <a:off x="6285208" y="1305735"/>
            <a:ext cx="2450592" cy="3217797"/>
          </a:xfrm>
          <a:custGeom>
            <a:avLst/>
            <a:gdLst/>
            <a:ahLst/>
            <a:cxnLst/>
            <a:rect l="l" t="t" r="r" b="b"/>
            <a:pathLst>
              <a:path w="2450592" h="3217797">
                <a:moveTo>
                  <a:pt x="216394" y="0"/>
                </a:moveTo>
                <a:moveTo>
                  <a:pt x="216394" y="0"/>
                </a:moveTo>
                <a:lnTo>
                  <a:pt x="2234198" y="0"/>
                </a:lnTo>
                <a:quadBezTo>
                  <a:pt x="2450592" y="0"/>
                  <a:pt x="2450592" y="273919"/>
                </a:quadBezTo>
                <a:lnTo>
                  <a:pt x="2450592" y="2943877"/>
                </a:lnTo>
                <a:quadBezTo>
                  <a:pt x="2450592" y="3217797"/>
                  <a:pt x="2234198" y="3217797"/>
                </a:quadBezTo>
                <a:lnTo>
                  <a:pt x="216394" y="3217797"/>
                </a:lnTo>
                <a:quadBezTo>
                  <a:pt x="0" y="3217797"/>
                  <a:pt x="0" y="2943877"/>
                </a:quadBezTo>
                <a:lnTo>
                  <a:pt x="0" y="273919"/>
                </a:lnTo>
                <a:quadBezTo>
                  <a:pt x="0" y="0"/>
                  <a:pt x="216394" y="0"/>
                </a:quadBezTo>
                <a:close/>
              </a:path>
            </a:pathLst>
          </a:custGeom>
          <a:solidFill>
            <a:srgbClr val="A2E5B9">
              <a:alpha val="0"/>
            </a:srgbClr>
          </a:solidFill>
          <a:ln w="19050">
            <a:solidFill>
              <a:srgbClr val="191063"/>
            </a:solidFill>
            <a:prstDash val="solid"/>
          </a:ln>
        </p:spPr>
      </p:sp>
      <p:sp>
        <p:nvSpPr>
          <p:cNvPr id="13" name="Shape 11"/>
          <p:cNvSpPr/>
          <p:nvPr/>
        </p:nvSpPr>
        <p:spPr>
          <a:xfrm>
            <a:off x="6522499" y="1089587"/>
            <a:ext cx="512064" cy="512064"/>
          </a:xfrm>
          <a:custGeom>
            <a:avLst/>
            <a:gdLst/>
            <a:ahLst/>
            <a:cxnLst/>
            <a:rect l="l" t="t" r="r" b="b"/>
            <a:pathLst>
              <a:path w="512064" h="512064">
                <a:moveTo>
                  <a:pt x="256032" y="0"/>
                </a:moveTo>
                <a:moveTo>
                  <a:pt x="256032" y="0"/>
                </a:moveTo>
                <a:cubicBezTo>
                  <a:pt x="397340" y="0"/>
                  <a:pt x="512064" y="114724"/>
                  <a:pt x="512064" y="256032"/>
                </a:cubicBezTo>
                <a:cubicBezTo>
                  <a:pt x="512064" y="397340"/>
                  <a:pt x="397340" y="512064"/>
                  <a:pt x="256032" y="512064"/>
                </a:cubicBezTo>
                <a:cubicBezTo>
                  <a:pt x="114724" y="512064"/>
                  <a:pt x="0" y="397340"/>
                  <a:pt x="0" y="256032"/>
                </a:cubicBezTo>
                <a:cubicBezTo>
                  <a:pt x="0" y="114724"/>
                  <a:pt x="114724" y="0"/>
                  <a:pt x="256032" y="0"/>
                </a:cubicBezTo>
                <a:close/>
              </a:path>
            </a:pathLst>
          </a:custGeom>
          <a:solidFill>
            <a:srgbClr val="191063"/>
          </a:solidFill>
        </p:spPr>
      </p:sp>
      <p:sp>
        <p:nvSpPr>
          <p:cNvPr id="14" name="Text 12"/>
          <p:cNvSpPr/>
          <p:nvPr/>
        </p:nvSpPr>
        <p:spPr>
          <a:xfrm>
            <a:off x="6362513" y="1057583"/>
            <a:ext cx="813748" cy="566928"/>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015"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
        <p:nvSpPr>
          <p:cNvPr id="15" name="Text 13"/>
          <p:cNvSpPr/>
          <p:nvPr/>
        </p:nvSpPr>
        <p:spPr>
          <a:xfrm>
            <a:off x="533194" y="1795142"/>
            <a:ext cx="2322576" cy="393192"/>
          </a:xfrm>
          <a:prstGeom prst="rect">
            <a:avLst/>
          </a:prstGeom>
          <a:noFill/>
        </p:spPr>
        <p:txBody>
          <a:bodyPr wrap="square" lIns="95250" tIns="95250" rIns="95250" bIns="95250" rtlCol="0" anchor="ctr"/>
          <a:lstStyle/>
          <a:p>
            <a:pPr marL="0" indent="0" algn="ctr">
              <a:lnSpc>
                <a:spcPct val="100000"/>
              </a:lnSpc>
              <a:buNone/>
            </a:pPr>
            <a:r>
              <a:rPr lang="en-US" sz="1585" b="1" dirty="0">
                <a:solidFill>
                  <a:srgbClr val="191063"/>
                </a:solidFill>
                <a:latin typeface="Microsoft Yahei" pitchFamily="34" charset="0"/>
                <a:ea typeface="Microsoft Yahei" pitchFamily="34" charset="-122"/>
                <a:cs typeface="Microsoft Yahei" pitchFamily="34" charset="-120"/>
              </a:rPr>
              <a:t>AI模型集成</a:t>
            </a:r>
            <a:endParaRPr lang="en-US" sz="1440" dirty="0"/>
          </a:p>
        </p:txBody>
      </p:sp>
      <p:sp>
        <p:nvSpPr>
          <p:cNvPr id="16" name="Text 14"/>
          <p:cNvSpPr/>
          <p:nvPr/>
        </p:nvSpPr>
        <p:spPr>
          <a:xfrm>
            <a:off x="661210" y="2308965"/>
            <a:ext cx="2194560" cy="1207008"/>
          </a:xfrm>
          <a:prstGeom prst="rect">
            <a:avLst/>
          </a:prstGeom>
          <a:noFill/>
        </p:spPr>
        <p:txBody>
          <a:bodyPr wrap="square" lIns="95250" tIns="95250" rIns="95250" bIns="95250" rtlCol="0" anchor="t">
            <a:spAutoFit/>
          </a:bodyPr>
          <a:lstStyle/>
          <a:p>
            <a:pPr marL="0" indent="0">
              <a:lnSpc>
                <a:spcPct val="101000"/>
              </a:lnSpc>
              <a:spcBef>
                <a:spcPts val="375"/>
              </a:spcBef>
              <a:buNone/>
            </a:pPr>
            <a:r>
              <a:rPr lang="en-US" sz="1295" dirty="0">
                <a:solidFill>
                  <a:srgbClr val="000000"/>
                </a:solidFill>
                <a:latin typeface="Microsoft Yahei" pitchFamily="34" charset="0"/>
                <a:ea typeface="Microsoft Yahei" pitchFamily="34" charset="-122"/>
                <a:cs typeface="Microsoft Yahei" pitchFamily="34" charset="-120"/>
              </a:rPr>
              <a:t>集成 MoveNet 姿态识别模型精准捕捉人体2D骨骼关键点高鲁棒性 (适应复杂背景、光照不佳、轻微遮挡)</a:t>
            </a:r>
            <a:endParaRPr lang="en-US" sz="1440" dirty="0"/>
          </a:p>
        </p:txBody>
      </p:sp>
      <p:sp>
        <p:nvSpPr>
          <p:cNvPr id="17" name="Text 15"/>
          <p:cNvSpPr/>
          <p:nvPr/>
        </p:nvSpPr>
        <p:spPr>
          <a:xfrm>
            <a:off x="3386341" y="1795142"/>
            <a:ext cx="2322576" cy="393192"/>
          </a:xfrm>
          <a:prstGeom prst="rect">
            <a:avLst/>
          </a:prstGeom>
          <a:noFill/>
        </p:spPr>
        <p:txBody>
          <a:bodyPr wrap="square" lIns="95250" tIns="95250" rIns="95250" bIns="95250" rtlCol="0" anchor="ctr"/>
          <a:lstStyle/>
          <a:p>
            <a:pPr marL="0" indent="0" algn="ctr">
              <a:lnSpc>
                <a:spcPct val="100000"/>
              </a:lnSpc>
              <a:buNone/>
            </a:pPr>
            <a:r>
              <a:rPr lang="en-US" sz="1585" b="1" dirty="0">
                <a:solidFill>
                  <a:srgbClr val="191063"/>
                </a:solidFill>
                <a:latin typeface="Microsoft Yahei" pitchFamily="34" charset="0"/>
                <a:ea typeface="Microsoft Yahei" pitchFamily="34" charset="-122"/>
                <a:cs typeface="Microsoft Yahei" pitchFamily="34" charset="-120"/>
              </a:rPr>
              <a:t>定制评估算法</a:t>
            </a:r>
            <a:endParaRPr lang="en-US" sz="1440" dirty="0"/>
          </a:p>
        </p:txBody>
      </p:sp>
      <p:sp>
        <p:nvSpPr>
          <p:cNvPr id="18" name="Text 16"/>
          <p:cNvSpPr/>
          <p:nvPr/>
        </p:nvSpPr>
        <p:spPr>
          <a:xfrm>
            <a:off x="3514357" y="2308965"/>
            <a:ext cx="2194560" cy="1719072"/>
          </a:xfrm>
          <a:prstGeom prst="rect">
            <a:avLst/>
          </a:prstGeom>
          <a:noFill/>
        </p:spPr>
        <p:txBody>
          <a:bodyPr wrap="square" lIns="95250" tIns="95250" rIns="95250" bIns="95250" rtlCol="0" anchor="t">
            <a:spAutoFit/>
          </a:bodyPr>
          <a:lstStyle/>
          <a:p>
            <a:pPr marL="0" indent="0">
              <a:lnSpc>
                <a:spcPct val="101000"/>
              </a:lnSpc>
              <a:spcBef>
                <a:spcPts val="375"/>
              </a:spcBef>
              <a:buNone/>
            </a:pPr>
            <a:r>
              <a:rPr lang="en-US" sz="1295" dirty="0">
                <a:solidFill>
                  <a:srgbClr val="000000"/>
                </a:solidFill>
                <a:latin typeface="Microsoft Yahei" pitchFamily="34" charset="0"/>
                <a:ea typeface="Microsoft Yahei" pitchFamily="34" charset="-122"/>
                <a:cs typeface="Microsoft Yahei" pitchFamily="34" charset="-120"/>
              </a:rPr>
              <a:t>针对多种运动类型 (硬拉、深蹲、平板支撑、引体向上、俯卧撑) 独立开发评估算法模块 示例： 深蹲 (髋膝角度)、引体向上 (下巴过杠、手臂伸直)</a:t>
            </a:r>
            <a:endParaRPr lang="en-US" sz="1440" dirty="0"/>
          </a:p>
        </p:txBody>
      </p:sp>
      <p:sp>
        <p:nvSpPr>
          <p:cNvPr id="19" name="Text 17"/>
          <p:cNvSpPr/>
          <p:nvPr/>
        </p:nvSpPr>
        <p:spPr>
          <a:xfrm>
            <a:off x="6285208" y="1795142"/>
            <a:ext cx="2322576" cy="393192"/>
          </a:xfrm>
          <a:prstGeom prst="rect">
            <a:avLst/>
          </a:prstGeom>
          <a:noFill/>
        </p:spPr>
        <p:txBody>
          <a:bodyPr wrap="square" lIns="95250" tIns="95250" rIns="95250" bIns="95250" rtlCol="0" anchor="ctr"/>
          <a:lstStyle/>
          <a:p>
            <a:pPr marL="0" indent="0" algn="ctr">
              <a:lnSpc>
                <a:spcPct val="100000"/>
              </a:lnSpc>
              <a:buNone/>
            </a:pPr>
            <a:r>
              <a:rPr lang="en-US" sz="1585" b="1" dirty="0">
                <a:solidFill>
                  <a:srgbClr val="191063"/>
                </a:solidFill>
                <a:latin typeface="Microsoft Yahei" pitchFamily="34" charset="0"/>
                <a:ea typeface="Microsoft Yahei" pitchFamily="34" charset="-122"/>
                <a:cs typeface="Microsoft Yahei" pitchFamily="34" charset="-120"/>
              </a:rPr>
              <a:t>科学评估</a:t>
            </a:r>
            <a:endParaRPr lang="en-US" sz="1440" dirty="0"/>
          </a:p>
        </p:txBody>
      </p:sp>
      <p:sp>
        <p:nvSpPr>
          <p:cNvPr id="20" name="Text 18"/>
          <p:cNvSpPr/>
          <p:nvPr/>
        </p:nvSpPr>
        <p:spPr>
          <a:xfrm>
            <a:off x="6413224" y="2308965"/>
            <a:ext cx="2194560" cy="1463040"/>
          </a:xfrm>
          <a:prstGeom prst="rect">
            <a:avLst/>
          </a:prstGeom>
          <a:noFill/>
        </p:spPr>
        <p:txBody>
          <a:bodyPr wrap="square" lIns="95250" tIns="95250" rIns="95250" bIns="95250" rtlCol="0" anchor="t">
            <a:spAutoFit/>
          </a:bodyPr>
          <a:lstStyle/>
          <a:p>
            <a:pPr marL="0" indent="0">
              <a:lnSpc>
                <a:spcPct val="101000"/>
              </a:lnSpc>
              <a:spcBef>
                <a:spcPts val="375"/>
              </a:spcBef>
              <a:buNone/>
            </a:pPr>
            <a:r>
              <a:rPr lang="en-US" sz="1295" dirty="0">
                <a:solidFill>
                  <a:srgbClr val="000000"/>
                </a:solidFill>
                <a:latin typeface="Microsoft Yahei" pitchFamily="34" charset="0"/>
                <a:ea typeface="Microsoft Yahei" pitchFamily="34" charset="-122"/>
                <a:cs typeface="Microsoft Yahei" pitchFamily="34" charset="-120"/>
              </a:rPr>
              <a:t>分析关键关节角度、运动轨迹、阶段姿态特征结合运动生物力学原理判断动作规范性精细化评分机制，提供量化结果</a:t>
            </a:r>
            <a:endParaRPr lang="en-US" sz="144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42270" y="143148"/>
            <a:ext cx="8311854" cy="676656"/>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590" b="1" dirty="0">
                <a:solidFill>
                  <a:srgbClr val="40249D"/>
                </a:solidFill>
                <a:latin typeface="Microsoft Yahei" pitchFamily="34" charset="0"/>
                <a:ea typeface="Microsoft Yahei" pitchFamily="34" charset="-122"/>
                <a:cs typeface="Microsoft Yahei" pitchFamily="34" charset="-120"/>
              </a:rPr>
              <a:t>用户价值</a:t>
            </a:r>
            <a:endParaRPr lang="en-US" sz="1440" dirty="0"/>
          </a:p>
        </p:txBody>
      </p:sp>
      <p:sp>
        <p:nvSpPr>
          <p:cNvPr id="3" name="Shape 1"/>
          <p:cNvSpPr/>
          <p:nvPr/>
        </p:nvSpPr>
        <p:spPr>
          <a:xfrm>
            <a:off x="3738792" y="1064374"/>
            <a:ext cx="5164082" cy="969023"/>
          </a:xfrm>
          <a:custGeom>
            <a:avLst/>
            <a:gdLst/>
            <a:ahLst/>
            <a:cxnLst/>
            <a:rect l="l" t="t" r="r" b="b"/>
            <a:pathLst>
              <a:path w="5164082" h="969023">
                <a:moveTo>
                  <a:pt x="111280" y="0"/>
                </a:moveTo>
                <a:moveTo>
                  <a:pt x="111280" y="0"/>
                </a:moveTo>
                <a:lnTo>
                  <a:pt x="5052802" y="0"/>
                </a:lnTo>
                <a:quadBezTo>
                  <a:pt x="5164082" y="0"/>
                  <a:pt x="5164082" y="91952"/>
                </a:quadBezTo>
                <a:lnTo>
                  <a:pt x="5164082" y="877071"/>
                </a:lnTo>
                <a:quadBezTo>
                  <a:pt x="5164082" y="969023"/>
                  <a:pt x="5052802" y="969023"/>
                </a:quadBezTo>
                <a:lnTo>
                  <a:pt x="111280" y="969023"/>
                </a:lnTo>
                <a:quadBezTo>
                  <a:pt x="0" y="969023"/>
                  <a:pt x="0" y="877071"/>
                </a:quadBezTo>
                <a:lnTo>
                  <a:pt x="0" y="91952"/>
                </a:lnTo>
                <a:quadBezTo>
                  <a:pt x="0" y="0"/>
                  <a:pt x="111280" y="0"/>
                </a:quadBezTo>
                <a:close/>
              </a:path>
            </a:pathLst>
          </a:custGeom>
          <a:solidFill>
            <a:srgbClr val="F4F7FF"/>
          </a:solidFill>
          <a:effectLst>
            <a:outerShdw blurRad="19050" dist="25400" dir="2700000" algn="bl" rotWithShape="0">
              <a:srgbClr val="DADADA">
                <a:alpha val="100000"/>
              </a:srgbClr>
            </a:outerShdw>
          </a:effectLst>
        </p:spPr>
      </p:sp>
      <p:pic>
        <p:nvPicPr>
          <p:cNvPr id="4" name="Image 0" descr="preencoded.png"/>
          <p:cNvPicPr>
            <a:picLocks noChangeAspect="1"/>
          </p:cNvPicPr>
          <p:nvPr/>
        </p:nvPicPr>
        <p:blipFill>
          <a:blip r:embed="rId2"/>
          <a:stretch>
            <a:fillRect/>
          </a:stretch>
        </p:blipFill>
        <p:spPr>
          <a:xfrm flipH="1">
            <a:off x="3330900" y="1170001"/>
            <a:ext cx="757769" cy="757769"/>
          </a:xfrm>
          <a:prstGeom prst="rect">
            <a:avLst/>
          </a:prstGeom>
        </p:spPr>
      </p:pic>
      <p:pic>
        <p:nvPicPr>
          <p:cNvPr id="5" name="Image 1" descr="preencoded.png"/>
          <p:cNvPicPr>
            <a:picLocks noChangeAspect="1"/>
          </p:cNvPicPr>
          <p:nvPr/>
        </p:nvPicPr>
        <p:blipFill>
          <a:blip r:embed="rId3"/>
          <a:stretch>
            <a:fillRect/>
          </a:stretch>
        </p:blipFill>
        <p:spPr>
          <a:xfrm>
            <a:off x="264013" y="1064374"/>
            <a:ext cx="3274332" cy="969023"/>
          </a:xfrm>
          <a:prstGeom prst="rect">
            <a:avLst/>
          </a:prstGeom>
        </p:spPr>
      </p:pic>
      <p:sp>
        <p:nvSpPr>
          <p:cNvPr id="6" name="Shape 2"/>
          <p:cNvSpPr/>
          <p:nvPr/>
        </p:nvSpPr>
        <p:spPr>
          <a:xfrm>
            <a:off x="3738792" y="2326835"/>
            <a:ext cx="5164082" cy="969023"/>
          </a:xfrm>
          <a:custGeom>
            <a:avLst/>
            <a:gdLst/>
            <a:ahLst/>
            <a:cxnLst/>
            <a:rect l="l" t="t" r="r" b="b"/>
            <a:pathLst>
              <a:path w="5164082" h="969023">
                <a:moveTo>
                  <a:pt x="111280" y="0"/>
                </a:moveTo>
                <a:moveTo>
                  <a:pt x="111280" y="0"/>
                </a:moveTo>
                <a:lnTo>
                  <a:pt x="5052802" y="0"/>
                </a:lnTo>
                <a:quadBezTo>
                  <a:pt x="5164082" y="0"/>
                  <a:pt x="5164082" y="91952"/>
                </a:quadBezTo>
                <a:lnTo>
                  <a:pt x="5164082" y="877071"/>
                </a:lnTo>
                <a:quadBezTo>
                  <a:pt x="5164082" y="969023"/>
                  <a:pt x="5052802" y="969023"/>
                </a:quadBezTo>
                <a:lnTo>
                  <a:pt x="111280" y="969023"/>
                </a:lnTo>
                <a:quadBezTo>
                  <a:pt x="0" y="969023"/>
                  <a:pt x="0" y="877071"/>
                </a:quadBezTo>
                <a:lnTo>
                  <a:pt x="0" y="91952"/>
                </a:lnTo>
                <a:quadBezTo>
                  <a:pt x="0" y="0"/>
                  <a:pt x="111280" y="0"/>
                </a:quadBezTo>
                <a:close/>
              </a:path>
            </a:pathLst>
          </a:custGeom>
          <a:solidFill>
            <a:srgbClr val="F4F7FF"/>
          </a:solidFill>
          <a:effectLst>
            <a:outerShdw blurRad="19050" dist="25400" dir="2700000" algn="bl" rotWithShape="0">
              <a:srgbClr val="DADADA">
                <a:alpha val="100000"/>
              </a:srgbClr>
            </a:outerShdw>
          </a:effectLst>
        </p:spPr>
      </p:sp>
      <p:pic>
        <p:nvPicPr>
          <p:cNvPr id="7" name="Image 2" descr="preencoded.png"/>
          <p:cNvPicPr>
            <a:picLocks noChangeAspect="1"/>
          </p:cNvPicPr>
          <p:nvPr/>
        </p:nvPicPr>
        <p:blipFill>
          <a:blip r:embed="rId4"/>
          <a:stretch>
            <a:fillRect/>
          </a:stretch>
        </p:blipFill>
        <p:spPr>
          <a:xfrm flipH="1">
            <a:off x="3330900" y="2432462"/>
            <a:ext cx="757769" cy="757769"/>
          </a:xfrm>
          <a:prstGeom prst="rect">
            <a:avLst/>
          </a:prstGeom>
        </p:spPr>
      </p:pic>
      <p:pic>
        <p:nvPicPr>
          <p:cNvPr id="8" name="Image 3" descr="preencoded.png"/>
          <p:cNvPicPr>
            <a:picLocks noChangeAspect="1"/>
          </p:cNvPicPr>
          <p:nvPr/>
        </p:nvPicPr>
        <p:blipFill>
          <a:blip r:embed="rId5"/>
          <a:stretch>
            <a:fillRect/>
          </a:stretch>
        </p:blipFill>
        <p:spPr>
          <a:xfrm>
            <a:off x="264013" y="2326835"/>
            <a:ext cx="3274332" cy="969023"/>
          </a:xfrm>
          <a:prstGeom prst="rect">
            <a:avLst/>
          </a:prstGeom>
        </p:spPr>
      </p:pic>
      <p:sp>
        <p:nvSpPr>
          <p:cNvPr id="9" name="Shape 3"/>
          <p:cNvSpPr/>
          <p:nvPr/>
        </p:nvSpPr>
        <p:spPr>
          <a:xfrm>
            <a:off x="3738792" y="3589296"/>
            <a:ext cx="5164082" cy="969023"/>
          </a:xfrm>
          <a:custGeom>
            <a:avLst/>
            <a:gdLst/>
            <a:ahLst/>
            <a:cxnLst/>
            <a:rect l="l" t="t" r="r" b="b"/>
            <a:pathLst>
              <a:path w="5164082" h="969023">
                <a:moveTo>
                  <a:pt x="111280" y="0"/>
                </a:moveTo>
                <a:moveTo>
                  <a:pt x="111280" y="0"/>
                </a:moveTo>
                <a:lnTo>
                  <a:pt x="5052802" y="0"/>
                </a:lnTo>
                <a:quadBezTo>
                  <a:pt x="5164082" y="0"/>
                  <a:pt x="5164082" y="91952"/>
                </a:quadBezTo>
                <a:lnTo>
                  <a:pt x="5164082" y="877071"/>
                </a:lnTo>
                <a:quadBezTo>
                  <a:pt x="5164082" y="969023"/>
                  <a:pt x="5052802" y="969023"/>
                </a:quadBezTo>
                <a:lnTo>
                  <a:pt x="111280" y="969023"/>
                </a:lnTo>
                <a:quadBezTo>
                  <a:pt x="0" y="969023"/>
                  <a:pt x="0" y="877071"/>
                </a:quadBezTo>
                <a:lnTo>
                  <a:pt x="0" y="91952"/>
                </a:lnTo>
                <a:quadBezTo>
                  <a:pt x="0" y="0"/>
                  <a:pt x="111280" y="0"/>
                </a:quadBezTo>
                <a:close/>
              </a:path>
            </a:pathLst>
          </a:custGeom>
          <a:solidFill>
            <a:srgbClr val="F4F7FF"/>
          </a:solidFill>
          <a:effectLst>
            <a:outerShdw blurRad="19050" dist="25400" dir="2700000" algn="bl" rotWithShape="0">
              <a:srgbClr val="DADADA">
                <a:alpha val="100000"/>
              </a:srgbClr>
            </a:outerShdw>
          </a:effectLst>
        </p:spPr>
      </p:sp>
      <p:pic>
        <p:nvPicPr>
          <p:cNvPr id="10" name="Image 4" descr="preencoded.png"/>
          <p:cNvPicPr>
            <a:picLocks noChangeAspect="1"/>
          </p:cNvPicPr>
          <p:nvPr/>
        </p:nvPicPr>
        <p:blipFill>
          <a:blip r:embed="rId2"/>
          <a:stretch>
            <a:fillRect/>
          </a:stretch>
        </p:blipFill>
        <p:spPr>
          <a:xfrm flipH="1">
            <a:off x="3330900" y="3694923"/>
            <a:ext cx="757769" cy="757769"/>
          </a:xfrm>
          <a:prstGeom prst="rect">
            <a:avLst/>
          </a:prstGeom>
        </p:spPr>
      </p:pic>
      <p:pic>
        <p:nvPicPr>
          <p:cNvPr id="11" name="Image 5" descr="preencoded.png"/>
          <p:cNvPicPr>
            <a:picLocks noChangeAspect="1"/>
          </p:cNvPicPr>
          <p:nvPr/>
        </p:nvPicPr>
        <p:blipFill>
          <a:blip r:embed="rId3"/>
          <a:stretch>
            <a:fillRect/>
          </a:stretch>
        </p:blipFill>
        <p:spPr>
          <a:xfrm>
            <a:off x="264013" y="3589296"/>
            <a:ext cx="3274332" cy="969023"/>
          </a:xfrm>
          <a:prstGeom prst="rect">
            <a:avLst/>
          </a:prstGeom>
        </p:spPr>
      </p:pic>
      <p:sp>
        <p:nvSpPr>
          <p:cNvPr id="12" name="Shape 4"/>
          <p:cNvSpPr/>
          <p:nvPr/>
        </p:nvSpPr>
        <p:spPr>
          <a:xfrm>
            <a:off x="528675" y="1234611"/>
            <a:ext cx="628549" cy="628549"/>
          </a:xfrm>
          <a:custGeom>
            <a:avLst/>
            <a:gdLst/>
            <a:ahLst/>
            <a:cxnLst/>
            <a:rect l="l" t="t" r="r" b="b"/>
            <a:pathLst>
              <a:path w="628549" h="628549">
                <a:moveTo>
                  <a:pt x="314274" y="0"/>
                </a:moveTo>
                <a:moveTo>
                  <a:pt x="314274" y="0"/>
                </a:moveTo>
                <a:cubicBezTo>
                  <a:pt x="487727" y="0"/>
                  <a:pt x="628549" y="140822"/>
                  <a:pt x="628549" y="314274"/>
                </a:cubicBezTo>
                <a:cubicBezTo>
                  <a:pt x="628549" y="487727"/>
                  <a:pt x="487727" y="628549"/>
                  <a:pt x="314274" y="628549"/>
                </a:cubicBezTo>
                <a:cubicBezTo>
                  <a:pt x="140822" y="628549"/>
                  <a:pt x="0" y="487727"/>
                  <a:pt x="0" y="314274"/>
                </a:cubicBezTo>
                <a:cubicBezTo>
                  <a:pt x="0" y="140822"/>
                  <a:pt x="140822" y="0"/>
                  <a:pt x="314274" y="0"/>
                </a:cubicBezTo>
                <a:close/>
              </a:path>
            </a:pathLst>
          </a:custGeom>
          <a:solidFill>
            <a:srgbClr val="F4F7FF"/>
          </a:solidFill>
        </p:spPr>
      </p:sp>
      <p:pic>
        <p:nvPicPr>
          <p:cNvPr id="13" name="Image 6" descr="preencoded.png"/>
          <p:cNvPicPr>
            <a:picLocks noChangeAspect="1"/>
          </p:cNvPicPr>
          <p:nvPr/>
        </p:nvPicPr>
        <p:blipFill>
          <a:blip r:embed="rId6"/>
          <a:stretch>
            <a:fillRect/>
          </a:stretch>
        </p:blipFill>
        <p:spPr>
          <a:xfrm>
            <a:off x="704320" y="1410255"/>
            <a:ext cx="277260" cy="277260"/>
          </a:xfrm>
          <a:prstGeom prst="rect">
            <a:avLst/>
          </a:prstGeom>
        </p:spPr>
      </p:pic>
      <p:sp>
        <p:nvSpPr>
          <p:cNvPr id="14" name="Shape 5"/>
          <p:cNvSpPr/>
          <p:nvPr/>
        </p:nvSpPr>
        <p:spPr>
          <a:xfrm>
            <a:off x="528675" y="2497072"/>
            <a:ext cx="628549" cy="628549"/>
          </a:xfrm>
          <a:custGeom>
            <a:avLst/>
            <a:gdLst/>
            <a:ahLst/>
            <a:cxnLst/>
            <a:rect l="l" t="t" r="r" b="b"/>
            <a:pathLst>
              <a:path w="628549" h="628549">
                <a:moveTo>
                  <a:pt x="314274" y="0"/>
                </a:moveTo>
                <a:moveTo>
                  <a:pt x="314274" y="0"/>
                </a:moveTo>
                <a:cubicBezTo>
                  <a:pt x="487727" y="0"/>
                  <a:pt x="628549" y="140822"/>
                  <a:pt x="628549" y="314274"/>
                </a:cubicBezTo>
                <a:cubicBezTo>
                  <a:pt x="628549" y="487727"/>
                  <a:pt x="487727" y="628549"/>
                  <a:pt x="314274" y="628549"/>
                </a:cubicBezTo>
                <a:cubicBezTo>
                  <a:pt x="140822" y="628549"/>
                  <a:pt x="0" y="487727"/>
                  <a:pt x="0" y="314274"/>
                </a:cubicBezTo>
                <a:cubicBezTo>
                  <a:pt x="0" y="140822"/>
                  <a:pt x="140822" y="0"/>
                  <a:pt x="314274" y="0"/>
                </a:cubicBezTo>
                <a:close/>
              </a:path>
            </a:pathLst>
          </a:custGeom>
          <a:solidFill>
            <a:srgbClr val="F4F7FF"/>
          </a:solidFill>
        </p:spPr>
      </p:sp>
      <p:sp>
        <p:nvSpPr>
          <p:cNvPr id="15" name="Shape 6"/>
          <p:cNvSpPr/>
          <p:nvPr/>
        </p:nvSpPr>
        <p:spPr>
          <a:xfrm>
            <a:off x="528675" y="3759533"/>
            <a:ext cx="628549" cy="628549"/>
          </a:xfrm>
          <a:custGeom>
            <a:avLst/>
            <a:gdLst/>
            <a:ahLst/>
            <a:cxnLst/>
            <a:rect l="l" t="t" r="r" b="b"/>
            <a:pathLst>
              <a:path w="628549" h="628549">
                <a:moveTo>
                  <a:pt x="314274" y="0"/>
                </a:moveTo>
                <a:moveTo>
                  <a:pt x="314274" y="0"/>
                </a:moveTo>
                <a:cubicBezTo>
                  <a:pt x="487727" y="0"/>
                  <a:pt x="628549" y="140822"/>
                  <a:pt x="628549" y="314274"/>
                </a:cubicBezTo>
                <a:cubicBezTo>
                  <a:pt x="628549" y="487727"/>
                  <a:pt x="487727" y="628549"/>
                  <a:pt x="314274" y="628549"/>
                </a:cubicBezTo>
                <a:cubicBezTo>
                  <a:pt x="140822" y="628549"/>
                  <a:pt x="0" y="487727"/>
                  <a:pt x="0" y="314274"/>
                </a:cubicBezTo>
                <a:cubicBezTo>
                  <a:pt x="0" y="140822"/>
                  <a:pt x="140822" y="0"/>
                  <a:pt x="314274" y="0"/>
                </a:cubicBezTo>
                <a:close/>
              </a:path>
            </a:pathLst>
          </a:custGeom>
          <a:solidFill>
            <a:srgbClr val="F4F7FF"/>
          </a:solidFill>
        </p:spPr>
      </p:sp>
      <p:pic>
        <p:nvPicPr>
          <p:cNvPr id="16" name="Image 7" descr="preencoded.png"/>
          <p:cNvPicPr>
            <a:picLocks noChangeAspect="1"/>
          </p:cNvPicPr>
          <p:nvPr/>
        </p:nvPicPr>
        <p:blipFill>
          <a:blip r:embed="rId7"/>
          <a:stretch>
            <a:fillRect/>
          </a:stretch>
        </p:blipFill>
        <p:spPr>
          <a:xfrm>
            <a:off x="698475" y="2666871"/>
            <a:ext cx="288950" cy="288950"/>
          </a:xfrm>
          <a:prstGeom prst="rect">
            <a:avLst/>
          </a:prstGeom>
        </p:spPr>
      </p:pic>
      <p:pic>
        <p:nvPicPr>
          <p:cNvPr id="17" name="Image 8" descr="preencoded.png"/>
          <p:cNvPicPr>
            <a:picLocks noChangeAspect="1"/>
          </p:cNvPicPr>
          <p:nvPr/>
        </p:nvPicPr>
        <p:blipFill>
          <a:blip r:embed="rId8"/>
          <a:stretch>
            <a:fillRect/>
          </a:stretch>
        </p:blipFill>
        <p:spPr>
          <a:xfrm>
            <a:off x="710362" y="3941220"/>
            <a:ext cx="265176" cy="265176"/>
          </a:xfrm>
          <a:prstGeom prst="rect">
            <a:avLst/>
          </a:prstGeom>
        </p:spPr>
      </p:pic>
      <p:sp>
        <p:nvSpPr>
          <p:cNvPr id="18" name="Text 7"/>
          <p:cNvSpPr/>
          <p:nvPr/>
        </p:nvSpPr>
        <p:spPr>
          <a:xfrm>
            <a:off x="1157224" y="1356861"/>
            <a:ext cx="2123132" cy="374904"/>
          </a:xfrm>
          <a:prstGeom prst="rect">
            <a:avLst/>
          </a:prstGeom>
          <a:noFill/>
        </p:spPr>
        <p:txBody>
          <a:bodyPr wrap="square" lIns="95250" tIns="95250" rIns="95250" bIns="95250" rtlCol="0" anchor="ctr"/>
          <a:lstStyle/>
          <a:p>
            <a:pPr marL="0" indent="0" algn="ctr">
              <a:lnSpc>
                <a:spcPct val="100000"/>
              </a:lnSpc>
              <a:spcBef>
                <a:spcPts val="375"/>
              </a:spcBef>
              <a:buNone/>
            </a:pPr>
            <a:r>
              <a:rPr lang="en-US" sz="1585" b="1" kern="0" spc="72" dirty="0">
                <a:solidFill>
                  <a:srgbClr val="FFFFFF"/>
                </a:solidFill>
                <a:latin typeface="Microsoft Yahei" pitchFamily="34" charset="0"/>
                <a:ea typeface="Microsoft Yahei" pitchFamily="34" charset="-122"/>
                <a:cs typeface="Microsoft Yahei" pitchFamily="34" charset="-120"/>
              </a:rPr>
              <a:t>降低入门门槛</a:t>
            </a:r>
            <a:endParaRPr lang="en-US" sz="1440" dirty="0"/>
          </a:p>
        </p:txBody>
      </p:sp>
      <p:sp>
        <p:nvSpPr>
          <p:cNvPr id="19" name="Text 8"/>
          <p:cNvSpPr/>
          <p:nvPr/>
        </p:nvSpPr>
        <p:spPr>
          <a:xfrm>
            <a:off x="4193049" y="1064374"/>
            <a:ext cx="4626983" cy="969023"/>
          </a:xfrm>
          <a:prstGeom prst="rect">
            <a:avLst/>
          </a:prstGeom>
          <a:noFill/>
        </p:spPr>
        <p:txBody>
          <a:bodyPr wrap="square" lIns="95250" tIns="95250" rIns="95250" bIns="95250" rtlCol="0" anchor="ctr"/>
          <a:lstStyle/>
          <a:p>
            <a:pPr marL="0" indent="0">
              <a:lnSpc>
                <a:spcPct val="100000"/>
              </a:lnSpc>
              <a:spcBef>
                <a:spcPts val="375"/>
              </a:spcBef>
              <a:buNone/>
            </a:pPr>
            <a:r>
              <a:rPr lang="en-US" sz="1440" dirty="0">
                <a:solidFill>
                  <a:srgbClr val="000000"/>
                </a:solidFill>
                <a:latin typeface="Microsoft Yahei" pitchFamily="34" charset="0"/>
                <a:ea typeface="Microsoft Yahei" pitchFamily="34" charset="-122"/>
                <a:cs typeface="Microsoft Yahei" pitchFamily="34" charset="-120"/>
              </a:rPr>
              <a:t>解决无指导下动作不规范、难入门的痛点。助力新手高效、安全开启运动旅程。</a:t>
            </a:r>
            <a:endParaRPr lang="en-US" sz="1440" dirty="0"/>
          </a:p>
        </p:txBody>
      </p:sp>
      <p:sp>
        <p:nvSpPr>
          <p:cNvPr id="20" name="Text 9"/>
          <p:cNvSpPr/>
          <p:nvPr/>
        </p:nvSpPr>
        <p:spPr>
          <a:xfrm>
            <a:off x="1157224" y="2619323"/>
            <a:ext cx="2123132" cy="347472"/>
          </a:xfrm>
          <a:prstGeom prst="rect">
            <a:avLst/>
          </a:prstGeom>
          <a:noFill/>
        </p:spPr>
        <p:txBody>
          <a:bodyPr wrap="square" lIns="95250" tIns="95250" rIns="95250" bIns="95250" rtlCol="0" anchor="ctr"/>
          <a:lstStyle/>
          <a:p>
            <a:pPr marL="0" indent="0" algn="ctr">
              <a:lnSpc>
                <a:spcPct val="100000"/>
              </a:lnSpc>
              <a:spcBef>
                <a:spcPts val="375"/>
              </a:spcBef>
              <a:buNone/>
            </a:pPr>
            <a:r>
              <a:rPr lang="en-US" sz="1585" b="1" kern="0" spc="72" dirty="0">
                <a:solidFill>
                  <a:srgbClr val="FFFFFF"/>
                </a:solidFill>
                <a:latin typeface="Microsoft Yahei" pitchFamily="34" charset="0"/>
                <a:ea typeface="Microsoft Yahei" pitchFamily="34" charset="-122"/>
                <a:cs typeface="Microsoft Yahei" pitchFamily="34" charset="-120"/>
              </a:rPr>
              <a:t>实时自我纠错</a:t>
            </a:r>
            <a:endParaRPr lang="en-US" sz="1440" dirty="0"/>
          </a:p>
        </p:txBody>
      </p:sp>
      <p:sp>
        <p:nvSpPr>
          <p:cNvPr id="21" name="Text 10"/>
          <p:cNvSpPr/>
          <p:nvPr/>
        </p:nvSpPr>
        <p:spPr>
          <a:xfrm>
            <a:off x="4193049" y="2326835"/>
            <a:ext cx="4626983" cy="969023"/>
          </a:xfrm>
          <a:prstGeom prst="rect">
            <a:avLst/>
          </a:prstGeom>
          <a:noFill/>
        </p:spPr>
        <p:txBody>
          <a:bodyPr wrap="square" lIns="95250" tIns="95250" rIns="95250" bIns="95250" rtlCol="0" anchor="ctr"/>
          <a:lstStyle/>
          <a:p>
            <a:pPr marL="0" indent="0">
              <a:lnSpc>
                <a:spcPct val="100000"/>
              </a:lnSpc>
              <a:spcBef>
                <a:spcPts val="375"/>
              </a:spcBef>
              <a:buNone/>
            </a:pPr>
            <a:r>
              <a:rPr lang="en-US" sz="1440" dirty="0">
                <a:solidFill>
                  <a:srgbClr val="000000"/>
                </a:solidFill>
                <a:latin typeface="Microsoft Yahei" pitchFamily="34" charset="0"/>
                <a:ea typeface="Microsoft Yahei" pitchFamily="34" charset="-122"/>
                <a:cs typeface="Microsoft Yahei" pitchFamily="34" charset="-120"/>
              </a:rPr>
              <a:t>即使无人指导，也能及时发现并修正错误。</a:t>
            </a:r>
            <a:endParaRPr lang="en-US" sz="1440" dirty="0"/>
          </a:p>
        </p:txBody>
      </p:sp>
      <p:sp>
        <p:nvSpPr>
          <p:cNvPr id="22" name="Text 11"/>
          <p:cNvSpPr/>
          <p:nvPr/>
        </p:nvSpPr>
        <p:spPr>
          <a:xfrm>
            <a:off x="1157224" y="3881784"/>
            <a:ext cx="2123132" cy="374904"/>
          </a:xfrm>
          <a:prstGeom prst="rect">
            <a:avLst/>
          </a:prstGeom>
          <a:noFill/>
        </p:spPr>
        <p:txBody>
          <a:bodyPr wrap="square" lIns="95250" tIns="95250" rIns="95250" bIns="95250" rtlCol="0" anchor="ctr"/>
          <a:lstStyle/>
          <a:p>
            <a:pPr marL="0" indent="0" algn="ctr">
              <a:lnSpc>
                <a:spcPct val="100000"/>
              </a:lnSpc>
              <a:spcBef>
                <a:spcPts val="375"/>
              </a:spcBef>
              <a:buNone/>
            </a:pPr>
            <a:r>
              <a:rPr lang="en-US" sz="1585" b="1" kern="0" spc="72" dirty="0">
                <a:solidFill>
                  <a:srgbClr val="FFFFFF"/>
                </a:solidFill>
                <a:latin typeface="Microsoft Yahei" pitchFamily="34" charset="0"/>
                <a:ea typeface="Microsoft Yahei" pitchFamily="34" charset="-122"/>
                <a:cs typeface="Microsoft Yahei" pitchFamily="34" charset="-120"/>
              </a:rPr>
              <a:t>科学客观反馈</a:t>
            </a:r>
            <a:endParaRPr lang="en-US" sz="1440" dirty="0"/>
          </a:p>
        </p:txBody>
      </p:sp>
      <p:sp>
        <p:nvSpPr>
          <p:cNvPr id="23" name="Text 12"/>
          <p:cNvSpPr/>
          <p:nvPr/>
        </p:nvSpPr>
        <p:spPr>
          <a:xfrm>
            <a:off x="4193049" y="3589296"/>
            <a:ext cx="4626983" cy="969023"/>
          </a:xfrm>
          <a:prstGeom prst="rect">
            <a:avLst/>
          </a:prstGeom>
          <a:noFill/>
        </p:spPr>
        <p:txBody>
          <a:bodyPr wrap="square" lIns="95250" tIns="95250" rIns="95250" bIns="95250" rtlCol="0" anchor="ctr"/>
          <a:lstStyle/>
          <a:p>
            <a:pPr marL="0" indent="0">
              <a:lnSpc>
                <a:spcPct val="100000"/>
              </a:lnSpc>
              <a:spcBef>
                <a:spcPts val="375"/>
              </a:spcBef>
              <a:buNone/>
            </a:pPr>
            <a:r>
              <a:rPr lang="en-US" sz="1440" dirty="0">
                <a:solidFill>
                  <a:srgbClr val="000000"/>
                </a:solidFill>
                <a:latin typeface="Microsoft Yahei" pitchFamily="34" charset="0"/>
                <a:ea typeface="Microsoft Yahei" pitchFamily="34" charset="-122"/>
                <a:cs typeface="Microsoft Yahei" pitchFamily="34" charset="-120"/>
              </a:rPr>
              <a:t>获取量化、专业的训练反馈。</a:t>
            </a:r>
            <a:endParaRPr lang="en-US" sz="144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701996" y="1402135"/>
            <a:ext cx="741298" cy="548640"/>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2880" b="1" dirty="0">
                <a:solidFill>
                  <a:srgbClr val="191063"/>
                </a:solidFill>
                <a:latin typeface="Microsoft Yahei" pitchFamily="34" charset="0"/>
                <a:ea typeface="Microsoft Yahei" pitchFamily="34" charset="-122"/>
                <a:cs typeface="Microsoft Yahei" pitchFamily="34" charset="-120"/>
              </a:rPr>
              <a:t>03</a:t>
            </a:r>
            <a:endParaRPr lang="en-US" sz="1440" dirty="0"/>
          </a:p>
        </p:txBody>
      </p:sp>
      <p:sp>
        <p:nvSpPr>
          <p:cNvPr id="3" name="Text 1"/>
          <p:cNvSpPr/>
          <p:nvPr/>
        </p:nvSpPr>
        <p:spPr>
          <a:xfrm>
            <a:off x="756860" y="2205990"/>
            <a:ext cx="7885770" cy="73152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880" b="1" dirty="0">
                <a:solidFill>
                  <a:srgbClr val="191063"/>
                </a:solidFill>
                <a:latin typeface="Microsoft Yahei" pitchFamily="34" charset="0"/>
                <a:ea typeface="Microsoft Yahei" pitchFamily="34" charset="-122"/>
                <a:cs typeface="Microsoft Yahei" pitchFamily="34" charset="-120"/>
              </a:rPr>
              <a:t>核心功能二：训练记录回溯与管理</a:t>
            </a:r>
            <a:endParaRPr lang="en-US" sz="144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717708" y="843965"/>
            <a:ext cx="8311854" cy="676656"/>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590" b="1" dirty="0">
                <a:solidFill>
                  <a:srgbClr val="40249D"/>
                </a:solidFill>
                <a:latin typeface="Microsoft Yahei" pitchFamily="34" charset="0"/>
                <a:ea typeface="Microsoft Yahei" pitchFamily="34" charset="-122"/>
                <a:cs typeface="Microsoft Yahei" pitchFamily="34" charset="-120"/>
              </a:rPr>
              <a:t>功能介绍</a:t>
            </a:r>
            <a:endParaRPr lang="en-US" sz="1440" dirty="0"/>
          </a:p>
        </p:txBody>
      </p:sp>
      <p:pic>
        <p:nvPicPr>
          <p:cNvPr id="7" name="56_1749124440(原视频)">
            <a:hlinkClick r:id="" action="ppaction://media"/>
          </p:cNvPr>
          <p:cNvPicPr/>
          <p:nvPr>
            <a:videoFile r:link="rId2"/>
            <p:extLst>
              <p:ext uri="{DAA4B4D4-6D71-4841-9C94-3DE7FCFB9230}">
                <p14:media xmlns:p14="http://schemas.microsoft.com/office/powerpoint/2010/main" r:embed="rId3"/>
              </p:ext>
            </p:extLst>
            <p:custDataLst>
              <p:tags r:id="rId4"/>
            </p:custDataLst>
          </p:nvPr>
        </p:nvPicPr>
        <p:blipFill>
          <a:blip r:embed="rId5"/>
          <a:stretch>
            <a:fillRect/>
          </a:stretch>
        </p:blipFill>
        <p:spPr>
          <a:xfrm>
            <a:off x="3410585" y="312420"/>
            <a:ext cx="2477770" cy="4707890"/>
          </a:xfrm>
          <a:prstGeom prst="rect">
            <a:avLst/>
          </a:prstGeom>
        </p:spPr>
      </p:pic>
    </p:spTree>
  </p:cSld>
  <p:clrMapOvr>
    <a:masterClrMapping/>
  </p:clrMapOvr>
  <p:timing>
    <p:tnLst>
      <p:par>
        <p:cTn id="1" dur="indefinite" restart="never" nodeType="tmRoot">
          <p:childTnLst>
            <p:video fullScrn="0">
              <p:cMediaNode>
                <p:cTn id="2" fill="hold" display="1">
                  <p:stCondLst>
                    <p:cond delay="indefinite"/>
                  </p:stCondLst>
                </p:cTn>
                <p:tgtEl>
                  <p:spTgt spid="7"/>
                </p:tgtEl>
              </p:cMediaNode>
            </p:video>
            <p:seq concurrent="1" nextAc="seek">
              <p:cTn id="3" restart="whenNotActive" fill="hold" evtFilter="cancelBubble" nodeType="interactiveSeq">
                <p:stCondLst>
                  <p:cond evt="onClick" delay="0">
                    <p:tgtEl>
                      <p:spTgt spid="7"/>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42270" y="143148"/>
            <a:ext cx="8311854" cy="64008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590" b="1" dirty="0">
                <a:solidFill>
                  <a:srgbClr val="40249D"/>
                </a:solidFill>
                <a:latin typeface="Microsoft Yahei" pitchFamily="34" charset="0"/>
                <a:ea typeface="Microsoft Yahei" pitchFamily="34" charset="-122"/>
                <a:cs typeface="Microsoft Yahei" pitchFamily="34" charset="-120"/>
              </a:rPr>
              <a:t>技术</a:t>
            </a:r>
            <a:endParaRPr lang="en-US" sz="1440" dirty="0"/>
          </a:p>
        </p:txBody>
      </p:sp>
      <p:pic>
        <p:nvPicPr>
          <p:cNvPr id="3" name="Image 0" descr="preencoded.png"/>
          <p:cNvPicPr>
            <a:picLocks noChangeAspect="1"/>
          </p:cNvPicPr>
          <p:nvPr/>
        </p:nvPicPr>
        <p:blipFill>
          <a:blip r:embed="rId2"/>
          <a:stretch>
            <a:fillRect/>
          </a:stretch>
        </p:blipFill>
        <p:spPr>
          <a:xfrm>
            <a:off x="3223432" y="969009"/>
            <a:ext cx="2759752" cy="2759752"/>
          </a:xfrm>
          <a:prstGeom prst="rect">
            <a:avLst/>
          </a:prstGeom>
        </p:spPr>
      </p:pic>
      <p:pic>
        <p:nvPicPr>
          <p:cNvPr id="4" name="Image 1" descr="preencoded.png"/>
          <p:cNvPicPr>
            <a:picLocks noChangeAspect="1"/>
          </p:cNvPicPr>
          <p:nvPr/>
        </p:nvPicPr>
        <p:blipFill>
          <a:blip r:embed="rId3"/>
          <a:stretch>
            <a:fillRect/>
          </a:stretch>
        </p:blipFill>
        <p:spPr>
          <a:xfrm>
            <a:off x="3223432" y="969009"/>
            <a:ext cx="2759752" cy="2759752"/>
          </a:xfrm>
          <a:prstGeom prst="rect">
            <a:avLst/>
          </a:prstGeom>
        </p:spPr>
      </p:pic>
      <p:sp>
        <p:nvSpPr>
          <p:cNvPr id="5" name="Text 1"/>
          <p:cNvSpPr/>
          <p:nvPr/>
        </p:nvSpPr>
        <p:spPr>
          <a:xfrm>
            <a:off x="3241720" y="1781957"/>
            <a:ext cx="714089" cy="566928"/>
          </a:xfrm>
          <a:prstGeom prst="rect">
            <a:avLst/>
          </a:prstGeom>
          <a:noFill/>
        </p:spPr>
        <p:txBody>
          <a:bodyPr wrap="square" lIns="95250" tIns="95250" rIns="95250" bIns="95250" rtlCol="0" anchor="ctr">
            <a:spAutoFit/>
          </a:bodyPr>
          <a:lstStyle/>
          <a:p>
            <a:pPr marL="0" indent="0" algn="ctr">
              <a:lnSpc>
                <a:spcPct val="113000"/>
              </a:lnSpc>
              <a:spcBef>
                <a:spcPts val="375"/>
              </a:spcBef>
              <a:buNone/>
            </a:pPr>
            <a:r>
              <a:rPr lang="en-US" sz="2015" b="1" dirty="0">
                <a:solidFill>
                  <a:srgbClr val="F4F7FF"/>
                </a:solidFill>
                <a:latin typeface="Microsoft Yahei" pitchFamily="34" charset="0"/>
                <a:ea typeface="Microsoft Yahei" pitchFamily="34" charset="-122"/>
                <a:cs typeface="Microsoft Yahei" pitchFamily="34" charset="-120"/>
              </a:rPr>
              <a:t>01</a:t>
            </a:r>
            <a:endParaRPr lang="en-US" sz="1440" dirty="0"/>
          </a:p>
        </p:txBody>
      </p:sp>
      <p:sp>
        <p:nvSpPr>
          <p:cNvPr id="6" name="Text 2"/>
          <p:cNvSpPr/>
          <p:nvPr/>
        </p:nvSpPr>
        <p:spPr>
          <a:xfrm>
            <a:off x="5214104" y="1781957"/>
            <a:ext cx="714089" cy="566928"/>
          </a:xfrm>
          <a:prstGeom prst="rect">
            <a:avLst/>
          </a:prstGeom>
          <a:noFill/>
        </p:spPr>
        <p:txBody>
          <a:bodyPr wrap="square" lIns="95250" tIns="95250" rIns="95250" bIns="95250" rtlCol="0" anchor="ctr">
            <a:spAutoFit/>
          </a:bodyPr>
          <a:lstStyle/>
          <a:p>
            <a:pPr marL="0" indent="0" algn="ctr">
              <a:lnSpc>
                <a:spcPct val="113000"/>
              </a:lnSpc>
              <a:spcBef>
                <a:spcPts val="375"/>
              </a:spcBef>
              <a:buNone/>
            </a:pPr>
            <a:r>
              <a:rPr lang="en-US" sz="2015" b="1" dirty="0">
                <a:solidFill>
                  <a:srgbClr val="F4F7FF"/>
                </a:solidFill>
                <a:latin typeface="Microsoft Yahei" pitchFamily="34" charset="0"/>
                <a:ea typeface="Microsoft Yahei" pitchFamily="34" charset="-122"/>
                <a:cs typeface="Microsoft Yahei" pitchFamily="34" charset="-120"/>
              </a:rPr>
              <a:t>02</a:t>
            </a:r>
            <a:endParaRPr lang="en-US" sz="1440" dirty="0"/>
          </a:p>
        </p:txBody>
      </p:sp>
      <p:sp>
        <p:nvSpPr>
          <p:cNvPr id="7" name="Text 3"/>
          <p:cNvSpPr/>
          <p:nvPr/>
        </p:nvSpPr>
        <p:spPr>
          <a:xfrm>
            <a:off x="4246693" y="3087872"/>
            <a:ext cx="714089" cy="566928"/>
          </a:xfrm>
          <a:prstGeom prst="rect">
            <a:avLst/>
          </a:prstGeom>
          <a:noFill/>
        </p:spPr>
        <p:txBody>
          <a:bodyPr wrap="square" lIns="95250" tIns="95250" rIns="95250" bIns="95250" rtlCol="0" anchor="ctr">
            <a:spAutoFit/>
          </a:bodyPr>
          <a:lstStyle/>
          <a:p>
            <a:pPr marL="0" indent="0" algn="ctr">
              <a:lnSpc>
                <a:spcPct val="113000"/>
              </a:lnSpc>
              <a:spcBef>
                <a:spcPts val="375"/>
              </a:spcBef>
              <a:buNone/>
            </a:pPr>
            <a:r>
              <a:rPr lang="en-US" sz="2015" b="1" dirty="0">
                <a:solidFill>
                  <a:srgbClr val="F4F7FF"/>
                </a:solidFill>
                <a:latin typeface="Microsoft Yahei" pitchFamily="34" charset="0"/>
                <a:ea typeface="Microsoft Yahei" pitchFamily="34" charset="-122"/>
                <a:cs typeface="Microsoft Yahei" pitchFamily="34" charset="-120"/>
              </a:rPr>
              <a:t>03</a:t>
            </a:r>
            <a:endParaRPr lang="en-US" sz="1440" dirty="0"/>
          </a:p>
        </p:txBody>
      </p:sp>
      <p:sp>
        <p:nvSpPr>
          <p:cNvPr id="8" name="Text 4"/>
          <p:cNvSpPr/>
          <p:nvPr/>
        </p:nvSpPr>
        <p:spPr>
          <a:xfrm>
            <a:off x="278358" y="1469441"/>
            <a:ext cx="2810028" cy="393192"/>
          </a:xfrm>
          <a:prstGeom prst="rect">
            <a:avLst/>
          </a:prstGeom>
          <a:noFill/>
        </p:spPr>
        <p:txBody>
          <a:bodyPr wrap="square" lIns="95250" tIns="95250" rIns="95250" bIns="95250" rtlCol="0" anchor="b"/>
          <a:lstStyle/>
          <a:p>
            <a:pPr marL="0" indent="0" algn="r">
              <a:lnSpc>
                <a:spcPct val="100000"/>
              </a:lnSpc>
              <a:spcBef>
                <a:spcPts val="375"/>
              </a:spcBef>
              <a:buNone/>
            </a:pPr>
            <a:r>
              <a:rPr lang="en-US" sz="1585" b="1" dirty="0">
                <a:solidFill>
                  <a:srgbClr val="000000"/>
                </a:solidFill>
                <a:latin typeface="Microsoft Yahei" pitchFamily="34" charset="0"/>
                <a:ea typeface="Microsoft Yahei" pitchFamily="34" charset="-122"/>
                <a:cs typeface="Microsoft Yahei" pitchFamily="34" charset="-120"/>
              </a:rPr>
              <a:t>流畅滚动</a:t>
            </a:r>
            <a:endParaRPr lang="en-US" sz="1440" dirty="0"/>
          </a:p>
        </p:txBody>
      </p:sp>
      <p:sp>
        <p:nvSpPr>
          <p:cNvPr id="9" name="Text 5"/>
          <p:cNvSpPr/>
          <p:nvPr/>
        </p:nvSpPr>
        <p:spPr>
          <a:xfrm>
            <a:off x="278358" y="1782166"/>
            <a:ext cx="2810028" cy="1024128"/>
          </a:xfrm>
          <a:prstGeom prst="rect">
            <a:avLst/>
          </a:prstGeom>
          <a:noFill/>
        </p:spPr>
        <p:txBody>
          <a:bodyPr wrap="square" lIns="95250" tIns="95250" rIns="95250" bIns="95250" rtlCol="0" anchor="t">
            <a:spAutoFit/>
          </a:bodyPr>
          <a:lstStyle/>
          <a:p>
            <a:pPr marL="0" indent="0" algn="r">
              <a:lnSpc>
                <a:spcPct val="100000"/>
              </a:lnSpc>
              <a:spcBef>
                <a:spcPts val="375"/>
              </a:spcBef>
              <a:buNone/>
            </a:pPr>
            <a:r>
              <a:rPr lang="en-US" sz="1150" dirty="0">
                <a:solidFill>
                  <a:srgbClr val="000000"/>
                </a:solidFill>
                <a:latin typeface="Microsoft Yahei" pitchFamily="34" charset="0"/>
                <a:ea typeface="Microsoft Yahei" pitchFamily="34" charset="-122"/>
                <a:cs typeface="Microsoft Yahei" pitchFamily="34" charset="-120"/>
              </a:rPr>
              <a:t>采用 RecyclerView 技术，确保大量训练记录卡片也能顺畅滑动不卡顿。就像一个高效的展示架，优化了列表的显示性能。</a:t>
            </a:r>
            <a:endParaRPr lang="en-US" sz="1440" dirty="0"/>
          </a:p>
        </p:txBody>
      </p:sp>
      <p:sp>
        <p:nvSpPr>
          <p:cNvPr id="10" name="Text 6"/>
          <p:cNvSpPr/>
          <p:nvPr/>
        </p:nvSpPr>
        <p:spPr>
          <a:xfrm>
            <a:off x="6055865" y="1460240"/>
            <a:ext cx="2850672" cy="393192"/>
          </a:xfrm>
          <a:prstGeom prst="rect">
            <a:avLst/>
          </a:prstGeom>
          <a:noFill/>
        </p:spPr>
        <p:txBody>
          <a:bodyPr wrap="square" lIns="95250" tIns="95250" rIns="95250" bIns="95250" rtlCol="0" anchor="b"/>
          <a:lstStyle/>
          <a:p>
            <a:pPr marL="0" indent="0">
              <a:lnSpc>
                <a:spcPct val="100000"/>
              </a:lnSpc>
              <a:spcBef>
                <a:spcPts val="375"/>
              </a:spcBef>
              <a:buNone/>
            </a:pPr>
            <a:r>
              <a:rPr lang="en-US" sz="1585" b="1" dirty="0">
                <a:solidFill>
                  <a:srgbClr val="000000"/>
                </a:solidFill>
                <a:latin typeface="Microsoft Yahei" pitchFamily="34" charset="0"/>
                <a:ea typeface="Microsoft Yahei" pitchFamily="34" charset="-122"/>
                <a:cs typeface="Microsoft Yahei" pitchFamily="34" charset="-120"/>
              </a:rPr>
              <a:t>快速加载与展示</a:t>
            </a:r>
            <a:endParaRPr lang="en-US" sz="1440" dirty="0"/>
          </a:p>
        </p:txBody>
      </p:sp>
      <p:sp>
        <p:nvSpPr>
          <p:cNvPr id="11" name="Text 7"/>
          <p:cNvSpPr/>
          <p:nvPr/>
        </p:nvSpPr>
        <p:spPr>
          <a:xfrm>
            <a:off x="6055614" y="1773022"/>
            <a:ext cx="2850923" cy="1024128"/>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150" dirty="0">
                <a:solidFill>
                  <a:srgbClr val="000000"/>
                </a:solidFill>
                <a:latin typeface="Microsoft Yahei" pitchFamily="34" charset="0"/>
                <a:ea typeface="Microsoft Yahei" pitchFamily="34" charset="-122"/>
                <a:cs typeface="Microsoft Yahei" pitchFamily="34" charset="-120"/>
              </a:rPr>
              <a:t>VideoAnalysisAdapter 将训练数据快速‘贴’到卡片上。利用 Glide 库 智能加载视频封面图（缩略图），界面响应迅速，不用等待。</a:t>
            </a:r>
            <a:endParaRPr lang="en-US" sz="1440" dirty="0"/>
          </a:p>
        </p:txBody>
      </p:sp>
      <p:sp>
        <p:nvSpPr>
          <p:cNvPr id="12" name="Text 8"/>
          <p:cNvSpPr/>
          <p:nvPr/>
        </p:nvSpPr>
        <p:spPr>
          <a:xfrm>
            <a:off x="1639282" y="3756193"/>
            <a:ext cx="5866175" cy="393192"/>
          </a:xfrm>
          <a:prstGeom prst="rect">
            <a:avLst/>
          </a:prstGeom>
          <a:noFill/>
        </p:spPr>
        <p:txBody>
          <a:bodyPr wrap="square" lIns="95250" tIns="95250" rIns="95250" bIns="95250" rtlCol="0" anchor="ctr"/>
          <a:lstStyle/>
          <a:p>
            <a:pPr marL="0" indent="0" algn="ctr">
              <a:lnSpc>
                <a:spcPct val="100000"/>
              </a:lnSpc>
              <a:spcBef>
                <a:spcPts val="375"/>
              </a:spcBef>
              <a:buNone/>
            </a:pPr>
            <a:r>
              <a:rPr lang="en-US" sz="1585" b="1" dirty="0">
                <a:solidFill>
                  <a:srgbClr val="000000"/>
                </a:solidFill>
                <a:latin typeface="Microsoft Yahei" pitchFamily="34" charset="0"/>
                <a:ea typeface="Microsoft Yahei" pitchFamily="34" charset="-122"/>
                <a:cs typeface="Microsoft Yahei" pitchFamily="34" charset="-120"/>
              </a:rPr>
              <a:t>安全视频播放</a:t>
            </a:r>
            <a:endParaRPr lang="en-US" sz="1440" dirty="0"/>
          </a:p>
        </p:txBody>
      </p:sp>
      <p:sp>
        <p:nvSpPr>
          <p:cNvPr id="13" name="Text 9"/>
          <p:cNvSpPr/>
          <p:nvPr/>
        </p:nvSpPr>
        <p:spPr>
          <a:xfrm>
            <a:off x="1609169" y="4058160"/>
            <a:ext cx="5925662" cy="813816"/>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295" dirty="0">
                <a:solidFill>
                  <a:srgbClr val="000000"/>
                </a:solidFill>
                <a:latin typeface="Microsoft Yahei" pitchFamily="34" charset="0"/>
                <a:ea typeface="Microsoft Yahei" pitchFamily="34" charset="-122"/>
                <a:cs typeface="Microsoft Yahei" pitchFamily="34" charset="-120"/>
              </a:rPr>
              <a:t>解决了安卓系统安全限制直接播放本地视频的难题。通过 AndroidX FileProvider 机制，为视频数据建立“安全通道”。确保用户点击后能流畅、安全地观看视频，同时保护数据隐私。</a:t>
            </a:r>
            <a:endParaRPr lang="en-US" sz="144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42270" y="143148"/>
            <a:ext cx="8311854" cy="676656"/>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590" b="1" dirty="0">
                <a:solidFill>
                  <a:srgbClr val="40249D"/>
                </a:solidFill>
                <a:latin typeface="Microsoft Yahei" pitchFamily="34" charset="0"/>
                <a:ea typeface="Microsoft Yahei" pitchFamily="34" charset="-122"/>
                <a:cs typeface="Microsoft Yahei" pitchFamily="34" charset="-120"/>
              </a:rPr>
              <a:t>用户价值</a:t>
            </a:r>
            <a:endParaRPr lang="en-US" sz="1440" dirty="0"/>
          </a:p>
        </p:txBody>
      </p:sp>
      <p:pic>
        <p:nvPicPr>
          <p:cNvPr id="3" name="Image 0" descr="preencoded.png"/>
          <p:cNvPicPr>
            <a:picLocks noChangeAspect="1"/>
          </p:cNvPicPr>
          <p:nvPr/>
        </p:nvPicPr>
        <p:blipFill>
          <a:blip r:embed="rId2"/>
          <a:stretch>
            <a:fillRect/>
          </a:stretch>
        </p:blipFill>
        <p:spPr>
          <a:xfrm>
            <a:off x="3492742" y="3533242"/>
            <a:ext cx="5076120" cy="914400"/>
          </a:xfrm>
          <a:prstGeom prst="rect">
            <a:avLst/>
          </a:prstGeom>
        </p:spPr>
      </p:pic>
      <p:pic>
        <p:nvPicPr>
          <p:cNvPr id="4" name="Image 1" descr="preencoded.png"/>
          <p:cNvPicPr>
            <a:picLocks noChangeAspect="1"/>
          </p:cNvPicPr>
          <p:nvPr/>
        </p:nvPicPr>
        <p:blipFill>
          <a:blip r:embed="rId3"/>
          <a:stretch>
            <a:fillRect/>
          </a:stretch>
        </p:blipFill>
        <p:spPr>
          <a:xfrm>
            <a:off x="3825664" y="2361116"/>
            <a:ext cx="5052184" cy="914400"/>
          </a:xfrm>
          <a:prstGeom prst="rect">
            <a:avLst/>
          </a:prstGeom>
        </p:spPr>
      </p:pic>
      <p:pic>
        <p:nvPicPr>
          <p:cNvPr id="5" name="Image 2" descr="preencoded.png"/>
          <p:cNvPicPr>
            <a:picLocks noChangeAspect="1"/>
          </p:cNvPicPr>
          <p:nvPr/>
        </p:nvPicPr>
        <p:blipFill>
          <a:blip r:embed="rId4"/>
          <a:stretch>
            <a:fillRect/>
          </a:stretch>
        </p:blipFill>
        <p:spPr>
          <a:xfrm>
            <a:off x="3492297" y="1189396"/>
            <a:ext cx="5076566" cy="914400"/>
          </a:xfrm>
          <a:prstGeom prst="rect">
            <a:avLst/>
          </a:prstGeom>
        </p:spPr>
      </p:pic>
      <p:pic>
        <p:nvPicPr>
          <p:cNvPr id="6" name="Image 3" descr="preencoded.png"/>
          <p:cNvPicPr>
            <a:picLocks noChangeAspect="1"/>
          </p:cNvPicPr>
          <p:nvPr/>
        </p:nvPicPr>
        <p:blipFill>
          <a:blip r:embed="rId5">
            <a:alphaModFix amt="10000"/>
          </a:blip>
          <a:stretch>
            <a:fillRect/>
          </a:stretch>
        </p:blipFill>
        <p:spPr>
          <a:xfrm>
            <a:off x="266152" y="958648"/>
            <a:ext cx="3099446" cy="3719335"/>
          </a:xfrm>
          <a:prstGeom prst="rect">
            <a:avLst/>
          </a:prstGeom>
        </p:spPr>
      </p:pic>
      <p:pic>
        <p:nvPicPr>
          <p:cNvPr id="7" name="Image 4" descr="preencoded.png"/>
          <p:cNvPicPr>
            <a:picLocks noChangeAspect="1"/>
          </p:cNvPicPr>
          <p:nvPr/>
        </p:nvPicPr>
        <p:blipFill>
          <a:blip r:embed="rId6"/>
          <a:stretch>
            <a:fillRect/>
          </a:stretch>
        </p:blipFill>
        <p:spPr>
          <a:xfrm>
            <a:off x="950126" y="2119543"/>
            <a:ext cx="1035220" cy="1397547"/>
          </a:xfrm>
          <a:prstGeom prst="rect">
            <a:avLst/>
          </a:prstGeom>
        </p:spPr>
      </p:pic>
      <p:pic>
        <p:nvPicPr>
          <p:cNvPr id="8" name="Image 5" descr="preencoded.png"/>
          <p:cNvPicPr>
            <a:picLocks noChangeAspect="1"/>
          </p:cNvPicPr>
          <p:nvPr/>
        </p:nvPicPr>
        <p:blipFill>
          <a:blip r:embed="rId7"/>
          <a:stretch>
            <a:fillRect/>
          </a:stretch>
        </p:blipFill>
        <p:spPr>
          <a:xfrm>
            <a:off x="2917570" y="2361116"/>
            <a:ext cx="4830775" cy="914400"/>
          </a:xfrm>
          <a:prstGeom prst="rect">
            <a:avLst/>
          </a:prstGeom>
        </p:spPr>
      </p:pic>
      <p:sp>
        <p:nvSpPr>
          <p:cNvPr id="9" name="Shape 1"/>
          <p:cNvSpPr/>
          <p:nvPr/>
        </p:nvSpPr>
        <p:spPr>
          <a:xfrm>
            <a:off x="3031322" y="2484040"/>
            <a:ext cx="668552" cy="668552"/>
          </a:xfrm>
          <a:custGeom>
            <a:avLst/>
            <a:gdLst/>
            <a:ahLst/>
            <a:cxnLst/>
            <a:rect l="l" t="t" r="r" b="b"/>
            <a:pathLst>
              <a:path w="668552" h="668552">
                <a:moveTo>
                  <a:pt x="334276" y="0"/>
                </a:moveTo>
                <a:moveTo>
                  <a:pt x="334276" y="0"/>
                </a:moveTo>
                <a:cubicBezTo>
                  <a:pt x="518768" y="0"/>
                  <a:pt x="668552" y="149784"/>
                  <a:pt x="668552" y="334276"/>
                </a:cubicBezTo>
                <a:cubicBezTo>
                  <a:pt x="668552" y="518768"/>
                  <a:pt x="518768" y="668552"/>
                  <a:pt x="334276" y="668552"/>
                </a:cubicBezTo>
                <a:cubicBezTo>
                  <a:pt x="149784" y="668552"/>
                  <a:pt x="0" y="518768"/>
                  <a:pt x="0" y="334276"/>
                </a:cubicBezTo>
                <a:cubicBezTo>
                  <a:pt x="0" y="149784"/>
                  <a:pt x="149784" y="0"/>
                  <a:pt x="334276" y="0"/>
                </a:cubicBezTo>
                <a:close/>
              </a:path>
            </a:pathLst>
          </a:custGeom>
          <a:solidFill>
            <a:srgbClr val="F4F7FF"/>
          </a:solidFill>
        </p:spPr>
      </p:sp>
      <p:sp>
        <p:nvSpPr>
          <p:cNvPr id="10" name="Text 2"/>
          <p:cNvSpPr/>
          <p:nvPr/>
        </p:nvSpPr>
        <p:spPr>
          <a:xfrm>
            <a:off x="2935858" y="2493704"/>
            <a:ext cx="859481" cy="649224"/>
          </a:xfrm>
          <a:prstGeom prst="rect">
            <a:avLst/>
          </a:prstGeom>
          <a:noFill/>
        </p:spPr>
        <p:txBody>
          <a:bodyPr wrap="square" lIns="95250" tIns="95250" rIns="95250" bIns="95250" rtlCol="0" anchor="ctr">
            <a:spAutoFit/>
          </a:bodyPr>
          <a:lstStyle/>
          <a:p>
            <a:pPr marL="0" indent="0" algn="ctr">
              <a:lnSpc>
                <a:spcPct val="113000"/>
              </a:lnSpc>
              <a:spcBef>
                <a:spcPts val="375"/>
              </a:spcBef>
              <a:buNone/>
            </a:pPr>
            <a:r>
              <a:rPr lang="en-US" sz="2450" b="1" dirty="0">
                <a:solidFill>
                  <a:srgbClr val="9160E8"/>
                </a:solidFill>
                <a:latin typeface="Microsoft Yahei" pitchFamily="34" charset="0"/>
                <a:ea typeface="Microsoft Yahei" pitchFamily="34" charset="-122"/>
                <a:cs typeface="Microsoft Yahei" pitchFamily="34" charset="-120"/>
              </a:rPr>
              <a:t>02</a:t>
            </a:r>
            <a:endParaRPr lang="en-US" sz="1440" dirty="0"/>
          </a:p>
        </p:txBody>
      </p:sp>
      <p:pic>
        <p:nvPicPr>
          <p:cNvPr id="11" name="Image 6" descr="preencoded.png"/>
          <p:cNvPicPr>
            <a:picLocks noChangeAspect="1"/>
          </p:cNvPicPr>
          <p:nvPr/>
        </p:nvPicPr>
        <p:blipFill>
          <a:blip r:embed="rId8"/>
          <a:stretch>
            <a:fillRect/>
          </a:stretch>
        </p:blipFill>
        <p:spPr>
          <a:xfrm>
            <a:off x="2536436" y="3533242"/>
            <a:ext cx="4830775" cy="914400"/>
          </a:xfrm>
          <a:prstGeom prst="rect">
            <a:avLst/>
          </a:prstGeom>
        </p:spPr>
      </p:pic>
      <p:sp>
        <p:nvSpPr>
          <p:cNvPr id="12" name="Shape 3"/>
          <p:cNvSpPr/>
          <p:nvPr/>
        </p:nvSpPr>
        <p:spPr>
          <a:xfrm>
            <a:off x="2649993" y="3655760"/>
            <a:ext cx="668552" cy="668552"/>
          </a:xfrm>
          <a:custGeom>
            <a:avLst/>
            <a:gdLst/>
            <a:ahLst/>
            <a:cxnLst/>
            <a:rect l="l" t="t" r="r" b="b"/>
            <a:pathLst>
              <a:path w="668552" h="668552">
                <a:moveTo>
                  <a:pt x="334276" y="0"/>
                </a:moveTo>
                <a:moveTo>
                  <a:pt x="334276" y="0"/>
                </a:moveTo>
                <a:cubicBezTo>
                  <a:pt x="518768" y="0"/>
                  <a:pt x="668552" y="149784"/>
                  <a:pt x="668552" y="334276"/>
                </a:cubicBezTo>
                <a:cubicBezTo>
                  <a:pt x="668552" y="518768"/>
                  <a:pt x="518768" y="668552"/>
                  <a:pt x="334276" y="668552"/>
                </a:cubicBezTo>
                <a:cubicBezTo>
                  <a:pt x="149784" y="668552"/>
                  <a:pt x="0" y="518768"/>
                  <a:pt x="0" y="334276"/>
                </a:cubicBezTo>
                <a:cubicBezTo>
                  <a:pt x="0" y="149784"/>
                  <a:pt x="149784" y="0"/>
                  <a:pt x="334276" y="0"/>
                </a:cubicBezTo>
                <a:close/>
              </a:path>
            </a:pathLst>
          </a:custGeom>
          <a:solidFill>
            <a:srgbClr val="F4F7FF"/>
          </a:solidFill>
        </p:spPr>
      </p:sp>
      <p:sp>
        <p:nvSpPr>
          <p:cNvPr id="13" name="Text 4"/>
          <p:cNvSpPr/>
          <p:nvPr/>
        </p:nvSpPr>
        <p:spPr>
          <a:xfrm>
            <a:off x="2554528" y="3665424"/>
            <a:ext cx="859481" cy="649224"/>
          </a:xfrm>
          <a:prstGeom prst="rect">
            <a:avLst/>
          </a:prstGeom>
          <a:noFill/>
        </p:spPr>
        <p:txBody>
          <a:bodyPr wrap="square" lIns="95250" tIns="95250" rIns="95250" bIns="95250" rtlCol="0" anchor="ctr">
            <a:spAutoFit/>
          </a:bodyPr>
          <a:lstStyle/>
          <a:p>
            <a:pPr marL="0" indent="0" algn="ctr">
              <a:lnSpc>
                <a:spcPct val="113000"/>
              </a:lnSpc>
              <a:spcBef>
                <a:spcPts val="375"/>
              </a:spcBef>
              <a:buNone/>
            </a:pPr>
            <a:r>
              <a:rPr lang="en-US" sz="2450" b="1" dirty="0">
                <a:solidFill>
                  <a:srgbClr val="191063"/>
                </a:solidFill>
                <a:latin typeface="Microsoft Yahei" pitchFamily="34" charset="0"/>
                <a:ea typeface="Microsoft Yahei" pitchFamily="34" charset="-122"/>
                <a:cs typeface="Microsoft Yahei" pitchFamily="34" charset="-120"/>
              </a:rPr>
              <a:t>03</a:t>
            </a:r>
            <a:endParaRPr lang="en-US" sz="1440" dirty="0"/>
          </a:p>
        </p:txBody>
      </p:sp>
      <p:pic>
        <p:nvPicPr>
          <p:cNvPr id="14" name="Image 7" descr="preencoded.png"/>
          <p:cNvPicPr>
            <a:picLocks noChangeAspect="1"/>
          </p:cNvPicPr>
          <p:nvPr/>
        </p:nvPicPr>
        <p:blipFill>
          <a:blip r:embed="rId9"/>
          <a:stretch>
            <a:fillRect/>
          </a:stretch>
        </p:blipFill>
        <p:spPr>
          <a:xfrm>
            <a:off x="2536240" y="1189396"/>
            <a:ext cx="4831199" cy="914400"/>
          </a:xfrm>
          <a:prstGeom prst="rect">
            <a:avLst/>
          </a:prstGeom>
        </p:spPr>
      </p:pic>
      <p:sp>
        <p:nvSpPr>
          <p:cNvPr id="15" name="Shape 5"/>
          <p:cNvSpPr/>
          <p:nvPr/>
        </p:nvSpPr>
        <p:spPr>
          <a:xfrm>
            <a:off x="2649993" y="1312319"/>
            <a:ext cx="668552" cy="668552"/>
          </a:xfrm>
          <a:custGeom>
            <a:avLst/>
            <a:gdLst/>
            <a:ahLst/>
            <a:cxnLst/>
            <a:rect l="l" t="t" r="r" b="b"/>
            <a:pathLst>
              <a:path w="668552" h="668552">
                <a:moveTo>
                  <a:pt x="334276" y="0"/>
                </a:moveTo>
                <a:moveTo>
                  <a:pt x="334276" y="0"/>
                </a:moveTo>
                <a:cubicBezTo>
                  <a:pt x="518768" y="0"/>
                  <a:pt x="668552" y="149784"/>
                  <a:pt x="668552" y="334276"/>
                </a:cubicBezTo>
                <a:cubicBezTo>
                  <a:pt x="668552" y="518768"/>
                  <a:pt x="518768" y="668552"/>
                  <a:pt x="334276" y="668552"/>
                </a:cubicBezTo>
                <a:cubicBezTo>
                  <a:pt x="149784" y="668552"/>
                  <a:pt x="0" y="518768"/>
                  <a:pt x="0" y="334276"/>
                </a:cubicBezTo>
                <a:cubicBezTo>
                  <a:pt x="0" y="149784"/>
                  <a:pt x="149784" y="0"/>
                  <a:pt x="334276" y="0"/>
                </a:cubicBezTo>
                <a:close/>
              </a:path>
            </a:pathLst>
          </a:custGeom>
          <a:solidFill>
            <a:srgbClr val="F4F7FF"/>
          </a:solidFill>
        </p:spPr>
      </p:sp>
      <p:sp>
        <p:nvSpPr>
          <p:cNvPr id="16" name="Text 6"/>
          <p:cNvSpPr/>
          <p:nvPr/>
        </p:nvSpPr>
        <p:spPr>
          <a:xfrm>
            <a:off x="2554528" y="1321984"/>
            <a:ext cx="859481" cy="649224"/>
          </a:xfrm>
          <a:prstGeom prst="rect">
            <a:avLst/>
          </a:prstGeom>
          <a:noFill/>
        </p:spPr>
        <p:txBody>
          <a:bodyPr wrap="square" lIns="95250" tIns="95250" rIns="95250" bIns="95250" rtlCol="0" anchor="ctr">
            <a:spAutoFit/>
          </a:bodyPr>
          <a:lstStyle/>
          <a:p>
            <a:pPr marL="0" indent="0" algn="ctr">
              <a:lnSpc>
                <a:spcPct val="113000"/>
              </a:lnSpc>
              <a:spcBef>
                <a:spcPts val="375"/>
              </a:spcBef>
              <a:buNone/>
            </a:pPr>
            <a:r>
              <a:rPr lang="en-US" sz="2450" b="1" dirty="0">
                <a:solidFill>
                  <a:srgbClr val="191063"/>
                </a:solidFill>
                <a:latin typeface="Microsoft Yahei" pitchFamily="34" charset="0"/>
                <a:ea typeface="Microsoft Yahei" pitchFamily="34" charset="-122"/>
                <a:cs typeface="Microsoft Yahei" pitchFamily="34" charset="-120"/>
              </a:rPr>
              <a:t>01</a:t>
            </a:r>
            <a:endParaRPr lang="en-US" sz="1440" dirty="0"/>
          </a:p>
        </p:txBody>
      </p:sp>
      <p:sp>
        <p:nvSpPr>
          <p:cNvPr id="17" name="Text 7"/>
          <p:cNvSpPr/>
          <p:nvPr/>
        </p:nvSpPr>
        <p:spPr>
          <a:xfrm>
            <a:off x="3353910" y="1491386"/>
            <a:ext cx="5029448" cy="365760"/>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440" dirty="0">
                <a:solidFill>
                  <a:srgbClr val="F4F7FF"/>
                </a:solidFill>
                <a:latin typeface="Microsoft Yahei" pitchFamily="34" charset="0"/>
                <a:ea typeface="Microsoft Yahei" pitchFamily="34" charset="-122"/>
                <a:cs typeface="Microsoft Yahei" pitchFamily="34" charset="-120"/>
              </a:rPr>
              <a:t>构建个人训练档案：系统化记录训练过程。</a:t>
            </a:r>
            <a:endParaRPr lang="en-US" sz="1440" dirty="0"/>
          </a:p>
        </p:txBody>
      </p:sp>
      <p:sp>
        <p:nvSpPr>
          <p:cNvPr id="18" name="Text 8"/>
          <p:cNvSpPr/>
          <p:nvPr/>
        </p:nvSpPr>
        <p:spPr>
          <a:xfrm>
            <a:off x="3825664" y="2635436"/>
            <a:ext cx="4996857" cy="365760"/>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440" dirty="0">
                <a:solidFill>
                  <a:srgbClr val="FFFFFF"/>
                </a:solidFill>
                <a:latin typeface="Microsoft Yahei" pitchFamily="34" charset="0"/>
                <a:ea typeface="Microsoft Yahei" pitchFamily="34" charset="-122"/>
                <a:cs typeface="Microsoft Yahei" pitchFamily="34" charset="-120"/>
              </a:rPr>
              <a:t>对比进步，指导后续训练：提供自我学习与优化的平台。</a:t>
            </a:r>
            <a:endParaRPr lang="en-US" sz="1440" dirty="0"/>
          </a:p>
        </p:txBody>
      </p:sp>
      <p:sp>
        <p:nvSpPr>
          <p:cNvPr id="19" name="Text 9"/>
          <p:cNvSpPr/>
          <p:nvPr/>
        </p:nvSpPr>
        <p:spPr>
          <a:xfrm>
            <a:off x="3365598" y="3807562"/>
            <a:ext cx="5029448" cy="365760"/>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440" dirty="0">
                <a:solidFill>
                  <a:srgbClr val="FFFFFF"/>
                </a:solidFill>
                <a:latin typeface="Microsoft Yahei" pitchFamily="34" charset="0"/>
                <a:ea typeface="Microsoft Yahei" pitchFamily="34" charset="-122"/>
                <a:cs typeface="Microsoft Yahei" pitchFamily="34" charset="-120"/>
              </a:rPr>
              <a:t>促进持续提升：从历史数据中学习，调整训练策略。</a:t>
            </a:r>
            <a:endParaRPr lang="en-US" sz="144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701996" y="1402135"/>
            <a:ext cx="741298" cy="548640"/>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2880" b="1" dirty="0">
                <a:solidFill>
                  <a:srgbClr val="191063"/>
                </a:solidFill>
                <a:latin typeface="Microsoft Yahei" pitchFamily="34" charset="0"/>
                <a:ea typeface="Microsoft Yahei" pitchFamily="34" charset="-122"/>
                <a:cs typeface="Microsoft Yahei" pitchFamily="34" charset="-120"/>
              </a:rPr>
              <a:t>04</a:t>
            </a:r>
            <a:endParaRPr lang="en-US" sz="1440" dirty="0"/>
          </a:p>
        </p:txBody>
      </p:sp>
      <p:sp>
        <p:nvSpPr>
          <p:cNvPr id="3" name="Text 1"/>
          <p:cNvSpPr/>
          <p:nvPr/>
        </p:nvSpPr>
        <p:spPr>
          <a:xfrm>
            <a:off x="756860" y="2205990"/>
            <a:ext cx="7885770" cy="73152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880" b="1" dirty="0">
                <a:solidFill>
                  <a:srgbClr val="191063"/>
                </a:solidFill>
                <a:latin typeface="Microsoft Yahei" pitchFamily="34" charset="0"/>
                <a:ea typeface="Microsoft Yahei" pitchFamily="34" charset="-122"/>
                <a:cs typeface="Microsoft Yahei" pitchFamily="34" charset="-120"/>
              </a:rPr>
              <a:t>总结</a:t>
            </a:r>
            <a:endParaRPr lang="en-US" sz="144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42270" y="143148"/>
            <a:ext cx="8311854" cy="676656"/>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590" b="1" dirty="0">
                <a:solidFill>
                  <a:srgbClr val="40249D"/>
                </a:solidFill>
                <a:latin typeface="Microsoft Yahei" pitchFamily="34" charset="0"/>
                <a:ea typeface="Microsoft Yahei" pitchFamily="34" charset="-122"/>
                <a:cs typeface="Microsoft Yahei" pitchFamily="34" charset="-120"/>
              </a:rPr>
              <a:t>项目收获</a:t>
            </a:r>
            <a:endParaRPr lang="en-US" sz="1440" dirty="0"/>
          </a:p>
        </p:txBody>
      </p:sp>
      <p:pic>
        <p:nvPicPr>
          <p:cNvPr id="3" name="Image 0" descr="preencoded.png"/>
          <p:cNvPicPr>
            <a:picLocks noChangeAspect="1"/>
          </p:cNvPicPr>
          <p:nvPr/>
        </p:nvPicPr>
        <p:blipFill>
          <a:blip r:embed="rId2"/>
          <a:stretch>
            <a:fillRect/>
          </a:stretch>
        </p:blipFill>
        <p:spPr>
          <a:xfrm>
            <a:off x="1112410" y="1125448"/>
            <a:ext cx="990933" cy="1431347"/>
          </a:xfrm>
          <a:prstGeom prst="rect">
            <a:avLst/>
          </a:prstGeom>
        </p:spPr>
      </p:pic>
      <p:sp>
        <p:nvSpPr>
          <p:cNvPr id="4" name="Text 1"/>
          <p:cNvSpPr/>
          <p:nvPr/>
        </p:nvSpPr>
        <p:spPr>
          <a:xfrm>
            <a:off x="1250831" y="1156121"/>
            <a:ext cx="714089" cy="1033272"/>
          </a:xfrm>
          <a:prstGeom prst="rect">
            <a:avLst/>
          </a:prstGeom>
          <a:noFill/>
        </p:spPr>
        <p:txBody>
          <a:bodyPr wrap="square" lIns="95250" tIns="95250" rIns="95250" bIns="95250" rtlCol="0" anchor="ctr">
            <a:spAutoFit/>
          </a:bodyPr>
          <a:lstStyle/>
          <a:p>
            <a:pPr marL="0" indent="0" algn="ctr">
              <a:lnSpc>
                <a:spcPct val="113000"/>
              </a:lnSpc>
              <a:spcBef>
                <a:spcPts val="375"/>
              </a:spcBef>
              <a:buNone/>
            </a:pPr>
            <a:r>
              <a:rPr lang="en-US" sz="4465" b="1" dirty="0">
                <a:solidFill>
                  <a:srgbClr val="F4F7FF"/>
                </a:solidFill>
                <a:latin typeface="Microsoft Yahei" pitchFamily="34" charset="0"/>
                <a:ea typeface="Microsoft Yahei" pitchFamily="34" charset="-122"/>
                <a:cs typeface="Microsoft Yahei" pitchFamily="34" charset="-120"/>
              </a:rPr>
              <a:t>1</a:t>
            </a:r>
            <a:endParaRPr lang="en-US" sz="1440" dirty="0"/>
          </a:p>
        </p:txBody>
      </p:sp>
      <p:pic>
        <p:nvPicPr>
          <p:cNvPr id="5" name="Image 1" descr="preencoded.png"/>
          <p:cNvPicPr>
            <a:picLocks noChangeAspect="1"/>
          </p:cNvPicPr>
          <p:nvPr/>
        </p:nvPicPr>
        <p:blipFill>
          <a:blip r:embed="rId3"/>
          <a:stretch>
            <a:fillRect/>
          </a:stretch>
        </p:blipFill>
        <p:spPr>
          <a:xfrm>
            <a:off x="4076377" y="1125448"/>
            <a:ext cx="990933" cy="1431347"/>
          </a:xfrm>
          <a:prstGeom prst="rect">
            <a:avLst/>
          </a:prstGeom>
        </p:spPr>
      </p:pic>
      <p:sp>
        <p:nvSpPr>
          <p:cNvPr id="6" name="Text 2"/>
          <p:cNvSpPr/>
          <p:nvPr/>
        </p:nvSpPr>
        <p:spPr>
          <a:xfrm>
            <a:off x="4214798" y="1156121"/>
            <a:ext cx="714089" cy="1033272"/>
          </a:xfrm>
          <a:prstGeom prst="rect">
            <a:avLst/>
          </a:prstGeom>
          <a:noFill/>
        </p:spPr>
        <p:txBody>
          <a:bodyPr wrap="square" lIns="95250" tIns="95250" rIns="95250" bIns="95250" rtlCol="0" anchor="ctr">
            <a:spAutoFit/>
          </a:bodyPr>
          <a:lstStyle/>
          <a:p>
            <a:pPr marL="0" indent="0" algn="ctr">
              <a:lnSpc>
                <a:spcPct val="113000"/>
              </a:lnSpc>
              <a:spcBef>
                <a:spcPts val="375"/>
              </a:spcBef>
              <a:buNone/>
            </a:pPr>
            <a:r>
              <a:rPr lang="en-US" sz="4465" b="1" dirty="0">
                <a:solidFill>
                  <a:srgbClr val="F4F7FF"/>
                </a:solidFill>
                <a:latin typeface="Microsoft Yahei" pitchFamily="34" charset="0"/>
                <a:ea typeface="Microsoft Yahei" pitchFamily="34" charset="-122"/>
                <a:cs typeface="Microsoft Yahei" pitchFamily="34" charset="-120"/>
              </a:rPr>
              <a:t>2</a:t>
            </a:r>
            <a:endParaRPr lang="en-US" sz="1440" dirty="0"/>
          </a:p>
        </p:txBody>
      </p:sp>
      <p:pic>
        <p:nvPicPr>
          <p:cNvPr id="7" name="Image 2" descr="preencoded.png"/>
          <p:cNvPicPr>
            <a:picLocks noChangeAspect="1"/>
          </p:cNvPicPr>
          <p:nvPr/>
        </p:nvPicPr>
        <p:blipFill>
          <a:blip r:embed="rId2"/>
          <a:stretch>
            <a:fillRect/>
          </a:stretch>
        </p:blipFill>
        <p:spPr>
          <a:xfrm>
            <a:off x="7040501" y="1125448"/>
            <a:ext cx="990933" cy="1431347"/>
          </a:xfrm>
          <a:prstGeom prst="rect">
            <a:avLst/>
          </a:prstGeom>
        </p:spPr>
      </p:pic>
      <p:sp>
        <p:nvSpPr>
          <p:cNvPr id="8" name="Text 3"/>
          <p:cNvSpPr/>
          <p:nvPr/>
        </p:nvSpPr>
        <p:spPr>
          <a:xfrm>
            <a:off x="7178922" y="1156121"/>
            <a:ext cx="714089" cy="1033272"/>
          </a:xfrm>
          <a:prstGeom prst="rect">
            <a:avLst/>
          </a:prstGeom>
          <a:noFill/>
        </p:spPr>
        <p:txBody>
          <a:bodyPr wrap="square" lIns="95250" tIns="95250" rIns="95250" bIns="95250" rtlCol="0" anchor="ctr">
            <a:spAutoFit/>
          </a:bodyPr>
          <a:lstStyle/>
          <a:p>
            <a:pPr marL="0" indent="0" algn="ctr">
              <a:lnSpc>
                <a:spcPct val="113000"/>
              </a:lnSpc>
              <a:spcBef>
                <a:spcPts val="375"/>
              </a:spcBef>
              <a:buNone/>
            </a:pPr>
            <a:r>
              <a:rPr lang="en-US" sz="4465" b="1" dirty="0">
                <a:solidFill>
                  <a:srgbClr val="F4F7FF"/>
                </a:solidFill>
                <a:latin typeface="Microsoft Yahei" pitchFamily="34" charset="0"/>
                <a:ea typeface="Microsoft Yahei" pitchFamily="34" charset="-122"/>
                <a:cs typeface="Microsoft Yahei" pitchFamily="34" charset="-120"/>
              </a:rPr>
              <a:t>3</a:t>
            </a:r>
            <a:endParaRPr lang="en-US" sz="1440" dirty="0"/>
          </a:p>
        </p:txBody>
      </p:sp>
      <p:sp>
        <p:nvSpPr>
          <p:cNvPr id="9" name="Text 4"/>
          <p:cNvSpPr/>
          <p:nvPr/>
        </p:nvSpPr>
        <p:spPr>
          <a:xfrm>
            <a:off x="254264" y="2737892"/>
            <a:ext cx="2707225" cy="374904"/>
          </a:xfrm>
          <a:prstGeom prst="rect">
            <a:avLst/>
          </a:prstGeom>
          <a:noFill/>
        </p:spPr>
        <p:txBody>
          <a:bodyPr wrap="square" lIns="95250" tIns="95250" rIns="95250" bIns="95250" rtlCol="0" anchor="ctr"/>
          <a:lstStyle/>
          <a:p>
            <a:pPr marL="0" indent="0" algn="ctr">
              <a:lnSpc>
                <a:spcPct val="100000"/>
              </a:lnSpc>
              <a:spcBef>
                <a:spcPts val="375"/>
              </a:spcBef>
              <a:buNone/>
            </a:pPr>
            <a:r>
              <a:rPr lang="en-US" sz="1585" b="1" dirty="0">
                <a:solidFill>
                  <a:srgbClr val="191063"/>
                </a:solidFill>
                <a:latin typeface="Microsoft Yahei" pitchFamily="34" charset="0"/>
                <a:ea typeface="Microsoft Yahei" pitchFamily="34" charset="-122"/>
                <a:cs typeface="Microsoft Yahei" pitchFamily="34" charset="-120"/>
              </a:rPr>
              <a:t>技术应用</a:t>
            </a:r>
            <a:endParaRPr lang="en-US" sz="1440" dirty="0"/>
          </a:p>
        </p:txBody>
      </p:sp>
      <p:sp>
        <p:nvSpPr>
          <p:cNvPr id="10" name="Text 5"/>
          <p:cNvSpPr/>
          <p:nvPr/>
        </p:nvSpPr>
        <p:spPr>
          <a:xfrm>
            <a:off x="474071" y="3195092"/>
            <a:ext cx="2267609" cy="721360"/>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150" dirty="0">
                <a:solidFill>
                  <a:srgbClr val="000000"/>
                </a:solidFill>
                <a:latin typeface="Songti SC Regular" panose="02010800040101010101" charset="-122"/>
                <a:ea typeface="Songti SC Regular" panose="02010800040101010101" charset="-122"/>
                <a:cs typeface="Microsoft Yahei" pitchFamily="34" charset="-120"/>
              </a:rPr>
              <a:t>通过姿态识别算法，将人工智能技术应用于移动应用，实现运动姿态的精准解析与个性化反馈。</a:t>
            </a:r>
            <a:endParaRPr lang="en-US" sz="1150" dirty="0">
              <a:solidFill>
                <a:srgbClr val="000000"/>
              </a:solidFill>
              <a:latin typeface="Songti SC Regular" panose="02010800040101010101" charset="-122"/>
              <a:ea typeface="Songti SC Regular" panose="02010800040101010101" charset="-122"/>
              <a:cs typeface="Microsoft Yahei" pitchFamily="34" charset="-120"/>
            </a:endParaRPr>
          </a:p>
        </p:txBody>
      </p:sp>
      <p:sp>
        <p:nvSpPr>
          <p:cNvPr id="11" name="Text 6"/>
          <p:cNvSpPr/>
          <p:nvPr/>
        </p:nvSpPr>
        <p:spPr>
          <a:xfrm>
            <a:off x="3218074" y="2737892"/>
            <a:ext cx="2707538" cy="374904"/>
          </a:xfrm>
          <a:prstGeom prst="rect">
            <a:avLst/>
          </a:prstGeom>
          <a:noFill/>
        </p:spPr>
        <p:txBody>
          <a:bodyPr wrap="square" lIns="95250" tIns="95250" rIns="95250" bIns="95250" rtlCol="0" anchor="ctr"/>
          <a:lstStyle/>
          <a:p>
            <a:pPr marL="0" indent="0" algn="ctr">
              <a:lnSpc>
                <a:spcPct val="100000"/>
              </a:lnSpc>
              <a:spcBef>
                <a:spcPts val="375"/>
              </a:spcBef>
              <a:buNone/>
            </a:pPr>
            <a:r>
              <a:rPr lang="en-US" sz="1585" b="1" dirty="0">
                <a:solidFill>
                  <a:srgbClr val="9160E8"/>
                </a:solidFill>
                <a:latin typeface="Microsoft Yahei" pitchFamily="34" charset="0"/>
                <a:ea typeface="Microsoft Yahei" pitchFamily="34" charset="-122"/>
                <a:cs typeface="Microsoft Yahei" pitchFamily="34" charset="-120"/>
              </a:rPr>
              <a:t>功能设计</a:t>
            </a:r>
            <a:endParaRPr lang="en-US" sz="1440" dirty="0"/>
          </a:p>
        </p:txBody>
      </p:sp>
      <p:sp>
        <p:nvSpPr>
          <p:cNvPr id="12" name="Text 7"/>
          <p:cNvSpPr/>
          <p:nvPr/>
        </p:nvSpPr>
        <p:spPr>
          <a:xfrm>
            <a:off x="3438038" y="3195092"/>
            <a:ext cx="2267609" cy="721360"/>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150" dirty="0">
                <a:solidFill>
                  <a:srgbClr val="000000"/>
                </a:solidFill>
                <a:latin typeface="宋体" charset="0"/>
                <a:ea typeface="宋体" charset="0"/>
                <a:cs typeface="Microsoft Yahei" pitchFamily="34" charset="-120"/>
              </a:rPr>
              <a:t>从用户需求出发，设计并实现多运动评估算法，构建智能分析到训练回顾的完整闭环。</a:t>
            </a:r>
            <a:endParaRPr lang="en-US" sz="1150" dirty="0">
              <a:solidFill>
                <a:srgbClr val="000000"/>
              </a:solidFill>
              <a:latin typeface="宋体" charset="0"/>
              <a:ea typeface="宋体" charset="0"/>
              <a:cs typeface="Microsoft Yahei" pitchFamily="34" charset="-120"/>
            </a:endParaRPr>
          </a:p>
        </p:txBody>
      </p:sp>
      <p:sp>
        <p:nvSpPr>
          <p:cNvPr id="13" name="Text 8"/>
          <p:cNvSpPr/>
          <p:nvPr/>
        </p:nvSpPr>
        <p:spPr>
          <a:xfrm>
            <a:off x="6182198" y="2737892"/>
            <a:ext cx="2707538" cy="374904"/>
          </a:xfrm>
          <a:prstGeom prst="rect">
            <a:avLst/>
          </a:prstGeom>
          <a:noFill/>
        </p:spPr>
        <p:txBody>
          <a:bodyPr wrap="square" lIns="95250" tIns="95250" rIns="95250" bIns="95250" rtlCol="0" anchor="ctr"/>
          <a:lstStyle/>
          <a:p>
            <a:pPr marL="0" indent="0" algn="ctr">
              <a:lnSpc>
                <a:spcPct val="100000"/>
              </a:lnSpc>
              <a:spcBef>
                <a:spcPts val="375"/>
              </a:spcBef>
              <a:buNone/>
            </a:pPr>
            <a:r>
              <a:rPr lang="en-US" sz="1585" b="1" dirty="0">
                <a:solidFill>
                  <a:srgbClr val="191063"/>
                </a:solidFill>
                <a:latin typeface="Microsoft Yahei" pitchFamily="34" charset="0"/>
                <a:ea typeface="Microsoft Yahei" pitchFamily="34" charset="-122"/>
                <a:cs typeface="Microsoft Yahei" pitchFamily="34" charset="-120"/>
              </a:rPr>
              <a:t>平台开发</a:t>
            </a:r>
            <a:endParaRPr lang="en-US" sz="1440" dirty="0"/>
          </a:p>
        </p:txBody>
      </p:sp>
      <p:sp>
        <p:nvSpPr>
          <p:cNvPr id="14" name="Text 9"/>
          <p:cNvSpPr/>
          <p:nvPr/>
        </p:nvSpPr>
        <p:spPr>
          <a:xfrm>
            <a:off x="6402162" y="3195092"/>
            <a:ext cx="2267609" cy="721360"/>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150" dirty="0">
                <a:solidFill>
                  <a:srgbClr val="000000"/>
                </a:solidFill>
                <a:latin typeface="宋体" charset="0"/>
                <a:ea typeface="宋体" charset="0"/>
                <a:cs typeface="宋体" charset="0"/>
              </a:rPr>
              <a:t>在Android平台开发中，优化UI/UX，高效管理本地数据库，确保跨应用数据交互的安全性。</a:t>
            </a:r>
            <a:endParaRPr lang="en-US" sz="1150" dirty="0">
              <a:solidFill>
                <a:srgbClr val="000000"/>
              </a:solidFill>
              <a:latin typeface="宋体" charset="0"/>
              <a:ea typeface="宋体" charset="0"/>
              <a:cs typeface="宋体"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42270" y="143148"/>
            <a:ext cx="8311854" cy="676656"/>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590" b="1" dirty="0">
                <a:solidFill>
                  <a:srgbClr val="40249D"/>
                </a:solidFill>
                <a:latin typeface="Microsoft Yahei" pitchFamily="34" charset="0"/>
                <a:ea typeface="Microsoft Yahei" pitchFamily="34" charset="-122"/>
                <a:cs typeface="Microsoft Yahei" pitchFamily="34" charset="-120"/>
              </a:rPr>
              <a:t>改进空间</a:t>
            </a:r>
            <a:endParaRPr lang="en-US" sz="1440" dirty="0"/>
          </a:p>
        </p:txBody>
      </p:sp>
      <p:sp>
        <p:nvSpPr>
          <p:cNvPr id="3" name="Shape 1"/>
          <p:cNvSpPr/>
          <p:nvPr/>
        </p:nvSpPr>
        <p:spPr>
          <a:xfrm>
            <a:off x="334023" y="1070220"/>
            <a:ext cx="2653589" cy="3419822"/>
          </a:xfrm>
          <a:custGeom>
            <a:avLst/>
            <a:gdLst/>
            <a:ahLst/>
            <a:cxnLst/>
            <a:rect l="l" t="t" r="r" b="b"/>
            <a:pathLst>
              <a:path w="2653589" h="3419822">
                <a:moveTo>
                  <a:pt x="331699" y="0"/>
                </a:moveTo>
                <a:moveTo>
                  <a:pt x="331699" y="0"/>
                </a:moveTo>
                <a:lnTo>
                  <a:pt x="2653589" y="0"/>
                </a:lnTo>
                <a:lnTo>
                  <a:pt x="2653589" y="3051818"/>
                </a:lnTo>
                <a:quadBezTo>
                  <a:pt x="2653589" y="3419822"/>
                  <a:pt x="2321890" y="3419822"/>
                </a:quadBezTo>
                <a:lnTo>
                  <a:pt x="0" y="3419822"/>
                </a:lnTo>
                <a:lnTo>
                  <a:pt x="0" y="368004"/>
                </a:lnTo>
                <a:quadBezTo>
                  <a:pt x="0" y="0"/>
                  <a:pt x="331699" y="0"/>
                </a:quadBezTo>
                <a:close/>
              </a:path>
            </a:pathLst>
          </a:custGeom>
          <a:solidFill>
            <a:srgbClr val="191063">
              <a:alpha val="10000"/>
            </a:srgbClr>
          </a:solidFill>
        </p:spPr>
      </p:sp>
      <p:sp>
        <p:nvSpPr>
          <p:cNvPr id="4" name="Text 2"/>
          <p:cNvSpPr/>
          <p:nvPr/>
        </p:nvSpPr>
        <p:spPr>
          <a:xfrm>
            <a:off x="407175" y="1347658"/>
            <a:ext cx="1362233" cy="704088"/>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735" b="1" dirty="0">
                <a:solidFill>
                  <a:srgbClr val="191063"/>
                </a:solidFill>
                <a:latin typeface="Microsoft Yahei" pitchFamily="34" charset="0"/>
                <a:ea typeface="Microsoft Yahei" pitchFamily="34" charset="-122"/>
                <a:cs typeface="Microsoft Yahei" pitchFamily="34" charset="-120"/>
              </a:rPr>
              <a:t>01</a:t>
            </a:r>
            <a:endParaRPr lang="en-US" sz="1440" dirty="0"/>
          </a:p>
        </p:txBody>
      </p:sp>
      <p:sp>
        <p:nvSpPr>
          <p:cNvPr id="5" name="Shape 3"/>
          <p:cNvSpPr/>
          <p:nvPr/>
        </p:nvSpPr>
        <p:spPr>
          <a:xfrm>
            <a:off x="3240367" y="1070220"/>
            <a:ext cx="2653589" cy="3419822"/>
          </a:xfrm>
          <a:custGeom>
            <a:avLst/>
            <a:gdLst/>
            <a:ahLst/>
            <a:cxnLst/>
            <a:rect l="l" t="t" r="r" b="b"/>
            <a:pathLst>
              <a:path w="2653589" h="3419822">
                <a:moveTo>
                  <a:pt x="331699" y="0"/>
                </a:moveTo>
                <a:moveTo>
                  <a:pt x="331699" y="0"/>
                </a:moveTo>
                <a:lnTo>
                  <a:pt x="2653589" y="0"/>
                </a:lnTo>
                <a:lnTo>
                  <a:pt x="2653589" y="3051818"/>
                </a:lnTo>
                <a:quadBezTo>
                  <a:pt x="2653589" y="3419822"/>
                  <a:pt x="2321890" y="3419822"/>
                </a:quadBezTo>
                <a:lnTo>
                  <a:pt x="0" y="3419822"/>
                </a:lnTo>
                <a:lnTo>
                  <a:pt x="0" y="368004"/>
                </a:lnTo>
                <a:quadBezTo>
                  <a:pt x="0" y="0"/>
                  <a:pt x="331699" y="0"/>
                </a:quadBezTo>
                <a:close/>
              </a:path>
            </a:pathLst>
          </a:custGeom>
          <a:solidFill>
            <a:srgbClr val="9160E8">
              <a:alpha val="10000"/>
            </a:srgbClr>
          </a:solidFill>
        </p:spPr>
      </p:sp>
      <p:sp>
        <p:nvSpPr>
          <p:cNvPr id="6" name="Text 4"/>
          <p:cNvSpPr/>
          <p:nvPr/>
        </p:nvSpPr>
        <p:spPr>
          <a:xfrm>
            <a:off x="3322826" y="1347658"/>
            <a:ext cx="1104990" cy="704088"/>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735" b="1" dirty="0">
                <a:solidFill>
                  <a:srgbClr val="9160E8"/>
                </a:solidFill>
                <a:latin typeface="Microsoft Yahei" pitchFamily="34" charset="0"/>
                <a:ea typeface="Microsoft Yahei" pitchFamily="34" charset="-122"/>
                <a:cs typeface="Microsoft Yahei" pitchFamily="34" charset="-120"/>
              </a:rPr>
              <a:t>02</a:t>
            </a:r>
            <a:endParaRPr lang="en-US" sz="1440" dirty="0"/>
          </a:p>
        </p:txBody>
      </p:sp>
      <p:sp>
        <p:nvSpPr>
          <p:cNvPr id="7" name="Shape 5"/>
          <p:cNvSpPr/>
          <p:nvPr/>
        </p:nvSpPr>
        <p:spPr>
          <a:xfrm>
            <a:off x="6156388" y="1070220"/>
            <a:ext cx="2653589" cy="3419822"/>
          </a:xfrm>
          <a:custGeom>
            <a:avLst/>
            <a:gdLst/>
            <a:ahLst/>
            <a:cxnLst/>
            <a:rect l="l" t="t" r="r" b="b"/>
            <a:pathLst>
              <a:path w="2653589" h="3419822">
                <a:moveTo>
                  <a:pt x="331699" y="0"/>
                </a:moveTo>
                <a:moveTo>
                  <a:pt x="331699" y="0"/>
                </a:moveTo>
                <a:lnTo>
                  <a:pt x="2653589" y="0"/>
                </a:lnTo>
                <a:lnTo>
                  <a:pt x="2653589" y="3051818"/>
                </a:lnTo>
                <a:quadBezTo>
                  <a:pt x="2653589" y="3419822"/>
                  <a:pt x="2321890" y="3419822"/>
                </a:quadBezTo>
                <a:lnTo>
                  <a:pt x="0" y="3419822"/>
                </a:lnTo>
                <a:lnTo>
                  <a:pt x="0" y="368004"/>
                </a:lnTo>
                <a:quadBezTo>
                  <a:pt x="0" y="0"/>
                  <a:pt x="331699" y="0"/>
                </a:quadBezTo>
                <a:close/>
              </a:path>
            </a:pathLst>
          </a:custGeom>
          <a:solidFill>
            <a:srgbClr val="191063">
              <a:alpha val="10000"/>
            </a:srgbClr>
          </a:solidFill>
        </p:spPr>
      </p:sp>
      <p:sp>
        <p:nvSpPr>
          <p:cNvPr id="8" name="Text 6"/>
          <p:cNvSpPr/>
          <p:nvPr/>
        </p:nvSpPr>
        <p:spPr>
          <a:xfrm>
            <a:off x="6229333" y="1347658"/>
            <a:ext cx="1333989" cy="704088"/>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735" b="1" dirty="0">
                <a:solidFill>
                  <a:srgbClr val="191063"/>
                </a:solidFill>
                <a:latin typeface="Microsoft Yahei" pitchFamily="34" charset="0"/>
                <a:ea typeface="Microsoft Yahei" pitchFamily="34" charset="-122"/>
                <a:cs typeface="Microsoft Yahei" pitchFamily="34" charset="-120"/>
              </a:rPr>
              <a:t>03</a:t>
            </a:r>
            <a:endParaRPr lang="en-US" sz="1440" dirty="0"/>
          </a:p>
        </p:txBody>
      </p:sp>
      <p:sp>
        <p:nvSpPr>
          <p:cNvPr id="9" name="Text 7"/>
          <p:cNvSpPr/>
          <p:nvPr/>
        </p:nvSpPr>
        <p:spPr>
          <a:xfrm>
            <a:off x="334023" y="1947106"/>
            <a:ext cx="2653589" cy="466344"/>
          </a:xfrm>
          <a:prstGeom prst="rect">
            <a:avLst/>
          </a:prstGeom>
          <a:noFill/>
        </p:spPr>
        <p:txBody>
          <a:bodyPr wrap="square" lIns="95250" tIns="95250" rIns="95250" bIns="95250" rtlCol="0" anchor="t"/>
          <a:lstStyle/>
          <a:p>
            <a:pPr marL="0" indent="0">
              <a:lnSpc>
                <a:spcPct val="100000"/>
              </a:lnSpc>
              <a:spcBef>
                <a:spcPts val="375"/>
              </a:spcBef>
              <a:buNone/>
            </a:pPr>
            <a:r>
              <a:rPr lang="en-US" sz="1585" b="1" dirty="0">
                <a:solidFill>
                  <a:srgbClr val="191063"/>
                </a:solidFill>
                <a:latin typeface="Microsoft Yahei" pitchFamily="34" charset="0"/>
                <a:ea typeface="Microsoft Yahei" pitchFamily="34" charset="-122"/>
                <a:cs typeface="Microsoft Yahei" pitchFamily="34" charset="-120"/>
              </a:rPr>
              <a:t>运动类型扩展</a:t>
            </a:r>
            <a:endParaRPr lang="en-US" sz="1440" dirty="0"/>
          </a:p>
        </p:txBody>
      </p:sp>
      <p:sp>
        <p:nvSpPr>
          <p:cNvPr id="10" name="Text 8"/>
          <p:cNvSpPr/>
          <p:nvPr/>
        </p:nvSpPr>
        <p:spPr>
          <a:xfrm>
            <a:off x="334023" y="2459170"/>
            <a:ext cx="2516103" cy="841248"/>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150" dirty="0">
                <a:solidFill>
                  <a:srgbClr val="000000"/>
                </a:solidFill>
                <a:latin typeface="Microsoft Yahei" pitchFamily="34" charset="0"/>
                <a:ea typeface="Microsoft Yahei" pitchFamily="34" charset="-122"/>
                <a:cs typeface="Microsoft Yahei" pitchFamily="34" charset="-120"/>
              </a:rPr>
              <a:t>目前支持的运动类型有限，未来可扩展至更多健身动作，细化评估维度，提供更全面的运动指导。</a:t>
            </a:r>
            <a:endParaRPr lang="en-US" sz="1440" dirty="0"/>
          </a:p>
        </p:txBody>
      </p:sp>
      <p:sp>
        <p:nvSpPr>
          <p:cNvPr id="11" name="Text 9"/>
          <p:cNvSpPr/>
          <p:nvPr/>
        </p:nvSpPr>
        <p:spPr>
          <a:xfrm>
            <a:off x="3240530" y="1947106"/>
            <a:ext cx="2653426" cy="374904"/>
          </a:xfrm>
          <a:prstGeom prst="rect">
            <a:avLst/>
          </a:prstGeom>
          <a:noFill/>
        </p:spPr>
        <p:txBody>
          <a:bodyPr wrap="square" lIns="95250" tIns="95250" rIns="95250" bIns="95250" rtlCol="0" anchor="t"/>
          <a:lstStyle/>
          <a:p>
            <a:pPr marL="0" indent="0">
              <a:lnSpc>
                <a:spcPct val="100000"/>
              </a:lnSpc>
              <a:spcBef>
                <a:spcPts val="375"/>
              </a:spcBef>
              <a:buNone/>
            </a:pPr>
            <a:r>
              <a:rPr lang="en-US" sz="1585" b="1" dirty="0">
                <a:solidFill>
                  <a:srgbClr val="9160E8"/>
                </a:solidFill>
                <a:latin typeface="Microsoft Yahei" pitchFamily="34" charset="0"/>
                <a:ea typeface="Microsoft Yahei" pitchFamily="34" charset="-122"/>
                <a:cs typeface="Microsoft Yahei" pitchFamily="34" charset="-120"/>
              </a:rPr>
              <a:t>实时反馈机制</a:t>
            </a:r>
            <a:endParaRPr lang="en-US" sz="1440" dirty="0"/>
          </a:p>
        </p:txBody>
      </p:sp>
      <p:sp>
        <p:nvSpPr>
          <p:cNvPr id="12" name="Text 10"/>
          <p:cNvSpPr/>
          <p:nvPr/>
        </p:nvSpPr>
        <p:spPr>
          <a:xfrm>
            <a:off x="3240530" y="2459170"/>
            <a:ext cx="2516103" cy="841248"/>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150" dirty="0">
                <a:solidFill>
                  <a:srgbClr val="000000"/>
                </a:solidFill>
                <a:latin typeface="Microsoft Yahei" pitchFamily="34" charset="0"/>
                <a:ea typeface="Microsoft Yahei" pitchFamily="34" charset="-122"/>
                <a:cs typeface="Microsoft Yahei" pitchFamily="34" charset="-120"/>
              </a:rPr>
              <a:t>当前基于视频分析，未来可探索实时语音或视觉指导，在训练过程中即时纠正动作，提升用户体验。</a:t>
            </a:r>
            <a:endParaRPr lang="en-US" sz="1440" dirty="0"/>
          </a:p>
        </p:txBody>
      </p:sp>
      <p:sp>
        <p:nvSpPr>
          <p:cNvPr id="13" name="Text 11"/>
          <p:cNvSpPr/>
          <p:nvPr/>
        </p:nvSpPr>
        <p:spPr>
          <a:xfrm>
            <a:off x="6156181" y="1947106"/>
            <a:ext cx="2377440" cy="374904"/>
          </a:xfrm>
          <a:prstGeom prst="rect">
            <a:avLst/>
          </a:prstGeom>
          <a:noFill/>
        </p:spPr>
        <p:txBody>
          <a:bodyPr wrap="square" lIns="95250" tIns="95250" rIns="95250" bIns="95250" rtlCol="0" anchor="t"/>
          <a:lstStyle/>
          <a:p>
            <a:pPr marL="0" indent="0">
              <a:lnSpc>
                <a:spcPct val="100000"/>
              </a:lnSpc>
              <a:spcBef>
                <a:spcPts val="375"/>
              </a:spcBef>
              <a:buNone/>
            </a:pPr>
            <a:r>
              <a:rPr lang="en-US" sz="1585" b="1" dirty="0">
                <a:solidFill>
                  <a:srgbClr val="191063"/>
                </a:solidFill>
                <a:latin typeface="Microsoft Yahei" pitchFamily="34" charset="0"/>
                <a:ea typeface="Microsoft Yahei" pitchFamily="34" charset="-122"/>
                <a:cs typeface="Microsoft Yahei" pitchFamily="34" charset="-120"/>
              </a:rPr>
              <a:t>个性化训练计划</a:t>
            </a:r>
            <a:endParaRPr lang="en-US" sz="1440" dirty="0"/>
          </a:p>
        </p:txBody>
      </p:sp>
      <p:sp>
        <p:nvSpPr>
          <p:cNvPr id="14" name="Text 12"/>
          <p:cNvSpPr/>
          <p:nvPr/>
        </p:nvSpPr>
        <p:spPr>
          <a:xfrm>
            <a:off x="6156181" y="2459170"/>
            <a:ext cx="2516103" cy="841248"/>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150" dirty="0">
                <a:solidFill>
                  <a:srgbClr val="000000"/>
                </a:solidFill>
                <a:latin typeface="Microsoft Yahei" pitchFamily="34" charset="0"/>
                <a:ea typeface="Microsoft Yahei" pitchFamily="34" charset="-122"/>
                <a:cs typeface="Microsoft Yahei" pitchFamily="34" charset="-120"/>
              </a:rPr>
              <a:t>基于用户历史数据和评估结果，智能推荐定制化训练计划，增加社区交流功能，增强用户粘性。</a:t>
            </a:r>
            <a:endParaRPr lang="en-US" sz="144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42270" y="143148"/>
            <a:ext cx="8311854" cy="676656"/>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590" b="1" dirty="0">
                <a:solidFill>
                  <a:srgbClr val="40249D"/>
                </a:solidFill>
                <a:latin typeface="Microsoft Yahei" pitchFamily="34" charset="0"/>
                <a:ea typeface="Microsoft Yahei" pitchFamily="34" charset="-122"/>
                <a:cs typeface="Microsoft Yahei" pitchFamily="34" charset="-120"/>
              </a:rPr>
              <a:t>未来方向</a:t>
            </a:r>
            <a:endParaRPr lang="en-US" sz="1440" dirty="0"/>
          </a:p>
        </p:txBody>
      </p:sp>
      <p:sp>
        <p:nvSpPr>
          <p:cNvPr id="3" name="Shape 1"/>
          <p:cNvSpPr/>
          <p:nvPr/>
        </p:nvSpPr>
        <p:spPr>
          <a:xfrm>
            <a:off x="350943" y="1105195"/>
            <a:ext cx="3129042" cy="3129042"/>
          </a:xfrm>
          <a:custGeom>
            <a:avLst/>
            <a:gdLst/>
            <a:ahLst/>
            <a:cxnLst/>
            <a:rect l="l" t="t" r="r" b="b"/>
            <a:pathLst>
              <a:path w="3129042" h="3129042">
                <a:moveTo>
                  <a:pt x="1564521" y="0"/>
                </a:moveTo>
                <a:moveTo>
                  <a:pt x="1564521" y="0"/>
                </a:moveTo>
                <a:cubicBezTo>
                  <a:pt x="2428003" y="0"/>
                  <a:pt x="3129042" y="701038"/>
                  <a:pt x="3129042" y="1564521"/>
                </a:cubicBezTo>
                <a:cubicBezTo>
                  <a:pt x="3129042" y="2428003"/>
                  <a:pt x="2428003" y="3129042"/>
                  <a:pt x="1564521" y="3129042"/>
                </a:cubicBezTo>
                <a:cubicBezTo>
                  <a:pt x="701038" y="3129042"/>
                  <a:pt x="0" y="2428003"/>
                  <a:pt x="0" y="1564521"/>
                </a:cubicBezTo>
                <a:cubicBezTo>
                  <a:pt x="0" y="701038"/>
                  <a:pt x="701038" y="0"/>
                  <a:pt x="1564521" y="0"/>
                </a:cubicBezTo>
                <a:close/>
              </a:path>
            </a:pathLst>
          </a:custGeom>
          <a:solidFill>
            <a:srgbClr val="191063">
              <a:alpha val="80000"/>
            </a:srgbClr>
          </a:solidFill>
        </p:spPr>
      </p:sp>
      <p:sp>
        <p:nvSpPr>
          <p:cNvPr id="4" name="Text 2"/>
          <p:cNvSpPr/>
          <p:nvPr/>
        </p:nvSpPr>
        <p:spPr>
          <a:xfrm>
            <a:off x="1998203" y="1282384"/>
            <a:ext cx="704600" cy="676656"/>
          </a:xfrm>
          <a:prstGeom prst="rect">
            <a:avLst/>
          </a:prstGeom>
          <a:noFill/>
        </p:spPr>
        <p:txBody>
          <a:bodyPr wrap="square" lIns="95250" tIns="95250" rIns="95250" bIns="95250" rtlCol="0" anchor="ctr">
            <a:spAutoFit/>
          </a:bodyPr>
          <a:lstStyle/>
          <a:p>
            <a:pPr marL="0" indent="0" algn="ctr">
              <a:lnSpc>
                <a:spcPct val="113000"/>
              </a:lnSpc>
              <a:spcBef>
                <a:spcPts val="375"/>
              </a:spcBef>
              <a:buNone/>
            </a:pPr>
            <a:r>
              <a:rPr lang="en-US" sz="2590" b="1" i="1" dirty="0">
                <a:solidFill>
                  <a:srgbClr val="F4F7FF"/>
                </a:solidFill>
                <a:latin typeface="Microsoft Yahei" pitchFamily="34" charset="0"/>
                <a:ea typeface="Microsoft Yahei" pitchFamily="34" charset="-122"/>
                <a:cs typeface="Microsoft Yahei" pitchFamily="34" charset="-120"/>
              </a:rPr>
              <a:t>01</a:t>
            </a:r>
            <a:endParaRPr lang="en-US" sz="1440" dirty="0"/>
          </a:p>
        </p:txBody>
      </p:sp>
      <p:sp>
        <p:nvSpPr>
          <p:cNvPr id="5" name="Shape 3"/>
          <p:cNvSpPr/>
          <p:nvPr/>
        </p:nvSpPr>
        <p:spPr>
          <a:xfrm>
            <a:off x="2992891" y="1105195"/>
            <a:ext cx="3129042" cy="3129042"/>
          </a:xfrm>
          <a:custGeom>
            <a:avLst/>
            <a:gdLst/>
            <a:ahLst/>
            <a:cxnLst/>
            <a:rect l="l" t="t" r="r" b="b"/>
            <a:pathLst>
              <a:path w="3129042" h="3129042">
                <a:moveTo>
                  <a:pt x="1564521" y="0"/>
                </a:moveTo>
                <a:moveTo>
                  <a:pt x="1564521" y="0"/>
                </a:moveTo>
                <a:cubicBezTo>
                  <a:pt x="2428003" y="0"/>
                  <a:pt x="3129042" y="701038"/>
                  <a:pt x="3129042" y="1564521"/>
                </a:cubicBezTo>
                <a:cubicBezTo>
                  <a:pt x="3129042" y="2428003"/>
                  <a:pt x="2428003" y="3129042"/>
                  <a:pt x="1564521" y="3129042"/>
                </a:cubicBezTo>
                <a:cubicBezTo>
                  <a:pt x="701038" y="3129042"/>
                  <a:pt x="0" y="2428003"/>
                  <a:pt x="0" y="1564521"/>
                </a:cubicBezTo>
                <a:cubicBezTo>
                  <a:pt x="0" y="701038"/>
                  <a:pt x="701038" y="0"/>
                  <a:pt x="1564521" y="0"/>
                </a:cubicBezTo>
                <a:close/>
              </a:path>
            </a:pathLst>
          </a:custGeom>
          <a:solidFill>
            <a:srgbClr val="9160E8">
              <a:alpha val="80000"/>
            </a:srgbClr>
          </a:solidFill>
        </p:spPr>
      </p:sp>
      <p:sp>
        <p:nvSpPr>
          <p:cNvPr id="6" name="Text 4"/>
          <p:cNvSpPr/>
          <p:nvPr/>
        </p:nvSpPr>
        <p:spPr>
          <a:xfrm>
            <a:off x="4640151" y="1282384"/>
            <a:ext cx="704600" cy="676656"/>
          </a:xfrm>
          <a:prstGeom prst="rect">
            <a:avLst/>
          </a:prstGeom>
          <a:noFill/>
        </p:spPr>
        <p:txBody>
          <a:bodyPr wrap="square" lIns="95250" tIns="95250" rIns="95250" bIns="95250" rtlCol="0" anchor="ctr">
            <a:spAutoFit/>
          </a:bodyPr>
          <a:lstStyle/>
          <a:p>
            <a:pPr marL="0" indent="0" algn="ctr">
              <a:lnSpc>
                <a:spcPct val="113000"/>
              </a:lnSpc>
              <a:spcBef>
                <a:spcPts val="375"/>
              </a:spcBef>
              <a:buNone/>
            </a:pPr>
            <a:r>
              <a:rPr lang="en-US" sz="2590" b="1" i="1" dirty="0">
                <a:solidFill>
                  <a:srgbClr val="F4F7FF"/>
                </a:solidFill>
                <a:latin typeface="Microsoft Yahei" pitchFamily="34" charset="0"/>
                <a:ea typeface="Microsoft Yahei" pitchFamily="34" charset="-122"/>
                <a:cs typeface="Microsoft Yahei" pitchFamily="34" charset="-120"/>
              </a:rPr>
              <a:t>02</a:t>
            </a:r>
            <a:endParaRPr lang="en-US" sz="1440" dirty="0"/>
          </a:p>
        </p:txBody>
      </p:sp>
      <p:sp>
        <p:nvSpPr>
          <p:cNvPr id="7" name="Shape 5"/>
          <p:cNvSpPr/>
          <p:nvPr/>
        </p:nvSpPr>
        <p:spPr>
          <a:xfrm>
            <a:off x="5664016" y="1105195"/>
            <a:ext cx="3129042" cy="3129042"/>
          </a:xfrm>
          <a:custGeom>
            <a:avLst/>
            <a:gdLst/>
            <a:ahLst/>
            <a:cxnLst/>
            <a:rect l="l" t="t" r="r" b="b"/>
            <a:pathLst>
              <a:path w="3129042" h="3129042">
                <a:moveTo>
                  <a:pt x="1564521" y="0"/>
                </a:moveTo>
                <a:moveTo>
                  <a:pt x="1564521" y="0"/>
                </a:moveTo>
                <a:cubicBezTo>
                  <a:pt x="2428003" y="0"/>
                  <a:pt x="3129042" y="701038"/>
                  <a:pt x="3129042" y="1564521"/>
                </a:cubicBezTo>
                <a:cubicBezTo>
                  <a:pt x="3129042" y="2428003"/>
                  <a:pt x="2428003" y="3129042"/>
                  <a:pt x="1564521" y="3129042"/>
                </a:cubicBezTo>
                <a:cubicBezTo>
                  <a:pt x="701038" y="3129042"/>
                  <a:pt x="0" y="2428003"/>
                  <a:pt x="0" y="1564521"/>
                </a:cubicBezTo>
                <a:cubicBezTo>
                  <a:pt x="0" y="701038"/>
                  <a:pt x="701038" y="0"/>
                  <a:pt x="1564521" y="0"/>
                </a:cubicBezTo>
                <a:close/>
              </a:path>
            </a:pathLst>
          </a:custGeom>
          <a:solidFill>
            <a:srgbClr val="191063">
              <a:alpha val="80000"/>
            </a:srgbClr>
          </a:solidFill>
        </p:spPr>
      </p:sp>
      <p:sp>
        <p:nvSpPr>
          <p:cNvPr id="8" name="Text 6"/>
          <p:cNvSpPr/>
          <p:nvPr/>
        </p:nvSpPr>
        <p:spPr>
          <a:xfrm>
            <a:off x="7311275" y="1282384"/>
            <a:ext cx="704600" cy="676656"/>
          </a:xfrm>
          <a:prstGeom prst="rect">
            <a:avLst/>
          </a:prstGeom>
          <a:noFill/>
        </p:spPr>
        <p:txBody>
          <a:bodyPr wrap="square" lIns="95250" tIns="95250" rIns="95250" bIns="95250" rtlCol="0" anchor="ctr">
            <a:spAutoFit/>
          </a:bodyPr>
          <a:lstStyle/>
          <a:p>
            <a:pPr marL="0" indent="0" algn="ctr">
              <a:lnSpc>
                <a:spcPct val="113000"/>
              </a:lnSpc>
              <a:spcBef>
                <a:spcPts val="375"/>
              </a:spcBef>
              <a:buNone/>
            </a:pPr>
            <a:r>
              <a:rPr lang="en-US" sz="2590" b="1" i="1" dirty="0">
                <a:solidFill>
                  <a:srgbClr val="F4F7FF"/>
                </a:solidFill>
                <a:latin typeface="Microsoft Yahei" pitchFamily="34" charset="0"/>
                <a:ea typeface="Microsoft Yahei" pitchFamily="34" charset="-122"/>
                <a:cs typeface="Microsoft Yahei" pitchFamily="34" charset="-120"/>
              </a:rPr>
              <a:t>03</a:t>
            </a:r>
            <a:endParaRPr lang="en-US" sz="1440" dirty="0"/>
          </a:p>
        </p:txBody>
      </p:sp>
      <p:sp>
        <p:nvSpPr>
          <p:cNvPr id="9" name="Text 7"/>
          <p:cNvSpPr/>
          <p:nvPr/>
        </p:nvSpPr>
        <p:spPr>
          <a:xfrm>
            <a:off x="479872" y="2029895"/>
            <a:ext cx="2599537" cy="410172"/>
          </a:xfrm>
          <a:prstGeom prst="rect">
            <a:avLst/>
          </a:prstGeom>
          <a:noFill/>
        </p:spPr>
        <p:txBody>
          <a:bodyPr wrap="square" lIns="95250" tIns="95250" rIns="95250" bIns="95250" rtlCol="0" anchor="ctr"/>
          <a:lstStyle/>
          <a:p>
            <a:pPr marL="0" indent="0" algn="ctr">
              <a:lnSpc>
                <a:spcPct val="100000"/>
              </a:lnSpc>
              <a:buNone/>
            </a:pPr>
            <a:r>
              <a:rPr lang="en-US" sz="1585" b="1" kern="0" spc="72" dirty="0">
                <a:solidFill>
                  <a:srgbClr val="FFFFFF"/>
                </a:solidFill>
                <a:latin typeface="Microsoft Yahei" pitchFamily="34" charset="0"/>
                <a:ea typeface="Microsoft Yahei" pitchFamily="34" charset="-122"/>
                <a:cs typeface="Microsoft Yahei" pitchFamily="34" charset="-120"/>
              </a:rPr>
              <a:t>运动类型扩展</a:t>
            </a:r>
            <a:endParaRPr lang="en-US" sz="1440" dirty="0"/>
          </a:p>
        </p:txBody>
      </p:sp>
      <p:sp>
        <p:nvSpPr>
          <p:cNvPr id="10" name="Text 8"/>
          <p:cNvSpPr/>
          <p:nvPr/>
        </p:nvSpPr>
        <p:spPr>
          <a:xfrm>
            <a:off x="707594" y="2453883"/>
            <a:ext cx="2415740" cy="1464756"/>
          </a:xfrm>
          <a:prstGeom prst="rect">
            <a:avLst/>
          </a:prstGeom>
          <a:noFill/>
        </p:spPr>
        <p:txBody>
          <a:bodyPr wrap="square" lIns="95250" tIns="95250" rIns="95250" bIns="95250" rtlCol="0" anchor="t"/>
          <a:lstStyle/>
          <a:p>
            <a:pPr marL="0" indent="0">
              <a:lnSpc>
                <a:spcPct val="100000"/>
              </a:lnSpc>
              <a:spcBef>
                <a:spcPts val="375"/>
              </a:spcBef>
              <a:buNone/>
            </a:pPr>
            <a:r>
              <a:rPr lang="en-US" sz="1150" dirty="0">
                <a:solidFill>
                  <a:srgbClr val="FFFFFF"/>
                </a:solidFill>
                <a:latin typeface="Microsoft Yahei" pitchFamily="34" charset="0"/>
                <a:ea typeface="Microsoft Yahei" pitchFamily="34" charset="-122"/>
                <a:cs typeface="Microsoft Yahei" pitchFamily="34" charset="-120"/>
              </a:rPr>
              <a:t>未来计划增加更多运动类型，细化评估模型，提供更全面的运动指导，满足用户多样化需求。</a:t>
            </a:r>
            <a:endParaRPr lang="en-US" sz="1440" dirty="0"/>
          </a:p>
        </p:txBody>
      </p:sp>
      <p:sp>
        <p:nvSpPr>
          <p:cNvPr id="11" name="Text 9"/>
          <p:cNvSpPr/>
          <p:nvPr/>
        </p:nvSpPr>
        <p:spPr>
          <a:xfrm>
            <a:off x="3337266" y="2029895"/>
            <a:ext cx="2326750" cy="410172"/>
          </a:xfrm>
          <a:prstGeom prst="rect">
            <a:avLst/>
          </a:prstGeom>
          <a:noFill/>
        </p:spPr>
        <p:txBody>
          <a:bodyPr wrap="square" lIns="95250" tIns="95250" rIns="95250" bIns="95250" rtlCol="0" anchor="ctr"/>
          <a:lstStyle/>
          <a:p>
            <a:pPr marL="0" indent="0" algn="ctr">
              <a:lnSpc>
                <a:spcPct val="100000"/>
              </a:lnSpc>
              <a:buNone/>
            </a:pPr>
            <a:r>
              <a:rPr lang="en-US" sz="1585" b="1" kern="0" spc="72" dirty="0">
                <a:solidFill>
                  <a:srgbClr val="FFFFFF"/>
                </a:solidFill>
                <a:latin typeface="Microsoft Yahei" pitchFamily="34" charset="0"/>
                <a:ea typeface="Microsoft Yahei" pitchFamily="34" charset="-122"/>
                <a:cs typeface="Microsoft Yahei" pitchFamily="34" charset="-120"/>
              </a:rPr>
              <a:t>实时反馈机制</a:t>
            </a:r>
            <a:endParaRPr lang="en-US" sz="1440" dirty="0"/>
          </a:p>
        </p:txBody>
      </p:sp>
      <p:sp>
        <p:nvSpPr>
          <p:cNvPr id="12" name="Text 10"/>
          <p:cNvSpPr/>
          <p:nvPr/>
        </p:nvSpPr>
        <p:spPr>
          <a:xfrm>
            <a:off x="3424930" y="2453883"/>
            <a:ext cx="2317735" cy="1464756"/>
          </a:xfrm>
          <a:prstGeom prst="rect">
            <a:avLst/>
          </a:prstGeom>
          <a:noFill/>
        </p:spPr>
        <p:txBody>
          <a:bodyPr wrap="square" lIns="95250" tIns="95250" rIns="95250" bIns="95250" rtlCol="0" anchor="t"/>
          <a:lstStyle/>
          <a:p>
            <a:pPr marL="0" indent="0">
              <a:lnSpc>
                <a:spcPct val="100000"/>
              </a:lnSpc>
              <a:spcBef>
                <a:spcPts val="375"/>
              </a:spcBef>
              <a:buNone/>
            </a:pPr>
            <a:r>
              <a:rPr lang="en-US" sz="1150" dirty="0">
                <a:solidFill>
                  <a:srgbClr val="FFFFFF"/>
                </a:solidFill>
                <a:latin typeface="Microsoft Yahei" pitchFamily="34" charset="0"/>
                <a:ea typeface="Microsoft Yahei" pitchFamily="34" charset="-122"/>
                <a:cs typeface="Microsoft Yahei" pitchFamily="34" charset="-120"/>
              </a:rPr>
              <a:t>探索在训练过程中提供即时语音或视觉指导，帮助用户及时纠正动作，提升训练效果和安全性。</a:t>
            </a:r>
            <a:endParaRPr lang="en-US" sz="1440" dirty="0"/>
          </a:p>
        </p:txBody>
      </p:sp>
      <p:sp>
        <p:nvSpPr>
          <p:cNvPr id="13" name="Text 11"/>
          <p:cNvSpPr/>
          <p:nvPr/>
        </p:nvSpPr>
        <p:spPr>
          <a:xfrm>
            <a:off x="6054243" y="2029895"/>
            <a:ext cx="2663316" cy="410172"/>
          </a:xfrm>
          <a:prstGeom prst="rect">
            <a:avLst/>
          </a:prstGeom>
          <a:noFill/>
        </p:spPr>
        <p:txBody>
          <a:bodyPr wrap="square" lIns="95250" tIns="95250" rIns="95250" bIns="95250" rtlCol="0" anchor="ctr"/>
          <a:lstStyle/>
          <a:p>
            <a:pPr marL="0" indent="0" algn="ctr">
              <a:lnSpc>
                <a:spcPct val="100000"/>
              </a:lnSpc>
              <a:buNone/>
            </a:pPr>
            <a:r>
              <a:rPr lang="en-US" sz="1585" b="1" kern="0" spc="72" dirty="0">
                <a:solidFill>
                  <a:srgbClr val="FFFFFF"/>
                </a:solidFill>
                <a:latin typeface="Microsoft Yahei" pitchFamily="34" charset="0"/>
                <a:ea typeface="Microsoft Yahei" pitchFamily="34" charset="-122"/>
                <a:cs typeface="Microsoft Yahei" pitchFamily="34" charset="-120"/>
              </a:rPr>
              <a:t>个性化训练计划</a:t>
            </a:r>
            <a:endParaRPr lang="en-US" sz="1440" dirty="0"/>
          </a:p>
        </p:txBody>
      </p:sp>
      <p:sp>
        <p:nvSpPr>
          <p:cNvPr id="14" name="Text 12"/>
          <p:cNvSpPr/>
          <p:nvPr/>
        </p:nvSpPr>
        <p:spPr>
          <a:xfrm>
            <a:off x="6121933" y="2453883"/>
            <a:ext cx="2191899" cy="1464756"/>
          </a:xfrm>
          <a:prstGeom prst="rect">
            <a:avLst/>
          </a:prstGeom>
          <a:noFill/>
        </p:spPr>
        <p:txBody>
          <a:bodyPr wrap="square" lIns="95250" tIns="95250" rIns="95250" bIns="95250" rtlCol="0" anchor="t"/>
          <a:lstStyle/>
          <a:p>
            <a:pPr marL="0" indent="0">
              <a:lnSpc>
                <a:spcPct val="100000"/>
              </a:lnSpc>
              <a:spcBef>
                <a:spcPts val="375"/>
              </a:spcBef>
              <a:buNone/>
            </a:pPr>
            <a:r>
              <a:rPr lang="en-US" sz="1150" dirty="0">
                <a:solidFill>
                  <a:srgbClr val="FFFFFF"/>
                </a:solidFill>
                <a:latin typeface="Microsoft Yahei" pitchFamily="34" charset="0"/>
                <a:ea typeface="Microsoft Yahei" pitchFamily="34" charset="-122"/>
                <a:cs typeface="Microsoft Yahei" pitchFamily="34" charset="-120"/>
              </a:rPr>
              <a:t>基于用户历史数据和评估结果，智能推荐定制化训练计划，并引入社区交流功能，增强用户粘性。</a:t>
            </a:r>
            <a:endParaRPr lang="en-US" sz="144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8572" y="2248047"/>
            <a:ext cx="4313208" cy="1088136"/>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4750" b="1" dirty="0">
                <a:solidFill>
                  <a:srgbClr val="191063">
                    <a:alpha val="10000"/>
                  </a:srgbClr>
                </a:solidFill>
                <a:latin typeface="Microsoft Yahei" pitchFamily="34" charset="0"/>
                <a:ea typeface="Microsoft Yahei" pitchFamily="34" charset="-122"/>
                <a:cs typeface="Microsoft Yahei" pitchFamily="34" charset="-120"/>
              </a:rPr>
              <a:t>THANKS！</a:t>
            </a:r>
            <a:endParaRPr lang="en-US" sz="1440" dirty="0"/>
          </a:p>
        </p:txBody>
      </p:sp>
      <p:sp>
        <p:nvSpPr>
          <p:cNvPr id="3" name="Text 1"/>
          <p:cNvSpPr/>
          <p:nvPr/>
        </p:nvSpPr>
        <p:spPr>
          <a:xfrm>
            <a:off x="1018572" y="2115459"/>
            <a:ext cx="3275888" cy="676656"/>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3890" b="1" dirty="0">
                <a:solidFill>
                  <a:srgbClr val="191063"/>
                </a:solidFill>
                <a:latin typeface="Microsoft Yahei" pitchFamily="34" charset="0"/>
                <a:ea typeface="Microsoft Yahei" pitchFamily="34" charset="-122"/>
                <a:cs typeface="Microsoft Yahei" pitchFamily="34" charset="-120"/>
              </a:rPr>
              <a:t>感谢观看！</a:t>
            </a:r>
            <a:endParaRPr lang="en-US" sz="1440" dirty="0"/>
          </a:p>
        </p:txBody>
      </p:sp>
    </p:spTree>
  </p:cSld>
  <p:clrMapOvr>
    <a:masterClrMapping/>
  </p:clrMapOvr>
</p:sld>
</file>

<file path=ppt/tags/tag1.xml><?xml version="1.0" encoding="utf-8"?>
<p:tagLst xmlns:p="http://schemas.openxmlformats.org/presentationml/2006/main">
  <p:tag name="KSO_WM_MEDIACOVER_FLAG" val="1"/>
  <p:tag name="KSO_WM_UNIT_MEDIACOVER_BTN_STATE" val="1"/>
  <p:tag name="KSO_WM_UNIT_MEDIACOVER_BTNRECT" val="0*0*0*0"/>
</p:tagLst>
</file>

<file path=ppt/tags/tag2.xml><?xml version="1.0" encoding="utf-8"?>
<p:tagLst xmlns:p="http://schemas.openxmlformats.org/presentationml/2006/main">
  <p:tag name="KSO_WM_MEDIACOVER_FLAG" val="1"/>
  <p:tag name="KSO_WM_UNIT_MEDIACOVER_BTN_STATE" val="1"/>
  <p:tag name="KSO_WM_UNIT_MEDIACOVER_BTNRECT" val="0*0*0*0"/>
</p:tagLst>
</file>

<file path=ppt/tags/tag3.xml><?xml version="1.0" encoding="utf-8"?>
<p:tagLst xmlns:p="http://schemas.openxmlformats.org/presentationml/2006/main">
  <p:tag name="KSO_WM_MEDIACOVER_FLAG" val="1"/>
  <p:tag name="KSO_WM_UNIT_MEDIACOVER_BTN_STATE" val="1"/>
  <p:tag name="KSO_WM_UNIT_MEDIACOVER_BTNRECT" val="0*0*0*0"/>
</p:tagLst>
</file>

<file path=ppt/tags/tag4.xml><?xml version="1.0" encoding="utf-8"?>
<p:tagLst xmlns:p="http://schemas.openxmlformats.org/presentationml/2006/main">
  <p:tag name="KSO_WM_MEDIACOVER_FLAG" val="1"/>
  <p:tag name="KSO_WM_UNIT_MEDIACOVER_BTN_STATE" val="1"/>
  <p:tag name="KSO_WM_UNIT_MEDIACOVER_BTNRECT" val="0*0*0*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1758</Words>
  <Application>WPS 演示</Application>
  <PresentationFormat>On-screen Show (16:9)</PresentationFormat>
  <Paragraphs>258</Paragraphs>
  <Slides>22</Slides>
  <Notes>22</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22</vt:i4>
      </vt:variant>
    </vt:vector>
  </HeadingPairs>
  <TitlesOfParts>
    <vt:vector size="40" baseType="lpstr">
      <vt:lpstr>Arial</vt:lpstr>
      <vt:lpstr>宋体</vt:lpstr>
      <vt:lpstr>Wingdings</vt:lpstr>
      <vt:lpstr>Microsoft Yahei</vt:lpstr>
      <vt:lpstr>苹方-简</vt:lpstr>
      <vt:lpstr>Microsoft Yahei</vt:lpstr>
      <vt:lpstr>Microsoft Yahei</vt:lpstr>
      <vt:lpstr>宋体</vt:lpstr>
      <vt:lpstr>Calibri</vt:lpstr>
      <vt:lpstr>Helvetica Neue</vt:lpstr>
      <vt:lpstr>微软雅黑</vt:lpstr>
      <vt:lpstr>汉仪旗黑</vt:lpstr>
      <vt:lpstr>Arial Unicode MS</vt:lpstr>
      <vt:lpstr>等线</vt:lpstr>
      <vt:lpstr>汉仪中等线KW</vt:lpstr>
      <vt:lpstr>汉仪书宋二KW</vt:lpstr>
      <vt:lpstr>Songti SC Regular</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creator>PptxGenJS</dc:creator>
  <dc:subject>PptxGenJS Presentation</dc:subject>
  <cp:lastModifiedBy>多</cp:lastModifiedBy>
  <cp:revision>5</cp:revision>
  <dcterms:created xsi:type="dcterms:W3CDTF">2025-06-05T12:12:44Z</dcterms:created>
  <dcterms:modified xsi:type="dcterms:W3CDTF">2025-06-05T12:12:44Z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AA4710BA6DC455FFD572416889AC0AE7_43</vt:lpwstr>
  </property>
  <property fmtid="{D5CDD505-2E9C-101B-9397-08002B2CF9AE}" pid="3" name="KSOProductBuildVer">
    <vt:lpwstr>2052-7.2.2.8955</vt:lpwstr>
  </property>
</Properties>
</file>