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41"/>
  </p:handoutMasterIdLst>
  <p:sldIdLst>
    <p:sldId id="256" r:id="rId3"/>
    <p:sldId id="321" r:id="rId4"/>
    <p:sldId id="322" r:id="rId6"/>
    <p:sldId id="354" r:id="rId7"/>
    <p:sldId id="340" r:id="rId8"/>
    <p:sldId id="352" r:id="rId9"/>
    <p:sldId id="355" r:id="rId10"/>
    <p:sldId id="356" r:id="rId11"/>
    <p:sldId id="331" r:id="rId12"/>
    <p:sldId id="330" r:id="rId13"/>
    <p:sldId id="367" r:id="rId14"/>
    <p:sldId id="369" r:id="rId15"/>
    <p:sldId id="370" r:id="rId16"/>
    <p:sldId id="371" r:id="rId17"/>
    <p:sldId id="368" r:id="rId18"/>
    <p:sldId id="373" r:id="rId19"/>
    <p:sldId id="374" r:id="rId20"/>
    <p:sldId id="376" r:id="rId21"/>
    <p:sldId id="385" r:id="rId22"/>
    <p:sldId id="375" r:id="rId23"/>
    <p:sldId id="372" r:id="rId24"/>
    <p:sldId id="387" r:id="rId25"/>
    <p:sldId id="386" r:id="rId26"/>
    <p:sldId id="388" r:id="rId27"/>
    <p:sldId id="325" r:id="rId28"/>
    <p:sldId id="389" r:id="rId29"/>
    <p:sldId id="324" r:id="rId30"/>
    <p:sldId id="403" r:id="rId31"/>
    <p:sldId id="400" r:id="rId32"/>
    <p:sldId id="402" r:id="rId33"/>
    <p:sldId id="332" r:id="rId34"/>
    <p:sldId id="390" r:id="rId35"/>
    <p:sldId id="326" r:id="rId36"/>
    <p:sldId id="404" r:id="rId37"/>
    <p:sldId id="329" r:id="rId38"/>
    <p:sldId id="328" r:id="rId39"/>
    <p:sldId id="391" r:id="rId40"/>
  </p:sldIdLst>
  <p:sldSz cx="9144000" cy="6858000" type="screen4x3"/>
  <p:notesSz cx="7099300" cy="10234295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94" autoAdjust="0"/>
  </p:normalViewPr>
  <p:slideViewPr>
    <p:cSldViewPr>
      <p:cViewPr varScale="1">
        <p:scale>
          <a:sx n="59" d="100"/>
          <a:sy n="59" d="100"/>
        </p:scale>
        <p:origin x="1422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5" Type="http://schemas.openxmlformats.org/officeDocument/2006/relationships/tags" Target="tags/tag4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05" y="541020"/>
            <a:ext cx="7772400" cy="174117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“果识</a:t>
            </a:r>
            <a:r>
              <a:rPr lang="en-US" altLang="zh-CN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APP</a:t>
            </a: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5" y="2383790"/>
            <a:ext cx="6121400" cy="3079750"/>
          </a:xfrm>
          <a:noFill/>
        </p:spPr>
        <p:txBody>
          <a:bodyPr>
            <a:normAutofit/>
          </a:bodyPr>
          <a:lstStyle/>
          <a:p>
            <a:pPr algn="l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组长学号姓名：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200340084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周昊宇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成员学号姓名：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201540160 杨珺博 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		        200740017 李雨泽 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		        200840085 朱映滔 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     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455"/>
            <a:ext cx="8361045" cy="4924425"/>
          </a:xfrm>
        </p:spPr>
        <p:txBody>
          <a:bodyPr>
            <a:normAutofit fontScale="50000"/>
          </a:bodyPr>
          <a:lstStyle/>
          <a:p>
            <a:r>
              <a:rPr lang="zh-CN" altLang="en-US" sz="4000" dirty="0"/>
              <a:t>现实问题</a:t>
            </a:r>
            <a:endParaRPr lang="zh-CN" altLang="en-US" sz="4000" dirty="0"/>
          </a:p>
          <a:p>
            <a:pPr lvl="1" algn="l"/>
            <a:r>
              <a:rPr lang="en-US" altLang="zh-CN" sz="3600" b="1" dirty="0"/>
              <a:t>1</a:t>
            </a:r>
            <a:r>
              <a:rPr lang="zh-CN" altLang="en-US" sz="3600" b="1" dirty="0"/>
              <a:t>）本软件项目的背景：</a:t>
            </a:r>
            <a:endParaRPr lang="zh-CN" altLang="en-US" sz="3600" dirty="0"/>
          </a:p>
          <a:p>
            <a:pPr lvl="1" algn="l" fontAlgn="auto">
              <a:lnSpc>
                <a:spcPct val="180000"/>
              </a:lnSpc>
              <a:spcBef>
                <a:spcPts val="300"/>
              </a:spcBef>
            </a:pPr>
            <a:r>
              <a:rPr lang="en-US" altLang="zh-CN" dirty="0"/>
              <a:t>   </a:t>
            </a:r>
            <a:r>
              <a:rPr lang="en-US" altLang="zh-CN" sz="3000" dirty="0"/>
              <a:t> </a:t>
            </a:r>
            <a:r>
              <a:rPr lang="zh-CN" altLang="en-US" sz="3200" dirty="0">
                <a:solidFill>
                  <a:schemeClr val="tx1"/>
                </a:solidFill>
              </a:rPr>
              <a:t>衣食住行是21世纪所面临最重要的生存要素。我们主要以健康为切入点，以人们生活中不可或缺的水果作为对象，展开了创作。水果的种类很多，这就意味着我们面对一些不了解的水果的时候需要明白如何吃它们，它们的成分与功效是什么，同时我们也应该了解如何清洗和对它们进行利用。预想制作出一款能够将水果的方方面面概括的软件。</a:t>
            </a:r>
            <a:endParaRPr lang="zh-CN" altLang="en-US" dirty="0"/>
          </a:p>
          <a:p>
            <a:pPr lvl="1" algn="l"/>
            <a:r>
              <a:rPr lang="en-US" altLang="zh-CN" sz="3600" b="1" dirty="0"/>
              <a:t>2</a:t>
            </a:r>
            <a:r>
              <a:rPr lang="zh-CN" altLang="en-US" sz="3600" b="1" dirty="0"/>
              <a:t>）欲</a:t>
            </a:r>
            <a:r>
              <a:rPr lang="zh-CN" altLang="en-US" sz="3600" b="1" dirty="0"/>
              <a:t>解决的现实问题：</a:t>
            </a:r>
            <a:endParaRPr lang="zh-CN" altLang="en-US" sz="3600" b="1" dirty="0"/>
          </a:p>
          <a:p>
            <a:pPr lvl="1" algn="l" fontAlgn="auto">
              <a:lnSpc>
                <a:spcPct val="200000"/>
              </a:lnSpc>
              <a:spcBef>
                <a:spcPts val="300"/>
              </a:spcBef>
            </a:pPr>
            <a:r>
              <a:rPr lang="zh-CN" altLang="en-US" sz="3200" dirty="0">
                <a:solidFill>
                  <a:schemeClr val="tx1"/>
                </a:solidFill>
              </a:rPr>
              <a:t>此软件操作方便，能够让人们对日常所需要了解的水果快速进行了解，为人们提供更多的知识服务，主要用于了解水果的成分含量，如何识别水果的好坏和如何处理水果。</a:t>
            </a:r>
            <a:endParaRPr lang="zh-CN" altLang="en-US" sz="3335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zh-CN" altLang="en-US" sz="2000" dirty="0">
                <a:sym typeface="+mn-ea"/>
              </a:rPr>
              <a:t>核心功能</a:t>
            </a:r>
            <a:endParaRPr lang="zh-CN" altLang="en-US" sz="2000" dirty="0"/>
          </a:p>
          <a:p>
            <a:pPr lvl="1" algn="l" fontAlgn="auto">
              <a:lnSpc>
                <a:spcPct val="190000"/>
              </a:lnSpc>
              <a:spcBef>
                <a:spcPts val="300"/>
              </a:spcBef>
            </a:pPr>
            <a:r>
              <a:rPr lang="en-US" altLang="zh-CN" sz="1600" dirty="0">
                <a:sym typeface="+mn-ea"/>
              </a:rPr>
              <a:t>  (</a:t>
            </a:r>
            <a:r>
              <a:rPr lang="zh-CN" altLang="en-US" sz="1600" dirty="0">
                <a:sym typeface="+mn-ea"/>
              </a:rPr>
              <a:t>1）水果百科：查询得到各类水果的详细信息。</a:t>
            </a:r>
            <a:endParaRPr lang="zh-CN" altLang="en-US" sz="1600" dirty="0">
              <a:sym typeface="+mn-ea"/>
            </a:endParaRPr>
          </a:p>
          <a:p>
            <a:pPr lvl="1" algn="l" fontAlgn="auto">
              <a:lnSpc>
                <a:spcPct val="190000"/>
              </a:lnSpc>
              <a:spcBef>
                <a:spcPts val="300"/>
              </a:spcBef>
            </a:pPr>
            <a:r>
              <a:rPr lang="zh-CN" altLang="en-US" sz="1600" dirty="0">
                <a:sym typeface="+mn-ea"/>
              </a:rPr>
              <a:t>（2）水果鉴定：图像识别水果的的种类。</a:t>
            </a:r>
            <a:endParaRPr lang="zh-CN" altLang="en-US" sz="1600" dirty="0">
              <a:sym typeface="+mn-ea"/>
            </a:endParaRPr>
          </a:p>
          <a:p>
            <a:pPr lvl="1" algn="l" fontAlgn="auto">
              <a:lnSpc>
                <a:spcPct val="190000"/>
              </a:lnSpc>
              <a:spcBef>
                <a:spcPts val="300"/>
              </a:spcBef>
            </a:pPr>
            <a:r>
              <a:rPr lang="zh-CN" altLang="en-US" sz="1600" dirty="0">
                <a:sym typeface="+mn-ea"/>
              </a:rPr>
              <a:t>（3）水果信息收藏：将有价值的信息收藏起来以便于日后回顾。</a:t>
            </a:r>
            <a:endParaRPr lang="zh-CN" altLang="en-US" sz="1600" dirty="0">
              <a:sym typeface="+mn-ea"/>
            </a:endParaRPr>
          </a:p>
          <a:p>
            <a:r>
              <a:rPr lang="zh-CN" altLang="en-US" sz="2000" dirty="0">
                <a:sym typeface="+mn-ea"/>
              </a:rPr>
              <a:t>需求创意</a:t>
            </a:r>
            <a:endParaRPr lang="zh-CN" altLang="en-US" sz="2000" dirty="0"/>
          </a:p>
          <a:p>
            <a:pPr lvl="1" fontAlgn="auto">
              <a:lnSpc>
                <a:spcPct val="190000"/>
              </a:lnSpc>
              <a:spcBef>
                <a:spcPts val="300"/>
              </a:spcBef>
            </a:pPr>
            <a:r>
              <a:rPr lang="en-US" altLang="zh-CN" sz="1600" dirty="0">
                <a:sym typeface="+mn-ea"/>
              </a:rPr>
              <a:t>   </a:t>
            </a:r>
            <a:r>
              <a:rPr lang="zh-CN" altLang="en-US" sz="1600" dirty="0">
                <a:sym typeface="+mn-ea"/>
              </a:rPr>
              <a:t>目前市面上没有软件对水果进行加以概括和了解，人们对水果的了解主要依靠百度搜索，但是百度搜索的内容很混杂，具有不确定性。我们将很多需要了解的水果知识，以及对水果的一些识别方式和如何处理它们，进行汇总，打造出一个百科般的水果识别软件。</a:t>
            </a:r>
            <a:endParaRPr lang="zh-CN" altLang="en-US" sz="1600" dirty="0">
              <a:sym typeface="+mn-ea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软件需求与创意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b="1" dirty="0"/>
              <a:t>用例模型：</a:t>
            </a:r>
            <a:r>
              <a:rPr lang="zh-CN" altLang="en-US" dirty="0"/>
              <a:t>该软件有三个用例，用户可分别使用水果百科、水果鉴定、水果信息收藏三个功能。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</a:t>
            </a:r>
            <a:endParaRPr lang="zh-CN" altLang="en-US" dirty="0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2762885"/>
            <a:ext cx="3540125" cy="33566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95605" y="1484503"/>
            <a:ext cx="8229600" cy="4525963"/>
          </a:xfrm>
        </p:spPr>
        <p:txBody>
          <a:bodyPr>
            <a:normAutofit lnSpcReduction="10000"/>
          </a:bodyPr>
          <a:p>
            <a:pPr lvl="1"/>
            <a:r>
              <a:rPr lang="zh-CN" altLang="en-US" sz="2000" b="1" dirty="0">
                <a:sym typeface="+mn-ea"/>
              </a:rPr>
              <a:t>顺序图：</a:t>
            </a:r>
            <a:endParaRPr lang="zh-CN" altLang="en-US" sz="2000" b="1" dirty="0">
              <a:sym typeface="+mn-ea"/>
            </a:endParaRPr>
          </a:p>
          <a:p>
            <a:pPr lvl="1"/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）水果百科用例交互图：</a:t>
            </a:r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endParaRPr lang="zh-CN" altLang="en-US" sz="2000" dirty="0"/>
          </a:p>
          <a:p>
            <a:pPr lvl="1"/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）水果鉴定用例交互图：</a:t>
            </a:r>
            <a:endParaRPr lang="zh-CN" altLang="en-US" sz="2000" dirty="0"/>
          </a:p>
          <a:p>
            <a:pPr lvl="1"/>
            <a:endParaRPr lang="zh-CN" altLang="en-US" sz="2000" dirty="0"/>
          </a:p>
          <a:p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需求模型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205" y="2276475"/>
            <a:ext cx="4373880" cy="20472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05" y="4796790"/>
            <a:ext cx="3567430" cy="18148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marL="0" lvl="1"/>
            <a:r>
              <a:rPr lang="zh-CN" altLang="en-US" sz="2000" dirty="0">
                <a:sym typeface="+mn-ea"/>
              </a:rPr>
              <a:t>（</a:t>
            </a:r>
            <a:r>
              <a:rPr lang="en-US" altLang="zh-CN" sz="2000" dirty="0">
                <a:sym typeface="+mn-ea"/>
              </a:rPr>
              <a:t>3</a:t>
            </a:r>
            <a:r>
              <a:rPr lang="zh-CN" altLang="en-US" sz="2000" dirty="0">
                <a:sym typeface="+mn-ea"/>
              </a:rPr>
              <a:t>）水果收藏用例交互图：</a:t>
            </a:r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pPr marL="0" lvl="1"/>
            <a:endParaRPr lang="zh-CN" altLang="en-US" sz="2000" dirty="0">
              <a:sym typeface="+mn-ea"/>
            </a:endParaRPr>
          </a:p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需求模型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015" y="1988820"/>
            <a:ext cx="5855970" cy="30391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802640"/>
            <a:ext cx="8229600" cy="5205095"/>
          </a:xfrm>
        </p:spPr>
        <p:txBody>
          <a:bodyPr/>
          <a:p>
            <a:pPr marL="0" lvl="1"/>
            <a:r>
              <a:rPr lang="zh-CN" altLang="en-US" sz="2000" b="1" dirty="0">
                <a:sym typeface="+mn-ea"/>
              </a:rPr>
              <a:t>分析类图</a:t>
            </a:r>
            <a:r>
              <a:rPr lang="zh-CN" altLang="en-US" sz="2000" dirty="0">
                <a:sym typeface="+mn-ea"/>
              </a:rPr>
              <a:t>：</a:t>
            </a:r>
            <a:endParaRPr lang="zh-CN" altLang="en-US" sz="2000" dirty="0">
              <a:sym typeface="+mn-ea"/>
            </a:endParaRPr>
          </a:p>
          <a:p>
            <a:pPr marL="0" lvl="1"/>
            <a:r>
              <a:rPr lang="zh-CN" altLang="en-US" sz="2000" dirty="0">
                <a:sym typeface="+mn-ea"/>
              </a:rPr>
              <a:t>分析类图中具有并列关系的核心类为：</a:t>
            </a:r>
            <a:endParaRPr lang="zh-CN" altLang="en-US" sz="2000" dirty="0">
              <a:sym typeface="+mn-ea"/>
            </a:endParaRPr>
          </a:p>
          <a:p>
            <a:pPr marL="0" lvl="1"/>
            <a:r>
              <a:rPr lang="zh-CN" altLang="en-US" sz="2000" dirty="0">
                <a:sym typeface="+mn-ea"/>
              </a:rPr>
              <a:t>①WordSearchActivity、②CollectActivity和③PictureSearchActivity，①跳转至网页通过边界类HttpUtil实现，②收藏功能通过sqlite存储数据，③图像识别通过如图六种边界类实现。</a:t>
            </a:r>
            <a:endParaRPr lang="zh-CN" altLang="en-US" sz="2700" dirty="0">
              <a:sym typeface="+mn-ea"/>
            </a:endParaRPr>
          </a:p>
          <a:p>
            <a:endParaRPr lang="zh-CN" altLang="en-US" sz="2700" dirty="0">
              <a:sym typeface="+mn-ea"/>
            </a:endParaRPr>
          </a:p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57200" y="69215"/>
            <a:ext cx="8229600" cy="1133475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需求模型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1" descr="分析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2664460"/>
            <a:ext cx="7997825" cy="38023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 fontAlgn="auto">
              <a:lnSpc>
                <a:spcPct val="200000"/>
              </a:lnSpc>
              <a:spcBef>
                <a:spcPts val="300"/>
              </a:spcBef>
            </a:pPr>
            <a:r>
              <a:rPr lang="en-US" altLang="zh-CN"/>
              <a:t>   </a:t>
            </a:r>
            <a:r>
              <a:rPr lang="zh-CN" altLang="en-US"/>
              <a:t>该软件使用Android studio制作，采用Java语言，依赖包为百度智能云</a:t>
            </a:r>
            <a:r>
              <a:rPr lang="en-US" altLang="zh-CN"/>
              <a:t>API</a:t>
            </a:r>
            <a:r>
              <a:rPr lang="zh-CN" altLang="en-US"/>
              <a:t>，使用</a:t>
            </a:r>
            <a:r>
              <a:rPr lang="en-US" altLang="zh-CN"/>
              <a:t>gradle</a:t>
            </a:r>
            <a:r>
              <a:rPr lang="zh-CN" altLang="en-US"/>
              <a:t>架构</a:t>
            </a:r>
            <a:r>
              <a:rPr lang="en-US" altLang="zh-CN"/>
              <a:t>,</a:t>
            </a:r>
            <a:r>
              <a:rPr lang="zh-CN" altLang="en-US"/>
              <a:t>分为活动文件和布局文件以及包括res资源目录统一管理。</a:t>
            </a:r>
            <a:endParaRPr lang="zh-CN" altLang="en-US"/>
          </a:p>
          <a:p>
            <a:endParaRPr lang="en-US" altLang="zh-CN" sz="27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760"/>
              <a:t>体系结构设计及其模型</a:t>
            </a:r>
            <a:endParaRPr lang="en-US" altLang="zh-CN" sz="2760"/>
          </a:p>
          <a:p>
            <a:pPr lvl="1" fontAlgn="auto">
              <a:lnSpc>
                <a:spcPct val="200000"/>
              </a:lnSpc>
              <a:spcBef>
                <a:spcPts val="300"/>
              </a:spcBef>
            </a:pPr>
            <a:r>
              <a:rPr lang="zh-CN" altLang="en-US" sz="1400" dirty="0"/>
              <a:t>该软件的体系结构上层用户界面层为UI，用户通过UI命令业务逻辑层中的WordSearchActivity，CollectActivity、PictureSearchActivity实体类进行功能的实现并将结果相应返回给用户界面层，其中业务逻辑层会调用基础服务层中的sqlite数据库，相机与百度API协助进行功能的实现。</a:t>
            </a:r>
            <a:endParaRPr lang="zh-CN" altLang="en-US" sz="2205" dirty="0"/>
          </a:p>
          <a:p>
            <a:pPr lvl="1" fontAlgn="auto">
              <a:lnSpc>
                <a:spcPct val="200000"/>
              </a:lnSpc>
              <a:spcBef>
                <a:spcPts val="300"/>
              </a:spcBef>
            </a:pPr>
            <a:endParaRPr lang="en-US" altLang="zh-CN" sz="2205"/>
          </a:p>
          <a:p>
            <a:endParaRPr lang="zh-CN" altLang="en-US" sz="2205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  <p:pic>
        <p:nvPicPr>
          <p:cNvPr id="2" name="图片 2" descr="体系结构、逻辑视图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9840" y="3500755"/>
            <a:ext cx="7355840" cy="31070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 altLang="en-US" sz="2700">
                <a:sym typeface="+mn-ea"/>
              </a:rPr>
              <a:t>用户界面设计及其模型</a:t>
            </a:r>
            <a:endParaRPr lang="en-US" altLang="zh-CN" sz="2700"/>
          </a:p>
          <a:p>
            <a:pPr lvl="1"/>
            <a:r>
              <a:rPr lang="zh-CN" altLang="en-US" sz="2700"/>
              <a:t>（</a:t>
            </a:r>
            <a:r>
              <a:rPr lang="en-US" altLang="zh-CN" sz="2700"/>
              <a:t>1</a:t>
            </a:r>
            <a:r>
              <a:rPr lang="zh-CN" altLang="en-US" sz="2700"/>
              <a:t>）</a:t>
            </a:r>
            <a:r>
              <a:rPr lang="en-US" altLang="zh-CN" sz="2700"/>
              <a:t>本界面为本软件的首页</a:t>
            </a:r>
            <a:endParaRPr lang="en-US" altLang="zh-CN" sz="2700"/>
          </a:p>
          <a:p>
            <a:r>
              <a:rPr lang="zh-CN" altLang="en-US" sz="1600" b="0"/>
              <a:t>界面外观设计：</a:t>
            </a:r>
            <a:r>
              <a:rPr lang="en-US" altLang="zh-CN" sz="1600" b="0"/>
              <a:t>                 </a:t>
            </a:r>
            <a:r>
              <a:rPr lang="zh-CN" altLang="en-US" sz="1600" b="0"/>
              <a:t>界面类表示：</a:t>
            </a:r>
            <a:endParaRPr lang="zh-CN" altLang="en-US" sz="16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1" name="图片 11" descr="89669a6eca37fc164bc58b8728bb12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2924810"/>
            <a:ext cx="1337310" cy="26295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603" y="2840355"/>
            <a:ext cx="5273675" cy="1177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/>
              <a:t>（2）本界面为本软件的水果百科功能页。</a:t>
            </a:r>
            <a:endParaRPr lang="zh-CN" altLang="en-US" sz="2000" b="0"/>
          </a:p>
          <a:p>
            <a:r>
              <a:rPr lang="zh-CN" altLang="en-US" sz="2000" b="0"/>
              <a:t>界面外观设计：</a:t>
            </a:r>
            <a:r>
              <a:rPr lang="en-US" altLang="zh-CN" sz="2000" b="0"/>
              <a:t>                                 界面类表示</a:t>
            </a:r>
            <a:r>
              <a:rPr lang="zh-CN" altLang="en-US" sz="2000" b="0"/>
              <a:t>：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2" name="图片 12" descr="9919b94fd86731edada46dacb7694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2348548"/>
            <a:ext cx="1636395" cy="3599815"/>
          </a:xfrm>
          <a:prstGeom prst="rect">
            <a:avLst/>
          </a:prstGeom>
        </p:spPr>
      </p:pic>
      <p:pic>
        <p:nvPicPr>
          <p:cNvPr id="13" name="图片 13" descr="baf180006776f988925584741357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483" y="2348548"/>
            <a:ext cx="1636395" cy="3599815"/>
          </a:xfrm>
          <a:prstGeom prst="rect">
            <a:avLst/>
          </a:prstGeom>
        </p:spPr>
      </p:pic>
      <p:pic>
        <p:nvPicPr>
          <p:cNvPr id="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855" y="2348865"/>
            <a:ext cx="4296410" cy="974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/>
              <a:t>（3）本界面为本软件的水果鉴定功能页</a:t>
            </a:r>
            <a:endParaRPr lang="zh-CN" altLang="en-US" sz="2000" b="0"/>
          </a:p>
          <a:p>
            <a:r>
              <a:rPr lang="zh-CN" altLang="en-US" sz="2000" b="0"/>
              <a:t>界面外观设计：</a:t>
            </a:r>
            <a:r>
              <a:rPr lang="en-US" altLang="zh-CN" sz="2000" b="0"/>
              <a:t>                           界面类表示</a:t>
            </a:r>
            <a:r>
              <a:rPr lang="zh-CN" altLang="en-US" sz="2000" b="0"/>
              <a:t>：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软件设计与建模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4" name="图片 14" descr="395d44fca8dc556c798df705094370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2420303"/>
            <a:ext cx="1636395" cy="3599815"/>
          </a:xfrm>
          <a:prstGeom prst="rect">
            <a:avLst/>
          </a:prstGeom>
        </p:spPr>
      </p:pic>
      <p:pic>
        <p:nvPicPr>
          <p:cNvPr id="6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75" y="2348865"/>
            <a:ext cx="5120005" cy="1196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/>
              <a:t>（4）本界面为本软件的水果信息收藏功能页。</a:t>
            </a:r>
            <a:endParaRPr lang="zh-CN" altLang="en-US" sz="2000" b="0"/>
          </a:p>
          <a:p>
            <a:r>
              <a:rPr lang="zh-CN" altLang="en-US" sz="2000" b="0"/>
              <a:t>界面外观设计：</a:t>
            </a:r>
            <a:r>
              <a:rPr lang="en-US" altLang="zh-CN" sz="2000" b="0"/>
              <a:t>             界面类表示:</a:t>
            </a:r>
            <a:endParaRPr lang="en-US" altLang="zh-CN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5" name="图片 15" descr="21c1062cad6a5d93136a5a0a7b45b0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233" y="2406968"/>
            <a:ext cx="1636395" cy="3599815"/>
          </a:xfrm>
          <a:prstGeom prst="rect">
            <a:avLst/>
          </a:prstGeom>
        </p:spPr>
      </p:pic>
      <p:pic>
        <p:nvPicPr>
          <p:cNvPr id="6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258" y="2420620"/>
            <a:ext cx="5268595" cy="1535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>
                <a:sym typeface="+mn-ea"/>
              </a:rPr>
              <a:t>用例设计及其模型</a:t>
            </a:r>
            <a:endParaRPr lang="zh-CN" altLang="en-US" sz="2700"/>
          </a:p>
          <a:p>
            <a:pPr lvl="1"/>
            <a:r>
              <a:rPr lang="zh-CN" altLang="en-US" sz="2700"/>
              <a:t>①“水果百科”功能的实现主要是通过用户输入的字符串与通过边界类HttpUtil获取的百度百科URL相结合从而跳转到百度百科中具有用户想要获取的水果信息的网页WebView中。首先用户在WordSearchActivity中的mEditUrl中输入所要查询的水果名称，此值与Webview中的onCreate函数中的百度百科url结合并通过边界类HttpUtil访问网页。</a:t>
            </a:r>
            <a:endParaRPr lang="zh-CN" altLang="en-US" sz="2700"/>
          </a:p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/>
              <a:t>（</a:t>
            </a:r>
            <a:r>
              <a:rPr lang="en-US" altLang="zh-CN" sz="2000" b="0"/>
              <a:t>1</a:t>
            </a:r>
            <a:r>
              <a:rPr lang="zh-CN" altLang="en-US" sz="2000" b="0"/>
              <a:t>）果识APP“水果百科”用例设计顺序图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软件设计与建模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133" y="2060258"/>
            <a:ext cx="3414395" cy="2723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/>
              <a:t>②“水果鉴定”功能的实现首先获取相机权限与存储权限，继而打开摄像头，将拍摄的水果照片保存到指定路径，将此路径的照片通过边界类FileUtil读取，利用边界类Base64Util转换为base64格式。然后利用边界类AuthService获取百度智能云果蔬识别接口的token继而可以调用此接口，通过边界类Ingredient将base64格式图片利用API进行图像识别，通过边界类ToIngredient利用正则表达式获取图片中最可能（概率最高）的水果的名字并输出。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b="0">
                <a:sym typeface="+mn-ea"/>
              </a:rPr>
              <a:t>（</a:t>
            </a:r>
            <a:r>
              <a:rPr lang="en-US" altLang="zh-CN" b="0">
                <a:sym typeface="+mn-ea"/>
              </a:rPr>
              <a:t>2</a:t>
            </a:r>
            <a:r>
              <a:rPr lang="zh-CN" altLang="en-US" b="0">
                <a:sym typeface="+mn-ea"/>
              </a:rPr>
              <a:t>）果识APP“水果鉴定”用例设计顺序图</a:t>
            </a:r>
            <a:endParaRPr lang="zh-CN" altLang="en-US" b="0"/>
          </a:p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软件设计与建模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2276475"/>
            <a:ext cx="5266690" cy="2834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>
                <a:sym typeface="+mn-ea"/>
              </a:rPr>
              <a:t>③</a:t>
            </a:r>
            <a:r>
              <a:rPr lang="zh-CN" altLang="en-US" sz="2000" b="0"/>
              <a:t>“水果信息收藏”功能的实现通过sqlite数据库实现，通过输入框将想要收藏的标题和内容输入，在CollectActivity中建表，点击各类button实现信息添加，删除，显示三种功能。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 b="0"/>
              <a:t>（</a:t>
            </a:r>
            <a:r>
              <a:rPr lang="en-US" altLang="zh-CN" sz="2000" b="0"/>
              <a:t>3</a:t>
            </a:r>
            <a:r>
              <a:rPr lang="zh-CN" altLang="en-US" sz="2000" b="0"/>
              <a:t>）果识APP“水果信息收藏”用例设计顺序图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9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2060258"/>
            <a:ext cx="3366770" cy="3599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lang="zh-CN" altLang="en-US" sz="2700">
                <a:sym typeface="+mn-ea"/>
              </a:rPr>
              <a:t>类设计及其模型</a:t>
            </a:r>
            <a:endParaRPr lang="zh-CN" altLang="en-US" sz="2700"/>
          </a:p>
          <a:p>
            <a:pPr lvl="1"/>
            <a:r>
              <a:rPr lang="zh-CN" altLang="en-US" sz="2700">
                <a:sym typeface="+mn-ea"/>
              </a:rPr>
              <a:t>该软件首先通过MainActivity跳转到WordSearchActivity，CollectActivity、PictureSearchActivity三个核心类中。WordSearchActivity可通过控制类WebviewActivity利用边界类HttpUtil实现水果搜索的功能，CollectActivity利用sqlite数据库实现水果信息收藏的功能，PictureSearchActivity通过边界类Base64Util、FileUtil、GsonUtils、Ingredient、ToIngredient来实现水果鉴定的功能。</a:t>
            </a:r>
            <a:endParaRPr lang="zh-CN" altLang="en-US" sz="2700">
              <a:sym typeface="+mn-ea"/>
            </a:endParaRPr>
          </a:p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软件设计与建模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0" name="图片 10" descr="分析类图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7405" y="1412875"/>
            <a:ext cx="3416300" cy="2246630"/>
          </a:xfrm>
          <a:prstGeom prst="rect">
            <a:avLst/>
          </a:prstGeom>
        </p:spPr>
      </p:pic>
      <p:pic>
        <p:nvPicPr>
          <p:cNvPr id="20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4580890"/>
            <a:ext cx="3657600" cy="141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310515" y="3808730"/>
            <a:ext cx="5861685" cy="1453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marL="0" indent="304800"/>
            <a:r>
              <a:rPr lang="en-US" altLang="zh-CN" sz="1800" b="0">
                <a:latin typeface="Times New Roman" panose="02020603050405020304" pitchFamily="18" charset="0"/>
                <a:ea typeface="仿宋" panose="02010609060101010101" charset="-122"/>
              </a:rPr>
              <a:t>1</a:t>
            </a:r>
            <a:r>
              <a:rPr lang="zh-CN" altLang="en-US" sz="1800" b="0">
                <a:latin typeface="Times New Roman" panose="02020603050405020304" pitchFamily="18" charset="0"/>
                <a:ea typeface="仿宋" panose="02010609060101010101" charset="-122"/>
              </a:rPr>
              <a:t>、</a:t>
            </a:r>
            <a:r>
              <a:rPr lang="zh-CN" sz="1800" b="0">
                <a:latin typeface="Times New Roman" panose="02020603050405020304" pitchFamily="18" charset="0"/>
                <a:ea typeface="仿宋" panose="02010609060101010101" charset="-122"/>
              </a:rPr>
              <a:t>果识APP数据设计类图：为了保存用户所需的水果知识信息，针对</a:t>
            </a:r>
            <a:r>
              <a:rPr lang="en-US" sz="1800" b="0">
                <a:latin typeface="Times New Roman" panose="02020603050405020304" pitchFamily="18" charset="0"/>
                <a:ea typeface="仿宋" panose="02010609060101010101" charset="-122"/>
              </a:rPr>
              <a:t>“</a:t>
            </a:r>
            <a:r>
              <a:rPr lang="zh-CN" sz="1800" b="0">
                <a:latin typeface="Times New Roman" panose="02020603050405020304" pitchFamily="18" charset="0"/>
                <a:ea typeface="仿宋" panose="02010609060101010101" charset="-122"/>
              </a:rPr>
              <a:t>果识</a:t>
            </a:r>
            <a:r>
              <a:rPr lang="en-US" sz="1800" b="0">
                <a:latin typeface="Times New Roman" panose="02020603050405020304" pitchFamily="18" charset="0"/>
                <a:ea typeface="仿宋" panose="02010609060101010101" charset="-122"/>
              </a:rPr>
              <a:t>APP</a:t>
            </a:r>
            <a:r>
              <a:rPr lang="zh-CN" sz="1800" b="0">
                <a:latin typeface="Times New Roman" panose="02020603050405020304" pitchFamily="18" charset="0"/>
                <a:ea typeface="仿宋" panose="02010609060101010101" charset="-122"/>
              </a:rPr>
              <a:t>”中的</a:t>
            </a:r>
            <a:r>
              <a:rPr lang="en-US" sz="1800" b="0">
                <a:latin typeface="Times New Roman" panose="02020603050405020304" pitchFamily="18" charset="0"/>
                <a:ea typeface="仿宋" panose="02010609060101010101" charset="-122"/>
              </a:rPr>
              <a:t>CollectActivity</a:t>
            </a:r>
            <a:r>
              <a:rPr lang="en-US" sz="1800" b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sz="1800" b="0">
                <a:latin typeface="Times New Roman" panose="02020603050405020304" pitchFamily="18" charset="0"/>
                <a:ea typeface="仿宋" panose="02010609060101010101" charset="-122"/>
              </a:rPr>
              <a:t>类，为其设计持久保存的数据库表</a:t>
            </a:r>
            <a:r>
              <a:rPr lang="en-US" sz="1800" b="0">
                <a:latin typeface="Times New Roman" panose="02020603050405020304" pitchFamily="18" charset="0"/>
                <a:ea typeface="仿宋" panose="02010609060101010101" charset="-122"/>
              </a:rPr>
              <a:t>“MyDatabase</a:t>
            </a:r>
            <a:r>
              <a:rPr lang="zh-CN" sz="1800" b="0">
                <a:latin typeface="Times New Roman" panose="02020603050405020304" pitchFamily="18" charset="0"/>
                <a:ea typeface="仿宋" panose="02010609060101010101" charset="-122"/>
              </a:rPr>
              <a:t>”，该表有两个字段，分别记录用户记录知识的标题和内容两部分。</a:t>
            </a:r>
            <a:endParaRPr lang="zh-CN" altLang="en-US" sz="1800" b="0">
              <a:latin typeface="Times New Roman" panose="02020603050405020304" pitchFamily="18" charset="0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>
                <a:sym typeface="+mn-ea"/>
              </a:rPr>
              <a:t>数据设计及其模型</a:t>
            </a:r>
            <a:endParaRPr lang="en-US" altLang="zh-CN" sz="2700"/>
          </a:p>
          <a:p>
            <a:pPr lvl="1"/>
            <a:r>
              <a:rPr lang="zh-CN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果识APP数据设计类图：为了保存用户所需的水果知识信息，针对</a:t>
            </a:r>
            <a:r>
              <a:rPr lang="en-US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“</a:t>
            </a:r>
            <a:r>
              <a:rPr lang="zh-CN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果识</a:t>
            </a:r>
            <a:r>
              <a:rPr lang="en-US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APP</a:t>
            </a:r>
            <a:r>
              <a:rPr lang="zh-CN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”中的</a:t>
            </a:r>
            <a:r>
              <a:rPr lang="en-US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CollectActivity</a:t>
            </a:r>
            <a:r>
              <a:rPr lang="en-US" sz="20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类，为其设计持久保存的数据库表</a:t>
            </a:r>
            <a:r>
              <a:rPr lang="en-US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“MyDatabase</a:t>
            </a:r>
            <a:r>
              <a:rPr lang="zh-CN" sz="2000"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”，该表有两个字段，分别记录用户记录知识的标题和内容两部分。</a:t>
            </a:r>
            <a:endParaRPr lang="zh-CN" sz="2000">
              <a:latin typeface="Times New Roman" panose="02020603050405020304" pitchFamily="18" charset="0"/>
              <a:ea typeface="仿宋" panose="02010609060101010101" charset="-122"/>
              <a:sym typeface="+mn-ea"/>
            </a:endParaRPr>
          </a:p>
          <a:p>
            <a:pPr lvl="1"/>
            <a:endParaRPr lang="zh-CN" altLang="en-US" sz="2700"/>
          </a:p>
          <a:p>
            <a:pPr marL="109855" indent="0">
              <a:buNone/>
            </a:pP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软件设计与建模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20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3213100"/>
            <a:ext cx="3657600" cy="1417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000"/>
              <a:t>数据的操作设计：</a:t>
            </a:r>
            <a:endParaRPr lang="zh-CN" altLang="en-US" sz="2000"/>
          </a:p>
          <a:p>
            <a:r>
              <a:rPr lang="zh-CN" altLang="en-US" sz="2000" b="0"/>
              <a:t>为了支持对“MyDatabase”数据库表的操作，类“CollectActivity”中提供了一组方法以实现将数据插入到“MyDatabase”表中或从中删除表中的数据等，具体的接口描述如下。</a:t>
            </a:r>
            <a:endParaRPr lang="zh-CN" altLang="en-US" sz="2000" b="0"/>
          </a:p>
          <a:p>
            <a:r>
              <a:rPr lang="zh-CN" altLang="en-US" sz="2000" b="0"/>
              <a:t>public class MyDBHelper extends SQLiteOpenHelper</a:t>
            </a:r>
            <a:endParaRPr lang="zh-CN" altLang="en-US" sz="2000" b="0"/>
          </a:p>
          <a:p>
            <a:r>
              <a:rPr lang="zh-CN" altLang="en-US" sz="2000" b="0"/>
              <a:t>mysqlhelper.getWritableDatabase（user）</a:t>
            </a:r>
            <a:endParaRPr lang="zh-CN" altLang="en-US" sz="2000" b="0"/>
          </a:p>
          <a:p>
            <a:r>
              <a:rPr lang="zh-CN" altLang="en-US" sz="2000" b="0"/>
              <a:t>mysqlhelper.getWritableDatabase(user)</a:t>
            </a:r>
            <a:endParaRPr lang="zh-CN" altLang="en-US" sz="2000" b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软件设计与建模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代码组织结构</a:t>
            </a:r>
            <a:endParaRPr lang="zh-CN" altLang="en-US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81785" y="1916430"/>
            <a:ext cx="7105015" cy="402209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>
                <a:sym typeface="+mn-ea"/>
              </a:rPr>
              <a:t>程序代码量</a:t>
            </a:r>
            <a:endParaRPr lang="en-US" altLang="zh-CN" sz="2700"/>
          </a:p>
          <a:p>
            <a:pPr lvl="1"/>
            <a:r>
              <a:rPr lang="zh-CN" altLang="en-US" sz="2700">
                <a:sym typeface="+mn-ea"/>
              </a:rPr>
              <a:t>包括重用开源代码量：</a:t>
            </a:r>
            <a:r>
              <a:rPr lang="en-US" altLang="zh-CN" sz="2700">
                <a:sym typeface="+mn-ea"/>
              </a:rPr>
              <a:t>12000</a:t>
            </a:r>
            <a:endParaRPr lang="en-US" altLang="zh-CN" sz="2700"/>
          </a:p>
          <a:p>
            <a:pPr marL="393065" lvl="1" indent="0">
              <a:buNone/>
            </a:pPr>
            <a:r>
              <a:rPr lang="en-US" altLang="zh-CN" sz="2700">
                <a:sym typeface="+mn-ea"/>
              </a:rPr>
              <a:t>   </a:t>
            </a:r>
            <a:r>
              <a:rPr lang="zh-CN" altLang="en-US" sz="2700">
                <a:sym typeface="+mn-ea"/>
              </a:rPr>
              <a:t>独立编写代码量：</a:t>
            </a:r>
            <a:r>
              <a:rPr lang="en-US" altLang="zh-CN" sz="2700">
                <a:sym typeface="+mn-ea"/>
              </a:rPr>
              <a:t>4000</a:t>
            </a:r>
            <a:r>
              <a:rPr lang="zh-CN" altLang="en-US" sz="2700">
                <a:sym typeface="+mn-ea"/>
              </a:rPr>
              <a:t>（包括</a:t>
            </a:r>
            <a:r>
              <a:rPr lang="en-US" altLang="zh-CN" sz="2700">
                <a:sym typeface="+mn-ea"/>
              </a:rPr>
              <a:t>java</a:t>
            </a:r>
            <a:r>
              <a:rPr lang="zh-CN" altLang="en-US" sz="2700">
                <a:sym typeface="+mn-ea"/>
              </a:rPr>
              <a:t>和</a:t>
            </a:r>
            <a:r>
              <a:rPr lang="en-US" altLang="zh-CN" sz="2700">
                <a:sym typeface="+mn-ea"/>
              </a:rPr>
              <a:t>xml)</a:t>
            </a:r>
            <a:endParaRPr lang="en-US" altLang="zh-CN" sz="2700"/>
          </a:p>
          <a:p>
            <a:r>
              <a:rPr lang="zh-CN" altLang="en-US" sz="2700">
                <a:sym typeface="+mn-ea"/>
              </a:rPr>
              <a:t>开源代码利用情况</a:t>
            </a:r>
            <a:endParaRPr lang="en-US" altLang="zh-CN" sz="2700"/>
          </a:p>
          <a:p>
            <a:pPr lvl="1"/>
            <a:r>
              <a:rPr lang="zh-CN" altLang="en-US"/>
              <a:t>百度智能云果蔬</a:t>
            </a:r>
            <a:r>
              <a:rPr lang="zh-CN" altLang="en-US"/>
              <a:t>识别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代码编写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对整体开展了单元测试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/>
              <a:t>对水果百科模块开展了单元测试</a:t>
            </a:r>
            <a:endParaRPr lang="zh-CN" altLang="en-US" dirty="0"/>
          </a:p>
          <a:p>
            <a:pPr marL="0" lvl="1"/>
            <a:r>
              <a:rPr lang="zh-CN" altLang="en-US" dirty="0">
                <a:sym typeface="+mn-ea"/>
              </a:rPr>
              <a:t>对水果</a:t>
            </a:r>
            <a:r>
              <a:rPr lang="zh-CN" altLang="en-US" dirty="0">
                <a:sym typeface="+mn-ea"/>
              </a:rPr>
              <a:t>识别模块开展了单元测试</a:t>
            </a:r>
            <a:endParaRPr lang="zh-CN" altLang="en-US" dirty="0">
              <a:sym typeface="+mn-ea"/>
            </a:endParaRPr>
          </a:p>
          <a:p>
            <a:r>
              <a:rPr lang="zh-CN" altLang="en-US" dirty="0"/>
              <a:t>测试用例和测试结果</a:t>
            </a:r>
            <a:endParaRPr lang="zh-CN" altLang="en-US" dirty="0"/>
          </a:p>
          <a:p>
            <a:r>
              <a:rPr lang="zh-CN" altLang="en-US" sz="2000" b="0" dirty="0"/>
              <a:t>均在可预料范围内正常</a:t>
            </a:r>
            <a:r>
              <a:rPr lang="zh-CN" altLang="en-US" sz="2000" b="0" dirty="0"/>
              <a:t>运行</a:t>
            </a:r>
            <a:endParaRPr lang="zh-CN" altLang="en-US" sz="2000" b="0" dirty="0"/>
          </a:p>
          <a:p>
            <a:endParaRPr lang="zh-CN" altLang="en-US" sz="2000" b="0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245" y="3500755"/>
            <a:ext cx="3631565" cy="20904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/>
              <a:t>整体</a:t>
            </a:r>
            <a:endParaRPr lang="zh-CN" altLang="en-US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sz="1400" dirty="0"/>
              <a:t>package com.example.Fruits;</a:t>
            </a:r>
            <a:endParaRPr lang="zh-CN" altLang="en-US" sz="1400" dirty="0"/>
          </a:p>
          <a:p>
            <a:pPr lvl="1"/>
            <a:endParaRPr lang="zh-CN" altLang="en-US" sz="1400" dirty="0"/>
          </a:p>
          <a:p>
            <a:pPr lvl="1"/>
            <a:r>
              <a:rPr lang="zh-CN" altLang="en-US" sz="1400" dirty="0"/>
              <a:t>import android.content.Context;</a:t>
            </a:r>
            <a:endParaRPr lang="zh-CN" altLang="en-US" sz="1400" dirty="0"/>
          </a:p>
          <a:p>
            <a:pPr lvl="1"/>
            <a:r>
              <a:rPr lang="zh-CN" altLang="en-US" sz="1400" dirty="0"/>
              <a:t>import androidx.test.platform.app.InstrumentationRegistry;</a:t>
            </a:r>
            <a:endParaRPr lang="zh-CN" altLang="en-US" sz="1400" dirty="0"/>
          </a:p>
          <a:p>
            <a:pPr lvl="1"/>
            <a:r>
              <a:rPr lang="zh-CN" altLang="en-US" sz="1400" dirty="0"/>
              <a:t>import androidx.test.ext.junit.runners.AndroidJUnit4;</a:t>
            </a:r>
            <a:endParaRPr lang="zh-CN" altLang="en-US" sz="1400" dirty="0"/>
          </a:p>
          <a:p>
            <a:pPr lvl="1"/>
            <a:endParaRPr lang="zh-CN" altLang="en-US" sz="1400" dirty="0"/>
          </a:p>
          <a:p>
            <a:pPr lvl="1"/>
            <a:r>
              <a:rPr lang="zh-CN" altLang="en-US" sz="1400" dirty="0"/>
              <a:t>import org.junit.Test;</a:t>
            </a:r>
            <a:endParaRPr lang="zh-CN" altLang="en-US" sz="1400" dirty="0"/>
          </a:p>
          <a:p>
            <a:pPr lvl="1"/>
            <a:r>
              <a:rPr lang="zh-CN" altLang="en-US" sz="1400" dirty="0"/>
              <a:t>import org.junit.runner.RunWith;</a:t>
            </a:r>
            <a:endParaRPr lang="zh-CN" altLang="en-US" sz="1400" dirty="0"/>
          </a:p>
          <a:p>
            <a:pPr lvl="1"/>
            <a:endParaRPr lang="zh-CN" altLang="en-US" sz="1400" dirty="0"/>
          </a:p>
          <a:p>
            <a:pPr lvl="1"/>
            <a:r>
              <a:rPr lang="zh-CN" altLang="en-US" sz="1400" dirty="0"/>
              <a:t>import static org.junit.Assert.*;</a:t>
            </a:r>
            <a:endParaRPr lang="zh-CN" altLang="en-US" sz="1400" dirty="0"/>
          </a:p>
          <a:p>
            <a:pPr lvl="1"/>
            <a:endParaRPr lang="zh-CN" altLang="en-US" sz="1400" dirty="0"/>
          </a:p>
          <a:p>
            <a:pPr lvl="1"/>
            <a:r>
              <a:rPr lang="zh-CN" altLang="en-US" sz="1400" dirty="0"/>
              <a:t>/**</a:t>
            </a:r>
            <a:endParaRPr lang="zh-CN" altLang="en-US" sz="1400" dirty="0"/>
          </a:p>
          <a:p>
            <a:pPr lvl="1"/>
            <a:r>
              <a:rPr lang="zh-CN" altLang="en-US" sz="1400" dirty="0"/>
              <a:t> * Instrumented test, which will execute on an Android device.</a:t>
            </a:r>
            <a:endParaRPr lang="zh-CN" altLang="en-US" sz="1400" dirty="0"/>
          </a:p>
          <a:p>
            <a:pPr lvl="1"/>
            <a:r>
              <a:rPr lang="zh-CN" altLang="en-US" sz="1400" dirty="0"/>
              <a:t> *</a:t>
            </a:r>
            <a:endParaRPr lang="zh-CN" altLang="en-US" sz="1400" dirty="0"/>
          </a:p>
          <a:p>
            <a:pPr lvl="1"/>
            <a:r>
              <a:rPr lang="zh-CN" altLang="en-US" sz="1400" dirty="0"/>
              <a:t> * @see &lt;a href="http://d.android.com/tools/testing"&gt;Testing documentation&lt;/a&gt;</a:t>
            </a:r>
            <a:endParaRPr lang="zh-CN" altLang="en-US" sz="1400" dirty="0"/>
          </a:p>
          <a:p>
            <a:pPr lvl="1"/>
            <a:r>
              <a:rPr lang="zh-CN" altLang="en-US" sz="1400" dirty="0"/>
              <a:t> */</a:t>
            </a:r>
            <a:endParaRPr lang="zh-CN" altLang="en-US" sz="1400" dirty="0"/>
          </a:p>
          <a:p>
            <a:pPr lvl="1"/>
            <a:r>
              <a:rPr lang="zh-CN" altLang="en-US" sz="1400" dirty="0"/>
              <a:t>@RunWith(AndroidJUnit4.class)</a:t>
            </a:r>
            <a:endParaRPr lang="zh-CN" altLang="en-US" sz="1400" dirty="0"/>
          </a:p>
          <a:p>
            <a:pPr lvl="1"/>
            <a:r>
              <a:rPr lang="zh-CN" altLang="en-US" sz="1400" dirty="0"/>
              <a:t>public class ExampleInstrumentedTest {</a:t>
            </a:r>
            <a:endParaRPr lang="zh-CN" altLang="en-US" sz="1400" dirty="0"/>
          </a:p>
          <a:p>
            <a:pPr lvl="1"/>
            <a:r>
              <a:rPr lang="zh-CN" altLang="en-US" sz="1400" dirty="0"/>
              <a:t>    @Test</a:t>
            </a:r>
            <a:endParaRPr lang="zh-CN" altLang="en-US" sz="1400" dirty="0"/>
          </a:p>
          <a:p>
            <a:pPr lvl="1"/>
            <a:r>
              <a:rPr lang="zh-CN" altLang="en-US" sz="1400" dirty="0"/>
              <a:t>    public void useAppContext() {</a:t>
            </a:r>
            <a:endParaRPr lang="zh-CN" altLang="en-US" sz="1400" dirty="0"/>
          </a:p>
          <a:p>
            <a:pPr lvl="1"/>
            <a:r>
              <a:rPr lang="zh-CN" altLang="en-US" sz="1400" dirty="0"/>
              <a:t>        // Context of the app under test.</a:t>
            </a:r>
            <a:endParaRPr lang="zh-CN" altLang="en-US" sz="1400" dirty="0"/>
          </a:p>
          <a:p>
            <a:pPr lvl="1"/>
            <a:r>
              <a:rPr lang="zh-CN" altLang="en-US" sz="1400" dirty="0"/>
              <a:t>        Context appContext = InstrumentationRegistry.getInstrumentation().getTargetContext();</a:t>
            </a:r>
            <a:endParaRPr lang="zh-CN" altLang="en-US" sz="1400" dirty="0"/>
          </a:p>
          <a:p>
            <a:pPr lvl="1"/>
            <a:r>
              <a:rPr lang="zh-CN" altLang="en-US" sz="1400" dirty="0"/>
              <a:t>        assertEquals("com.example.ceshi", appContext.getPackageName());</a:t>
            </a:r>
            <a:endParaRPr lang="zh-CN" altLang="en-US" sz="1400" dirty="0"/>
          </a:p>
          <a:p>
            <a:pPr lvl="1"/>
            <a:r>
              <a:rPr lang="zh-CN" altLang="en-US" sz="1400" dirty="0"/>
              <a:t>    }</a:t>
            </a:r>
            <a:endParaRPr lang="zh-CN" altLang="en-US" sz="1400" dirty="0"/>
          </a:p>
          <a:p>
            <a:pPr lvl="1"/>
            <a:r>
              <a:rPr lang="zh-CN" altLang="en-US" sz="1400" dirty="0"/>
              <a:t>}</a:t>
            </a:r>
            <a:endParaRPr lang="zh-CN" altLang="en-US" sz="1400" dirty="0"/>
          </a:p>
          <a:p>
            <a:pPr lvl="1"/>
            <a:r>
              <a:rPr lang="zh-CN" altLang="en-US" dirty="0"/>
              <a:t>测试演示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2320" y="5732780"/>
            <a:ext cx="6051550" cy="9347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水果</a:t>
            </a:r>
            <a:r>
              <a:rPr lang="zh-CN" altLang="en-US" dirty="0"/>
              <a:t>百科</a:t>
            </a:r>
            <a:endParaRPr lang="zh-CN" altLang="en-US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sz="1400" dirty="0"/>
              <a:t>@Override</a:t>
            </a:r>
            <a:endParaRPr lang="zh-CN" altLang="en-US" sz="1400" dirty="0"/>
          </a:p>
          <a:p>
            <a:pPr lvl="1"/>
            <a:r>
              <a:rPr lang="en-US" altLang="zh-CN" sz="1400" dirty="0"/>
              <a:t>            public void onClick(View v) {</a:t>
            </a:r>
            <a:endParaRPr lang="en-US" altLang="zh-CN" sz="1400" dirty="0"/>
          </a:p>
          <a:p>
            <a:pPr lvl="1"/>
            <a:r>
              <a:rPr lang="en-US" altLang="zh-CN" sz="1400" dirty="0"/>
              <a:t>                Intent intent = new Intent(WordSearchActivity.this, WebViewActivity.class);</a:t>
            </a:r>
            <a:endParaRPr lang="en-US" altLang="zh-CN" sz="1400" dirty="0"/>
          </a:p>
          <a:p>
            <a:pPr lvl="1"/>
            <a:r>
              <a:rPr lang="en-US" altLang="zh-CN" sz="1400" dirty="0"/>
              <a:t>                String url = mEditUrl.getText().toString();</a:t>
            </a:r>
            <a:endParaRPr lang="en-US" altLang="zh-CN" sz="1400" dirty="0"/>
          </a:p>
          <a:p>
            <a:pPr lvl="1"/>
            <a:r>
              <a:rPr lang="en-US" altLang="zh-CN" sz="1400" dirty="0"/>
              <a:t>                intent.putExtra("url", url);</a:t>
            </a:r>
            <a:endParaRPr lang="en-US" altLang="zh-CN" sz="1400" dirty="0"/>
          </a:p>
          <a:p>
            <a:pPr lvl="1"/>
            <a:r>
              <a:rPr lang="en-US" altLang="zh-CN" sz="1400" dirty="0"/>
              <a:t>                startActivity(intent);</a:t>
            </a:r>
            <a:endParaRPr lang="en-US" altLang="zh-CN" sz="1400" dirty="0"/>
          </a:p>
          <a:p>
            <a:pPr lvl="1"/>
            <a:r>
              <a:rPr lang="en-US" altLang="zh-CN" sz="1400" dirty="0"/>
              <a:t>            }</a:t>
            </a:r>
            <a:endParaRPr lang="en-US" altLang="zh-CN" sz="1400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305" y="4940935"/>
            <a:ext cx="8278495" cy="7029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水果</a:t>
            </a:r>
            <a:r>
              <a:rPr lang="zh-CN" altLang="en-US" dirty="0"/>
              <a:t>识别</a:t>
            </a:r>
            <a:endParaRPr lang="zh-CN" altLang="en-US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sz="1400" dirty="0"/>
              <a:t>/**</a:t>
            </a:r>
            <a:endParaRPr lang="zh-CN" altLang="en-US" sz="1400" dirty="0"/>
          </a:p>
          <a:p>
            <a:pPr lvl="1"/>
            <a:r>
              <a:rPr lang="zh-CN" altLang="en-US" sz="1400" dirty="0"/>
              <a:t> * Automatically generated file. DO NOT MODIFY</a:t>
            </a:r>
            <a:endParaRPr lang="zh-CN" altLang="en-US" sz="1400" dirty="0"/>
          </a:p>
          <a:p>
            <a:pPr lvl="1"/>
            <a:r>
              <a:rPr lang="zh-CN" altLang="en-US" sz="1400" dirty="0"/>
              <a:t> */</a:t>
            </a:r>
            <a:endParaRPr lang="zh-CN" altLang="en-US" sz="1400" dirty="0"/>
          </a:p>
          <a:p>
            <a:pPr lvl="1"/>
            <a:r>
              <a:rPr lang="zh-CN" altLang="en-US" sz="1400" dirty="0"/>
              <a:t>package com.example.Fruits.test;</a:t>
            </a:r>
            <a:endParaRPr lang="zh-CN" altLang="en-US" sz="1400" dirty="0"/>
          </a:p>
          <a:p>
            <a:pPr lvl="1"/>
            <a:endParaRPr lang="zh-CN" altLang="en-US" sz="1400" dirty="0"/>
          </a:p>
          <a:p>
            <a:pPr lvl="1"/>
            <a:r>
              <a:rPr lang="zh-CN" altLang="en-US" sz="1400" dirty="0"/>
              <a:t>public final class BuildConfig {</a:t>
            </a:r>
            <a:endParaRPr lang="zh-CN" altLang="en-US" sz="1400" dirty="0"/>
          </a:p>
          <a:p>
            <a:pPr lvl="1"/>
            <a:r>
              <a:rPr lang="zh-CN" altLang="en-US" sz="1400" dirty="0"/>
              <a:t>  public static final boolean DEBUG = Boolean.parseBoolean("true");</a:t>
            </a:r>
            <a:endParaRPr lang="zh-CN" altLang="en-US" sz="1400" dirty="0"/>
          </a:p>
          <a:p>
            <a:pPr lvl="1"/>
            <a:r>
              <a:rPr lang="zh-CN" altLang="en-US" sz="1400" dirty="0"/>
              <a:t>  public static final String APPLICATION_ID = "com.example.ceshi.test";</a:t>
            </a:r>
            <a:endParaRPr lang="zh-CN" altLang="en-US" sz="1400" dirty="0"/>
          </a:p>
          <a:p>
            <a:pPr lvl="1"/>
            <a:r>
              <a:rPr lang="zh-CN" altLang="en-US" sz="1400" dirty="0"/>
              <a:t>  public static final String BUILD_TYPE = "debug";</a:t>
            </a:r>
            <a:endParaRPr lang="zh-CN" altLang="en-US" sz="1400" dirty="0"/>
          </a:p>
          <a:p>
            <a:pPr lvl="1"/>
            <a:r>
              <a:rPr lang="zh-CN" altLang="en-US" sz="1400" dirty="0"/>
              <a:t>}</a:t>
            </a:r>
            <a:endParaRPr lang="zh-CN" altLang="en-US" sz="1400" dirty="0"/>
          </a:p>
          <a:p>
            <a:pPr lvl="1"/>
            <a:r>
              <a:rPr lang="zh-CN" altLang="en-US" dirty="0"/>
              <a:t>测试演示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4796790"/>
            <a:ext cx="6221730" cy="16389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软件测试</a:t>
            </a:r>
            <a:endParaRPr lang="zh-CN" altLang="en-US" dirty="0"/>
          </a:p>
          <a:p>
            <a:pPr lvl="1"/>
            <a:r>
              <a:rPr lang="zh-CN" altLang="en-US" dirty="0"/>
              <a:t>平台自动工具分析</a:t>
            </a:r>
            <a:endParaRPr lang="zh-CN" altLang="en-US" dirty="0"/>
          </a:p>
          <a:p>
            <a:pPr lvl="1"/>
            <a:r>
              <a:rPr lang="zh-CN" altLang="en-US" dirty="0"/>
              <a:t>人工审查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zh-CN" altLang="en-US" dirty="0"/>
          </a:p>
          <a:p>
            <a:pPr marL="0" lvl="1"/>
            <a:r>
              <a:rPr lang="zh-CN" altLang="en-US" sz="2300" dirty="0"/>
              <a:t>包含代码和注释</a:t>
            </a:r>
            <a:endParaRPr lang="zh-CN" altLang="en-US" sz="2300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0155" y="2530475"/>
            <a:ext cx="4312920" cy="38773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700" dirty="0">
                <a:sym typeface="+mn-ea"/>
              </a:rPr>
              <a:t>程序代码质量</a:t>
            </a:r>
            <a:endParaRPr lang="en-US" altLang="zh-CN" sz="2700" dirty="0"/>
          </a:p>
          <a:p>
            <a:pPr marL="393065" lvl="1" indent="0">
              <a:buNone/>
            </a:pP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765" y="2148205"/>
            <a:ext cx="7728585" cy="385889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2060575"/>
            <a:ext cx="5607050" cy="36347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介绍在开发过程中加入到哪些开源社区，如软件开发知识分享社区、软件项目托管社区等</a:t>
            </a:r>
            <a:endParaRPr lang="zh-CN" altLang="en-US"/>
          </a:p>
          <a:p>
            <a:pPr lvl="1"/>
            <a:r>
              <a:rPr lang="zh-CN" altLang="en-US"/>
              <a:t>加入了头歌平台，知识荟</a:t>
            </a:r>
            <a:r>
              <a:rPr lang="en-US" altLang="zh-CN"/>
              <a:t>社区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r>
              <a:rPr lang="en-US" altLang="zh-CN" sz="2000" b="0" dirty="0"/>
              <a:t>  本次软件工程实践我们由选题到开发的过程中思考了很多，在之后的开发过程中，开发用例实现功能，遇到了各种各样的问题，</a:t>
            </a:r>
            <a:r>
              <a:rPr lang="zh-CN" altLang="en-US" sz="2000" b="0" dirty="0"/>
              <a:t>在不断开发的过程中逐步完善和改进自己的代码</a:t>
            </a:r>
            <a:r>
              <a:rPr lang="en-US" altLang="zh-CN" sz="2000" b="0" dirty="0"/>
              <a:t>，所以感觉总体对代码的学习理解有很大的帮助。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心得和体会</a:t>
            </a:r>
            <a:endParaRPr lang="zh-CN" altLang="en-US" dirty="0">
              <a:sym typeface="+mn-ea"/>
            </a:endParaRPr>
          </a:p>
          <a:p>
            <a:r>
              <a:rPr lang="en-US" altLang="zh-CN" sz="2000" b="0" dirty="0"/>
              <a:t>在代码的开发过程中，</a:t>
            </a:r>
            <a:r>
              <a:rPr lang="zh-CN" altLang="en-US" sz="2000" b="0" dirty="0"/>
              <a:t>一定要保持良好的心态</a:t>
            </a:r>
            <a:r>
              <a:rPr lang="en-US" altLang="zh-CN" sz="2000" b="0" dirty="0"/>
              <a:t>，</a:t>
            </a:r>
            <a:r>
              <a:rPr lang="zh-CN" altLang="en-US" sz="2000" b="0" dirty="0"/>
              <a:t>在软件开发的过程中一定会反复遇到各种各样的错误</a:t>
            </a:r>
            <a:r>
              <a:rPr lang="en-US" altLang="zh-CN" sz="2000" b="0" dirty="0"/>
              <a:t>，只有平复下内心</a:t>
            </a:r>
            <a:r>
              <a:rPr lang="zh-CN" altLang="en-US" sz="2000" b="0" dirty="0"/>
              <a:t>，反复修改</a:t>
            </a:r>
            <a:r>
              <a:rPr lang="en-US" altLang="zh-CN" sz="2000" b="0" dirty="0"/>
              <a:t>才能够取得自己想要的结果。有关实践的更多体会是我们需要不断的学习，才能够在软件开发中更进一步，让自己变得更加强大，学习永无止境。</a:t>
            </a:r>
            <a:endParaRPr lang="en-US" altLang="zh-CN" sz="2000" b="0" dirty="0"/>
          </a:p>
          <a:p>
            <a:r>
              <a:rPr lang="en-US" altLang="zh-CN" sz="2000" b="0" dirty="0"/>
              <a:t>对软件的学习并不能一蹴而就，要保持日积月累的努力以及面对问题与挫折不放弃的坚定意志。</a:t>
            </a:r>
            <a:endParaRPr lang="en-US" altLang="zh-CN" sz="2000" b="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 marL="109855" indent="0">
              <a:buNone/>
            </a:pPr>
            <a:r>
              <a:rPr lang="zh-CN" altLang="en-US" dirty="0">
                <a:sym typeface="+mn-ea"/>
              </a:rPr>
              <a:t>困难和问题</a:t>
            </a:r>
            <a:endParaRPr lang="zh-CN" altLang="en-US" dirty="0">
              <a:sym typeface="+mn-ea"/>
            </a:endParaRPr>
          </a:p>
          <a:p>
            <a:pPr marL="109855" indent="0">
              <a:buNone/>
            </a:pPr>
            <a:r>
              <a:rPr lang="en-US" altLang="zh-CN" sz="2000" b="0" dirty="0"/>
              <a:t>1</a:t>
            </a:r>
            <a:r>
              <a:rPr lang="zh-CN" altLang="en-US" sz="2000" b="0" dirty="0"/>
              <a:t>、</a:t>
            </a:r>
            <a:r>
              <a:rPr lang="en-US" altLang="zh-CN" sz="2000" b="0" dirty="0"/>
              <a:t>面对于我们选取的用例不知道该如何进行开始代码的编写。由于在此之前没有过任何大量代码，进行实现具体功能的经历，在代码的实际开发过程中发现无法下笔，在这一个过程中徘徊许久，在不断的学习过程中才解决。</a:t>
            </a:r>
            <a:endParaRPr lang="en-US" altLang="zh-CN" sz="2000" b="0" dirty="0"/>
          </a:p>
          <a:p>
            <a:pPr marL="109855" indent="0">
              <a:buNone/>
            </a:pPr>
            <a:r>
              <a:rPr lang="en-US" altLang="zh-CN" sz="2000" b="0" dirty="0"/>
              <a:t>2</a:t>
            </a:r>
            <a:r>
              <a:rPr lang="zh-CN" altLang="en-US" sz="2000" b="0" dirty="0"/>
              <a:t>、</a:t>
            </a:r>
            <a:r>
              <a:rPr lang="en-US" altLang="zh-CN" sz="2000" b="0" dirty="0"/>
              <a:t>软件的测试。在软件的开发过程中，由于大量的引用别人的代码导致自己对代码并没有清晰的认知，然后写出来的结果，因为没有很清晰的流程，导致功能无法实现。在测试过程中需要花费大量的时间交用例进行复盘，然后将代码进行精简重写，最终问题也得到了解决</a:t>
            </a:r>
            <a:r>
              <a:rPr lang="zh-CN" altLang="en-US" sz="2000" b="0" dirty="0"/>
              <a:t>。</a:t>
            </a:r>
            <a:endParaRPr lang="zh-CN" altLang="en-US" sz="2000" b="0" dirty="0"/>
          </a:p>
          <a:p>
            <a:pPr marL="109855" indent="0">
              <a:buNone/>
            </a:pPr>
            <a:r>
              <a:rPr lang="en-US" altLang="zh-CN" sz="2000" b="0" dirty="0"/>
              <a:t>3.对android软件的依赖配置不熟练；报错不能够及时发现问题并加以改正；在遇到较难实现的功能时不能及时在网络中找到类似问题进行学习。</a:t>
            </a:r>
            <a:endParaRPr lang="en-US" altLang="zh-CN" sz="2000" b="0" dirty="0"/>
          </a:p>
          <a:p>
            <a:endParaRPr lang="en-US" altLang="zh-CN" dirty="0"/>
          </a:p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实践收获与感受</a:t>
            </a:r>
            <a:br>
              <a:rPr lang="zh-CN" altLang="en-US" dirty="0"/>
            </a:b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UNIT_PLACING_PICTURE_USER_VIEWPORT" val="{&quot;height&quot;:8610,&quot;width&quot;:8410}"/>
</p:tagLst>
</file>

<file path=ppt/tags/tag3.xml><?xml version="1.0" encoding="utf-8"?>
<p:tagLst xmlns:p="http://schemas.openxmlformats.org/presentationml/2006/main">
  <p:tag name="KSO_WM_UNIT_PLACING_PICTURE_USER_VIEWPORT" val="{&quot;height&quot;:9375,&quot;width&quot;:16560}"/>
</p:tagLst>
</file>

<file path=ppt/tags/tag4.xml><?xml version="1.0" encoding="utf-8"?>
<p:tagLst xmlns:p="http://schemas.openxmlformats.org/presentationml/2006/main">
  <p:tag name="KSO_WPP_MARK_KEY" val="b8e072b6-acbd-4ad5-afd7-d023f462924c"/>
  <p:tag name="COMMONDATA" val="eyJoZGlkIjoiMTA3NDk3MmViMGFmYzdhN2ZjYTMzZDlkOGQwM2VhZjk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5647</Words>
  <Application>WPS 演示</Application>
  <PresentationFormat>全屏显示(4:3)</PresentationFormat>
  <Paragraphs>408</Paragraphs>
  <Slides>37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仿宋</vt:lpstr>
      <vt:lpstr>聚合</vt:lpstr>
      <vt:lpstr>软件工程课程设计汇报 “果识 APP”</vt:lpstr>
      <vt:lpstr>汇报内容</vt:lpstr>
      <vt:lpstr>软件需求与创意</vt:lpstr>
      <vt:lpstr>软件需求与创意</vt:lpstr>
      <vt:lpstr>需求模型</vt:lpstr>
      <vt:lpstr>需求模型</vt:lpstr>
      <vt:lpstr>需求模型</vt:lpstr>
      <vt:lpstr>需求模型 </vt:lpstr>
      <vt:lpstr>开发技术与工具</vt:lpstr>
      <vt:lpstr>软件设计与建模</vt:lpstr>
      <vt:lpstr>软件设计与建模</vt:lpstr>
      <vt:lpstr>软件设计与建模</vt:lpstr>
      <vt:lpstr>软件设计与建模 </vt:lpstr>
      <vt:lpstr>软件设计与建模</vt:lpstr>
      <vt:lpstr>软件设计与建模</vt:lpstr>
      <vt:lpstr>软件设计与建模 </vt:lpstr>
      <vt:lpstr>软件设计与建模</vt:lpstr>
      <vt:lpstr>软件设计与建模 </vt:lpstr>
      <vt:lpstr>软件设计与建模</vt:lpstr>
      <vt:lpstr>软件设计与建模</vt:lpstr>
      <vt:lpstr>软件设计与建模 </vt:lpstr>
      <vt:lpstr>软件设计与建模</vt:lpstr>
      <vt:lpstr>软件设计与建模 </vt:lpstr>
      <vt:lpstr>软件设计与建模</vt:lpstr>
      <vt:lpstr>代码编写</vt:lpstr>
      <vt:lpstr>代码编写 </vt:lpstr>
      <vt:lpstr>软件测试</vt:lpstr>
      <vt:lpstr>软件测试</vt:lpstr>
      <vt:lpstr>软件测试</vt:lpstr>
      <vt:lpstr>软件测试</vt:lpstr>
      <vt:lpstr>软件质量与保证</vt:lpstr>
      <vt:lpstr>软件质量与保证</vt:lpstr>
      <vt:lpstr>系统部署与运行</vt:lpstr>
      <vt:lpstr>系统部署与运行</vt:lpstr>
      <vt:lpstr>开源社区的使用</vt:lpstr>
      <vt:lpstr>实践收获与感受</vt:lpstr>
      <vt:lpstr>实践收获与感受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星空</cp:lastModifiedBy>
  <cp:revision>335</cp:revision>
  <dcterms:created xsi:type="dcterms:W3CDTF">2113-01-01T00:00:00Z</dcterms:created>
  <dcterms:modified xsi:type="dcterms:W3CDTF">2022-11-25T08:10:01Z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2052-11.1.0.12763</vt:lpwstr>
  </property>
  <property fmtid="{D5CDD505-2E9C-101B-9397-08002B2CF9AE}" pid="4" name="ICV">
    <vt:lpwstr>715F11D2264C4F148F8E7DA72172B1A7</vt:lpwstr>
  </property>
</Properties>
</file>