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35"/>
  </p:handoutMasterIdLst>
  <p:sldIdLst>
    <p:sldId id="260" r:id="rId4"/>
    <p:sldId id="261" r:id="rId6"/>
    <p:sldId id="262" r:id="rId7"/>
    <p:sldId id="382" r:id="rId8"/>
    <p:sldId id="383" r:id="rId9"/>
    <p:sldId id="399" r:id="rId10"/>
    <p:sldId id="291" r:id="rId11"/>
    <p:sldId id="384" r:id="rId12"/>
    <p:sldId id="295" r:id="rId13"/>
    <p:sldId id="388" r:id="rId14"/>
    <p:sldId id="389" r:id="rId15"/>
    <p:sldId id="387" r:id="rId16"/>
    <p:sldId id="391" r:id="rId17"/>
    <p:sldId id="392" r:id="rId18"/>
    <p:sldId id="393" r:id="rId19"/>
    <p:sldId id="397" r:id="rId20"/>
    <p:sldId id="396" r:id="rId21"/>
    <p:sldId id="400" r:id="rId22"/>
    <p:sldId id="401" r:id="rId23"/>
    <p:sldId id="402" r:id="rId24"/>
    <p:sldId id="403" r:id="rId25"/>
    <p:sldId id="404" r:id="rId26"/>
    <p:sldId id="405" r:id="rId27"/>
    <p:sldId id="406" r:id="rId28"/>
    <p:sldId id="409" r:id="rId29"/>
    <p:sldId id="407" r:id="rId30"/>
    <p:sldId id="398" r:id="rId31"/>
    <p:sldId id="300" r:id="rId32"/>
    <p:sldId id="394" r:id="rId33"/>
    <p:sldId id="313" r:id="rId34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1" userDrawn="1">
          <p15:clr>
            <a:srgbClr val="A4A3A4"/>
          </p15:clr>
        </p15:guide>
        <p15:guide id="2" pos="3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96" y="76"/>
      </p:cViewPr>
      <p:guideLst>
        <p:guide orient="horz" pos="2151"/>
        <p:guide pos="3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tags" Target="tags/tag67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chemeClr val="lt1">
                  <a:lumMod val="50000"/>
                </a:schemeClr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image" Target="../media/image7.png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tags" Target="../tags/tag3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tags" Target="../tags/tag50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tags" Target="../tags/tag51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59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组员：郑子怿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陈铖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7426752" y="5156253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  <a:endParaRPr lang="zh-CN" altLang="en-US" dirty="0">
              <a:solidFill>
                <a:sysClr val="window" lastClr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04236" y="4486454"/>
            <a:ext cx="2773045" cy="5543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计算机科学与技术学院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2472303" y="5156252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组长：梁睿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6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2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4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开源代码阅读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7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代码质量分析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9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20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开源代码维护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23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总结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25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46168" y="6122996"/>
            <a:ext cx="360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800" b="0" i="0" dirty="0">
                <a:solidFill>
                  <a:srgbClr val="00B0F0"/>
                </a:solidFill>
                <a:effectLst/>
                <a:latin typeface="隶书" panose="02010509060101010101" pitchFamily="49" charset="-122"/>
                <a:ea typeface="隶书" panose="02010509060101010101" pitchFamily="49" charset="-122"/>
              </a:rPr>
              <a:t>明德至善 弘毅兴邦</a:t>
            </a:r>
            <a:endParaRPr lang="zh-CN" altLang="en-US" sz="2800" b="0" i="0" dirty="0">
              <a:solidFill>
                <a:srgbClr val="00B0F0"/>
              </a:solidFill>
              <a:effectLst/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开源代码阅读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9743" y="1081952"/>
            <a:ext cx="2704852" cy="534759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4" name="组合 53"/>
          <p:cNvGrpSpPr/>
          <p:nvPr>
            <p:custDataLst>
              <p:tags r:id="rId2"/>
            </p:custDataLst>
          </p:nvPr>
        </p:nvGrpSpPr>
        <p:grpSpPr>
          <a:xfrm>
            <a:off x="5732381" y="980729"/>
            <a:ext cx="5904129" cy="5448818"/>
            <a:chOff x="5591944" y="980728"/>
            <a:chExt cx="6065777" cy="3168350"/>
          </a:xfrm>
        </p:grpSpPr>
        <p:sp>
          <p:nvSpPr>
            <p:cNvPr id="55" name="矩形 54"/>
            <p:cNvSpPr/>
            <p:nvPr>
              <p:custDataLst>
                <p:tags r:id="rId3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4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42" y="980728"/>
            <a:ext cx="4226125" cy="502207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82910" y="5989187"/>
            <a:ext cx="233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7442509" y="5956049"/>
            <a:ext cx="1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/>
          </a:p>
        </p:txBody>
      </p:sp>
      <p:grpSp>
        <p:nvGrpSpPr>
          <p:cNvPr id="15" name="组合 14"/>
          <p:cNvGrpSpPr/>
          <p:nvPr>
            <p:custDataLst>
              <p:tags r:id="rId6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/>
            <p:cNvSpPr/>
            <p:nvPr>
              <p:custDataLst>
                <p:tags r:id="rId7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8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r>
              <a:rPr lang="en-US" altLang="zh-CN" dirty="0"/>
              <a:t>-</a:t>
            </a:r>
            <a:r>
              <a:rPr lang="zh-CN" altLang="en-US" dirty="0"/>
              <a:t>软件设计原则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4459" y="130531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fontScale="97500" lnSpcReduction="1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单一职责原则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示例：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WorkingNote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中，该类主要负责处理便签的各种操作和数据管理。它封装了便签的基本属性（如便签内容、提醒日期、背景颜色等）以及与数据库交互的逻辑（如加载便签数据、保存便签等）。每个方法都有明确的职责，例如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loadNote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方法专门负责从数据库中加载便签的基本信息，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loadNoteData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方法则负责加载便签的具体数据内容。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开闭原则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在便签的小部件功能实现中，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NoteWidgetProvider_2x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NoteWidgetProvider_4x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类继承自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NoteWidgetProvider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类。当需要添加新的小部件类型时，只需要创建一个新的子类并实现相应的抽象方法，而不需要修改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NoteWidgetProvider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类的代码。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里氏替换原则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NotesListAdapter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类中，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newView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方法返回一个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NotesListItem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对象，该对象可以被视为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View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类型的子类。在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bindView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方法中，将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view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对象强制转换为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NotesListItem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类型并调用其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bind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方法，这表明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NotesListItem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可以安全地替换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View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类型，而不会影响程序的正常运行。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r>
              <a:rPr lang="en-US" altLang="zh-CN" dirty="0"/>
              <a:t>-</a:t>
            </a:r>
            <a:r>
              <a:rPr lang="zh-CN" altLang="en-US" dirty="0"/>
              <a:t>编程技能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4294" y="1304214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数据库查询与数据加载：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WorkingNote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类中，通过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ContentResolver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进行数据库查询操作，以加载便签的基本信息和具体数据内容。例如，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loadNote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方法使用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ContentResolver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查询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Notes.CONTENT_NOTE_URI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获取便签的基本属性，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loadNoteData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方法查询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Notes.CONTENT_DATA_URI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获取便签的具体数据。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继承与多态：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NoteWidgetProvider_2x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NoteWidgetProvider_4x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类继承自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NoteWidgetProvider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类，通过重写父类的方法，实现不同大小小部件的布局和背景资源设置。这体现了继承和多态的设计思想，提高了代码的可扩展性和可维护性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触摸事件处理：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NoteEditText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类还重写了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onTouchEvent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方法，处理触摸事件。当用户触摸编辑框时，会根据触摸位置设置文本的选中位置。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代码质量分析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fontScale="82500"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命名规范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类名：采用大驼峰命名法，清晰地表达类的用途。例如，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WorkingNote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类代表正在处理的便签对象，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NoteEditActivity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类表示便签编辑的活动界面。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代码格式化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空格和换行：在运算符、方法参数等位置适当添加空格，提高代码的可读性。同时，在逻辑块之间合理换行，使代码结构更清晰。例如，在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NoteEditActivity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类的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initActivityState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方法中，条件判断和赋值语句之间有适当的换行。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代码注释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类注释：对类的功能和用途进行简要说明。例如，在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WorkingNote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类中，虽然没有显式的类注释，但从类名和代码可以推测出它代表正在处理的便签对象。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方法注释：对方法的功能、参数、返回值等进行详细说明。例如，在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WorkingNote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类的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saveNote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方法中，虽然没有显式的注释，但可以通过方法名和代码逻辑理解其功能。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字段注释：对类的成员变量进行注释，说明其用途。例如，在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WorkingNote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类中，对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mNoteId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mContent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等成员变量虽然没有显式的注释，但从变量名可以大致理解其含义。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代码布局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包结构：采用合理的包结构来组织代码，将不同功能的类放在不同的包中。例如，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net.micode.notes.data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包用于存放数据相关的类，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net.micode.notes.ui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包用于存放界面相关的类。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类的布局：类中通常按照成员变量、构造方法、方法的顺序进行布局。例如，在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WorkingNote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类中，先定义成员变量，然后是构造方法，最后是各种方法。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开源代码维护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703136" y="970814"/>
            <a:ext cx="6164221" cy="5341079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703136" y="1512400"/>
            <a:ext cx="5834728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向创建的笔记中加入图片，可选择拍照增加图片或从本地文件中选择想添加的图片。并保存在笔记中</a:t>
            </a:r>
            <a:endParaRPr lang="en-US" altLang="zh-CN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5822" y="5819972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添加图片功能的用例图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0" y="2335530"/>
            <a:ext cx="5320030" cy="30340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35660" y="11341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功能</a:t>
            </a:r>
            <a:r>
              <a:rPr lang="en-US" altLang="zh-CN"/>
              <a:t>1</a:t>
            </a:r>
            <a:r>
              <a:rPr lang="zh-CN" altLang="en-US"/>
              <a:t>：添加图片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800" y="942051"/>
            <a:ext cx="6065777" cy="546294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335361" y="997097"/>
            <a:ext cx="6082216" cy="5407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用例名称：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增加图片到便签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功能：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用户在小米便签应用中编辑便签时，可选择从相册选取图片或者拍摄新图片，并将其添加到便签里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执行者：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触发条件：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用户在编辑便签界面点击添加图片按钮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前置条件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用户已打开小米便签应用，进入便签编辑界面。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应用已获取相机和存储权限。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基本交互动作过程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点击添加图片按钮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系统弹出弹窗选择相机拍摄和从本地导入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2a1.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用户点击相机拍摄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2a2.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调用手机相机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2a3.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拍摄确认后将图片存入便签之中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2b1.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用户选择从本地导入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2b2.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系统弹出本地存储的图片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2b3.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确认选择后将图片存入便签之中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扩展交互动作过程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权限请求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1a1.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若未获得相机和存储权限，弹出授权弹窗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业务规则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非功能需求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97275" y="6404991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用例分析顺序图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3443237" y="955413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110" y="930275"/>
            <a:ext cx="3681095" cy="53536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0258" y="954046"/>
            <a:ext cx="9557464" cy="541470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2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773" y="1600629"/>
            <a:ext cx="2135879" cy="463552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65" y="1600629"/>
            <a:ext cx="2152842" cy="467233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70048" y="1589761"/>
            <a:ext cx="30968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effectLst/>
                <a:latin typeface="Inter"/>
              </a:rPr>
              <a:t>在左上角增加了一个增加图片的按钮，并设计成图片形状显示其增加图片的功能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5835664" y="1672311"/>
            <a:ext cx="30968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effectLst/>
                <a:latin typeface="Inter"/>
              </a:rPr>
              <a:t>点击按钮后弹出弹窗选择拍照获取图片或从相册导入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058834" y="5659181"/>
            <a:ext cx="5834728" cy="778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增加图片的设计顺序图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35" y="1562735"/>
            <a:ext cx="5740400" cy="38309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90047" y="1672852"/>
            <a:ext cx="5834728" cy="38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增加图片的设计类图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00" y="2167152"/>
            <a:ext cx="9548556" cy="38811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90047" y="1672852"/>
            <a:ext cx="5834728" cy="38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增加图片的活动图</a:t>
            </a:r>
            <a:endParaRPr lang="en-US" altLang="zh-CN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b="36291"/>
          <a:stretch>
            <a:fillRect/>
          </a:stretch>
        </p:blipFill>
        <p:spPr>
          <a:xfrm>
            <a:off x="469900" y="2305050"/>
            <a:ext cx="10756265" cy="15894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606039" y="980727"/>
            <a:ext cx="5210561" cy="5299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基本功能测试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测试用例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：添加单张图片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打开笔记应用，创建一个新的笔记。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点击笔记编辑界面中的 “添加图片” 按钮。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从相册中选择一张图片。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 “确定” 完成图片添加操作。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预期结果：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成功将所选图片添加到笔记中，图片显示在笔记编辑界面内。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笔记保存后，再次打开该笔记，图片仍然存在且显示正常。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测试用例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：添加多张图片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打开笔记应用，创建一个新的笔记。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点击笔记编辑界面中的 “添加图片” 按钮。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从相册中依次选择多张图片。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 “确定” 完成图片添加操作。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预期结果：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成功将所选的多张图片添加到笔记中，图片按选择顺序依次显示在笔记编辑界面内。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笔记保存后，再次打开该笔记，所有图片都存在且显示正常。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6131880" y="1042663"/>
            <a:ext cx="5210561" cy="4746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边界条件测试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测试用例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：添加最大数量图片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持续从相册中选择图片，直到达到系统允许的最大添加数量。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尝试再选择一张图片并点击 “确定”。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预期结果：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在达到最大添加数量之前，所选图片都能正常添加到笔记中。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达到最大数量后，系统应给出提示，且无法再添加新的图片。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异常情况测试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测试用例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：添加损坏的图片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测试步骤：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准备一张损坏的图片（如文件格式错误或部分数据丢失）。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打开笔记应用，创建一个新的笔记。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点击笔记编辑界面中的 “添加图片” 按钮。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从相册中选择准备好的损坏图片。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 “确定” 完成图片添加操作。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预期结果：系统应给出相应提示，笔记中不会添加该损坏图片。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开源软件维护新增功能描述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703136" y="970814"/>
            <a:ext cx="6164221" cy="5341079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940448" y="1491377"/>
            <a:ext cx="5834728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将删除的笔记暂时保留到回收站中，用户可以选择恢复或彻底删除笔记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回收站的功能用例图</a:t>
            </a:r>
            <a:endParaRPr kumimoji="0" lang="zh-CN" altLang="en-US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" y="1491615"/>
            <a:ext cx="5257165" cy="39897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84860" y="9899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功能</a:t>
            </a:r>
            <a:r>
              <a:rPr lang="en-US" altLang="zh-CN"/>
              <a:t>2</a:t>
            </a:r>
            <a:r>
              <a:rPr lang="zh-CN" altLang="en-US"/>
              <a:t>：回收站</a:t>
            </a:r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开源软件维护需求分析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790" y="942340"/>
            <a:ext cx="5559425" cy="507047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335361" y="997097"/>
            <a:ext cx="6082216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用例名称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回收站删除和复原笔记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功能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用户在小米便签应用中可以将便签或文件夹移动到回收站，在回收站中可以恢复或永久删除这些便签和文件夹。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执行者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触发条件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回收站中有删除的笔记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前置条件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用户处于回收站界面。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基本交互动作过程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用户在回收站中选择删除的文件菜单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系统弹出还原和删除按钮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2a1.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用户选择删除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2a2.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系统将选择的文件彻底删除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2b1.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用户选择还原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2b2.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系统将还原的笔记移出回收站，显示在列表中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扩展交互动作过程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权限请求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无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业务规则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无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非功能需求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无</a:t>
            </a:r>
            <a:endParaRPr kumimoji="0" lang="en-US" altLang="zh-CN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97275" y="6404991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用例分析顺序图</a:t>
            </a:r>
            <a:endParaRPr kumimoji="0" lang="zh-CN" altLang="en-US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2899677" y="961763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b="7719"/>
          <a:stretch>
            <a:fillRect/>
          </a:stretch>
        </p:blipFill>
        <p:spPr>
          <a:xfrm>
            <a:off x="6076950" y="1346835"/>
            <a:ext cx="6055995" cy="43586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开源软件维护需求分析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15" y="729401"/>
            <a:ext cx="6056851" cy="555452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开源软件维护设计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0049" y="1589760"/>
            <a:ext cx="2308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宋体" panose="02010600030101010101" pitchFamily="2" charset="-122"/>
                <a:cs typeface="+mn-cs"/>
              </a:rPr>
              <a:t>在最上方置顶了回收站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44441" y="1552575"/>
            <a:ext cx="3096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宋体" panose="02010600030101010101" pitchFamily="2" charset="-122"/>
                <a:cs typeface="+mn-cs"/>
              </a:rPr>
              <a:t>进入后显示删除的笔记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78" y="2328248"/>
            <a:ext cx="1806962" cy="39216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352" y="2282477"/>
            <a:ext cx="1786389" cy="3877023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954441" y="1552575"/>
            <a:ext cx="30968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回收站中的笔记可选择删除或还原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43" y="2126656"/>
            <a:ext cx="1806961" cy="392167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开源软件维护设计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058834" y="5659181"/>
            <a:ext cx="5834728" cy="778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删除笔记的设计顺序图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6357272" y="5611483"/>
            <a:ext cx="5834728" cy="778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还原笔记的设计顺序图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20" y="2441575"/>
            <a:ext cx="5547995" cy="26847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115" y="2441575"/>
            <a:ext cx="5436235" cy="254889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开源软件维护设计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90047" y="1672852"/>
            <a:ext cx="5834728" cy="410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回收站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的设计类图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578" y="1294525"/>
            <a:ext cx="2640572" cy="499376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开源软件维护设计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90047" y="1672852"/>
            <a:ext cx="5834728" cy="38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回收站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的活动图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b="26321"/>
          <a:stretch>
            <a:fillRect/>
          </a:stretch>
        </p:blipFill>
        <p:spPr>
          <a:xfrm>
            <a:off x="965200" y="2244725"/>
            <a:ext cx="9989185" cy="283337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191" y="999777"/>
            <a:ext cx="4974762" cy="528674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08" y="1592577"/>
            <a:ext cx="6095528" cy="419201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开源软件维护实现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606039" y="980727"/>
            <a:ext cx="5210561" cy="5043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 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基本功能测试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测试用例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：将单条笔记移入回收站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测试步骤：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打开笔记应用，进入笔记列表界面。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选择一条笔记。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点击删除按钮。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预期结果：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该笔记从原笔记列表中消失。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进入回收站，能看到该笔记已被移入。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测试用例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：将多条笔记移入回收站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测试步骤：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打开笔记应用，进入笔记列表界面。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选择多条笔记。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点击删除按钮。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预期结果：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所选的多条笔记从原笔记列表中消失。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进入回收站，能看到所选的多条笔记都已被移入。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6131880" y="1042663"/>
            <a:ext cx="5210561" cy="4746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测试用例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：从回收站恢复单条笔记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测试步骤：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打开笔记应用，进入回收站。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选择一条处于回收站的笔记。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点击恢复按钮。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预期结果：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该笔记从回收站中消失。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回到原笔记列表界面，能看到该笔记已恢复到原来的位置。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测试用例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：从回收站恢复多条笔记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测试步骤：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打开笔记应用，进入回收站。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选择多条处于回收站的笔记。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点击恢复按钮。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预期结果：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所选的多条笔记从回收站中消失。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回到原笔记列表界面，能看到所选的多条笔记都已恢复到原来的位置。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开源软件维护安装部署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01963" y="1396015"/>
            <a:ext cx="5834728" cy="38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手机演示</a:t>
            </a:r>
            <a:endParaRPr lang="en-US" altLang="zh-CN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55592" y="1116047"/>
            <a:ext cx="10881898" cy="525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代码阅读阶段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收获：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项目结构理解：通过阅读代码库，清晰了解了项目的整体结构。项目按照功能模块进行划分，如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包存放与用户界面相关的代码，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gtask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包处理与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GTask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同步相关的任务，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data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包存储数据模型和操作相关代码。这种结构使得代码组织有序，易于维护和扩展。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功能模块认知：对笔记应用的核心功能模块有了初步认识。例如，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NoteEditActivity.java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负责笔记的编辑操作，包括设置背景颜色、字体大小等；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NotesListActivity.java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用于展示笔记列表；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AlarmInitReceiver.java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处理笔记的提醒功能。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代码规范学习：代码中遵循了一定的规范，如使用常量来定义常用的字符串和整数，方便代码的修改和维护。同时，类和方法的命名清晰，能够准确反映其功能，提高了代码的可读性。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新增功能需求分析设计实现阶段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收获：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需求分析能力提升：在分析新增图片功能的需求时，需要考虑各种场景和边界条件，如添加单张图片、多张图片、最大数量图片、最小尺寸图片等。通过这个过程，提高了对需求的理解和分析能力。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思路拓展：在设计图片添加功能的实现方案时，需要考虑与现有代码的兼容性和扩展性。例如，使用列表来存储图片路径，方便后续对图片进行管理和操作。同时，要考虑权限管理和异常处理，确保功能的稳定性和可靠性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代码实现技巧积累：在实现图片添加功能的过程中，学习到了一些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Android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开发的技巧，如使用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Intent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调用系统相册和相机，使用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BitmapFactory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处理图片，使用 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FileOutputStream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保存图片等。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51" y="512615"/>
            <a:ext cx="11759483" cy="55027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76239" y="4940039"/>
            <a:ext cx="360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800" b="0" i="0" dirty="0">
                <a:solidFill>
                  <a:srgbClr val="00B0F0"/>
                </a:solidFill>
                <a:effectLst/>
                <a:latin typeface="隶书" panose="02010509060101010101" pitchFamily="49" charset="-122"/>
                <a:ea typeface="隶书" panose="02010509060101010101" pitchFamily="49" charset="-122"/>
              </a:rPr>
              <a:t>明德至善 弘毅兴邦</a:t>
            </a:r>
            <a:endParaRPr lang="zh-CN" altLang="en-US" sz="2800" b="0" i="0" dirty="0">
              <a:solidFill>
                <a:srgbClr val="00B0F0"/>
              </a:solidFill>
              <a:effectLst/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7.xml><?xml version="1.0" encoding="utf-8"?>
<p:tagLst xmlns:p="http://schemas.openxmlformats.org/presentationml/2006/main">
  <p:tag name="COMMONDATA" val="eyJoZGlkIjoiMmJkOGVmM2VjYzQwMDAzMTYzMzM1Yzg5N2YxY2IzZDc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4642</Words>
  <Application>WPS 演示</Application>
  <PresentationFormat>宽屏</PresentationFormat>
  <Paragraphs>361</Paragraphs>
  <Slides>30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54" baseType="lpstr">
      <vt:lpstr>Arial</vt:lpstr>
      <vt:lpstr>宋体</vt:lpstr>
      <vt:lpstr>Wingdings</vt:lpstr>
      <vt:lpstr>方正舒体</vt:lpstr>
      <vt:lpstr>Calibri</vt:lpstr>
      <vt:lpstr>微软雅黑</vt:lpstr>
      <vt:lpstr>等线</vt:lpstr>
      <vt:lpstr>Arial</vt:lpstr>
      <vt:lpstr>Calibri</vt:lpstr>
      <vt:lpstr>Arial Black</vt:lpstr>
      <vt:lpstr>Calibri Light</vt:lpstr>
      <vt:lpstr>方正宋刻本秀楷简体</vt:lpstr>
      <vt:lpstr>方正兰亭黑_GBK</vt:lpstr>
      <vt:lpstr>黑体</vt:lpstr>
      <vt:lpstr>隶书</vt:lpstr>
      <vt:lpstr>Segoe UI Light 8</vt:lpstr>
      <vt:lpstr>Times New Roman</vt:lpstr>
      <vt:lpstr>Arial Unicode MS</vt:lpstr>
      <vt:lpstr>等线 Light</vt:lpstr>
      <vt:lpstr>Inter</vt:lpstr>
      <vt:lpstr>Segoe Print</vt:lpstr>
      <vt:lpstr>Segoe UI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昭漓.</cp:lastModifiedBy>
  <cp:revision>167</cp:revision>
  <dcterms:created xsi:type="dcterms:W3CDTF">2020-07-27T01:08:00Z</dcterms:created>
  <dcterms:modified xsi:type="dcterms:W3CDTF">2025-06-15T09:23:48Z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7ED1BAFAFDD940A9B7681F13D6FC5E6F_12</vt:lpwstr>
  </property>
  <property fmtid="{D5CDD505-2E9C-101B-9397-08002B2CF9AE}" pid="3" name="KSOProductBuildVer">
    <vt:lpwstr>2052-12.1.0.21171</vt:lpwstr>
  </property>
</Properties>
</file>