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</p:sldMasterIdLst>
  <p:notesMasterIdLst>
    <p:notesMasterId r:id="rId5"/>
  </p:notesMasterIdLst>
  <p:handoutMasterIdLst>
    <p:handoutMasterId r:id="rId48"/>
  </p:handoutMasterIdLst>
  <p:sldIdLst>
    <p:sldId id="260" r:id="rId4"/>
    <p:sldId id="261" r:id="rId6"/>
    <p:sldId id="262" r:id="rId7"/>
    <p:sldId id="382" r:id="rId8"/>
    <p:sldId id="383" r:id="rId9"/>
    <p:sldId id="399" r:id="rId10"/>
    <p:sldId id="291" r:id="rId11"/>
    <p:sldId id="384" r:id="rId12"/>
    <p:sldId id="403" r:id="rId13"/>
    <p:sldId id="400" r:id="rId14"/>
    <p:sldId id="404" r:id="rId15"/>
    <p:sldId id="405" r:id="rId16"/>
    <p:sldId id="406" r:id="rId17"/>
    <p:sldId id="401" r:id="rId18"/>
    <p:sldId id="407" r:id="rId19"/>
    <p:sldId id="408" r:id="rId20"/>
    <p:sldId id="402" r:id="rId21"/>
    <p:sldId id="295" r:id="rId22"/>
    <p:sldId id="388" r:id="rId23"/>
    <p:sldId id="411" r:id="rId24"/>
    <p:sldId id="389" r:id="rId25"/>
    <p:sldId id="412" r:id="rId26"/>
    <p:sldId id="387" r:id="rId27"/>
    <p:sldId id="413" r:id="rId28"/>
    <p:sldId id="390" r:id="rId29"/>
    <p:sldId id="391" r:id="rId30"/>
    <p:sldId id="418" r:id="rId31"/>
    <p:sldId id="417" r:id="rId32"/>
    <p:sldId id="416" r:id="rId33"/>
    <p:sldId id="392" r:id="rId34"/>
    <p:sldId id="419" r:id="rId35"/>
    <p:sldId id="393" r:id="rId36"/>
    <p:sldId id="420" r:id="rId37"/>
    <p:sldId id="397" r:id="rId38"/>
    <p:sldId id="421" r:id="rId39"/>
    <p:sldId id="396" r:id="rId40"/>
    <p:sldId id="422" r:id="rId41"/>
    <p:sldId id="398" r:id="rId42"/>
    <p:sldId id="300" r:id="rId43"/>
    <p:sldId id="394" r:id="rId44"/>
    <p:sldId id="409" r:id="rId45"/>
    <p:sldId id="410" r:id="rId46"/>
    <p:sldId id="313" r:id="rId47"/>
  </p:sldIdLst>
  <p:sldSz cx="12192000" cy="6858000"/>
  <p:notesSz cx="6858000" cy="9144000"/>
  <p:custDataLst>
    <p:tags r:id="rId5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550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0" y="132"/>
      </p:cViewPr>
      <p:guideLst>
        <p:guide orient="horz" pos="2112"/>
        <p:guide pos="38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215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2" Type="http://schemas.openxmlformats.org/officeDocument/2006/relationships/tags" Target="tags/tag57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48" Type="http://schemas.openxmlformats.org/officeDocument/2006/relationships/handoutMaster" Target="handoutMasters/handoutMaster1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2F430-4740-40B5-85C9-2086213972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8A98F-62F7-4FC1-8793-2AC85E1AC76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977C3-5D49-4AE3-94A3-4A850F71867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3FDB9-DDE0-4054-8528-4EF247FF79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103367" y="6372416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0" i="0" dirty="0">
                <a:solidFill>
                  <a:schemeClr val="lt1">
                    <a:lumMod val="50000"/>
                  </a:schemeClr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  <a:endParaRPr lang="zh-CN" altLang="en-US" sz="2000" b="0" i="0" dirty="0">
              <a:solidFill>
                <a:schemeClr val="lt1">
                  <a:lumMod val="50000"/>
                </a:schemeClr>
              </a:solidFill>
              <a:effectLst/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835" y="183358"/>
            <a:ext cx="2236966" cy="5724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F5C7D-8D99-4A34-A1E2-2DE24A067E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C24F6-D578-4DD4-A737-07C2BD280F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image" Target="../media/image6.png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tags" Target="../tags/tag3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tags" Target="../tags/tag3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tags" Target="../tags/tag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tags" Target="../tags/tag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tags" Target="../tags/tag3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tags" Target="../tags/tag3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tags" Target="../tags/tag38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tags" Target="../tags/tag3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tags" Target="../tags/tag4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tags" Target="../tags/tag4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tags" Target="../tags/tag4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1" Type="http://schemas.openxmlformats.org/officeDocument/2006/relationships/tags" Target="../tags/tag4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tags" Target="../tags/tag4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1" Type="http://schemas.openxmlformats.org/officeDocument/2006/relationships/tags" Target="../tags/tag4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1" Type="http://schemas.openxmlformats.org/officeDocument/2006/relationships/tags" Target="../tags/tag4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tags" Target="../tags/tag4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1" Type="http://schemas.openxmlformats.org/officeDocument/2006/relationships/tags" Target="../tags/tag4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8.png"/><Relationship Id="rId6" Type="http://schemas.microsoft.com/office/2007/relationships/media" Target="../media/media2.mp4"/><Relationship Id="rId5" Type="http://schemas.openxmlformats.org/officeDocument/2006/relationships/video" Target="../media/media2.mp4"/><Relationship Id="rId4" Type="http://schemas.openxmlformats.org/officeDocument/2006/relationships/image" Target="../media/image37.png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tags" Target="../tags/tag5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6.xml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6" y="211432"/>
            <a:ext cx="11809308" cy="552601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1345" y="211431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961302" y="6056550"/>
            <a:ext cx="10268124" cy="487239"/>
          </a:xfrm>
          <a:prstGeom prst="parallelogram">
            <a:avLst/>
          </a:prstGeom>
          <a:solidFill>
            <a:srgbClr val="024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组员：姚娟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韩美雁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肖敬文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李慧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平行四边形 9"/>
          <p:cNvSpPr/>
          <p:nvPr/>
        </p:nvSpPr>
        <p:spPr>
          <a:xfrm>
            <a:off x="7426752" y="5156253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2024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占位符 24"/>
          <p:cNvSpPr txBox="1"/>
          <p:nvPr/>
        </p:nvSpPr>
        <p:spPr>
          <a:xfrm>
            <a:off x="514745" y="2033643"/>
            <a:ext cx="11161239" cy="21337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5000"/>
              </a:lnSpc>
              <a:defRPr/>
            </a:pPr>
            <a:r>
              <a:rPr lang="zh-CN" altLang="en-US" sz="2000" dirty="0">
                <a:solidFill>
                  <a:sysClr val="window" lastClr="FFFFFF"/>
                </a:solidFill>
              </a:rPr>
              <a:t>软件工程课程综合实践汇报</a:t>
            </a:r>
            <a:endParaRPr lang="en-US" altLang="zh-CN" sz="2000" dirty="0">
              <a:solidFill>
                <a:sysClr val="window" lastClr="FFFFFF"/>
              </a:solidFill>
            </a:endParaRPr>
          </a:p>
          <a:p>
            <a:pPr lvl="0">
              <a:lnSpc>
                <a:spcPct val="125000"/>
              </a:lnSpc>
              <a:defRPr/>
            </a:pPr>
            <a:r>
              <a:rPr lang="zh-CN" altLang="en-US" dirty="0">
                <a:solidFill>
                  <a:sysClr val="window" lastClr="FFFFFF"/>
                </a:solidFill>
              </a:rPr>
              <a:t>小米便签阅读与维护</a:t>
            </a:r>
            <a:endParaRPr lang="zh-CN" altLang="en-US" dirty="0">
              <a:solidFill>
                <a:sysClr val="window" lastClr="FFFFFF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182168" y="4352676"/>
            <a:ext cx="763284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0" y="675599"/>
            <a:ext cx="4430178" cy="11602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904236" y="4486454"/>
            <a:ext cx="2773045" cy="55439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计算机科学与技术学院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平行四边形 7"/>
          <p:cNvSpPr/>
          <p:nvPr/>
        </p:nvSpPr>
        <p:spPr>
          <a:xfrm>
            <a:off x="2472303" y="5156252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组长：兰博涵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60" y="0"/>
            <a:ext cx="611606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25401" y="-14990"/>
            <a:ext cx="6259616" cy="6872990"/>
          </a:xfrm>
          <a:prstGeom prst="rect">
            <a:avLst/>
          </a:prstGeom>
          <a:gradFill flip="none" rotWithShape="1">
            <a:gsLst>
              <a:gs pos="0">
                <a:srgbClr val="024282">
                  <a:alpha val="70000"/>
                </a:srgbClr>
              </a:gs>
              <a:gs pos="59000">
                <a:srgbClr val="024282">
                  <a:alpha val="80000"/>
                </a:srgbClr>
              </a:gs>
              <a:gs pos="100000">
                <a:srgbClr val="024282">
                  <a:alpha val="9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51251" y="948678"/>
            <a:ext cx="3022484" cy="1350274"/>
            <a:chOff x="1283804" y="1236710"/>
            <a:chExt cx="3022484" cy="1350274"/>
          </a:xfrm>
        </p:grpSpPr>
        <p:sp>
          <p:nvSpPr>
            <p:cNvPr id="4" name="平行四边形 3"/>
            <p:cNvSpPr/>
            <p:nvPr/>
          </p:nvSpPr>
          <p:spPr>
            <a:xfrm>
              <a:off x="1283804" y="1236710"/>
              <a:ext cx="3022484" cy="1350274"/>
            </a:xfrm>
            <a:prstGeom prst="parallelogram">
              <a:avLst>
                <a:gd name="adj" fmla="val 3020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573792" y="1256225"/>
              <a:ext cx="2410259" cy="1330759"/>
              <a:chOff x="4874746" y="232424"/>
              <a:chExt cx="2410259" cy="1330759"/>
            </a:xfrm>
          </p:grpSpPr>
          <p:sp>
            <p:nvSpPr>
              <p:cNvPr id="7" name="文本框 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5193843" y="1163073"/>
                <a:ext cx="1772064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CONTENTS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endParaRPr>
              </a:p>
            </p:txBody>
          </p:sp>
          <p:sp>
            <p:nvSpPr>
              <p:cNvPr id="8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4874746" y="232424"/>
                <a:ext cx="241025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zh-CN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目 录</a:t>
                </a:r>
                <a:endParaRPr kumimoji="0" lang="en-US" altLang="zh-CN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5471592" y="1091557"/>
                <a:ext cx="1224136" cy="0"/>
              </a:xfrm>
              <a:prstGeom prst="line">
                <a:avLst/>
              </a:prstGeom>
              <a:ln w="28575">
                <a:solidFill>
                  <a:srgbClr val="0242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组合 12"/>
          <p:cNvGrpSpPr/>
          <p:nvPr>
            <p:custDataLst>
              <p:tags r:id="rId2"/>
            </p:custDataLst>
          </p:nvPr>
        </p:nvGrpSpPr>
        <p:grpSpPr>
          <a:xfrm>
            <a:off x="5519934" y="1112416"/>
            <a:ext cx="1381373" cy="660400"/>
            <a:chOff x="5519936" y="1488468"/>
            <a:chExt cx="1381373" cy="660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平行四边形 10"/>
            <p:cNvSpPr/>
            <p:nvPr>
              <p:custDataLst>
                <p:tags r:id="rId3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01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5"/>
            </p:custDataLst>
          </p:nvPr>
        </p:nvGrpSpPr>
        <p:grpSpPr>
          <a:xfrm>
            <a:off x="5519935" y="2528573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平行四边形 14"/>
            <p:cNvSpPr/>
            <p:nvPr>
              <p:custDataLst>
                <p:tags r:id="rId6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文本框 1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02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组合 16"/>
          <p:cNvGrpSpPr/>
          <p:nvPr>
            <p:custDataLst>
              <p:tags r:id="rId8"/>
            </p:custDataLst>
          </p:nvPr>
        </p:nvGrpSpPr>
        <p:grpSpPr>
          <a:xfrm>
            <a:off x="5450291" y="3944730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平行四边形 17"/>
            <p:cNvSpPr/>
            <p:nvPr>
              <p:custDataLst>
                <p:tags r:id="rId9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文本框 1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03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11"/>
            </p:custDataLst>
          </p:nvPr>
        </p:nvGrpSpPr>
        <p:grpSpPr>
          <a:xfrm>
            <a:off x="5519934" y="5360888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平行四边形 20"/>
            <p:cNvSpPr/>
            <p:nvPr>
              <p:custDataLst>
                <p:tags r:id="rId12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文本框 2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04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33" name="组合 32"/>
          <p:cNvGrpSpPr/>
          <p:nvPr>
            <p:custDataLst>
              <p:tags r:id="rId14"/>
            </p:custDataLst>
          </p:nvPr>
        </p:nvGrpSpPr>
        <p:grpSpPr>
          <a:xfrm>
            <a:off x="7407301" y="968193"/>
            <a:ext cx="2688849" cy="908903"/>
            <a:chOff x="7213667" y="968193"/>
            <a:chExt cx="2688849" cy="908903"/>
          </a:xfrm>
        </p:grpSpPr>
        <p:sp>
          <p:nvSpPr>
            <p:cNvPr id="31" name="文本框 6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开源代码阅读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矩形 31"/>
            <p:cNvSpPr/>
            <p:nvPr>
              <p:custDataLst>
                <p:tags r:id="rId16"/>
              </p:custDataLst>
            </p:nvPr>
          </p:nvSpPr>
          <p:spPr>
            <a:xfrm>
              <a:off x="7213667" y="1507764"/>
              <a:ext cx="268884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reading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17"/>
            </p:custDataLst>
          </p:nvPr>
        </p:nvGrpSpPr>
        <p:grpSpPr>
          <a:xfrm>
            <a:off x="7407302" y="2416386"/>
            <a:ext cx="2705040" cy="884773"/>
            <a:chOff x="7213668" y="968193"/>
            <a:chExt cx="2705040" cy="884773"/>
          </a:xfrm>
        </p:grpSpPr>
        <p:sp>
          <p:nvSpPr>
            <p:cNvPr id="35" name="文本框 6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代码质量分析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19"/>
              </p:custDataLst>
            </p:nvPr>
          </p:nvSpPr>
          <p:spPr>
            <a:xfrm>
              <a:off x="7213668" y="1483634"/>
              <a:ext cx="27050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Code quality analysis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7" name="组合 36"/>
          <p:cNvGrpSpPr/>
          <p:nvPr>
            <p:custDataLst>
              <p:tags r:id="rId20"/>
            </p:custDataLst>
          </p:nvPr>
        </p:nvGrpSpPr>
        <p:grpSpPr>
          <a:xfrm>
            <a:off x="7407883" y="3832543"/>
            <a:ext cx="3125717" cy="893028"/>
            <a:chOff x="7214249" y="968193"/>
            <a:chExt cx="3125717" cy="893028"/>
          </a:xfrm>
        </p:grpSpPr>
        <p:sp>
          <p:nvSpPr>
            <p:cNvPr id="38" name="文本框 6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开源代码维护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矩形 38"/>
            <p:cNvSpPr/>
            <p:nvPr>
              <p:custDataLst>
                <p:tags r:id="rId22"/>
              </p:custDataLst>
            </p:nvPr>
          </p:nvSpPr>
          <p:spPr>
            <a:xfrm>
              <a:off x="7214302" y="1491889"/>
              <a:ext cx="31256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maintenance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40" name="组合 39"/>
          <p:cNvGrpSpPr/>
          <p:nvPr>
            <p:custDataLst>
              <p:tags r:id="rId23"/>
            </p:custDataLst>
          </p:nvPr>
        </p:nvGrpSpPr>
        <p:grpSpPr>
          <a:xfrm>
            <a:off x="7407301" y="5264329"/>
            <a:ext cx="1651486" cy="885408"/>
            <a:chOff x="7213667" y="968193"/>
            <a:chExt cx="1651486" cy="885408"/>
          </a:xfrm>
        </p:grpSpPr>
        <p:sp>
          <p:nvSpPr>
            <p:cNvPr id="41" name="文本框 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7214249" y="968193"/>
              <a:ext cx="90281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总结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矩形 41"/>
            <p:cNvSpPr/>
            <p:nvPr>
              <p:custDataLst>
                <p:tags r:id="rId25"/>
              </p:custDataLst>
            </p:nvPr>
          </p:nvSpPr>
          <p:spPr>
            <a:xfrm>
              <a:off x="7213667" y="1484269"/>
              <a:ext cx="165148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Summary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946168" y="6122996"/>
            <a:ext cx="360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2800" b="0" i="0" dirty="0">
                <a:solidFill>
                  <a:srgbClr val="00B0F0"/>
                </a:solidFill>
                <a:effectLst/>
                <a:latin typeface="隶书" panose="02010509060101010101" pitchFamily="49" charset="-122"/>
                <a:ea typeface="隶书" panose="02010509060101010101" pitchFamily="49" charset="-122"/>
              </a:rPr>
              <a:t>明德至善 弘毅兴邦</a:t>
            </a:r>
            <a:endParaRPr lang="zh-CN" altLang="en-US" sz="2800" b="0" i="0" dirty="0">
              <a:solidFill>
                <a:srgbClr val="00B0F0"/>
              </a:solidFill>
              <a:effectLst/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1" y="3276108"/>
            <a:ext cx="7432218" cy="1016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开源代码阅读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1" y="4424107"/>
            <a:ext cx="608899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reading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883910" y="45523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泛读小米便签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4" name="组合 53"/>
          <p:cNvGrpSpPr/>
          <p:nvPr>
            <p:custDataLst>
              <p:tags r:id="rId1"/>
            </p:custDataLst>
          </p:nvPr>
        </p:nvGrpSpPr>
        <p:grpSpPr>
          <a:xfrm>
            <a:off x="5732381" y="980729"/>
            <a:ext cx="5904129" cy="5448818"/>
            <a:chOff x="5591944" y="980728"/>
            <a:chExt cx="6065777" cy="3168350"/>
          </a:xfrm>
        </p:grpSpPr>
        <p:sp>
          <p:nvSpPr>
            <p:cNvPr id="55" name="矩形 54"/>
            <p:cNvSpPr/>
            <p:nvPr>
              <p:custDataLst>
                <p:tags r:id="rId2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矩形 56"/>
            <p:cNvSpPr/>
            <p:nvPr>
              <p:custDataLst>
                <p:tags r:id="rId3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Light 8" panose="020B0502040204020203" pitchFamily="34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42" y="980728"/>
            <a:ext cx="4226125" cy="502207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482910" y="5989187"/>
            <a:ext cx="2333187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小米便签体系结构图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591099" y="5970019"/>
            <a:ext cx="1866791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小米便签用例图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>
            <p:custDataLst>
              <p:tags r:id="rId5"/>
            </p:custDataLst>
          </p:nvPr>
        </p:nvGrpSpPr>
        <p:grpSpPr>
          <a:xfrm>
            <a:off x="286268" y="981343"/>
            <a:ext cx="4829032" cy="5448818"/>
            <a:chOff x="5591944" y="980728"/>
            <a:chExt cx="6065777" cy="3168350"/>
          </a:xfrm>
        </p:grpSpPr>
        <p:sp>
          <p:nvSpPr>
            <p:cNvPr id="16" name="矩形 15"/>
            <p:cNvSpPr/>
            <p:nvPr>
              <p:custDataLst>
                <p:tags r:id="rId6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/>
            <p:nvPr>
              <p:custDataLst>
                <p:tags r:id="rId7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Light 8" panose="020B0502040204020203" pitchFamily="34" charset="0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046470" y="1025525"/>
            <a:ext cx="5192395" cy="49447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r>
              <a:rPr lang="en-US" altLang="zh-CN" dirty="0"/>
              <a:t>-</a:t>
            </a:r>
            <a:r>
              <a:rPr lang="zh-CN" altLang="en-US" dirty="0"/>
              <a:t>软件设计原则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37210" y="5041265"/>
            <a:ext cx="11126470" cy="115189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信息隐藏</a:t>
            </a:r>
            <a:endParaRPr lang="en-US" altLang="zh-CN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 将模块内部的实现细节隐藏起来，只通过接口或抽象类对外提供服务。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7210" y="1271905"/>
            <a:ext cx="11126470" cy="18186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 抽象与逐步求精</a:t>
            </a:r>
            <a:endParaRPr lang="en-US" altLang="zh-CN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抽象：从复杂的现实问题中提取出核心的、本质的特征，忽略掉不重要的细节，从而形成一个更简单、更通用的模型或概         念。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逐步求精：从抽象的模型或概念出发，逐步细化和具体化，最终实现具体的功能。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7210" y="3107690"/>
            <a:ext cx="11127105" cy="16300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 模块化，高内聚低耦合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模块化：将一个复杂的系统分解为多个相对独立的模块，每个模块完成一个特定的功能。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高内聚：模块内部的各个功能紧密相关，共同完成一个明确的任务。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低耦合：模块之间的依赖关系尽量减少，模块之间通过接口或抽象类进行交互。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r>
              <a:rPr lang="en-US" altLang="zh-CN" dirty="0"/>
              <a:t>-</a:t>
            </a:r>
            <a:r>
              <a:rPr lang="zh-CN" altLang="en-US" dirty="0"/>
              <a:t>编程技能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17855" y="4651375"/>
            <a:ext cx="10879455" cy="1585595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模块化与代码组织</a:t>
            </a:r>
            <a:endParaRPr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米便签的代码结构体现了模块化的设计思想。通过分析其代码，可以学习到如何将功能划分为不同的模块，例如数据存储模块、界面显示模块和事件处理模块等。此外，还可以学习到如何通过包（package）和模块来管理代码的复杂性，例如在`net.micode.notes.ui`包中，集中管理与用户界面相关的代码。这种模块化的代码组织方式有助于提高代码的可读性和可维护性。</a:t>
            </a:r>
            <a:endParaRPr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7855" y="1165225"/>
            <a:ext cx="10875010" cy="176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 数据库操作与管理</a:t>
            </a:r>
            <a:endParaRPr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米便签涉及笔记数据的存储，这需要对SQLite数据库进行操作。通过学习这部分代码，可以掌握Android中数据库的增删改查（CRUD）操作，例如如何使用`ContentProvider`来管理数据访问，以及如何通过`Cursor`对象来处理查询结果。此外，还可以了解如何在代码中处理数据库的异常情况，例如在`AlarmAlertActivity`中，通过`try-catch`块捕获并处理可能出现的`IOException`等异常。</a:t>
            </a:r>
            <a:endParaRPr lang="zh-CN" altLang="en-US" sz="1600"/>
          </a:p>
        </p:txBody>
      </p:sp>
      <p:sp>
        <p:nvSpPr>
          <p:cNvPr id="3" name="文本框 2"/>
          <p:cNvSpPr txBox="1"/>
          <p:nvPr/>
        </p:nvSpPr>
        <p:spPr>
          <a:xfrm>
            <a:off x="617220" y="3060065"/>
            <a:ext cx="10880090" cy="13557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 界面与事件处理</a:t>
            </a:r>
            <a:endParaRPr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米便签的代码展示了如何使用XML布局实现用户界面，包括视图的层级关系和属性设置。同时，通过分析`NoteEditText.java`等文件，可以学习到如何处理用户交互事件，例如在`onTouchEvent`方法中，通过`switch`语句处理不同类型的触摸事件。此外，还可以学习到如何在代码中添加默认的`case`分支，以提高代码的健壮性。</a:t>
            </a:r>
            <a:endParaRPr lang="zh-CN" altLang="en-US"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代码质量分析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Code quality analysis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420600" y="25507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命名规范方面：</a:t>
            </a:r>
            <a:endParaRPr lang="zh-CN" altLang="en-US" sz="1600" b="1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小米便签的代码命名规范符合</a:t>
            </a:r>
            <a:r>
              <a:rPr lang="en-US" altLang="zh-CN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en-US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Android</a:t>
            </a:r>
            <a:r>
              <a:rPr lang="zh-CN" altLang="en-US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开发的常见规范，具有一定的描述性，能够清晰表达其用途和含义</a:t>
            </a:r>
            <a:endParaRPr lang="zh-CN" altLang="en-US" sz="2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2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包名：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逆向域名前缀：采用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net.micode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作为基础前缀（对应开发者域名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micode.net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功能模块划分：使用小写单词通过点号分隔，清晰表达模块功能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避免冗余层次：不重复包含父模块名称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示例如下：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net.micode.notes.ui        //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存放界面相关类（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Activity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Fragment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等）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net.micode.notes.data      //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存放数据模型和访问类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net.micode.notes.tool      //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存放工具类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net.micode.notes.gtask     //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存放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Google Tasks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同步相关类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net.micode.notes.widget    //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存放自定义控件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类名：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采用大驼峰命名法，类名清晰地表达了其功能。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示例如下：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NotesListActivity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表示便签列表的活动类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NotesListAdapter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表示便签列表的数据适配器类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这种命名方式使开发者能够快速理解类的用途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方法名、变量名：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使用小驼峰命名法，变量和方法名具有描述性，能够准确反映其功能或存储的数据。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示例如下：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mNotesListAdapter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表示便签列表的适配器成员变量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getNewNoteId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方法用于获取新便签的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ID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常量名：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全部使用大写字母，单词之间用下划线分隔。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示例如下：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NOTES_LISTVIEW_SCROLL_RATE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表示便签列表视图的滚动速率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ANIM_DURATION_SHORT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表示便签属性动画持续的时间</a:t>
            </a:r>
            <a:endParaRPr lang="en-US" altLang="zh-CN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代码格式化方面：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从开源代码分析，小米便签团队使用了统一的代码格式化工具（如</a:t>
            </a:r>
            <a:r>
              <a:rPr lang="en-US" altLang="zh-CN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Android Studio </a:t>
            </a:r>
            <a:r>
              <a:rPr lang="zh-CN" altLang="en-US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内置格式化）</a:t>
            </a:r>
            <a:endParaRPr lang="zh-CN" altLang="en-US" sz="2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缩进：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代码采用统一的缩进格式，通常为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4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个空格，使代码层次结构清晰。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例如，在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NotesListActivity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类的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onCreate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方法中，方法内部的代码块都有适当的缩进。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385" y="3212465"/>
            <a:ext cx="7346950" cy="29908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空格和换行：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在运算符、逗号、分号等两侧适当添加空格，提高代码的可读性。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同时，合理使用换行来分隔不同的代码逻辑。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例如，在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data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包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Note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文件中赋值运算符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两侧有空格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方法参数列表中逗号后有空格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括号内紧贴参数无额外空格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5200" y="3600450"/>
            <a:ext cx="6753225" cy="21907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7229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大括号的位置：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K&amp;R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风格（行尾大括号）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方法声明和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if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语句的左大括号紧跟在同一行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	        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右大括号单独一行（除非与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else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catch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相连）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例如，在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data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包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NotesProvider.java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文件中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Cursor query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635" y="3206750"/>
            <a:ext cx="6255385" cy="25095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7229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行宽限制：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不强制固定行宽，但会在适当位置换行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例如，在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data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包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NoteProvider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文件中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编写长表达式时，在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运算符后换行，使每行逻辑更清晰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保持缩进，后续行相对于赋值语句缩进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4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个空格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逻辑分组时，每个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SQL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子句（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SELECT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FROM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WHERE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）单独一行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950" y="3682365"/>
            <a:ext cx="10039350" cy="17907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代码注释方面：</a:t>
            </a:r>
            <a:endParaRPr lang="zh-CN" altLang="en-US" sz="2400" b="1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文件头注释：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每个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Java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文件开头都有版权声明和许可证信息，说明代码的版权归属和使用许可。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例如，在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Notes.java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文件开头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350" y="2721610"/>
            <a:ext cx="6891655" cy="34315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类和方法注释：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类和方法通常有注释来解释其功能和用途。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例如，在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Note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类的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TextNote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方法中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有注释说明该方法用于用于描述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文本便签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的数据结构和元信息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6120" y="2609850"/>
            <a:ext cx="8039100" cy="343090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代码行注释：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在关键代码行或复杂逻辑处添加注释，帮助开发者理解代码的具体实现。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例如，在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Tool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包的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BackupUtils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文件中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每个常量下侧的注释都清晰说明了该常量的含义，符合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注释紧贴被解释的代码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的规范。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所有注释均使用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//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行注释符号，格式统一，符合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Java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代码规范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685" y="2972435"/>
            <a:ext cx="7686675" cy="31337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代码布局方面：</a:t>
            </a:r>
            <a:endParaRPr lang="zh-CN" altLang="en-US" sz="2400" b="1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包结构：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代码按照功能模块进行了合理的包划分。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例如，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net.micode.notes.data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包用于存放数据相关的类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net.micode.notes.ui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包用于存放界面相关的类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类内部布局：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类内部的成员变量、构造方法、方法等按照一定的顺序排列，通常先定义成员变量，再定义构造方法，最后定义其他方法。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例如，在</a:t>
            </a:r>
            <a:r>
              <a:rPr lang="en-US" altLang="zh-CN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NotesListAdapter </a:t>
            </a:r>
            <a:r>
              <a:rPr lang="zh-CN" altLang="en-US" sz="16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类中：</a:t>
            </a: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zh-CN" altLang="en-US" sz="16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44665" y="1286510"/>
            <a:ext cx="2588895" cy="16738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430" y="3653155"/>
            <a:ext cx="4792980" cy="249999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502024"/>
            <a:ext cx="7765129" cy="79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开源代码维护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maintenance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开源软件维护新增功能描述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5591944" y="980727"/>
            <a:ext cx="6065777" cy="571368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40287" y="5766632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笔记锁功能用例图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5703136" y="105703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新增功能描述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29935" y="165608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新增笔记锁功能描述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829935" y="2140268"/>
            <a:ext cx="5080000" cy="40620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13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zh-CN" altLang="en-US" sz="160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轻松锁定</a:t>
            </a:r>
            <a:r>
              <a:rPr lang="zh-CN" altLang="en-US" sz="16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：用户打开小米便签，顺利进入笔记编辑界面后，能清晰看到右上角一个醒目的 “锁” 图标。点击此按钮，系统会立即弹出设置密码对话框。用户可依据自身喜好，自由设置由数字组成的密码，在确认密码无误后，笔记瞬间进入加密状态，同时按钮图标也会更新变化，直观地向用户展示笔记已锁定的状态。</a:t>
            </a:r>
            <a:r>
              <a:rPr lang="en-US" altLang="zh-CN" sz="16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​</a:t>
            </a:r>
            <a:endParaRPr lang="en-US" altLang="zh-CN" sz="1600" b="0" i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3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zh-CN" altLang="en-US" sz="160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安全解锁</a:t>
            </a:r>
            <a:r>
              <a:rPr lang="zh-CN" altLang="en-US" sz="16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当用户有查看锁定笔记的需求时，只需在笔记列表中点击对应的锁定笔记，系统随即弹出验证密码对话框。用户准确输入之前设置的密码后，笔记内容才会完整呈现，这一流程有力保障了只有授权用户能够访问笔记，严守信息安全防线。</a:t>
            </a:r>
            <a:r>
              <a:rPr lang="en-US" altLang="zh-CN" sz="16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​</a:t>
            </a:r>
            <a:endParaRPr lang="en-US" altLang="zh-CN" sz="1600" b="0" i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spcBef>
                <a:spcPts val="400"/>
              </a:spcBef>
              <a:spcAft>
                <a:spcPts val="400"/>
              </a:spcAft>
              <a:buNone/>
            </a:pPr>
            <a:endParaRPr lang="zh-CN" altLang="en-US" sz="1600" b="0" i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" y="1758315"/>
            <a:ext cx="4562475" cy="345313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开源软件维护新增功能描述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5591944" y="980727"/>
            <a:ext cx="6065777" cy="571368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27892" y="5686622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语音转文字功能用例图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5703136" y="105703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新增功能描述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50255" y="2122170"/>
            <a:ext cx="5024755" cy="42456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开启便捷入口：打开小米便签应用，在新建笔记界面，清晰可见的长按录音静待触发。点击它，即可开启语音输入之旅。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​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流畅语音录入：对着手机麦克风清晰说话，无论是标准普通话，亦或是中英混合表达，语音转文字功能都能精准捕捉声音信号。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高效省时：相比手动打字，语音转文字极大提升记录速度，让记录效率呈指数级增长，轻松应对长篇内容记录。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​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多场景适配：适用于各类场景。在会议现场，快速记录发言要点；课堂上，准确抓取老师讲解内容；外出途中，及时记录灵感创意。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​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智能优化：能够自动识别语音中的停顿、重音，智能断句、修正错别字，减少后期编辑成本。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765165" y="1603375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新增语音转文字功能描述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440" y="1774825"/>
            <a:ext cx="3762375" cy="333629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51790" y="942340"/>
            <a:ext cx="5125720" cy="5462905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921288" y="5823569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密码锁用例分析顺序图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62992" y="1018359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密码锁用例描述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38175" y="1367155"/>
            <a:ext cx="4223385" cy="51390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用例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密码锁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用例名称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密码锁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功能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用户给便签上锁并设置密码，下次查看时必须先输入密码。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执行者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用户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触发条件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用户选择给便签上锁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前置条件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用户已经新建便签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基本交互动作过程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用户输入密码。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用户再次输入确认密码。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系统显示密码锁设置结果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扩展交互动作过程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2.a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用户输入的确认密码与密码不同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2.a.1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系统显示确认密码错误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2.a.2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用户重新输入确认密码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后置条件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便签成功设置密码锁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业务规则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无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非功能需求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无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2" name="图片 4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7725" y="1751330"/>
            <a:ext cx="5811520" cy="33420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51790" y="942340"/>
            <a:ext cx="5125720" cy="5462905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921288" y="5823569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语音转文字用例分析顺序图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62992" y="1018359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语音转文字用例描述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38175" y="1367155"/>
            <a:ext cx="4223385" cy="51390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用例名称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: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语音转文字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功能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: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用户通过语音输入转为文字编辑便签。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执行者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: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用户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触发条件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: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用户选择使用语音输入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前置条件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: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用户已经新建便签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基本交互动作过程：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用户提供语音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系统识别用户的语言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系统显示输入结果文字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扩展交互动作过程：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3.a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系统显示文字与用户预期结果文字不同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3.a.1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用户删除不符合预期的文字，重新进行语音输入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后置条件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: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用户编辑了便签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业务规则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: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无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非功能需求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: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无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3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830" y="1996440"/>
            <a:ext cx="5699760" cy="32531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分析类图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l="1208" t="2149" r="1935" b="780"/>
          <a:stretch>
            <a:fillRect/>
          </a:stretch>
        </p:blipFill>
        <p:spPr>
          <a:xfrm>
            <a:off x="3785235" y="1570355"/>
            <a:ext cx="4992370" cy="396176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310505" y="58210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笔记锁分析类图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分析类图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10505" y="58210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语音转文字分析类图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7825" y="1228725"/>
            <a:ext cx="4577715" cy="453009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7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体系结构的设计及调整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9590" y="1637030"/>
            <a:ext cx="6096000" cy="43999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用户界面层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(UI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层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)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en-US" altLang="zh-CN" sz="1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密码锁：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UI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层中，通过添加对话框（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AlertDialog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）来实现密码的设置和验证。具体来说，添加了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showLockDialog()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showUnlockDialog()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和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showPasswordDialog()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方法，分别用于显示设置密码对话框、解锁对话框和密码验证对话框。同时需要在res包的drawable、menu、strings中添加按钮图标对应的xml文件，并在ui包中引用。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语音转文字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：添加了一个按钮（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mVoiceToTextButton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），用户点击该按钮时，通过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initVoiceRecognizer()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初始化语音识别器，并通过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startRecognizing()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启动语音识别。同时需要在res包的drawable、menu、strings中添加按钮图标对应的xml文件，并在ui包中引用。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业务逻辑层：</a:t>
            </a:r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密码锁：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通过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setLocked()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方法设置笔记的锁定状态和密码哈希值，并保存到数据库。同时，通过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isLocked()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方法检查笔记是否被锁定，通过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getPasswordHash()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获取笔记的密码哈希值。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语音转文字：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tool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包中添加了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VoiceRecognizer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类通过模块化、接口驱动、服务访问层、错误处理、资源管理和异步处理等设计，实现了与讯飞语音识别服务的高效交互。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、数据层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密码锁：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data 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包的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Notes.java 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文件中添加便签加密字段，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NotesDatabaseHelper.java 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文件中添加加密数据的处理逻辑。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50" y="1073150"/>
            <a:ext cx="4718685" cy="470789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128000" y="59150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体系结构设计图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7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792720" y="58273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笔记锁设计界面类图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436495" y="59397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笔记锁界面图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rcRect t="9548"/>
          <a:stretch>
            <a:fillRect/>
          </a:stretch>
        </p:blipFill>
        <p:spPr>
          <a:xfrm>
            <a:off x="3210560" y="1421765"/>
            <a:ext cx="2651760" cy="443801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" y="1461770"/>
            <a:ext cx="2584450" cy="44380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9695" y="1461770"/>
            <a:ext cx="4596130" cy="216662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3960" y="3871595"/>
            <a:ext cx="5374005" cy="14986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7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14290" y="58248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语音转文字界面图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9529"/>
          <a:stretch>
            <a:fillRect/>
          </a:stretch>
        </p:blipFill>
        <p:spPr>
          <a:xfrm>
            <a:off x="4564380" y="1224915"/>
            <a:ext cx="3063240" cy="4482465"/>
          </a:xfrm>
          <a:prstGeom prst="rect">
            <a:avLst/>
          </a:prstGeom>
        </p:spPr>
      </p:pic>
      <p:sp>
        <p:nvSpPr>
          <p:cNvPr id="12" name="椭圆 11"/>
          <p:cNvSpPr/>
          <p:nvPr/>
        </p:nvSpPr>
        <p:spPr>
          <a:xfrm>
            <a:off x="4612640" y="5252720"/>
            <a:ext cx="1009650" cy="411480"/>
          </a:xfrm>
          <a:prstGeom prst="ellipse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7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52135" y="59740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笔记锁界面间的跳转顺序图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1275" y="984250"/>
            <a:ext cx="4563745" cy="504634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7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63260" y="582866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语音转文字界面间的跳转顺序图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335" y="1183005"/>
            <a:ext cx="6186170" cy="454088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7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密码锁用例设计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16500" y="58826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密码锁用例设计顺序图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450" y="889635"/>
            <a:ext cx="5987415" cy="504952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7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语音转文字用例设计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16500" y="58826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语音转文字用例设计顺序图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31620"/>
            <a:ext cx="904621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7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 l="1579" r="2327" b="2492"/>
          <a:stretch>
            <a:fillRect/>
          </a:stretch>
        </p:blipFill>
        <p:spPr>
          <a:xfrm>
            <a:off x="3132455" y="1688465"/>
            <a:ext cx="6191885" cy="390334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20285" y="575246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笔记锁设计类图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7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16830" y="58191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语音转文字设计类图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6880" y="1172210"/>
            <a:ext cx="4535170" cy="451358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7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625" y="1226820"/>
            <a:ext cx="3747770" cy="44037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161915" y="58502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笔记锁的活动图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7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14035" y="59093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语音转文字活动图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265" y="1079500"/>
            <a:ext cx="5073650" cy="477075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开源软件维护实现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57200" y="1025525"/>
            <a:ext cx="11315700" cy="53168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笔记锁功能测试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aphicFrame>
        <p:nvGraphicFramePr>
          <p:cNvPr id="9" name="表格 8"/>
          <p:cNvGraphicFramePr/>
          <p:nvPr>
            <p:custDataLst>
              <p:tags r:id="rId2"/>
            </p:custDataLst>
          </p:nvPr>
        </p:nvGraphicFramePr>
        <p:xfrm>
          <a:off x="1076325" y="1489075"/>
          <a:ext cx="10194925" cy="4646295"/>
        </p:xfrm>
        <a:graphic>
          <a:graphicData uri="http://schemas.openxmlformats.org/drawingml/2006/table">
            <a:tbl>
              <a:tblPr/>
              <a:tblGrid>
                <a:gridCol w="2038985"/>
                <a:gridCol w="2038985"/>
                <a:gridCol w="2038985"/>
                <a:gridCol w="2038985"/>
                <a:gridCol w="2038985"/>
              </a:tblGrid>
              <a:tr h="309245"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用例编号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测试模块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测试场景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测试步骤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预期结果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5455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TC-01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锁定笔记对话框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点击锁定按钮显示对话框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打开笔记编辑页，点击锁定按钮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弹出设置密码对话框，包含标题、消息、密码及确认输入框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4185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TC-02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解锁笔记对话框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点击解锁按钮显示对话框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打开已锁定笔记编辑页，点击解锁按钮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弹出验证密码对话框，包含标题、消息和密码输入框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9760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TC-03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锁定笔记功能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输入有效密码锁定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点击锁定，输入相同有效密码并确认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笔记锁定，数据库状态更新，显示成功对话框，按钮图标更新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4820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TC-04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锁定笔记功能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密码为空锁定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点击锁定，不输入密码确认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显示提示，对话框不关闭，笔记未锁定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4185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TC-05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锁定笔记功能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两次密码不一致锁定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点击锁定，输入不同密码确认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显示提示，对话框不关闭，笔记未锁定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4820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解锁笔记功能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输入正确密码解锁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点击解锁，输入正确密码确认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笔记解锁，数据库状态更新，显示成功提示，按钮图标更新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4820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TC-07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解锁笔记功能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密码为空解锁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点击解锁，不输入密码确认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显示提示，对话框不关闭，笔记保持锁定状态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4820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TC-08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解锁笔记功能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输入错误密码解锁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点击解锁，输入错误密码确认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显示提示，对话框不关闭，笔记保持锁定状态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4185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TC-09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锁定状态访问限制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尝试打开锁定笔记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进入列表页，点击锁定笔记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弹出验证对话框，不显示笔记内容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开源软件维护实现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57200" y="1025525"/>
            <a:ext cx="11315700" cy="53168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语音转文字功能测试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1492885" y="1330325"/>
          <a:ext cx="9728200" cy="4909185"/>
        </p:xfrm>
        <a:graphic>
          <a:graphicData uri="http://schemas.openxmlformats.org/drawingml/2006/table">
            <a:tbl>
              <a:tblPr/>
              <a:tblGrid>
                <a:gridCol w="1945640"/>
                <a:gridCol w="1945640"/>
                <a:gridCol w="1945640"/>
                <a:gridCol w="1945640"/>
                <a:gridCol w="1945640"/>
              </a:tblGrid>
              <a:tr h="308610"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用例编号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测试模块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测试场景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测试步骤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预期结果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8960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TC-YY-001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基础功能验证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标准普通话语音转文字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1.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打开小米便签，新建笔记</a:t>
                      </a:r>
                      <a:b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点击语音转文字按钮，用标准普通话朗读内容（如：“今天天气晴朗，适合出门散步”）</a:t>
                      </a:r>
                      <a:b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3.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结束录音并保存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1.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语音识别为对应文字，准确率</a:t>
                      </a: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≥95%</a:t>
                      </a:r>
                      <a:b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文字格式正确（标点符号、段落分割符合语义）</a:t>
                      </a:r>
                      <a:b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3.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保存后笔记内容与识别结果一致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5135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TC-YY-002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基础功能验证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方言语音转文字（如四川话）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1.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用四川方言朗读内容（如：“下午去赶场，买点海椒和茄子”）</a:t>
                      </a:r>
                      <a:b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结束录音并查看识别结果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1.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识别出部分词语（如 “下午”“海椒”“茄子”）</a:t>
                      </a:r>
                      <a:b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方言词汇转换为语音相近的标准汉字，整体语义可理解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2915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TC-YY-003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基础功能验证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混合语言语音转文字（中英混杂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）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朗读内容：“</a:t>
                      </a: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Open the window,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请把空调调到 </a:t>
                      </a: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26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度”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1.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英文部分正确识别为 “</a:t>
                      </a: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Open the window”</a:t>
                      </a:r>
                      <a:b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中文部分正确识别为 “请把空调调到 </a:t>
                      </a: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26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度”</a:t>
                      </a:r>
                      <a:b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3.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数字 “</a:t>
                      </a: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26”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识别无误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TC-YY-004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异常输入测试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无语音输入（空录音）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点击语音按钮后不说话，直接结束录音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1.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提示 “语音识别失败”</a:t>
                      </a:r>
                      <a:b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笔记内容为空，不保存无效录音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3230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TC-YY-005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异常输入测试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背景噪音干扰（如商场环境音）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在嘈杂环境中朗读内容（如：“请记录明天会议时间：下午 </a:t>
                      </a: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3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点，地点会议室”，背景有交谈声、脚步声）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1.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关键信息（“明天会议”“下午 </a:t>
                      </a: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3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点”“会议室”）识别正确</a:t>
                      </a:r>
                      <a:b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噪音部分未被误识别为文字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TC-YY-006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异常输入测试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快速连续语音输入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快速朗读长句：“我们需要在本周五前完成项目方案设计，同时准备好下季度的预算报告和客户需求分析文档”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1.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文字完整无遗漏</a:t>
                      </a:r>
                      <a:b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断句符合语义逻辑（如逗号、句号分割合理）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0365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TC-YY-007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功能边界测试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超长语音输入（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分钟以上）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录制一段 </a:t>
                      </a: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分钟以上的连续语音（如会议记录）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1.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识别过程中无中断、无崩溃</a:t>
                      </a:r>
                      <a:b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最终文字大部分完整，与语音内容一致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8770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TC-YY-008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功能边界测试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极小音量语音输入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用 </a:t>
                      </a: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whisper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音量朗读内容（如：“秘密会议地点在咖啡厅二楼”）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1.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系统提示 “语音识别失败”</a:t>
                      </a:r>
                      <a:b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贴着麦克风能成功识别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9415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TC-YY-009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交互逻辑测试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识别结果编辑后保存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1.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语音转文字生成文字后，手动修改部分内容（如将 “会议室” 改为 “办公室”）</a:t>
                      </a:r>
                      <a:b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保存笔记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1.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保存后笔记显示修改后的内容</a:t>
                      </a:r>
                      <a:b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原语音文件不关联修改后的文字（仅保存文本版本）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2280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TC-YY-010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性能与兼容性测试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不同机型兼容性（小米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/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非小米手机）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1.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在小米 </a:t>
                      </a: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13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、华为、荣耀等机型上测试语音转文字功能</a:t>
                      </a:r>
                      <a:b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分别用标准普通话和方言录音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1.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各机型均支持语音转文字功能</a:t>
                      </a:r>
                      <a:b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识别准确率与小米原生机型差异</a:t>
                      </a: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≤5%</a:t>
                      </a:r>
                      <a:endParaRPr lang="en-US" altLang="zh-CN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9415">
                <a:tc>
                  <a:txBody>
                    <a:bodyPr/>
                    <a:lstStyle/>
                    <a:p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TC-YY-011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数据安全测试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语音文件本地存储权限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1.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查看手机存储权限设置</a:t>
                      </a:r>
                      <a:b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确认小米便签是否仅在本地存储语音文件，未上传至云端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1.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权限设置中显示 “仅本地存储”</a:t>
                      </a:r>
                      <a:b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</a:br>
                      <a:r>
                        <a:rPr lang="en-US" altLang="zh-CN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2. </a:t>
                      </a:r>
                      <a:r>
                        <a:rPr lang="zh-CN" altLang="en-US" sz="500" b="0" i="0">
                          <a:solidFill>
                            <a:srgbClr val="000000"/>
                          </a:solidFill>
                          <a:latin typeface="Inter"/>
                          <a:ea typeface="Inter"/>
                        </a:rPr>
                        <a:t>无网络环境下不可正常使用语音转文字功能</a:t>
                      </a:r>
                      <a:endParaRPr lang="zh-CN" altLang="en-US" sz="500" b="0" i="0">
                        <a:solidFill>
                          <a:srgbClr val="000000"/>
                        </a:solidFill>
                        <a:latin typeface="Inter"/>
                        <a:ea typeface="Inter"/>
                      </a:endParaRPr>
                    </a:p>
                  </a:txBody>
                  <a:tcPr marL="114617" marR="114617" marT="76517" marB="76517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开源软件维护安装部署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539b15f5a577a57f840c4e17c9eaf452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95805" y="1106805"/>
            <a:ext cx="2662555" cy="464439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351405" y="587502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语音转文字功能演示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70d2f027db388536b6a9fb9c4307e979">
            <a:hlinkClick r:id="" action="ppaction://media"/>
          </p:cNvPr>
          <p:cNvPicPr/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09460" y="1175385"/>
            <a:ext cx="2704465" cy="457517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593965" y="587502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笔记锁功能演示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8" fill="hold" display="1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3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sym typeface="+mn-ea"/>
              </a:rPr>
              <a:t>Summary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7" y="257681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总结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98888" y="1430080"/>
            <a:ext cx="10394223" cy="4142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、开源代码阅读阶段收获与建议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收获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通过阅读小米便签开源代码，深入了解了其整体技术架构。代码采用了分层设计思想，将功能划分为数据层、业务逻辑层和模型层等。数据层负责与数据库交互，实现便签数据的存储和读取；业务逻辑层处理各种业务规则和逻辑；模型层则负责用户界面的展示和交互。这种分层架构使得代码结构清晰，各层职责明确，便于开发和维护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学习到了良好的代码规范和设计模式的应用。代码中变量和函数的命名规范、注释的编写等都符合良好的编程习惯，提高了代码的可读性和可维护性。同时，应用了多种设计模式，如单例模式、观察者模式等。单例模式用于确保某些类在系统中只有一个实例，如数据库管理类；观察者模式用于实现数据的变化与界面的更新之间的联动，提高了代码的可扩展性和灵活性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建议：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深入分析小米便签开源代码，逐步提升软件工程能力：在项目架构设计上，了解学习了其分层模式和模块化拆分思路，理解了高内聚低耦合的软件构建原则；在技术选型与工具链使用方面，学习其技术栈（的适用场景，并掌握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Git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分支管理、单元测试框架等协作工具；在开源协作层面，通过代码阅读分工合作的方法，深入了解了小米便签内部结构，提高了团队协作能力。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7" y="257681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总结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17082" y="1281394"/>
            <a:ext cx="10358918" cy="4438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、语音转文字功能需求分析设计实现阶段收获与建议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明确核心场景为快速记录会议纪要、课堂笔记等场景。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收获：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术层面，成功掌握多引擎动态调度与适配，学会根据网络状况灵活切换引擎，理解不同引擎的优势场景，同时构建专业词库提升领域术语识别准确率，还设计出断点续传系统保障长语音连续性；工程实践上，形成一套高效的调试与性能优化方法，从端到端调试到音频处理性能调优，再到分层测试框架的搭建，极大增强了系统质量保障能力。针对噪音干扰和时长限制两大难题，通过设计多级降噪流程与多维度协同优化方案，不仅提升了问题分析与解决能力，还培养了系统性思维。在团队协作与技术视野拓展上，深度参与跨团队合作，掌握技术选型与决策方法，同时关注前沿技术动态，进一步拓宽了技术格局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建议：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可以考虑进一步拓展长按说话功能，如添加语音翻译、语音转写后的编辑功能等，提高功能的实用性和多样性。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关注最新的技术发展趋势，及时更新技术选型。如在语音识别方面，可以尝试使用更加先进的语音识别技术和算法，提高语音识别的准确性和效率。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7" y="257681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总结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51891" y="1116047"/>
            <a:ext cx="10289299" cy="5499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、密码锁功能需求分析设计实现阶段收获与建议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密码锁功能的需求分析重点关注了便签的安全性。用户可能在便签中记录一些私密信息，如账号密码、个人隐私等，因此需要通过密码锁来保护这些信息的安全。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收获：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需求分析时，考虑了密码的设置、验证、修改的处理等问题，确保密码锁功能能够有效地保护用户的隐私。设计了密码锁功能的加密算法和存储方案。采用了安全的加密算法对用户设置的密码进行加密存储，避免密码以明文形式存储在数据库中。通过深度理解用户隐私保护需求，设计了包含密码设置、验证、修改的完整生命周期管理方案，并将安全原则贯穿始终。在交互设计层面，引入双重验证机制、统一错误提示和输入掩码处理，既提升了用户体验又强化了安全防线。加密算法设计上，结合盐值生成与密文存储最佳实践，构建了抵御暴力破解和数据泄露的防护体系。不仅如此，还掌握了安全编码的核心技能，包括防御性编程、输入验证和时序攻击防范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：对密码锁功能进行优化，如添加指纹识别、面部识别等生物识别方式，提高密码锁的安全性和便捷性。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在加密算法方面，选择更加安全可靠的加密算法，确保用户数据的安全。同时，定期对加密算法进行评估和更新，以应对不断变化的安全威胁。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51" y="512615"/>
            <a:ext cx="11759483" cy="55027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占位符 24"/>
          <p:cNvSpPr txBox="1"/>
          <p:nvPr/>
        </p:nvSpPr>
        <p:spPr>
          <a:xfrm>
            <a:off x="191348" y="2311737"/>
            <a:ext cx="11809308" cy="1415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Thanks</a:t>
            </a:r>
            <a:r>
              <a:rPr lang="en-US" altLang="zh-CN" sz="7200" dirty="0">
                <a:solidFill>
                  <a:sysClr val="window" lastClr="FFFFFF"/>
                </a:solidFill>
              </a:rPr>
              <a:t>!</a:t>
            </a:r>
            <a:endParaRPr kumimoji="0" lang="zh-CN" altLang="en-US" sz="4800" b="1" i="1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2567609" y="3875855"/>
            <a:ext cx="691276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1" y="663016"/>
            <a:ext cx="4430178" cy="11602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976239" y="4940039"/>
            <a:ext cx="360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2800" b="0" i="0" dirty="0">
                <a:solidFill>
                  <a:srgbClr val="00B0F0"/>
                </a:solidFill>
                <a:effectLst/>
                <a:latin typeface="隶书" panose="02010509060101010101" pitchFamily="49" charset="-122"/>
                <a:ea typeface="隶书" panose="02010509060101010101" pitchFamily="49" charset="-122"/>
              </a:rPr>
              <a:t>明德至善 弘毅兴邦</a:t>
            </a:r>
            <a:endParaRPr lang="zh-CN" altLang="en-US" sz="2800" b="0" i="0" dirty="0">
              <a:solidFill>
                <a:srgbClr val="00B0F0"/>
              </a:solidFill>
              <a:effectLst/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8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9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0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7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8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9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0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0.xml><?xml version="1.0" encoding="utf-8"?>
<p:tagLst xmlns:p="http://schemas.openxmlformats.org/presentationml/2006/main">
  <p:tag name="TABLE_ENDDRAG_ORIGIN_RECT" val="802*365"/>
  <p:tag name="TABLE_ENDDRAG_RECT" val="76*112*802*365"/>
</p:tagLst>
</file>

<file path=ppt/tags/tag5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2.xml><?xml version="1.0" encoding="utf-8"?>
<p:tagLst xmlns:p="http://schemas.openxmlformats.org/presentationml/2006/main">
  <p:tag name="TABLE_ENDDRAG_ORIGIN_RECT" val="765*386"/>
  <p:tag name="TABLE_ENDDRAG_RECT" val="117*102*765*386"/>
</p:tagLst>
</file>

<file path=ppt/tags/tag5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7.xml><?xml version="1.0" encoding="utf-8"?>
<p:tagLst xmlns:p="http://schemas.openxmlformats.org/presentationml/2006/main">
  <p:tag name="COMMONDATA" val="eyJoZGlkIjoiMzQ1OTNiYzIzYmNiMWNkZmJhMDBiY2I3MThjNmU4ZDYifQ==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8377</Words>
  <Application>WPS 演示</Application>
  <PresentationFormat>宽屏</PresentationFormat>
  <Paragraphs>632</Paragraphs>
  <Slides>43</Slides>
  <Notes>2</Notes>
  <HiddenSlides>0</HiddenSlides>
  <MMClips>2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43</vt:i4>
      </vt:variant>
    </vt:vector>
  </HeadingPairs>
  <TitlesOfParts>
    <vt:vector size="67" baseType="lpstr">
      <vt:lpstr>Arial</vt:lpstr>
      <vt:lpstr>宋体</vt:lpstr>
      <vt:lpstr>Wingdings</vt:lpstr>
      <vt:lpstr>方正舒体</vt:lpstr>
      <vt:lpstr>Calibri</vt:lpstr>
      <vt:lpstr>微软雅黑</vt:lpstr>
      <vt:lpstr>等线</vt:lpstr>
      <vt:lpstr>Arial</vt:lpstr>
      <vt:lpstr>Calibri</vt:lpstr>
      <vt:lpstr>Arial Black</vt:lpstr>
      <vt:lpstr>Calibri Light</vt:lpstr>
      <vt:lpstr>方正宋刻本秀楷简体</vt:lpstr>
      <vt:lpstr>方正兰亭黑_GBK</vt:lpstr>
      <vt:lpstr>黑体</vt:lpstr>
      <vt:lpstr>隶书</vt:lpstr>
      <vt:lpstr>Segoe UI Light 8</vt:lpstr>
      <vt:lpstr>Times New Roman</vt:lpstr>
      <vt:lpstr>Arial Unicode MS</vt:lpstr>
      <vt:lpstr>等线 Light</vt:lpstr>
      <vt:lpstr>Inter</vt:lpstr>
      <vt:lpstr>Segoe Print</vt:lpstr>
      <vt:lpstr>Segoe UI</vt:lpstr>
      <vt:lpstr>1_Office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yan.w</cp:lastModifiedBy>
  <cp:revision>161</cp:revision>
  <dcterms:created xsi:type="dcterms:W3CDTF">2020-07-27T01:08:00Z</dcterms:created>
  <dcterms:modified xsi:type="dcterms:W3CDTF">2025-06-15T14:09:38Z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71628D3F1490418DB54B5BF8089150D0_12</vt:lpwstr>
  </property>
  <property fmtid="{D5CDD505-2E9C-101B-9397-08002B2CF9AE}" pid="3" name="KSOProductBuildVer">
    <vt:lpwstr>2052-12.1.0.21541</vt:lpwstr>
  </property>
</Properties>
</file>