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7" r:id="rId2"/>
    <p:sldId id="285" r:id="rId3"/>
    <p:sldId id="259" r:id="rId4"/>
    <p:sldId id="281" r:id="rId5"/>
    <p:sldId id="282" r:id="rId6"/>
    <p:sldId id="283" r:id="rId7"/>
    <p:sldId id="284" r:id="rId8"/>
    <p:sldId id="270" r:id="rId9"/>
  </p:sldIdLst>
  <p:sldSz cx="12192000" cy="6858000"/>
  <p:notesSz cx="7104063" cy="10234613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enovo3" initials="l" lastIdx="13" clrIdx="0"/>
  <p:cmAuthor id="7" name="1206988966@qq.com" initials="1" lastIdx="1" clrIdx="2"/>
  <p:cmAuthor id="1" name="Liujie (Faunia)" initials="L(" lastIdx="3" clrIdx="0"/>
  <p:cmAuthor id="8" name="姜伟光" initials="姜" lastIdx="1" clrIdx="0"/>
  <p:cmAuthor id="2" name="Tao" initials="T" lastIdx="1" clrIdx="0"/>
  <p:cmAuthor id="3" name="客厅" initials="客厅" lastIdx="1" clrIdx="2"/>
  <p:cmAuthor id="4" name="lenovo" initials="l" lastIdx="1" clrIdx="3"/>
  <p:cmAuthor id="5" name="talkwebcaiwuwu" initials="t" lastIdx="2" clrIdx="4"/>
  <p:cmAuthor id="6" name="ming qiu" initials="m" lastIdx="17" clrIdx="1"/>
  <p:cmAuthor id="76" name="Wurui (Ray)" initials="W(" lastIdx="1" clrIdx="2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80C5"/>
    <a:srgbClr val="086AA8"/>
    <a:srgbClr val="051E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5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1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1048952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  <a:t>2023/8/2</a:t>
            </a:fld>
            <a:endParaRPr lang="zh-CN" altLang="en-US"/>
          </a:p>
        </p:txBody>
      </p:sp>
      <p:sp>
        <p:nvSpPr>
          <p:cNvPr id="1048953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1048954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81002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5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946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F3979D-131D-4DD9-934D-BB722E5FEF1C}" type="datetimeFigureOut">
              <a:rPr lang="zh-CN" altLang="en-US" smtClean="0"/>
              <a:t>2023/8/2</a:t>
            </a:fld>
            <a:endParaRPr lang="zh-CN" altLang="en-US"/>
          </a:p>
        </p:txBody>
      </p:sp>
      <p:sp>
        <p:nvSpPr>
          <p:cNvPr id="1048947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1048948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860925"/>
            <a:ext cx="5683250" cy="4605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8949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950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B02D1D-4786-46F8-8BBB-5CBD7662AAB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0262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B02D1D-4786-46F8-8BBB-5CBD7662AAB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027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B02D1D-4786-46F8-8BBB-5CBD7662AAB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67817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B02D1D-4786-46F8-8BBB-5CBD7662AAB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87741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B02D1D-4786-46F8-8BBB-5CBD7662AAB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01289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B02D1D-4786-46F8-8BBB-5CBD7662AAB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25995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B02D1D-4786-46F8-8BBB-5CBD7662AAB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36468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B02D1D-4786-46F8-8BBB-5CBD7662AAB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09714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B02D1D-4786-46F8-8BBB-5CBD7662AAB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4190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104864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2023/8/2</a:t>
            </a:fld>
            <a:endParaRPr lang="zh-CN" altLang="en-US"/>
          </a:p>
        </p:txBody>
      </p:sp>
      <p:sp>
        <p:nvSpPr>
          <p:cNvPr id="104865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Rounded Rectangle 15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9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048587" name="Freeform 14"/>
            <p:cNvSpPr/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8588" name="Freeform 18"/>
            <p:cNvSpPr/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8589" name="Freeform 22"/>
            <p:cNvSpPr/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8590" name="Freeform 26"/>
            <p:cNvSpPr/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 useBgFill="1">
          <p:nvSpPr>
            <p:cNvPr id="1048591" name="Freeform 10"/>
            <p:cNvSpPr/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1048592" name="Title 1"/>
          <p:cNvSpPr>
            <a:spLocks noGrp="1"/>
          </p:cNvSpPr>
          <p:nvPr>
            <p:ph type="ctrTitle"/>
          </p:nvPr>
        </p:nvSpPr>
        <p:spPr>
          <a:xfrm>
            <a:off x="914400" y="1600200"/>
            <a:ext cx="103632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593" name="Subtitle 2"/>
          <p:cNvSpPr>
            <a:spLocks noGrp="1"/>
          </p:cNvSpPr>
          <p:nvPr>
            <p:ph type="subTitle" idx="1"/>
          </p:nvPr>
        </p:nvSpPr>
        <p:spPr>
          <a:xfrm>
            <a:off x="1828800" y="3556001"/>
            <a:ext cx="85344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2023/8/2</a:t>
            </a:fld>
            <a:endParaRPr lang="zh-CN" altLang="en-US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5"/>
          <p:cNvGrpSpPr>
            <a:grpSpLocks noChangeAspect="1"/>
          </p:cNvGrpSpPr>
          <p:nvPr/>
        </p:nvGrpSpPr>
        <p:grpSpPr bwMode="hidden">
          <a:xfrm>
            <a:off x="282220" y="1679429"/>
            <a:ext cx="11631168" cy="1329874"/>
            <a:chOff x="-3905251" y="4294188"/>
            <a:chExt cx="13027839" cy="1892300"/>
          </a:xfrm>
        </p:grpSpPr>
        <p:sp>
          <p:nvSpPr>
            <p:cNvPr id="1048576" name="Freeform 14"/>
            <p:cNvSpPr/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8577" name="Freeform 18"/>
            <p:cNvSpPr/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8578" name="Freeform 22"/>
            <p:cNvSpPr/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8579" name="Freeform 26"/>
            <p:cNvSpPr/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 useBgFill="1">
          <p:nvSpPr>
            <p:cNvPr id="1048580" name="Freeform 10"/>
            <p:cNvSpPr/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1048581" name="Title Placeholder 1"/>
          <p:cNvSpPr>
            <a:spLocks noGrp="1"/>
          </p:cNvSpPr>
          <p:nvPr>
            <p:ph type="title"/>
          </p:nvPr>
        </p:nvSpPr>
        <p:spPr>
          <a:xfrm>
            <a:off x="609600" y="338328"/>
            <a:ext cx="109728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582" name="Date Placeholder 3"/>
          <p:cNvSpPr>
            <a:spLocks noGrp="1"/>
          </p:cNvSpPr>
          <p:nvPr>
            <p:ph type="dt" sz="half" idx="2"/>
          </p:nvPr>
        </p:nvSpPr>
        <p:spPr>
          <a:xfrm>
            <a:off x="6884896" y="6250165"/>
            <a:ext cx="50489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2023/8/2</a:t>
            </a:fld>
            <a:endParaRPr lang="zh-CN" altLang="en-US"/>
          </a:p>
        </p:txBody>
      </p:sp>
      <p:sp>
        <p:nvSpPr>
          <p:cNvPr id="104858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185" y="6250165"/>
            <a:ext cx="50489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8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21451" y="6250164"/>
            <a:ext cx="154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48585" name="Text Placeholder 2"/>
          <p:cNvSpPr>
            <a:spLocks noGrp="1"/>
          </p:cNvSpPr>
          <p:nvPr>
            <p:ph type="body" idx="1"/>
          </p:nvPr>
        </p:nvSpPr>
        <p:spPr>
          <a:xfrm>
            <a:off x="1162757" y="2675467"/>
            <a:ext cx="9877777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9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anose="05050102010706020507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58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anose="05050102010706020507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98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anose="05050102010706020507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anose="05050102010706020507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anose="05050102010706020507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5"/>
        </a:spcBef>
        <a:buClr>
          <a:schemeClr val="accent1"/>
        </a:buClr>
        <a:buFont typeface="Symbol" panose="05050102010706020507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5"/>
        </a:spcBef>
        <a:buClr>
          <a:schemeClr val="accent1"/>
        </a:buClr>
        <a:buFont typeface="Symbol" panose="05050102010706020507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5"/>
        </a:spcBef>
        <a:buClr>
          <a:schemeClr val="accent1"/>
        </a:buClr>
        <a:buFont typeface="Symbol" panose="05050102010706020507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5"/>
        </a:spcBef>
        <a:buClr>
          <a:schemeClr val="accent1"/>
        </a:buClr>
        <a:buFont typeface="Symbol" panose="05050102010706020507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ee.com/openharmony/community/blob/master/sig/README.md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extBox 7"/>
          <p:cNvSpPr/>
          <p:nvPr/>
        </p:nvSpPr>
        <p:spPr>
          <a:xfrm>
            <a:off x="2093511" y="2404641"/>
            <a:ext cx="79912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OpenHarmony XXX-SIG</a:t>
            </a:r>
            <a:r>
              <a:rPr lang="zh-CN" altLang="en-US" sz="4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进展汇报</a:t>
            </a:r>
            <a:endParaRPr lang="en-US" altLang="zh-CN" sz="4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8598" name="TextBox 8"/>
          <p:cNvSpPr/>
          <p:nvPr/>
        </p:nvSpPr>
        <p:spPr>
          <a:xfrm>
            <a:off x="4692782" y="4143422"/>
            <a:ext cx="2792752" cy="10129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SIG Leader</a:t>
            </a: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：</a:t>
            </a:r>
            <a:r>
              <a:rPr lang="en-US" altLang="zh-CN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XXX</a:t>
            </a: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时间：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XXXX</a:t>
            </a: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XX</a:t>
            </a: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月</a:t>
            </a: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1"/>
          <p:cNvSpPr/>
          <p:nvPr/>
        </p:nvSpPr>
        <p:spPr>
          <a:xfrm>
            <a:off x="325440" y="675596"/>
            <a:ext cx="11681033" cy="1587"/>
          </a:xfrm>
          <a:prstGeom prst="line">
            <a:avLst/>
          </a:prstGeom>
          <a:ln w="19050" cap="flat" cmpd="sng">
            <a:solidFill>
              <a:srgbClr val="C00000"/>
            </a:solidFill>
            <a:prstDash val="solid"/>
            <a:round/>
            <a:headEnd type="none"/>
            <a:tailEnd type="none"/>
          </a:ln>
        </p:spPr>
        <p:txBody>
          <a:bodyPr lIns="45719" tIns="45719" rIns="45719" bIns="45719" anchor="t"/>
          <a:lstStyle/>
          <a:p>
            <a:pPr lvl="0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TextBox 15"/>
          <p:cNvSpPr txBox="1"/>
          <p:nvPr/>
        </p:nvSpPr>
        <p:spPr>
          <a:xfrm>
            <a:off x="360680" y="229235"/>
            <a:ext cx="6139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sz="2400"/>
            </a:lvl1pPr>
          </a:lstStyle>
          <a:p>
            <a:r>
              <a:rPr lang="en-US" altLang="zh-CN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SIG</a:t>
            </a:r>
            <a:r>
              <a:rPr lang="zh-CN" altLang="en-US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治理自检</a:t>
            </a: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309692"/>
              </p:ext>
            </p:extLst>
          </p:nvPr>
        </p:nvGraphicFramePr>
        <p:xfrm>
          <a:off x="512641" y="700425"/>
          <a:ext cx="11306630" cy="5943433"/>
        </p:xfrm>
        <a:graphic>
          <a:graphicData uri="http://schemas.openxmlformats.org/drawingml/2006/table">
            <a:tbl>
              <a:tblPr/>
              <a:tblGrid>
                <a:gridCol w="8399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187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17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6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2019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050" b="0" i="0" u="sng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  <a:hlinkClick r:id="rId3"/>
                        </a:rPr>
                        <a:t>SIG</a:t>
                      </a:r>
                      <a:r>
                        <a:rPr lang="zh-CN" altLang="en-US" sz="1050" b="0" i="0" u="sng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  <a:hlinkClick r:id="rId3"/>
                        </a:rPr>
                        <a:t>管理章程 </a:t>
                      </a:r>
                      <a:r>
                        <a:rPr lang="en-US" sz="1050" b="0" i="0" u="sng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  <a:hlinkClick r:id="rId3"/>
                        </a:rPr>
                        <a:t>https://gitee.com/openharmony/community/blob/master/sig/README.md</a:t>
                      </a:r>
                      <a:endParaRPr lang="en-US" sz="1050" b="0" i="0" u="sng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7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SIG</a:t>
                      </a:r>
                      <a:r>
                        <a:rPr lang="zh-CN" alt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治理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明细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是</a:t>
                      </a:r>
                      <a:r>
                        <a:rPr lang="en-US" altLang="zh-CN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/</a:t>
                      </a:r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否（必填：是</a:t>
                      </a:r>
                      <a:r>
                        <a:rPr lang="en-US" altLang="zh-CN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/</a:t>
                      </a:r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否）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备注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2019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SIG</a:t>
                      </a:r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仓库及沟通渠道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是否有 </a:t>
                      </a:r>
                      <a:r>
                        <a:rPr 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Gitee SIG</a:t>
                      </a:r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仓库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201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SIG</a:t>
                      </a:r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仓库是否已开始使用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201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是否有 </a:t>
                      </a:r>
                      <a:r>
                        <a:rPr 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SIG </a:t>
                      </a:r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邮件列表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201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邮件列表是否已开始使用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201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0179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完善</a:t>
                      </a:r>
                      <a:r>
                        <a:rPr lang="en-US" altLang="zh-CN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SIG</a:t>
                      </a:r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制度文档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是否有</a:t>
                      </a:r>
                      <a:r>
                        <a:rPr lang="en-US" altLang="zh-CN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SIG</a:t>
                      </a:r>
                      <a:r>
                        <a:rPr lang="zh-CN" alt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的</a:t>
                      </a:r>
                      <a:r>
                        <a:rPr lang="en-US" altLang="zh-CN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README.md</a:t>
                      </a:r>
                      <a:r>
                        <a:rPr lang="zh-CN" alt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、</a:t>
                      </a:r>
                      <a:r>
                        <a:rPr lang="en-US" altLang="zh-CN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OWNERS.md</a:t>
                      </a:r>
                      <a:r>
                        <a:rPr lang="zh-CN" alt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二个文档，详细说明</a:t>
                      </a:r>
                      <a:r>
                        <a:rPr lang="en-US" altLang="zh-CN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SIG</a:t>
                      </a:r>
                      <a:r>
                        <a:rPr lang="zh-CN" alt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的工作范围、工作目标、成员、沟通方式、决策机制、例行会议时间、如何参与贡献等。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201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上一条是否经过</a:t>
                      </a:r>
                      <a:r>
                        <a:rPr lang="en-US" altLang="zh-CN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PMC</a:t>
                      </a:r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批准。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201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README.md、OWNERS.md</a:t>
                      </a:r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文档中需详细列出</a:t>
                      </a:r>
                      <a:r>
                        <a:rPr 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SIG Leader</a:t>
                      </a:r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和</a:t>
                      </a:r>
                      <a:r>
                        <a:rPr 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Committer。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201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SIG Leader</a:t>
                      </a:r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和</a:t>
                      </a:r>
                      <a:r>
                        <a:rPr 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Committer</a:t>
                      </a:r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的更换及任命需</a:t>
                      </a:r>
                      <a:r>
                        <a:rPr 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PMC</a:t>
                      </a:r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批准。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201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SIG</a:t>
                      </a:r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如果增设了其他岗位角色，是否经</a:t>
                      </a:r>
                      <a:r>
                        <a:rPr lang="en-US" altLang="zh-CN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PMC</a:t>
                      </a:r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批准。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4201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4201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SIG</a:t>
                      </a:r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成员及职责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成员是</a:t>
                      </a:r>
                      <a:r>
                        <a:rPr 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Leader</a:t>
                      </a:r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和</a:t>
                      </a:r>
                      <a:r>
                        <a:rPr 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Committer，</a:t>
                      </a:r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每个</a:t>
                      </a:r>
                      <a:r>
                        <a:rPr 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SIG</a:t>
                      </a:r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初始成员不少于</a:t>
                      </a:r>
                      <a:r>
                        <a:rPr lang="en-US" altLang="zh-CN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3</a:t>
                      </a:r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人。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4201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SIG</a:t>
                      </a:r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后继</a:t>
                      </a:r>
                      <a:r>
                        <a:rPr 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Committer</a:t>
                      </a:r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人选是否从社区</a:t>
                      </a:r>
                      <a:r>
                        <a:rPr 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Contributor</a:t>
                      </a:r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中选出，由</a:t>
                      </a:r>
                      <a:r>
                        <a:rPr 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Leader</a:t>
                      </a:r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和</a:t>
                      </a:r>
                      <a:r>
                        <a:rPr 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Committer</a:t>
                      </a:r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提名、</a:t>
                      </a:r>
                      <a:r>
                        <a:rPr 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SIG</a:t>
                      </a:r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当前贡献者全体投票表决产生。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4201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SIG Committer</a:t>
                      </a:r>
                      <a:r>
                        <a:rPr lang="zh-CN" alt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是否拥有</a:t>
                      </a:r>
                      <a:r>
                        <a:rPr 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SIG</a:t>
                      </a:r>
                      <a:r>
                        <a:rPr lang="zh-CN" alt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子领域的代码仓写入权限。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4201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4201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>
                          <a:solidFill>
                            <a:srgbClr val="40485B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SIG</a:t>
                      </a:r>
                      <a:r>
                        <a:rPr lang="zh-CN" altLang="en-US" sz="1050" b="0" i="0" u="none" strike="noStrike">
                          <a:solidFill>
                            <a:srgbClr val="40485B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治理</a:t>
                      </a:r>
                      <a:r>
                        <a:rPr lang="en-US" altLang="zh-CN" sz="1050" b="0" i="0" u="none" strike="noStrike">
                          <a:solidFill>
                            <a:srgbClr val="40485B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(</a:t>
                      </a:r>
                      <a:r>
                        <a:rPr lang="zh-CN" altLang="en-US" sz="1050" b="0" i="0" u="none" strike="noStrike">
                          <a:solidFill>
                            <a:srgbClr val="40485B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会议组织</a:t>
                      </a:r>
                      <a:r>
                        <a:rPr lang="en-US" altLang="zh-CN" sz="1050" b="0" i="0" u="none" strike="noStrike">
                          <a:solidFill>
                            <a:srgbClr val="40485B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)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是否定期召开</a:t>
                      </a:r>
                      <a:r>
                        <a:rPr 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SIG</a:t>
                      </a:r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例行会议，每双周至少半小时，由 </a:t>
                      </a:r>
                      <a:r>
                        <a:rPr 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SIG Leader </a:t>
                      </a:r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主持；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4201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SIG </a:t>
                      </a:r>
                      <a:r>
                        <a:rPr lang="zh-CN" alt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会议议程是否提前在邮件列表及官网进行公布；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4201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SIG </a:t>
                      </a:r>
                      <a:r>
                        <a:rPr lang="zh-CN" alt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会议纪要及时发布并保存在 </a:t>
                      </a:r>
                      <a:r>
                        <a:rPr 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OpenHarmony/community/sig/sig-XXX/meeting-minutes</a:t>
                      </a:r>
                      <a:r>
                        <a:rPr lang="zh-CN" alt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内；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42019">
                <a:tc gridSpan="4"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 dirty="0">
                        <a:effectLst/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>
                        <a:effectLst/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 dirty="0">
                        <a:effectLst/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4201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SIG</a:t>
                      </a:r>
                      <a:r>
                        <a:rPr lang="zh-CN" alt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治理</a:t>
                      </a:r>
                      <a:r>
                        <a:rPr lang="en-US" altLang="zh-CN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(</a:t>
                      </a:r>
                      <a:r>
                        <a:rPr lang="zh-CN" alt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社区共建</a:t>
                      </a:r>
                      <a:r>
                        <a:rPr lang="en-US" altLang="zh-CN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)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SIG Leader </a:t>
                      </a:r>
                      <a:r>
                        <a:rPr lang="zh-CN" alt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至少两个月一次，在</a:t>
                      </a:r>
                      <a:r>
                        <a:rPr lang="en-US" altLang="zh-CN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PMC</a:t>
                      </a:r>
                      <a:r>
                        <a:rPr lang="zh-CN" alt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例会汇报</a:t>
                      </a:r>
                      <a:r>
                        <a:rPr lang="en-US" altLang="zh-CN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SIG</a:t>
                      </a:r>
                      <a:r>
                        <a:rPr lang="zh-CN" alt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工作进展，并基于</a:t>
                      </a:r>
                      <a:r>
                        <a:rPr lang="en-US" altLang="zh-CN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PMC</a:t>
                      </a:r>
                      <a:r>
                        <a:rPr lang="zh-CN" alt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指导意见改进工作；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42019">
                <a:tc vMerge="1"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effectLst/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SIG</a:t>
                      </a:r>
                      <a:r>
                        <a:rPr lang="zh-CN" alt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每年至少一次，由</a:t>
                      </a:r>
                      <a:r>
                        <a:rPr 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SIG Leader</a:t>
                      </a:r>
                      <a:r>
                        <a:rPr lang="zh-CN" alt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向社区报告</a:t>
                      </a:r>
                      <a:r>
                        <a:rPr 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SIG</a:t>
                      </a:r>
                      <a:r>
                        <a:rPr lang="zh-CN" alt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年度工作进展；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58052">
                <a:tc gridSpan="4"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 dirty="0"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 dirty="0">
                        <a:effectLst/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>
                        <a:effectLst/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 dirty="0">
                        <a:effectLst/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42019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SIG</a:t>
                      </a:r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治理</a:t>
                      </a:r>
                      <a:r>
                        <a:rPr lang="en-US" altLang="zh-CN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(</a:t>
                      </a:r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技术决策</a:t>
                      </a:r>
                      <a:r>
                        <a:rPr lang="en-US" altLang="zh-CN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)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SIG</a:t>
                      </a:r>
                      <a:r>
                        <a:rPr lang="zh-CN" alt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内的决策遵循</a:t>
                      </a:r>
                      <a:r>
                        <a:rPr 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OpenHarmony</a:t>
                      </a:r>
                      <a:r>
                        <a:rPr lang="zh-CN" alt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社区的治理模式。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4201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SIG</a:t>
                      </a:r>
                      <a:r>
                        <a:rPr lang="zh-CN" alt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内采用“懒惰共识”（沉默即同意）的方式进行决策：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4201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如存在争议时，由包括</a:t>
                      </a:r>
                      <a:r>
                        <a:rPr lang="en-US" altLang="zh-CN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Leader</a:t>
                      </a:r>
                      <a:r>
                        <a:rPr lang="zh-CN" alt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在内的全体</a:t>
                      </a:r>
                      <a:r>
                        <a:rPr lang="en-US" altLang="zh-CN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Committer</a:t>
                      </a:r>
                      <a:r>
                        <a:rPr lang="zh-CN" alt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进行投票表决，以多数票通过的形式达成共识；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4201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无法在</a:t>
                      </a:r>
                      <a:r>
                        <a:rPr lang="en-US" altLang="zh-CN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SIG</a:t>
                      </a:r>
                      <a:r>
                        <a:rPr lang="zh-CN" alt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内达成共识时，上升至</a:t>
                      </a:r>
                      <a:r>
                        <a:rPr lang="en-US" altLang="zh-CN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PMC</a:t>
                      </a:r>
                      <a:r>
                        <a:rPr lang="zh-CN" alt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决策。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42019">
                <a:tc gridSpan="4">
                  <a:txBody>
                    <a:bodyPr/>
                    <a:lstStyle/>
                    <a:p>
                      <a:pPr algn="ctr" fontAlgn="ctr"/>
                      <a:endParaRPr lang="zh-CN" altLang="en-US" sz="1050" b="0" i="0" u="none" strike="noStrike" dirty="0"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 dirty="0">
                        <a:effectLst/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 dirty="0">
                        <a:effectLst/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 dirty="0">
                        <a:effectLst/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4201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SIG</a:t>
                      </a:r>
                      <a:r>
                        <a:rPr lang="zh-CN" alt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变更（增删项目或仓库）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增删项目或仓库，是否经过</a:t>
                      </a:r>
                      <a:r>
                        <a:rPr lang="en-US" altLang="zh-CN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PMC</a:t>
                      </a:r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批准。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4201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是否通过</a:t>
                      </a:r>
                      <a:r>
                        <a:rPr lang="en-US" altLang="zh-CN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PR</a:t>
                      </a:r>
                      <a:r>
                        <a:rPr lang="zh-CN" alt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方式增删项目或仓库。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4201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4201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SIG</a:t>
                      </a:r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变更（修改</a:t>
                      </a:r>
                      <a:r>
                        <a:rPr lang="en-US" altLang="zh-CN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SIG</a:t>
                      </a:r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名称、章程、成员等）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涉及</a:t>
                      </a:r>
                      <a:r>
                        <a:rPr lang="en-US" altLang="zh-CN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SIG</a:t>
                      </a:r>
                      <a:r>
                        <a:rPr lang="zh-CN" alt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工作范围、成员变更等重大变更，是否经过</a:t>
                      </a:r>
                      <a:r>
                        <a:rPr lang="en-US" altLang="zh-CN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PMC</a:t>
                      </a:r>
                      <a:r>
                        <a:rPr lang="zh-CN" alt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批准。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4201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是否通过</a:t>
                      </a:r>
                      <a:r>
                        <a:rPr lang="en-US" altLang="zh-CN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PR</a:t>
                      </a:r>
                      <a:r>
                        <a:rPr lang="zh-CN" alt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方式进行上一条的重大变更。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4201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SIG</a:t>
                      </a:r>
                      <a:r>
                        <a:rPr lang="zh-CN" alt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内的非重大变更，是否通过</a:t>
                      </a:r>
                      <a:r>
                        <a:rPr 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PR</a:t>
                      </a:r>
                      <a:r>
                        <a:rPr lang="zh-CN" alt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方式提交到</a:t>
                      </a:r>
                      <a:r>
                        <a:rPr 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OpenHarmony/community/sig</a:t>
                      </a:r>
                      <a:r>
                        <a:rPr lang="zh-CN" alt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对应</a:t>
                      </a:r>
                      <a:r>
                        <a:rPr 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SIG</a:t>
                      </a:r>
                      <a:r>
                        <a:rPr lang="zh-CN" alt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文件夹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4470" marR="4470" marT="4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0001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Line 1"/>
          <p:cNvSpPr/>
          <p:nvPr/>
        </p:nvSpPr>
        <p:spPr>
          <a:xfrm>
            <a:off x="325440" y="675596"/>
            <a:ext cx="11681033" cy="1587"/>
          </a:xfrm>
          <a:prstGeom prst="line">
            <a:avLst/>
          </a:prstGeom>
          <a:ln w="19050" cap="flat" cmpd="sng">
            <a:solidFill>
              <a:srgbClr val="C00000"/>
            </a:solidFill>
            <a:prstDash val="solid"/>
            <a:round/>
            <a:headEnd type="none"/>
            <a:tailEnd type="none"/>
          </a:ln>
        </p:spPr>
        <p:txBody>
          <a:bodyPr lIns="45719" tIns="45719" rIns="45719" bIns="45719" anchor="t"/>
          <a:lstStyle/>
          <a:p>
            <a:pPr lvl="0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8658" name="TextBox 15"/>
          <p:cNvSpPr txBox="1"/>
          <p:nvPr/>
        </p:nvSpPr>
        <p:spPr>
          <a:xfrm>
            <a:off x="360680" y="229235"/>
            <a:ext cx="6139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sz="2400"/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本领域工作目标</a:t>
            </a:r>
            <a:r>
              <a:rPr lang="en-US" altLang="zh-CN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&amp;</a:t>
            </a:r>
            <a:r>
              <a:rPr lang="zh-CN" altLang="en-US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路标回顾</a:t>
            </a: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Line 1"/>
          <p:cNvSpPr/>
          <p:nvPr/>
        </p:nvSpPr>
        <p:spPr>
          <a:xfrm>
            <a:off x="325440" y="675596"/>
            <a:ext cx="11681033" cy="1587"/>
          </a:xfrm>
          <a:prstGeom prst="line">
            <a:avLst/>
          </a:prstGeom>
          <a:ln w="19050" cap="flat" cmpd="sng">
            <a:solidFill>
              <a:srgbClr val="C00000"/>
            </a:solidFill>
            <a:prstDash val="solid"/>
            <a:round/>
            <a:headEnd type="none"/>
            <a:tailEnd type="none"/>
          </a:ln>
        </p:spPr>
        <p:txBody>
          <a:bodyPr lIns="45719" tIns="45719" rIns="45719" bIns="45719" anchor="t"/>
          <a:lstStyle/>
          <a:p>
            <a:pPr lvl="0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8658" name="TextBox 15"/>
          <p:cNvSpPr txBox="1"/>
          <p:nvPr/>
        </p:nvSpPr>
        <p:spPr>
          <a:xfrm>
            <a:off x="360680" y="229235"/>
            <a:ext cx="6139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sz="2400"/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本领域技术地图</a:t>
            </a: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04165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Line 1"/>
          <p:cNvSpPr/>
          <p:nvPr/>
        </p:nvSpPr>
        <p:spPr>
          <a:xfrm>
            <a:off x="325440" y="675596"/>
            <a:ext cx="11681033" cy="1587"/>
          </a:xfrm>
          <a:prstGeom prst="line">
            <a:avLst/>
          </a:prstGeom>
          <a:ln w="19050" cap="flat" cmpd="sng">
            <a:solidFill>
              <a:srgbClr val="C00000"/>
            </a:solidFill>
            <a:prstDash val="solid"/>
            <a:round/>
            <a:headEnd type="none"/>
            <a:tailEnd type="none"/>
          </a:ln>
        </p:spPr>
        <p:txBody>
          <a:bodyPr lIns="45719" tIns="45719" rIns="45719" bIns="45719" anchor="t"/>
          <a:lstStyle/>
          <a:p>
            <a:pPr lvl="0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8658" name="TextBox 15"/>
          <p:cNvSpPr txBox="1"/>
          <p:nvPr/>
        </p:nvSpPr>
        <p:spPr>
          <a:xfrm>
            <a:off x="360680" y="229235"/>
            <a:ext cx="6139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sz="2400"/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本领域</a:t>
            </a:r>
            <a:r>
              <a:rPr lang="en-US" altLang="zh-CN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SIG</a:t>
            </a:r>
            <a:r>
              <a:rPr lang="zh-CN" altLang="en-US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的工作进展</a:t>
            </a: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46544" y="1365144"/>
            <a:ext cx="10418619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99491" fontAlgn="ctr">
              <a:lnSpc>
                <a:spcPct val="110000"/>
              </a:lnSpc>
            </a:pP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领域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SIG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社区管理工作：包括领域内技术竞争分析和关键技术识别，功能分解分配，模块间接口定义与维护管理，对应领域特性代码开发维护等；</a:t>
            </a:r>
          </a:p>
          <a:p>
            <a:pPr defTabSz="699491" fontAlgn="ctr">
              <a:lnSpc>
                <a:spcPct val="110000"/>
              </a:lnSpc>
            </a:pP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模块设计的责任者，模块内功能分解，模块内接口定义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/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参数定义及维护管理，模块跨版本设计一致性保证，模块设计的持续维护，参与系统设计，并负责系统设计方案在本模块中的实施，模块内技术决策，模块关键技术问题解决</a:t>
            </a:r>
          </a:p>
          <a:p>
            <a:pPr defTabSz="699491" fontAlgn="ctr">
              <a:lnSpc>
                <a:spcPct val="110000"/>
              </a:lnSpc>
            </a:pP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处理社区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Bug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、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issue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、邮件列表，处理社区需求，为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SIG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对应领域提供技术架构指导和技术决策</a:t>
            </a:r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defTabSz="699491" fontAlgn="ctr">
              <a:lnSpc>
                <a:spcPct val="110000"/>
              </a:lnSpc>
            </a:pPr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defTabSz="699491" fontAlgn="ctr">
              <a:lnSpc>
                <a:spcPct val="110000"/>
              </a:lnSpc>
            </a:pPr>
            <a:r>
              <a:rPr lang="en-US" altLang="zh-CN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r>
              <a:rPr lang="zh-CN" altLang="en-US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、</a:t>
            </a:r>
            <a:r>
              <a:rPr lang="en-US" altLang="zh-CN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SIG</a:t>
            </a:r>
            <a:r>
              <a:rPr lang="zh-CN" altLang="en-US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运营：</a:t>
            </a:r>
            <a:endParaRPr lang="en-US" altLang="zh-CN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800100" lvl="1" indent="-342900" defTabSz="699491" fontAlgn="ctr">
              <a:lnSpc>
                <a:spcPct val="110000"/>
              </a:lnSpc>
              <a:buFont typeface="+mj-ea"/>
              <a:buAutoNum type="circleNumDbPlain"/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Exo"/>
                <a:sym typeface="Arial" panose="020B0604020202020204" pitchFamily="34" charset="0"/>
              </a:rPr>
              <a:t>例会运作情况：运作次数 和 主要内容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cs typeface="Exo"/>
              <a:sym typeface="Arial" panose="020B0604020202020204" pitchFamily="34" charset="0"/>
            </a:endParaRPr>
          </a:p>
          <a:p>
            <a:pPr marL="800100" lvl="1" indent="-342900" defTabSz="699491" fontAlgn="ctr">
              <a:lnSpc>
                <a:spcPct val="110000"/>
              </a:lnSpc>
              <a:buFont typeface="+mj-ea"/>
              <a:buAutoNum type="circleNumDbPlain"/>
            </a:pP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cs typeface="Exo"/>
                <a:sym typeface="Arial" panose="020B0604020202020204" pitchFamily="34" charset="0"/>
              </a:rPr>
              <a:t>issue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Exo"/>
                <a:sym typeface="Arial" panose="020B0604020202020204" pitchFamily="34" charset="0"/>
              </a:rPr>
              <a:t>处理，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cs typeface="Exo"/>
                <a:sym typeface="Arial" panose="020B0604020202020204" pitchFamily="34" charset="0"/>
              </a:rPr>
              <a:t>PR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Exo"/>
                <a:sym typeface="Arial" panose="020B0604020202020204" pitchFamily="34" charset="0"/>
              </a:rPr>
              <a:t>审查，测试失败响应，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cs typeface="Exo"/>
                <a:sym typeface="Arial" panose="020B0604020202020204" pitchFamily="34" charset="0"/>
              </a:rPr>
              <a:t>bug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Exo"/>
                <a:sym typeface="Arial" panose="020B0604020202020204" pitchFamily="34" charset="0"/>
              </a:rPr>
              <a:t>修复；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cs typeface="Exo"/>
              <a:sym typeface="Arial" panose="020B0604020202020204" pitchFamily="34" charset="0"/>
            </a:endParaRPr>
          </a:p>
          <a:p>
            <a:pPr marL="800100" lvl="1" indent="-342900" defTabSz="699491" fontAlgn="ctr">
              <a:lnSpc>
                <a:spcPct val="110000"/>
              </a:lnSpc>
              <a:buFont typeface="+mj-ea"/>
              <a:buAutoNum type="circleNumDbPlain"/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Exo"/>
                <a:sym typeface="Arial" panose="020B0604020202020204" pitchFamily="34" charset="0"/>
              </a:rPr>
              <a:t>社区共建（拉新、促活、留存）；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cs typeface="Exo"/>
              <a:sym typeface="Arial" panose="020B0604020202020204" pitchFamily="34" charset="0"/>
            </a:endParaRPr>
          </a:p>
          <a:p>
            <a:pPr marL="800100" lvl="1" indent="-342900" defTabSz="699491" fontAlgn="ctr">
              <a:lnSpc>
                <a:spcPct val="110000"/>
              </a:lnSpc>
              <a:buFont typeface="+mj-ea"/>
              <a:buAutoNum type="circleNumDbPlain"/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Exo"/>
                <a:sym typeface="Arial" panose="020B0604020202020204" pitchFamily="34" charset="0"/>
              </a:rPr>
              <a:t>对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cs typeface="Exo"/>
                <a:sym typeface="Arial" panose="020B0604020202020204" pitchFamily="34" charset="0"/>
              </a:rPr>
              <a:t>OpenHarmony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Exo"/>
                <a:sym typeface="Arial" panose="020B0604020202020204" pitchFamily="34" charset="0"/>
              </a:rPr>
              <a:t>其他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cs typeface="Exo"/>
                <a:sym typeface="Arial" panose="020B0604020202020204" pitchFamily="34" charset="0"/>
              </a:rPr>
              <a:t>SIG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Exo"/>
                <a:sym typeface="Arial" panose="020B0604020202020204" pitchFamily="34" charset="0"/>
              </a:rPr>
              <a:t>、项目的成员社区协作情况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cs typeface="Exo"/>
              <a:sym typeface="Arial" panose="020B0604020202020204" pitchFamily="34" charset="0"/>
            </a:endParaRPr>
          </a:p>
          <a:p>
            <a:pPr defTabSz="699491" fontAlgn="ctr">
              <a:lnSpc>
                <a:spcPct val="110000"/>
              </a:lnSpc>
            </a:pPr>
            <a:r>
              <a:rPr lang="en-US" altLang="zh-CN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r>
              <a:rPr lang="zh-CN" altLang="en-US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、</a:t>
            </a:r>
            <a:r>
              <a:rPr lang="en-US" altLang="zh-CN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SIG</a:t>
            </a:r>
            <a:r>
              <a:rPr lang="zh-CN" altLang="en-US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孵化项目合入主干情况：</a:t>
            </a:r>
            <a:endParaRPr lang="en-US" altLang="zh-CN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800100" lvl="1" indent="-342900" defTabSz="699491" fontAlgn="ctr">
              <a:lnSpc>
                <a:spcPct val="110000"/>
              </a:lnSpc>
              <a:buFont typeface="+mj-ea"/>
              <a:buAutoNum type="circleNumDbPlain"/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Exo"/>
                <a:sym typeface="Arial" panose="020B0604020202020204" pitchFamily="34" charset="0"/>
              </a:rPr>
              <a:t>孵化主干项目简介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cs typeface="Exo"/>
              <a:sym typeface="Arial" panose="020B0604020202020204" pitchFamily="34" charset="0"/>
            </a:endParaRPr>
          </a:p>
          <a:p>
            <a:pPr marL="800100" lvl="1" indent="-342900" defTabSz="699491" fontAlgn="ctr">
              <a:lnSpc>
                <a:spcPct val="110000"/>
              </a:lnSpc>
              <a:buFont typeface="+mj-ea"/>
              <a:buAutoNum type="circleNumDbPlain"/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Exo"/>
                <a:sym typeface="Arial" panose="020B0604020202020204" pitchFamily="34" charset="0"/>
              </a:rPr>
              <a:t>社区共建需求端到端试点情况</a:t>
            </a:r>
          </a:p>
        </p:txBody>
      </p:sp>
    </p:spTree>
    <p:extLst>
      <p:ext uri="{BB962C8B-B14F-4D97-AF65-F5344CB8AC3E}">
        <p14:creationId xmlns:p14="http://schemas.microsoft.com/office/powerpoint/2010/main" val="1025207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Line 1"/>
          <p:cNvSpPr/>
          <p:nvPr/>
        </p:nvSpPr>
        <p:spPr>
          <a:xfrm>
            <a:off x="325440" y="675596"/>
            <a:ext cx="11681033" cy="1587"/>
          </a:xfrm>
          <a:prstGeom prst="line">
            <a:avLst/>
          </a:prstGeom>
          <a:ln w="19050" cap="flat" cmpd="sng">
            <a:solidFill>
              <a:srgbClr val="C00000"/>
            </a:solidFill>
            <a:prstDash val="solid"/>
            <a:round/>
            <a:headEnd type="none"/>
            <a:tailEnd type="none"/>
          </a:ln>
        </p:spPr>
        <p:txBody>
          <a:bodyPr lIns="45719" tIns="45719" rIns="45719" bIns="45719" anchor="t"/>
          <a:lstStyle/>
          <a:p>
            <a:pPr lvl="0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8658" name="TextBox 15"/>
          <p:cNvSpPr txBox="1"/>
          <p:nvPr/>
        </p:nvSpPr>
        <p:spPr>
          <a:xfrm>
            <a:off x="360680" y="229235"/>
            <a:ext cx="6139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sz="2400"/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离目标差距及措施</a:t>
            </a: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46544" y="1365144"/>
            <a:ext cx="1041861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99491" fontAlgn="ctr">
              <a:lnSpc>
                <a:spcPct val="110000"/>
              </a:lnSpc>
            </a:pPr>
            <a:r>
              <a:rPr lang="en-US" altLang="zh-CN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r>
              <a:rPr lang="zh-CN" altLang="en-US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、</a:t>
            </a:r>
            <a:r>
              <a:rPr lang="en-US" altLang="zh-CN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SIG</a:t>
            </a:r>
            <a:r>
              <a:rPr lang="zh-CN" altLang="en-US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运营差距：</a:t>
            </a:r>
            <a:endParaRPr lang="en-US" altLang="zh-CN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800100" lvl="1" indent="-342900" defTabSz="699491" fontAlgn="ctr">
              <a:lnSpc>
                <a:spcPct val="110000"/>
              </a:lnSpc>
              <a:buFont typeface="+mj-ea"/>
              <a:buAutoNum type="circleNumDbPlain"/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Exo"/>
                <a:sym typeface="Arial" panose="020B0604020202020204" pitchFamily="34" charset="0"/>
              </a:rPr>
              <a:t>包括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cs typeface="Exo"/>
                <a:sym typeface="Arial" panose="020B0604020202020204" pitchFamily="34" charset="0"/>
              </a:rPr>
              <a:t>issue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Exo"/>
                <a:sym typeface="Arial" panose="020B0604020202020204" pitchFamily="34" charset="0"/>
              </a:rPr>
              <a:t>处理，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cs typeface="Exo"/>
                <a:sym typeface="Arial" panose="020B0604020202020204" pitchFamily="34" charset="0"/>
              </a:rPr>
              <a:t>PR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Exo"/>
                <a:sym typeface="Arial" panose="020B0604020202020204" pitchFamily="34" charset="0"/>
              </a:rPr>
              <a:t>审查，测试失败响应，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cs typeface="Exo"/>
                <a:sym typeface="Arial" panose="020B0604020202020204" pitchFamily="34" charset="0"/>
              </a:rPr>
              <a:t>bug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Exo"/>
                <a:sym typeface="Arial" panose="020B0604020202020204" pitchFamily="34" charset="0"/>
              </a:rPr>
              <a:t>修复；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cs typeface="Exo"/>
              <a:sym typeface="Arial" panose="020B0604020202020204" pitchFamily="34" charset="0"/>
            </a:endParaRPr>
          </a:p>
          <a:p>
            <a:pPr marL="800100" lvl="1" indent="-342900" defTabSz="699491" fontAlgn="ctr">
              <a:lnSpc>
                <a:spcPct val="110000"/>
              </a:lnSpc>
              <a:buFont typeface="+mj-ea"/>
              <a:buAutoNum type="circleNumDbPlain"/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Exo"/>
                <a:sym typeface="Arial" panose="020B0604020202020204" pitchFamily="34" charset="0"/>
              </a:rPr>
              <a:t>社区共建（拉新、促活、留存）；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cs typeface="Exo"/>
              <a:sym typeface="Arial" panose="020B0604020202020204" pitchFamily="34" charset="0"/>
            </a:endParaRPr>
          </a:p>
          <a:p>
            <a:pPr marL="800100" lvl="1" indent="-342900" defTabSz="699491" fontAlgn="ctr">
              <a:lnSpc>
                <a:spcPct val="110000"/>
              </a:lnSpc>
              <a:buFont typeface="+mj-ea"/>
              <a:buAutoNum type="circleNumDbPlain"/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Exo"/>
                <a:sym typeface="Arial" panose="020B0604020202020204" pitchFamily="34" charset="0"/>
              </a:rPr>
              <a:t>对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cs typeface="Exo"/>
                <a:sym typeface="Arial" panose="020B0604020202020204" pitchFamily="34" charset="0"/>
              </a:rPr>
              <a:t>OpenHarmony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Exo"/>
                <a:sym typeface="Arial" panose="020B0604020202020204" pitchFamily="34" charset="0"/>
              </a:rPr>
              <a:t>其他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cs typeface="Exo"/>
                <a:sym typeface="Arial" panose="020B0604020202020204" pitchFamily="34" charset="0"/>
              </a:rPr>
              <a:t>SIG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Exo"/>
                <a:sym typeface="Arial" panose="020B0604020202020204" pitchFamily="34" charset="0"/>
              </a:rPr>
              <a:t>、项目的成员社区协作情况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cs typeface="Exo"/>
              <a:sym typeface="Arial" panose="020B0604020202020204" pitchFamily="34" charset="0"/>
            </a:endParaRPr>
          </a:p>
          <a:p>
            <a:pPr defTabSz="699491" fontAlgn="ctr">
              <a:lnSpc>
                <a:spcPct val="110000"/>
              </a:lnSpc>
            </a:pPr>
            <a:r>
              <a:rPr lang="en-US" altLang="zh-CN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r>
              <a:rPr lang="zh-CN" altLang="en-US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、业务目标差距分析：</a:t>
            </a:r>
            <a:endParaRPr lang="en-US" altLang="zh-CN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800100" lvl="1" indent="-342900" defTabSz="699491" fontAlgn="ctr">
              <a:lnSpc>
                <a:spcPct val="110000"/>
              </a:lnSpc>
              <a:buFont typeface="+mj-ea"/>
              <a:buAutoNum type="circleNumDbPlain"/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Exo"/>
                <a:sym typeface="Arial" panose="020B0604020202020204" pitchFamily="34" charset="0"/>
              </a:rPr>
              <a:t>业务目标达成情况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cs typeface="Exo"/>
              <a:sym typeface="Arial" panose="020B0604020202020204" pitchFamily="34" charset="0"/>
            </a:endParaRPr>
          </a:p>
          <a:p>
            <a:pPr defTabSz="699491" fontAlgn="ctr">
              <a:lnSpc>
                <a:spcPct val="110000"/>
              </a:lnSpc>
            </a:pPr>
            <a:r>
              <a:rPr lang="en-US" altLang="zh-CN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r>
              <a:rPr lang="zh-CN" altLang="en-US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、</a:t>
            </a:r>
            <a:r>
              <a:rPr lang="en-US" altLang="zh-CN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QA</a:t>
            </a:r>
            <a:r>
              <a:rPr lang="zh-CN" altLang="en-US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获取度量数据表：</a:t>
            </a:r>
            <a:endParaRPr lang="en-US" altLang="zh-CN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800100" lvl="1" indent="-342900" defTabSz="699491" fontAlgn="ctr">
              <a:lnSpc>
                <a:spcPct val="110000"/>
              </a:lnSpc>
              <a:buFont typeface="+mj-ea"/>
              <a:buAutoNum type="circleNumDbPlain"/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Exo"/>
                <a:sym typeface="Arial" panose="020B0604020202020204" pitchFamily="34" charset="0"/>
              </a:rPr>
              <a:t>将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cs typeface="Exo"/>
                <a:sym typeface="Arial" panose="020B0604020202020204" pitchFamily="34" charset="0"/>
              </a:rPr>
              <a:t>Bottom 10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Exo"/>
                <a:sym typeface="Arial" panose="020B0604020202020204" pitchFamily="34" charset="0"/>
              </a:rPr>
              <a:t>的重点拿出来进行专项汇报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cs typeface="Exo"/>
              <a:sym typeface="Arial" panose="020B0604020202020204" pitchFamily="34" charset="0"/>
            </a:endParaRPr>
          </a:p>
          <a:p>
            <a:pPr marL="800100" lvl="1" indent="-342900" defTabSz="699491" fontAlgn="ctr">
              <a:lnSpc>
                <a:spcPct val="110000"/>
              </a:lnSpc>
              <a:buFont typeface="+mj-ea"/>
              <a:buAutoNum type="circleNumDbPlain"/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Exo"/>
                <a:sym typeface="Arial" panose="020B0604020202020204" pitchFamily="34" charset="0"/>
              </a:rPr>
              <a:t>将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cs typeface="Exo"/>
                <a:sym typeface="Arial" panose="020B0604020202020204" pitchFamily="34" charset="0"/>
              </a:rPr>
              <a:t>TOP 3</a:t>
            </a:r>
            <a:r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  <a:cs typeface="Exo"/>
                <a:sym typeface="Arial" panose="020B0604020202020204" pitchFamily="34" charset="0"/>
              </a:rPr>
              <a:t>的作为标杆进行展现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cs typeface="Exo"/>
              <a:sym typeface="Arial" panose="020B0604020202020204" pitchFamily="34" charset="0"/>
            </a:endParaRPr>
          </a:p>
          <a:p>
            <a:pPr defTabSz="699491" fontAlgn="ctr">
              <a:lnSpc>
                <a:spcPct val="110000"/>
              </a:lnSpc>
            </a:pP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cs typeface="Exo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51353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Line 1"/>
          <p:cNvSpPr/>
          <p:nvPr/>
        </p:nvSpPr>
        <p:spPr>
          <a:xfrm>
            <a:off x="325440" y="675596"/>
            <a:ext cx="11681033" cy="1587"/>
          </a:xfrm>
          <a:prstGeom prst="line">
            <a:avLst/>
          </a:prstGeom>
          <a:ln w="19050" cap="flat" cmpd="sng">
            <a:solidFill>
              <a:srgbClr val="C00000"/>
            </a:solidFill>
            <a:prstDash val="solid"/>
            <a:round/>
            <a:headEnd type="none"/>
            <a:tailEnd type="none"/>
          </a:ln>
        </p:spPr>
        <p:txBody>
          <a:bodyPr lIns="45719" tIns="45719" rIns="45719" bIns="45719" anchor="t"/>
          <a:lstStyle/>
          <a:p>
            <a:pPr lvl="0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8658" name="TextBox 15"/>
          <p:cNvSpPr txBox="1"/>
          <p:nvPr/>
        </p:nvSpPr>
        <p:spPr>
          <a:xfrm>
            <a:off x="360680" y="229235"/>
            <a:ext cx="6139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sz="2400"/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下一步的计划及重点工作</a:t>
            </a: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4291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9" name="矩形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097196" name="图像" descr="C:/Users/coolzlay/AppData/Local/Temp/picturecompress_20210811080536/output_1.jpgoutput_1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-2540" y="-34290"/>
            <a:ext cx="12194540" cy="6927215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1048870" name="文本框 7"/>
          <p:cNvSpPr txBox="1"/>
          <p:nvPr/>
        </p:nvSpPr>
        <p:spPr>
          <a:xfrm>
            <a:off x="3443322" y="2276235"/>
            <a:ext cx="4635147" cy="123883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rot="0" spcFirstLastPara="1" vertOverflow="overflow" horzOverflow="overflow" vert="horz" wrap="none" lIns="28210" tIns="28210" rIns="28210" bIns="28210" numCol="1" spcCol="38100" rtlCol="0" anchor="ctr">
            <a:spAutoFit/>
          </a:bodyPr>
          <a:lstStyle/>
          <a:p>
            <a:pPr algn="ctr" defTabSz="610870" hangingPunct="0">
              <a:lnSpc>
                <a:spcPct val="160000"/>
              </a:lnSpc>
            </a:pPr>
            <a:r>
              <a:rPr lang="zh-CN" altLang="en-US" sz="4800" spc="3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拥抱开源新时代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波形">
  <a:themeElements>
    <a:clrScheme name="波形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波形">
      <a:majorFont>
        <a:latin typeface="Candara"/>
        <a:ea typeface=""/>
        <a:cs typeface=""/>
      </a:majorFont>
      <a:minorFont>
        <a:latin typeface="Candara"/>
        <a:ea typeface=""/>
        <a:cs typeface=""/>
      </a:minorFont>
    </a:fontScheme>
    <a:fmtScheme name="波形">
      <a:fillStyleLst>
        <a:solidFill>
          <a:schemeClr val="phClr"/>
        </a:solidFill>
        <a:gradFill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</a:gradFill>
        <a:blipFill rotWithShape="1">
          <a:blip xmlns:r="http://schemas.openxmlformats.org/officeDocument/2006/relationships" r:embed="rId1"/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869</Words>
  <Application>Microsoft Office PowerPoint</Application>
  <PresentationFormat>宽屏</PresentationFormat>
  <Paragraphs>146</Paragraphs>
  <Slides>8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6" baseType="lpstr">
      <vt:lpstr>Exo</vt:lpstr>
      <vt:lpstr>宋体</vt:lpstr>
      <vt:lpstr>微软雅黑</vt:lpstr>
      <vt:lpstr>Arial</vt:lpstr>
      <vt:lpstr>Calibri</vt:lpstr>
      <vt:lpstr>Candara</vt:lpstr>
      <vt:lpstr>Symbol</vt:lpstr>
      <vt:lpstr>波形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Mr.Seven</dc:creator>
  <cp:lastModifiedBy>dongjinguang</cp:lastModifiedBy>
  <cp:revision>31</cp:revision>
  <dcterms:created xsi:type="dcterms:W3CDTF">2021-07-04T10:16:00Z</dcterms:created>
  <dcterms:modified xsi:type="dcterms:W3CDTF">2023-08-02T01:58:58Z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2052-11.1.0.11403</vt:lpwstr>
  </property>
  <property fmtid="{D5CDD505-2E9C-101B-9397-08002B2CF9AE}" pid="3" name="ICV">
    <vt:lpwstr>1352E074019D48B39E85BDAC7657FDF8</vt:lpwstr>
  </property>
  <property fmtid="{D5CDD505-2E9C-101B-9397-08002B2CF9AE}" pid="4" name="_2015_ms_pID_725343">
    <vt:lpwstr>(3)t7rJJ0qjKWi+GYkxQc7Df+z1w9RhZYwScYNnmwrABogDvqHAE89tSyx0BgzzgQBkbv8whoyQ
7fEXztDvdrjZ4pjbZ6SHOGKJt/LtRExRET/G9kR4KikodQJlNM03pM1WTERZFsn9ND7BFncT
6N2zc2pWFm7O+8OWHzwu5niv+0VnmeLO7BJ+4zlDxWIVFPZHLGypYcc09p5RjOahJqbLME5Y
ULHL1uHdWz41Hn05wZ</vt:lpwstr>
  </property>
  <property fmtid="{D5CDD505-2E9C-101B-9397-08002B2CF9AE}" pid="5" name="_2015_ms_pID_7253431">
    <vt:lpwstr>pqgZhg41qs2OPq5/2thp336I03nlbsNHTxY8jaZCQOEEsYUAmI0zEd
9xQT/4Iq/OnbaGHlv2YI6uKIPdoqdgL9/GibijCtSd82BLJz2nRRyaQ+R+EL+0sc3nNSDqft
y3NbMnDTcSUHv4tbLypiuLxiCmKlkonoOZmZ7pWkbRCKO0DEXI+V6uedxIbkVU/EE0W//6fK
hw1L76vaadfocwNfxjMRd95jNZryNYHQQImR</vt:lpwstr>
  </property>
  <property fmtid="{D5CDD505-2E9C-101B-9397-08002B2CF9AE}" pid="6" name="_2015_ms_pID_7253432">
    <vt:lpwstr>rA==</vt:lpwstr>
  </property>
  <property fmtid="{D5CDD505-2E9C-101B-9397-08002B2CF9AE}" pid="7" name="_readonly">
    <vt:lpwstr/>
  </property>
  <property fmtid="{D5CDD505-2E9C-101B-9397-08002B2CF9AE}" pid="8" name="_change">
    <vt:lpwstr/>
  </property>
  <property fmtid="{D5CDD505-2E9C-101B-9397-08002B2CF9AE}" pid="9" name="_full-control">
    <vt:lpwstr/>
  </property>
  <property fmtid="{D5CDD505-2E9C-101B-9397-08002B2CF9AE}" pid="10" name="sflag">
    <vt:lpwstr>1690447565</vt:lpwstr>
  </property>
</Properties>
</file>