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sldIdLst>
    <p:sldId id="266" r:id="rId3"/>
    <p:sldId id="257" r:id="rId4"/>
    <p:sldId id="258" r:id="rId5"/>
    <p:sldId id="280" r:id="rId6"/>
    <p:sldId id="281" r:id="rId7"/>
    <p:sldId id="282" r:id="rId8"/>
    <p:sldId id="283" r:id="rId9"/>
    <p:sldId id="285" r:id="rId10"/>
    <p:sldId id="286" r:id="rId11"/>
    <p:sldId id="287" r:id="rId12"/>
    <p:sldId id="288" r:id="rId13"/>
    <p:sldId id="290" r:id="rId14"/>
    <p:sldId id="291" r:id="rId15"/>
    <p:sldId id="292" r:id="rId16"/>
    <p:sldId id="293" r:id="rId17"/>
    <p:sldId id="294" r:id="rId18"/>
    <p:sldId id="295" r:id="rId19"/>
    <p:sldId id="297" r:id="rId20"/>
    <p:sldId id="298" r:id="rId21"/>
    <p:sldId id="296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2022/8/20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2022/8/20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2022/8/20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2022/8/20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2022/8/20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2022/8/20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2022/8/20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2022/8/20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2022/8/20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2022/8/20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2022/8/20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2022/8/20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2022/8/20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2022/8/20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2022/8/20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2022/8/20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2022/8/20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2022/8/20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2022/8/20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2022/8/20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2022/8/20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2022/8/20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02AF9-9A0B-434A-A8C2-733914EC9F56}" type="datetimeFigureOut">
              <a:rPr lang="zh-CN" altLang="en-US" smtClean="0"/>
              <a:t>2022/8/20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02AF9-9A0B-434A-A8C2-733914EC9F56}" type="datetimeFigureOut">
              <a:rPr lang="zh-CN" altLang="en-US" smtClean="0"/>
              <a:t>2022/8/20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ctrTitle"/>
          </p:nvPr>
        </p:nvSpPr>
        <p:spPr>
          <a:xfrm>
            <a:off x="1524000" y="129785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zh-CN" altLang="en-US" b="1" dirty="0">
                <a:solidFill>
                  <a:srgbClr val="40485B"/>
                </a:solidFill>
                <a:latin typeface="Times New Roman" panose="02020603050405020304" pitchFamily="18" charset="0"/>
              </a:rPr>
              <a:t>基于</a:t>
            </a:r>
            <a:r>
              <a:rPr lang="en-US" altLang="zh-CN" b="1" dirty="0">
                <a:solidFill>
                  <a:srgbClr val="40485B"/>
                </a:solidFill>
                <a:latin typeface="Times New Roman" panose="02020603050405020304" pitchFamily="18" charset="0"/>
              </a:rPr>
              <a:t>RISC-V</a:t>
            </a:r>
            <a:r>
              <a:rPr lang="zh-CN" altLang="en-US" b="1" dirty="0">
                <a:solidFill>
                  <a:srgbClr val="40485B"/>
                </a:solidFill>
                <a:latin typeface="Times New Roman" panose="02020603050405020304" pitchFamily="18" charset="0"/>
              </a:rPr>
              <a:t>代理内核的操作系统课程实验与课程设计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5" name="副标题 2"/>
          <p:cNvSpPr>
            <a:spLocks noGrp="1"/>
          </p:cNvSpPr>
          <p:nvPr>
            <p:ph type="subTitle" idx="1"/>
          </p:nvPr>
        </p:nvSpPr>
        <p:spPr>
          <a:xfrm>
            <a:off x="1524000" y="4396508"/>
            <a:ext cx="9144000" cy="1036782"/>
          </a:xfrm>
        </p:spPr>
        <p:txBody>
          <a:bodyPr/>
          <a:lstStyle/>
          <a:p>
            <a:pPr algn="r"/>
            <a:r>
              <a:rPr lang="zh-CN" altLang="en-US" dirty="0"/>
              <a:t>第七章．实验</a:t>
            </a:r>
            <a:r>
              <a:rPr lang="en-US" altLang="zh-CN" dirty="0"/>
              <a:t>4</a:t>
            </a:r>
            <a:r>
              <a:rPr lang="zh-CN" altLang="en-US" dirty="0"/>
              <a:t>：设备管理（基于RISCV-on-PYNQ）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9454" y="0"/>
            <a:ext cx="1662545" cy="166254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目录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409700"/>
            <a:ext cx="10515600" cy="4767263"/>
          </a:xfrm>
        </p:spPr>
        <p:txBody>
          <a:bodyPr>
            <a:normAutofit fontScale="95000"/>
          </a:bodyPr>
          <a:lstStyle/>
          <a:p>
            <a:pPr>
              <a:lnSpc>
                <a:spcPct val="110000"/>
              </a:lnSpc>
            </a:pPr>
            <a:r>
              <a:rPr sz="2400" dirty="0">
                <a:solidFill>
                  <a:srgbClr val="FF0000"/>
                </a:solidFill>
              </a:rPr>
              <a:t>实验4的基础知识  </a:t>
            </a:r>
          </a:p>
          <a:p>
            <a:pPr lvl="1">
              <a:lnSpc>
                <a:spcPct val="110000"/>
              </a:lnSpc>
            </a:pPr>
            <a:r>
              <a:rPr sz="2100" dirty="0" err="1"/>
              <a:t>pynq开发板介绍内存映射I</a:t>
            </a:r>
            <a:r>
              <a:rPr sz="2100" dirty="0"/>
              <a:t>/O(MMIO) </a:t>
            </a:r>
          </a:p>
          <a:p>
            <a:pPr lvl="1">
              <a:lnSpc>
                <a:spcPct val="110000"/>
              </a:lnSpc>
            </a:pPr>
            <a:r>
              <a:rPr sz="2100" dirty="0" err="1"/>
              <a:t>riscv-fesvr原理</a:t>
            </a:r>
            <a:endParaRPr sz="2100" dirty="0"/>
          </a:p>
          <a:p>
            <a:pPr lvl="1">
              <a:lnSpc>
                <a:spcPct val="110000"/>
              </a:lnSpc>
            </a:pPr>
            <a:r>
              <a:rPr sz="2100" dirty="0" err="1"/>
              <a:t>轮询I</a:t>
            </a:r>
            <a:r>
              <a:rPr sz="2100" dirty="0"/>
              <a:t>/O控制方式</a:t>
            </a:r>
          </a:p>
          <a:p>
            <a:pPr lvl="1">
              <a:lnSpc>
                <a:spcPct val="110000"/>
              </a:lnSpc>
            </a:pPr>
            <a:r>
              <a:rPr sz="2100" dirty="0" err="1"/>
              <a:t>中断驱动I</a:t>
            </a:r>
            <a:r>
              <a:rPr sz="2100" dirty="0"/>
              <a:t>/O控制方式  </a:t>
            </a:r>
          </a:p>
          <a:p>
            <a:pPr lvl="1">
              <a:lnSpc>
                <a:spcPct val="110000"/>
              </a:lnSpc>
            </a:pPr>
            <a:r>
              <a:rPr sz="2100" dirty="0" err="1"/>
              <a:t>设备文件</a:t>
            </a:r>
            <a:endParaRPr lang="en-US" sz="2100" dirty="0"/>
          </a:p>
          <a:p>
            <a:pPr>
              <a:lnSpc>
                <a:spcPct val="110000"/>
              </a:lnSpc>
            </a:pPr>
            <a:r>
              <a:rPr lang="zh-CN" altLang="en-US" sz="2400" dirty="0"/>
              <a:t>实验内容</a:t>
            </a:r>
            <a:endParaRPr lang="en-US" sz="2400" dirty="0"/>
          </a:p>
          <a:p>
            <a:pPr lvl="1">
              <a:lnSpc>
                <a:spcPct val="110000"/>
              </a:lnSpc>
            </a:pPr>
            <a:r>
              <a:rPr sz="2100" dirty="0"/>
              <a:t>lab4_1 POLL </a:t>
            </a:r>
          </a:p>
          <a:p>
            <a:pPr lvl="1">
              <a:lnSpc>
                <a:spcPct val="110000"/>
              </a:lnSpc>
            </a:pPr>
            <a:r>
              <a:rPr sz="2100" dirty="0"/>
              <a:t>lab4_2_PLIC </a:t>
            </a:r>
          </a:p>
          <a:p>
            <a:pPr lvl="1">
              <a:lnSpc>
                <a:spcPct val="110000"/>
              </a:lnSpc>
            </a:pPr>
            <a:r>
              <a:rPr sz="2100" dirty="0"/>
              <a:t>lab4_3_hostdevice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实验</a:t>
            </a:r>
            <a:r>
              <a:rPr lang="en-US" altLang="zh-CN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4</a:t>
            </a:r>
            <a:r>
              <a:rPr lang="zh-CN" altLang="en-US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的基础知识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179195" y="149435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pynq开发板介绍</a:t>
            </a:r>
          </a:p>
          <a:p>
            <a:pPr marL="0" indent="457200">
              <a:buNone/>
            </a:pPr>
            <a:r>
              <a:rPr lang="en-US" altLang="zh-CN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PS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端：</a:t>
            </a:r>
            <a:r>
              <a:rPr lang="en-US" altLang="zh-CN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Arm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架构</a:t>
            </a:r>
            <a:r>
              <a:rPr lang="en-US" altLang="zh-CN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位芯片</a:t>
            </a:r>
          </a:p>
          <a:p>
            <a:pPr marL="0" indent="457200">
              <a:buNone/>
            </a:pPr>
            <a:r>
              <a:rPr lang="en-US" altLang="zh-CN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PL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端：</a:t>
            </a:r>
            <a:r>
              <a:rPr lang="en-US" altLang="zh-CN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FPGA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可编程芯片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136267"/>
            <a:ext cx="184731" cy="184666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spAutoFit/>
          </a:bodyPr>
          <a:lstStyle>
            <a:lvl1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200" b="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90100"/>
            <a:ext cx="184731" cy="276999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9025" y="3394075"/>
            <a:ext cx="7022465" cy="295465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Times New Roman" panose="02020603050405020304" pitchFamily="18" charset="0"/>
              </a:rPr>
              <a:t>实验四和前三个实验的关系：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136267"/>
            <a:ext cx="184731" cy="184666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spAutoFit/>
          </a:bodyPr>
          <a:lstStyle>
            <a:lvl1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200" b="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90100"/>
            <a:ext cx="184731" cy="276999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8" name="内容占位符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4370" y="1691005"/>
            <a:ext cx="8303260" cy="42043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/>
              <a:t>内存映射I/O(MMIO)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zh-CN" altLang="en-US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内存映射(Memory-Mapping I/O)是一种用于设备驱动程序和设备通信的方式。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zh-CN" altLang="en-US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RICSV指令系统的CPU通常只实现一个物理地址空间，这种情况下，外设I/O端口的物理地址就被映射到CPU中单一的物理地址空间，成为内存的一部分，CPU可以像访问一个内存单元那样访问外设I/O端口，而不需要设立专门的外设I/O指令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在之前的</a:t>
            </a:r>
            <a:r>
              <a:rPr lang="en-US" altLang="zh-CN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fpga</a:t>
            </a:r>
            <a:r>
              <a:rPr lang="zh-CN" altLang="en-US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实验中中，修改后的RocketChip将蓝牙控制寄存器和小车电机端映射到固定的内存地址，因此可以通过对这些地址进行读写控制蓝牙和小车电机。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/>
              <a:t>riscv-fesvr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l">
              <a:lnSpc>
                <a:spcPct val="100000"/>
              </a:lnSpc>
              <a:buClrTx/>
              <a:buSzTx/>
              <a:buNone/>
            </a:pPr>
            <a:r>
              <a:rPr lang="zh-CN" altLang="en-US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riscv-fesvr是PKE在PYNQ开发板上使用的重要工具，它是ARM端系统上运行的程序。</a:t>
            </a:r>
          </a:p>
          <a:p>
            <a:pPr marL="0" algn="l">
              <a:lnSpc>
                <a:spcPct val="100000"/>
              </a:lnSpc>
              <a:buClrTx/>
              <a:buSzTx/>
              <a:buNone/>
            </a:pPr>
            <a:r>
              <a:rPr lang="zh-CN" altLang="en-US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主要功能：</a:t>
            </a:r>
          </a:p>
          <a:p>
            <a:pPr marL="0" algn="l">
              <a:lnSpc>
                <a:spcPct val="100000"/>
              </a:lnSpc>
              <a:buClrTx/>
              <a:buSzTx/>
              <a:buNone/>
            </a:pPr>
            <a:r>
              <a:rPr lang="en-US" altLang="zh-CN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1. </a:t>
            </a:r>
            <a:r>
              <a:rPr lang="zh-CN" altLang="en-US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控制</a:t>
            </a:r>
            <a:r>
              <a:rPr lang="en-US" altLang="zh-CN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PKE</a:t>
            </a:r>
            <a:r>
              <a:rPr lang="zh-CN" altLang="en-US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的启动</a:t>
            </a:r>
          </a:p>
          <a:p>
            <a:pPr marL="0" algn="l">
              <a:lnSpc>
                <a:spcPct val="100000"/>
              </a:lnSpc>
              <a:buClrTx/>
              <a:buSzTx/>
              <a:buNone/>
            </a:pPr>
            <a:r>
              <a:rPr lang="en-US" altLang="zh-CN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2. 接受PKE对ARM端的系统调用请求</a:t>
            </a:r>
            <a:r>
              <a:rPr lang="zh-CN" altLang="en-US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（系统调用模块）</a:t>
            </a:r>
          </a:p>
          <a:p>
            <a:pPr marL="0" algn="l">
              <a:lnSpc>
                <a:spcPct val="100000"/>
              </a:lnSpc>
              <a:buClrTx/>
              <a:buSzTx/>
              <a:buNone/>
            </a:pPr>
            <a:r>
              <a:rPr lang="en-US" altLang="zh-CN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3. 读写RISCV端的内存，和PKE交换数据</a:t>
            </a:r>
            <a:r>
              <a:rPr lang="zh-CN" altLang="en-US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（内存模块）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/>
              <a:t>riscv-fesvr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558290"/>
            <a:ext cx="10813415" cy="1414145"/>
          </a:xfrm>
        </p:spPr>
        <p:txBody>
          <a:bodyPr>
            <a:normAutofit/>
          </a:bodyPr>
          <a:lstStyle/>
          <a:p>
            <a:pPr marL="0" algn="l">
              <a:lnSpc>
                <a:spcPct val="100000"/>
              </a:lnSpc>
              <a:buClrTx/>
              <a:buSzTx/>
              <a:buNone/>
            </a:pPr>
            <a:r>
              <a:rPr lang="zh-CN" altLang="en-US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系统调用模块：</a:t>
            </a:r>
          </a:p>
          <a:p>
            <a:pPr marL="0" algn="l">
              <a:lnSpc>
                <a:spcPct val="100000"/>
              </a:lnSpc>
              <a:buClrTx/>
              <a:buSzTx/>
              <a:buNone/>
            </a:pPr>
            <a:r>
              <a:rPr lang="zh-CN" altLang="en-US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PKE调用宿主机/开发板ARM端的系统调用函数使用的是HTIF协议。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1190" y="3286760"/>
            <a:ext cx="8829040" cy="100901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/>
              <a:t>riscv-fesvr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558290"/>
            <a:ext cx="10813415" cy="1414145"/>
          </a:xfrm>
        </p:spPr>
        <p:txBody>
          <a:bodyPr>
            <a:normAutofit lnSpcReduction="10000"/>
          </a:bodyPr>
          <a:lstStyle/>
          <a:p>
            <a:pPr marL="0" algn="l">
              <a:lnSpc>
                <a:spcPct val="100000"/>
              </a:lnSpc>
              <a:buClrTx/>
              <a:buSzTx/>
              <a:buNone/>
            </a:pPr>
            <a:r>
              <a:rPr lang="zh-CN" altLang="en-US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内存模块：</a:t>
            </a:r>
          </a:p>
          <a:p>
            <a:pPr marL="0" algn="l">
              <a:lnSpc>
                <a:spcPct val="100000"/>
              </a:lnSpc>
              <a:buClrTx/>
              <a:buSzTx/>
              <a:buNone/>
            </a:pPr>
            <a:r>
              <a:rPr lang="zh-CN" altLang="en-US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riscv-fesvr的内存模块用来读写RISCV端的内存，从而可以读取系统调用参数以及读写PKE的缓冲区。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114425" y="3483610"/>
            <a:ext cx="22599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/>
              <a:t>riscv</a:t>
            </a:r>
            <a:r>
              <a:rPr lang="zh-CN" altLang="en-US" sz="3200"/>
              <a:t>端内存</a:t>
            </a:r>
          </a:p>
        </p:txBody>
      </p:sp>
      <p:cxnSp>
        <p:nvCxnSpPr>
          <p:cNvPr id="6" name="直接箭头连接符 5"/>
          <p:cNvCxnSpPr/>
          <p:nvPr/>
        </p:nvCxnSpPr>
        <p:spPr>
          <a:xfrm>
            <a:off x="3581400" y="3767455"/>
            <a:ext cx="2734310" cy="158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4712335" y="3307080"/>
            <a:ext cx="792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/>
              <a:t>抽象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676390" y="3483610"/>
            <a:ext cx="47294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3200"/>
              <a:t>arm</a:t>
            </a:r>
            <a:r>
              <a:rPr lang="zh-CN" altLang="en-US" sz="3200"/>
              <a:t>端设备文件/dev/mem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676390" y="4866005"/>
            <a:ext cx="52654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/>
              <a:t>在固定偏移量读取</a:t>
            </a:r>
            <a:r>
              <a:rPr lang="en-US" altLang="zh-CN" sz="3200"/>
              <a:t>/dev/mem</a:t>
            </a:r>
          </a:p>
        </p:txBody>
      </p:sp>
      <p:cxnSp>
        <p:nvCxnSpPr>
          <p:cNvPr id="11" name="直接箭头连接符 10"/>
          <p:cNvCxnSpPr/>
          <p:nvPr/>
        </p:nvCxnSpPr>
        <p:spPr>
          <a:xfrm flipH="1">
            <a:off x="3613150" y="5132705"/>
            <a:ext cx="2686050" cy="0"/>
          </a:xfrm>
          <a:prstGeom prst="straightConnector1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443230" y="4866005"/>
            <a:ext cx="33743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/>
              <a:t>读写</a:t>
            </a:r>
            <a:r>
              <a:rPr lang="en-US" altLang="zh-CN" sz="3200"/>
              <a:t>riscv</a:t>
            </a:r>
            <a:r>
              <a:rPr lang="zh-CN" altLang="en-US" sz="3200"/>
              <a:t>端内存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559935" y="4672330"/>
            <a:ext cx="1097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/>
              <a:t>等效于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/>
              <a:t>轮询I/O控制方式</a:t>
            </a:r>
          </a:p>
        </p:txBody>
      </p:sp>
      <p:pic>
        <p:nvPicPr>
          <p:cNvPr id="10" name="内容占位符 9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52845" y="365125"/>
            <a:ext cx="3641725" cy="630301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/>
              <a:t>中断驱动I/O控制方式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84315" y="174625"/>
            <a:ext cx="3829685" cy="65087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/>
              <a:t>设备文件</a:t>
            </a: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838200" y="1361440"/>
            <a:ext cx="10634345" cy="5309235"/>
          </a:xfrm>
        </p:spPr>
        <p:txBody>
          <a:bodyPr>
            <a:normAutofit fontScale="90000" lnSpcReduction="10000"/>
          </a:bodyPr>
          <a:lstStyle/>
          <a:p>
            <a:pPr marL="0" algn="l">
              <a:lnSpc>
                <a:spcPct val="100000"/>
              </a:lnSpc>
              <a:spcAft>
                <a:spcPts val="0"/>
              </a:spcAft>
              <a:buClrTx/>
              <a:buSzTx/>
              <a:buNone/>
            </a:pPr>
            <a:r>
              <a:rPr lang="zh-CN" altLang="en-US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用户程序访问外部设备通常有两种方式：</a:t>
            </a:r>
            <a:r>
              <a:rPr lang="zh-CN" altLang="en-US" b="1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通过特定系统调用访问</a:t>
            </a:r>
            <a:r>
              <a:rPr lang="zh-CN" altLang="en-US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和</a:t>
            </a:r>
            <a:r>
              <a:rPr lang="zh-CN" altLang="en-US" b="1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通过设备文件访问</a:t>
            </a:r>
            <a:r>
              <a:rPr lang="zh-CN" altLang="en-US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。</a:t>
            </a:r>
          </a:p>
          <a:p>
            <a:pPr marL="0" indent="0" algn="l">
              <a:lnSpc>
                <a:spcPct val="10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dirty="0">
                <a:solidFill>
                  <a:srgbClr val="40485B"/>
                </a:solidFill>
                <a:effectLst/>
                <a:latin typeface="Times New Roman" panose="02020603050405020304" pitchFamily="18" charset="0"/>
                <a:sym typeface="+mn-ea"/>
              </a:rPr>
              <a:t>在通过设备文件访问的方式中，操作系统把设备指定成一个文件，通过通用的文件的读写函数控制设备。</a:t>
            </a:r>
            <a:endParaRPr lang="zh-CN" altLang="en-US" sz="280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  <a:p>
            <a:pPr marL="0" indent="0" algn="l">
              <a:lnSpc>
                <a:spcPct val="10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dirty="0">
                <a:solidFill>
                  <a:srgbClr val="40485B"/>
                </a:solidFill>
                <a:effectLst/>
                <a:latin typeface="Times New Roman" panose="02020603050405020304" pitchFamily="18" charset="0"/>
                <a:sym typeface="+mn-ea"/>
              </a:rPr>
              <a:t>设备文件常用的函数：</a:t>
            </a:r>
            <a:endParaRPr lang="zh-CN" altLang="en-US" sz="280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  <a:p>
            <a:pPr marL="0" indent="0" algn="l">
              <a:lnSpc>
                <a:spcPct val="10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40485B"/>
                </a:solidFill>
                <a:latin typeface="Times New Roman" panose="02020603050405020304" pitchFamily="18" charset="0"/>
                <a:sym typeface="+mn-ea"/>
              </a:rPr>
              <a:t>	</a:t>
            </a:r>
            <a:r>
              <a:rPr lang="zh-CN" altLang="en-US" sz="2800" dirty="0">
                <a:solidFill>
                  <a:srgbClr val="40485B"/>
                </a:solidFill>
                <a:effectLst/>
                <a:latin typeface="Times New Roman" panose="02020603050405020304" pitchFamily="18" charset="0"/>
                <a:sym typeface="+mn-ea"/>
              </a:rPr>
              <a:t>1. open		</a:t>
            </a:r>
          </a:p>
          <a:p>
            <a:pPr marL="0" indent="0" algn="l">
              <a:lnSpc>
                <a:spcPct val="10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sz="2800" dirty="0">
                <a:solidFill>
                  <a:srgbClr val="40485B"/>
                </a:solidFill>
                <a:effectLst/>
                <a:latin typeface="Times New Roman" panose="02020603050405020304" pitchFamily="18" charset="0"/>
                <a:sym typeface="+mn-ea"/>
              </a:rPr>
              <a:t>	</a:t>
            </a:r>
            <a:r>
              <a:rPr lang="zh-CN" altLang="en-US" sz="2800" dirty="0">
                <a:solidFill>
                  <a:srgbClr val="40485B"/>
                </a:solidFill>
                <a:effectLst/>
                <a:latin typeface="Times New Roman" panose="02020603050405020304" pitchFamily="18" charset="0"/>
                <a:sym typeface="+mn-ea"/>
              </a:rPr>
              <a:t>2. read	</a:t>
            </a:r>
            <a:endParaRPr lang="zh-CN" altLang="en-US" sz="2800" dirty="0">
              <a:solidFill>
                <a:srgbClr val="FF0000"/>
              </a:solidFill>
              <a:effectLst/>
              <a:latin typeface="Times New Roman" panose="02020603050405020304" pitchFamily="18" charset="0"/>
            </a:endParaRPr>
          </a:p>
          <a:p>
            <a:pPr marL="0" indent="0" algn="l">
              <a:lnSpc>
                <a:spcPct val="10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dirty="0">
                <a:solidFill>
                  <a:srgbClr val="40485B"/>
                </a:solidFill>
                <a:effectLst/>
                <a:latin typeface="Times New Roman" panose="02020603050405020304" pitchFamily="18" charset="0"/>
                <a:sym typeface="+mn-ea"/>
              </a:rPr>
              <a:t>	3. write</a:t>
            </a:r>
            <a:endParaRPr lang="zh-CN" altLang="en-US" sz="280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  <a:p>
            <a:pPr marL="0" indent="0" algn="l">
              <a:lnSpc>
                <a:spcPct val="10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dirty="0">
                <a:solidFill>
                  <a:srgbClr val="40485B"/>
                </a:solidFill>
                <a:effectLst/>
                <a:latin typeface="Times New Roman" panose="02020603050405020304" pitchFamily="18" charset="0"/>
                <a:sym typeface="+mn-ea"/>
              </a:rPr>
              <a:t>	4. close</a:t>
            </a:r>
            <a:endParaRPr lang="zh-CN" altLang="en-US" sz="280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  <a:p>
            <a:pPr marL="0" indent="0" algn="l">
              <a:lnSpc>
                <a:spcPct val="10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dirty="0">
                <a:solidFill>
                  <a:srgbClr val="40485B"/>
                </a:solidFill>
                <a:effectLst/>
                <a:latin typeface="Times New Roman" panose="02020603050405020304" pitchFamily="18" charset="0"/>
                <a:sym typeface="+mn-ea"/>
              </a:rPr>
              <a:t>	</a:t>
            </a:r>
            <a:r>
              <a:rPr lang="zh-CN" altLang="en-US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sym typeface="+mn-ea"/>
              </a:rPr>
              <a:t>5. ioctl</a:t>
            </a:r>
            <a:r>
              <a:rPr lang="en-US" altLang="zh-CN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sym typeface="+mn-ea"/>
              </a:rPr>
              <a:t> </a:t>
            </a:r>
            <a:r>
              <a:rPr lang="zh-CN" altLang="en-US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sym typeface="+mn-ea"/>
              </a:rPr>
              <a:t>（用来设置设备参数，如摄像头分辨率、颜色格式等）</a:t>
            </a:r>
            <a:endParaRPr lang="zh-CN" altLang="en-US" dirty="0">
              <a:solidFill>
                <a:srgbClr val="FF0000"/>
              </a:solidFill>
              <a:effectLst/>
              <a:latin typeface="Times New Roman" panose="02020603050405020304" pitchFamily="18" charset="0"/>
            </a:endParaRPr>
          </a:p>
          <a:p>
            <a:pPr marL="0" indent="0" algn="l">
              <a:lnSpc>
                <a:spcPct val="10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sz="280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	</a:t>
            </a:r>
            <a:r>
              <a:rPr lang="zh-CN" altLang="en-US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sym typeface="+mn-ea"/>
              </a:rPr>
              <a:t>6. mmap（将虚拟地址和文件进行映射，使得读写文件可以像读</a:t>
            </a:r>
            <a:r>
              <a:rPr lang="en-US" altLang="zh-CN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sym typeface="+mn-ea"/>
              </a:rPr>
              <a:t>		        		</a:t>
            </a:r>
            <a:r>
              <a:rPr lang="zh-CN" altLang="en-US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sym typeface="+mn-ea"/>
              </a:rPr>
              <a:t>写内存一样方便，同时也能节省物理内存）</a:t>
            </a:r>
            <a:endParaRPr lang="zh-CN" altLang="en-US" sz="280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  <a:p>
            <a:pPr marL="0" algn="l">
              <a:lnSpc>
                <a:spcPct val="100000"/>
              </a:lnSpc>
              <a:spcAft>
                <a:spcPts val="0"/>
              </a:spcAft>
              <a:buClrTx/>
              <a:buSzTx/>
              <a:buNone/>
            </a:pPr>
            <a:endParaRPr lang="zh-CN" altLang="en-US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目录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409700"/>
            <a:ext cx="10515600" cy="4767263"/>
          </a:xfrm>
        </p:spPr>
        <p:txBody>
          <a:bodyPr>
            <a:normAutofit fontScale="95000"/>
          </a:bodyPr>
          <a:lstStyle/>
          <a:p>
            <a:pPr>
              <a:lnSpc>
                <a:spcPct val="110000"/>
              </a:lnSpc>
            </a:pPr>
            <a:r>
              <a:rPr sz="2400" dirty="0"/>
              <a:t>实验4的基础知识  </a:t>
            </a:r>
          </a:p>
          <a:p>
            <a:pPr lvl="1">
              <a:lnSpc>
                <a:spcPct val="110000"/>
              </a:lnSpc>
            </a:pPr>
            <a:r>
              <a:rPr sz="2100" dirty="0" err="1"/>
              <a:t>pynq开发板介绍内存映射I</a:t>
            </a:r>
            <a:r>
              <a:rPr sz="2100" dirty="0"/>
              <a:t>/O(MMIO) </a:t>
            </a:r>
          </a:p>
          <a:p>
            <a:pPr lvl="1">
              <a:lnSpc>
                <a:spcPct val="110000"/>
              </a:lnSpc>
            </a:pPr>
            <a:r>
              <a:rPr sz="2100" dirty="0" err="1"/>
              <a:t>riscv-fesvr原理</a:t>
            </a:r>
            <a:endParaRPr sz="2100" dirty="0"/>
          </a:p>
          <a:p>
            <a:pPr lvl="1">
              <a:lnSpc>
                <a:spcPct val="110000"/>
              </a:lnSpc>
            </a:pPr>
            <a:r>
              <a:rPr sz="2100" dirty="0" err="1"/>
              <a:t>轮询I</a:t>
            </a:r>
            <a:r>
              <a:rPr sz="2100" dirty="0"/>
              <a:t>/O控制方式</a:t>
            </a:r>
          </a:p>
          <a:p>
            <a:pPr lvl="1">
              <a:lnSpc>
                <a:spcPct val="110000"/>
              </a:lnSpc>
            </a:pPr>
            <a:r>
              <a:rPr sz="2100" dirty="0" err="1"/>
              <a:t>中断驱动I</a:t>
            </a:r>
            <a:r>
              <a:rPr sz="2100" dirty="0"/>
              <a:t>/O控制方式  </a:t>
            </a:r>
          </a:p>
          <a:p>
            <a:pPr lvl="1">
              <a:lnSpc>
                <a:spcPct val="110000"/>
              </a:lnSpc>
            </a:pPr>
            <a:r>
              <a:rPr sz="2100" dirty="0" err="1"/>
              <a:t>设备文件</a:t>
            </a:r>
            <a:endParaRPr lang="en-US" sz="2100" dirty="0"/>
          </a:p>
          <a:p>
            <a:pPr>
              <a:lnSpc>
                <a:spcPct val="110000"/>
              </a:lnSpc>
            </a:pPr>
            <a:r>
              <a:rPr lang="zh-CN" altLang="en-US" sz="2400" dirty="0">
                <a:solidFill>
                  <a:srgbClr val="FF0000"/>
                </a:solidFill>
              </a:rPr>
              <a:t>实验内容</a:t>
            </a:r>
            <a:endParaRPr lang="en-US" sz="2400" dirty="0">
              <a:solidFill>
                <a:srgbClr val="FF0000"/>
              </a:solidFill>
            </a:endParaRPr>
          </a:p>
          <a:p>
            <a:pPr lvl="1">
              <a:lnSpc>
                <a:spcPct val="110000"/>
              </a:lnSpc>
            </a:pPr>
            <a:r>
              <a:rPr sz="2100" dirty="0"/>
              <a:t>lab4_1 POLL </a:t>
            </a:r>
          </a:p>
          <a:p>
            <a:pPr lvl="1">
              <a:lnSpc>
                <a:spcPct val="110000"/>
              </a:lnSpc>
            </a:pPr>
            <a:r>
              <a:rPr sz="2100" dirty="0"/>
              <a:t>lab4_2_PLIC </a:t>
            </a:r>
          </a:p>
          <a:p>
            <a:pPr lvl="1">
              <a:lnSpc>
                <a:spcPct val="110000"/>
              </a:lnSpc>
            </a:pPr>
            <a:r>
              <a:rPr sz="2100" dirty="0"/>
              <a:t>lab4_3_hostdevice </a:t>
            </a:r>
          </a:p>
        </p:txBody>
      </p:sp>
    </p:spTree>
    <p:extLst>
      <p:ext uri="{BB962C8B-B14F-4D97-AF65-F5344CB8AC3E}">
        <p14:creationId xmlns:p14="http://schemas.microsoft.com/office/powerpoint/2010/main" val="1384399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4DBBF3-625B-8BAB-1E71-E3B13F035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40485B"/>
                </a:solidFill>
                <a:latin typeface="Times New Roman" panose="02020603050405020304" pitchFamily="18" charset="0"/>
              </a:rPr>
              <a:t>lab4_1 POLL </a:t>
            </a:r>
            <a:endParaRPr lang="zh-CN" altLang="en-US" b="1" dirty="0">
              <a:solidFill>
                <a:srgbClr val="40485B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D4363D3-3120-52C4-DBBE-C883C27122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399" y="2409024"/>
            <a:ext cx="5422517" cy="380310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AADA6D2D-86F1-D31B-2486-4BDC9ADECEAE}"/>
              </a:ext>
            </a:extLst>
          </p:cNvPr>
          <p:cNvSpPr txBox="1"/>
          <p:nvPr/>
        </p:nvSpPr>
        <p:spPr>
          <a:xfrm>
            <a:off x="533399" y="1759227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40485B"/>
                </a:solidFill>
                <a:latin typeface="Times New Roman" panose="02020603050405020304" pitchFamily="18" charset="0"/>
              </a:rPr>
              <a:t>给定应用：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E92E4C7-3D29-4580-1314-2873A4B53A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6086" y="2870199"/>
            <a:ext cx="5422517" cy="3144869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00AE5FC-11A6-F6FB-8FB4-FB8F3174ADCA}"/>
              </a:ext>
            </a:extLst>
          </p:cNvPr>
          <p:cNvSpPr txBox="1"/>
          <p:nvPr/>
        </p:nvSpPr>
        <p:spPr>
          <a:xfrm>
            <a:off x="6096000" y="1634358"/>
            <a:ext cx="55626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0485B"/>
                </a:solidFill>
                <a:latin typeface="Times New Roman" panose="02020603050405020304" pitchFamily="18" charset="0"/>
              </a:rPr>
              <a:t>程序输出如下预期结果，并能够通过蓝牙串口</a:t>
            </a:r>
            <a:r>
              <a:rPr lang="en-US" altLang="zh-CN" sz="2400" dirty="0">
                <a:solidFill>
                  <a:srgbClr val="40485B"/>
                </a:solidFill>
                <a:latin typeface="Times New Roman" panose="02020603050405020304" pitchFamily="18" charset="0"/>
              </a:rPr>
              <a:t>app</a:t>
            </a:r>
            <a:r>
              <a:rPr lang="zh-CN" altLang="en-US" sz="2400" dirty="0">
                <a:solidFill>
                  <a:srgbClr val="40485B"/>
                </a:solidFill>
                <a:latin typeface="Times New Roman" panose="02020603050405020304" pitchFamily="18" charset="0"/>
              </a:rPr>
              <a:t>发送指令控制小车：</a:t>
            </a:r>
          </a:p>
        </p:txBody>
      </p:sp>
    </p:spTree>
    <p:extLst>
      <p:ext uri="{BB962C8B-B14F-4D97-AF65-F5344CB8AC3E}">
        <p14:creationId xmlns:p14="http://schemas.microsoft.com/office/powerpoint/2010/main" val="16661536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4DBBF3-625B-8BAB-1E71-E3B13F035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1843088"/>
            <a:ext cx="10515600" cy="4227512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zh-CN" altLang="en-US" sz="3200" dirty="0">
                <a:solidFill>
                  <a:srgbClr val="40485B"/>
                </a:solidFill>
                <a:latin typeface="Times New Roman" panose="02020603050405020304" pitchFamily="18" charset="0"/>
                <a:ea typeface="+mn-ea"/>
                <a:cs typeface="+mn-cs"/>
              </a:rPr>
              <a:t>实验内容：</a:t>
            </a:r>
            <a:br>
              <a:rPr lang="en-US" altLang="zh-CN" sz="3200" dirty="0">
                <a:solidFill>
                  <a:srgbClr val="40485B"/>
                </a:solidFill>
                <a:latin typeface="Times New Roman" panose="02020603050405020304" pitchFamily="18" charset="0"/>
                <a:ea typeface="+mn-ea"/>
                <a:cs typeface="+mn-cs"/>
              </a:rPr>
            </a:br>
            <a:r>
              <a:rPr lang="zh-CN" altLang="en-US" sz="3200" dirty="0">
                <a:solidFill>
                  <a:srgbClr val="40485B"/>
                </a:solidFill>
                <a:latin typeface="Times New Roman" panose="02020603050405020304" pitchFamily="18" charset="0"/>
                <a:ea typeface="+mn-ea"/>
                <a:cs typeface="+mn-cs"/>
              </a:rPr>
              <a:t>	从直接编译运行结果上来看，蓝牙端端口获取用户输入指令的</a:t>
            </a:r>
            <a:r>
              <a:rPr lang="en-US" altLang="zh-CN" sz="3200" dirty="0" err="1">
                <a:solidFill>
                  <a:srgbClr val="40485B"/>
                </a:solidFill>
                <a:latin typeface="Times New Roman" panose="02020603050405020304" pitchFamily="18" charset="0"/>
                <a:ea typeface="+mn-ea"/>
                <a:cs typeface="+mn-cs"/>
              </a:rPr>
              <a:t>uartgetchar</a:t>
            </a:r>
            <a:r>
              <a:rPr lang="zh-CN" altLang="en-US" sz="3200" dirty="0">
                <a:solidFill>
                  <a:srgbClr val="40485B"/>
                </a:solidFill>
                <a:latin typeface="Times New Roman" panose="02020603050405020304" pitchFamily="18" charset="0"/>
                <a:ea typeface="+mn-ea"/>
                <a:cs typeface="+mn-cs"/>
              </a:rPr>
              <a:t>系统调用未完善，所以无法进行控制小车的后续操作。按照提示，我们需要找到并完成对</a:t>
            </a:r>
            <a:r>
              <a:rPr lang="en-US" altLang="zh-CN" sz="3200" dirty="0" err="1">
                <a:solidFill>
                  <a:srgbClr val="40485B"/>
                </a:solidFill>
                <a:latin typeface="Times New Roman" panose="02020603050405020304" pitchFamily="18" charset="0"/>
                <a:ea typeface="+mn-ea"/>
                <a:cs typeface="+mn-cs"/>
              </a:rPr>
              <a:t>uart_getchar</a:t>
            </a:r>
            <a:r>
              <a:rPr lang="zh-CN" altLang="en-US" sz="3200" dirty="0">
                <a:solidFill>
                  <a:srgbClr val="40485B"/>
                </a:solidFill>
                <a:latin typeface="Times New Roman" panose="02020603050405020304" pitchFamily="18" charset="0"/>
                <a:ea typeface="+mn-ea"/>
                <a:cs typeface="+mn-cs"/>
              </a:rPr>
              <a:t>的调用，重新编译生成</a:t>
            </a:r>
            <a:r>
              <a:rPr lang="en-US" altLang="zh-CN" sz="3200" dirty="0" err="1">
                <a:solidFill>
                  <a:srgbClr val="40485B"/>
                </a:solidFill>
                <a:latin typeface="Times New Roman" panose="02020603050405020304" pitchFamily="18" charset="0"/>
                <a:ea typeface="+mn-ea"/>
                <a:cs typeface="+mn-cs"/>
              </a:rPr>
              <a:t>app_polling</a:t>
            </a:r>
            <a:r>
              <a:rPr lang="zh-CN" altLang="en-US" sz="3200" dirty="0">
                <a:solidFill>
                  <a:srgbClr val="40485B"/>
                </a:solidFill>
                <a:latin typeface="Times New Roman" panose="02020603050405020304" pitchFamily="18" charset="0"/>
                <a:ea typeface="+mn-ea"/>
                <a:cs typeface="+mn-cs"/>
              </a:rPr>
              <a:t>与</a:t>
            </a:r>
            <a:r>
              <a:rPr lang="en-US" altLang="zh-CN" sz="3200" dirty="0" err="1">
                <a:solidFill>
                  <a:srgbClr val="40485B"/>
                </a:solidFill>
                <a:latin typeface="Times New Roman" panose="02020603050405020304" pitchFamily="18" charset="0"/>
                <a:ea typeface="+mn-ea"/>
                <a:cs typeface="+mn-cs"/>
              </a:rPr>
              <a:t>riscv-pke</a:t>
            </a:r>
            <a:r>
              <a:rPr lang="zh-CN" altLang="en-US" sz="3200" dirty="0">
                <a:solidFill>
                  <a:srgbClr val="40485B"/>
                </a:solidFill>
                <a:latin typeface="Times New Roman" panose="02020603050405020304" pitchFamily="18" charset="0"/>
                <a:ea typeface="+mn-ea"/>
                <a:cs typeface="+mn-cs"/>
              </a:rPr>
              <a:t>文件，并将这两个文件传输到开发板中执行。</a:t>
            </a:r>
            <a:br>
              <a:rPr lang="zh-CN" altLang="en-US" sz="3200" dirty="0">
                <a:solidFill>
                  <a:srgbClr val="40485B"/>
                </a:solidFill>
                <a:latin typeface="Times New Roman" panose="02020603050405020304" pitchFamily="18" charset="0"/>
                <a:ea typeface="+mn-ea"/>
                <a:cs typeface="+mn-cs"/>
              </a:rPr>
            </a:br>
            <a:endParaRPr lang="zh-CN" altLang="en-US" sz="3200" dirty="0">
              <a:solidFill>
                <a:srgbClr val="40485B"/>
              </a:solidFill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3" name="标题 1">
            <a:extLst>
              <a:ext uri="{FF2B5EF4-FFF2-40B4-BE49-F238E27FC236}">
                <a16:creationId xmlns:a16="http://schemas.microsoft.com/office/drawing/2014/main" id="{47ED5660-5980-3E36-0B2A-F6B7B4780B76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b="1">
                <a:solidFill>
                  <a:srgbClr val="40485B"/>
                </a:solidFill>
                <a:latin typeface="Times New Roman" panose="02020603050405020304" pitchFamily="18" charset="0"/>
              </a:rPr>
              <a:t>lab4_1 POLL </a:t>
            </a:r>
            <a:endParaRPr lang="zh-CN" altLang="en-US" b="1" dirty="0">
              <a:solidFill>
                <a:srgbClr val="40485B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1028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4DBBF3-625B-8BAB-1E71-E3B13F035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40485B"/>
                </a:solidFill>
                <a:latin typeface="Times New Roman" panose="02020603050405020304" pitchFamily="18" charset="0"/>
              </a:rPr>
              <a:t>lab4_2_PLIC 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ADA6D2D-86F1-D31B-2486-4BDC9ADECEAE}"/>
              </a:ext>
            </a:extLst>
          </p:cNvPr>
          <p:cNvSpPr txBox="1"/>
          <p:nvPr/>
        </p:nvSpPr>
        <p:spPr>
          <a:xfrm>
            <a:off x="766481" y="1363953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40485B"/>
                </a:solidFill>
                <a:latin typeface="Times New Roman" panose="02020603050405020304" pitchFamily="18" charset="0"/>
              </a:rPr>
              <a:t>给定应用：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00AE5FC-11A6-F6FB-8FB4-FB8F3174ADCA}"/>
              </a:ext>
            </a:extLst>
          </p:cNvPr>
          <p:cNvSpPr txBox="1"/>
          <p:nvPr/>
        </p:nvSpPr>
        <p:spPr>
          <a:xfrm>
            <a:off x="5638800" y="2361404"/>
            <a:ext cx="55626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0485B"/>
                </a:solidFill>
                <a:latin typeface="Times New Roman" panose="02020603050405020304" pitchFamily="18" charset="0"/>
              </a:rPr>
              <a:t>预期结果：</a:t>
            </a:r>
            <a:endParaRPr lang="en-US" altLang="zh-CN" sz="2400" dirty="0">
              <a:solidFill>
                <a:srgbClr val="40485B"/>
              </a:solidFill>
              <a:latin typeface="Times New Roman" panose="02020603050405020304" pitchFamily="18" charset="0"/>
            </a:endParaRPr>
          </a:p>
          <a:p>
            <a:r>
              <a:rPr lang="en-US" altLang="zh-CN" sz="2400" dirty="0">
                <a:solidFill>
                  <a:srgbClr val="40485B"/>
                </a:solidFill>
                <a:latin typeface="Times New Roman" panose="02020603050405020304" pitchFamily="18" charset="0"/>
              </a:rPr>
              <a:t>	</a:t>
            </a:r>
            <a:r>
              <a:rPr lang="zh-CN" altLang="en-US" sz="2400" dirty="0">
                <a:solidFill>
                  <a:srgbClr val="40485B"/>
                </a:solidFill>
                <a:latin typeface="Times New Roman" panose="02020603050405020304" pitchFamily="18" charset="0"/>
              </a:rPr>
              <a:t>小车控制进程在等待蓝牙输入时会休眠，在其休眠过程中会执行</a:t>
            </a:r>
            <a:r>
              <a:rPr lang="en-US" altLang="zh-CN" sz="2400" dirty="0">
                <a:solidFill>
                  <a:srgbClr val="40485B"/>
                </a:solidFill>
                <a:latin typeface="Times New Roman" panose="02020603050405020304" pitchFamily="18" charset="0"/>
              </a:rPr>
              <a:t>delay</a:t>
            </a:r>
            <a:r>
              <a:rPr lang="zh-CN" altLang="en-US" sz="2400" dirty="0">
                <a:solidFill>
                  <a:srgbClr val="40485B"/>
                </a:solidFill>
                <a:latin typeface="Times New Roman" panose="02020603050405020304" pitchFamily="18" charset="0"/>
              </a:rPr>
              <a:t>进程。当蓝牙收到数据后，小车控制进程会被唤醒，并处理来自蓝牙的控制指令。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B9744B6-0345-57D9-4013-8DA733CCBA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481" y="1825618"/>
            <a:ext cx="3608295" cy="493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8626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4DBBF3-625B-8BAB-1E71-E3B13F035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1843088"/>
            <a:ext cx="10515600" cy="4227512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zh-CN" altLang="en-US" sz="3200" dirty="0">
                <a:solidFill>
                  <a:srgbClr val="40485B"/>
                </a:solidFill>
                <a:latin typeface="Times New Roman" panose="02020603050405020304" pitchFamily="18" charset="0"/>
                <a:ea typeface="+mn-ea"/>
                <a:cs typeface="+mn-cs"/>
              </a:rPr>
              <a:t>实验内容：</a:t>
            </a:r>
            <a:br>
              <a:rPr lang="en-US" altLang="zh-CN" sz="3200" dirty="0">
                <a:solidFill>
                  <a:srgbClr val="40485B"/>
                </a:solidFill>
                <a:latin typeface="Times New Roman" panose="02020603050405020304" pitchFamily="18" charset="0"/>
                <a:ea typeface="+mn-ea"/>
                <a:cs typeface="+mn-cs"/>
              </a:rPr>
            </a:br>
            <a:r>
              <a:rPr lang="zh-CN" altLang="en-US" sz="3200" dirty="0">
                <a:solidFill>
                  <a:srgbClr val="40485B"/>
                </a:solidFill>
                <a:latin typeface="Times New Roman" panose="02020603050405020304" pitchFamily="18" charset="0"/>
                <a:ea typeface="+mn-ea"/>
                <a:cs typeface="+mn-cs"/>
              </a:rPr>
              <a:t>	如输出提示所表示的那样，需要修改</a:t>
            </a:r>
            <a:r>
              <a:rPr lang="en-US" altLang="zh-CN" sz="3200" dirty="0">
                <a:solidFill>
                  <a:srgbClr val="40485B"/>
                </a:solidFill>
                <a:latin typeface="Times New Roman" panose="02020603050405020304" pitchFamily="18" charset="0"/>
                <a:ea typeface="+mn-ea"/>
                <a:cs typeface="+mn-cs"/>
              </a:rPr>
              <a:t>lab4_1</a:t>
            </a:r>
            <a:r>
              <a:rPr lang="zh-CN" altLang="en-US" sz="3200" dirty="0">
                <a:solidFill>
                  <a:srgbClr val="40485B"/>
                </a:solidFill>
                <a:latin typeface="Times New Roman" panose="02020603050405020304" pitchFamily="18" charset="0"/>
                <a:ea typeface="+mn-ea"/>
                <a:cs typeface="+mn-cs"/>
              </a:rPr>
              <a:t>所写的代码并添加中断处理。完成后按</a:t>
            </a:r>
            <a:r>
              <a:rPr lang="en-US" altLang="zh-CN" sz="3200" dirty="0">
                <a:solidFill>
                  <a:srgbClr val="40485B"/>
                </a:solidFill>
                <a:latin typeface="Times New Roman" panose="02020603050405020304" pitchFamily="18" charset="0"/>
                <a:ea typeface="+mn-ea"/>
                <a:cs typeface="+mn-cs"/>
              </a:rPr>
              <a:t>lab4_1</a:t>
            </a:r>
            <a:r>
              <a:rPr lang="zh-CN" altLang="en-US" sz="3200" dirty="0">
                <a:solidFill>
                  <a:srgbClr val="40485B"/>
                </a:solidFill>
                <a:latin typeface="Times New Roman" panose="02020603050405020304" pitchFamily="18" charset="0"/>
                <a:ea typeface="+mn-ea"/>
                <a:cs typeface="+mn-cs"/>
              </a:rPr>
              <a:t>的方法执行，程序在等待蓝牙的时候会不断输出</a:t>
            </a:r>
            <a:r>
              <a:rPr lang="en-US" altLang="zh-CN" sz="3200" dirty="0">
                <a:solidFill>
                  <a:srgbClr val="40485B"/>
                </a:solidFill>
                <a:latin typeface="Times New Roman" panose="02020603050405020304" pitchFamily="18" charset="0"/>
                <a:ea typeface="+mn-ea"/>
                <a:cs typeface="+mn-cs"/>
              </a:rPr>
              <a:t>waiting for you</a:t>
            </a:r>
            <a:r>
              <a:rPr lang="zh-CN" altLang="en-US" sz="3200" dirty="0">
                <a:solidFill>
                  <a:srgbClr val="40485B"/>
                </a:solidFill>
                <a:latin typeface="Times New Roman" panose="02020603050405020304" pitchFamily="18" charset="0"/>
                <a:ea typeface="+mn-ea"/>
                <a:cs typeface="+mn-cs"/>
              </a:rPr>
              <a:t>提示信息，在手机上输入控制指令后，小车应能根据指令反应。</a:t>
            </a:r>
            <a:br>
              <a:rPr lang="zh-CN" altLang="en-US" sz="3200" dirty="0">
                <a:solidFill>
                  <a:srgbClr val="40485B"/>
                </a:solidFill>
                <a:latin typeface="Times New Roman" panose="02020603050405020304" pitchFamily="18" charset="0"/>
                <a:ea typeface="+mn-ea"/>
                <a:cs typeface="+mn-cs"/>
              </a:rPr>
            </a:br>
            <a:endParaRPr lang="zh-CN" altLang="en-US" sz="3200" dirty="0">
              <a:solidFill>
                <a:srgbClr val="40485B"/>
              </a:solidFill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3" name="标题 1">
            <a:extLst>
              <a:ext uri="{FF2B5EF4-FFF2-40B4-BE49-F238E27FC236}">
                <a16:creationId xmlns:a16="http://schemas.microsoft.com/office/drawing/2014/main" id="{47ED5660-5980-3E36-0B2A-F6B7B4780B76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b="1" dirty="0">
                <a:solidFill>
                  <a:srgbClr val="40485B"/>
                </a:solidFill>
                <a:latin typeface="Times New Roman" panose="02020603050405020304" pitchFamily="18" charset="0"/>
              </a:rPr>
              <a:t>lab4_2_PLIC </a:t>
            </a:r>
          </a:p>
        </p:txBody>
      </p:sp>
    </p:spTree>
    <p:extLst>
      <p:ext uri="{BB962C8B-B14F-4D97-AF65-F5344CB8AC3E}">
        <p14:creationId xmlns:p14="http://schemas.microsoft.com/office/powerpoint/2010/main" val="34085417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4DBBF3-625B-8BAB-1E71-E3B13F035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40485B"/>
                </a:solidFill>
                <a:latin typeface="Times New Roman" panose="02020603050405020304" pitchFamily="18" charset="0"/>
              </a:rPr>
              <a:t>lab4_3_hostdevice 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ADA6D2D-86F1-D31B-2486-4BDC9ADECEAE}"/>
              </a:ext>
            </a:extLst>
          </p:cNvPr>
          <p:cNvSpPr txBox="1"/>
          <p:nvPr/>
        </p:nvSpPr>
        <p:spPr>
          <a:xfrm>
            <a:off x="838200" y="1349773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40485B"/>
                </a:solidFill>
                <a:latin typeface="Times New Roman" panose="02020603050405020304" pitchFamily="18" charset="0"/>
              </a:rPr>
              <a:t>给定应用：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0806D7F-79F1-AB46-48C2-7A783B7422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3598"/>
          <a:stretch/>
        </p:blipFill>
        <p:spPr>
          <a:xfrm>
            <a:off x="1375085" y="1932189"/>
            <a:ext cx="3840342" cy="456068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3A8443A-4F4C-B580-6D7A-EE68D1BD62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0293" y="2187575"/>
            <a:ext cx="5428129" cy="439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5786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4DBBF3-625B-8BAB-1E71-E3B13F035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40485B"/>
                </a:solidFill>
                <a:latin typeface="Times New Roman" panose="02020603050405020304" pitchFamily="18" charset="0"/>
              </a:rPr>
              <a:t>lab4_3_hostdevice 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ADA6D2D-86F1-D31B-2486-4BDC9ADECEAE}"/>
              </a:ext>
            </a:extLst>
          </p:cNvPr>
          <p:cNvSpPr txBox="1"/>
          <p:nvPr/>
        </p:nvSpPr>
        <p:spPr>
          <a:xfrm>
            <a:off x="838200" y="1349773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40485B"/>
                </a:solidFill>
                <a:latin typeface="Times New Roman" panose="02020603050405020304" pitchFamily="18" charset="0"/>
              </a:rPr>
              <a:t>给定应用：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4C76B6F5-1F0F-A79F-CFA9-FE88622E2A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278" y="1744203"/>
            <a:ext cx="5346822" cy="47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2629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4DBBF3-625B-8BAB-1E71-E3B13F035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40485B"/>
                </a:solidFill>
                <a:latin typeface="Times New Roman" panose="02020603050405020304" pitchFamily="18" charset="0"/>
              </a:rPr>
              <a:t>lab4_3_hostdevice 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ADA6D2D-86F1-D31B-2486-4BDC9ADECEAE}"/>
              </a:ext>
            </a:extLst>
          </p:cNvPr>
          <p:cNvSpPr txBox="1"/>
          <p:nvPr/>
        </p:nvSpPr>
        <p:spPr>
          <a:xfrm>
            <a:off x="838200" y="1859340"/>
            <a:ext cx="10515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0485B"/>
                </a:solidFill>
                <a:latin typeface="Times New Roman" panose="02020603050405020304" pitchFamily="18" charset="0"/>
              </a:rPr>
              <a:t>预期结果：</a:t>
            </a:r>
            <a:endParaRPr lang="en-US" altLang="zh-CN" sz="2400" dirty="0">
              <a:solidFill>
                <a:srgbClr val="40485B"/>
              </a:solidFill>
              <a:latin typeface="Times New Roman" panose="02020603050405020304" pitchFamily="18" charset="0"/>
            </a:endParaRPr>
          </a:p>
          <a:p>
            <a:r>
              <a:rPr lang="en-US" altLang="zh-CN" sz="2400" dirty="0">
                <a:solidFill>
                  <a:srgbClr val="40485B"/>
                </a:solidFill>
                <a:latin typeface="Times New Roman" panose="02020603050405020304" pitchFamily="18" charset="0"/>
              </a:rPr>
              <a:t>	</a:t>
            </a:r>
            <a:r>
              <a:rPr lang="zh-CN" altLang="en-US" sz="2400" dirty="0">
                <a:solidFill>
                  <a:srgbClr val="40485B"/>
                </a:solidFill>
                <a:latin typeface="Times New Roman" panose="02020603050405020304" pitchFamily="18" charset="0"/>
              </a:rPr>
              <a:t>在实现</a:t>
            </a:r>
            <a:r>
              <a:rPr lang="en-US" altLang="zh-CN" sz="2400" dirty="0">
                <a:solidFill>
                  <a:srgbClr val="40485B"/>
                </a:solidFill>
                <a:latin typeface="Times New Roman" panose="02020603050405020304" pitchFamily="18" charset="0"/>
              </a:rPr>
              <a:t>lab4_2</a:t>
            </a:r>
            <a:r>
              <a:rPr lang="zh-CN" altLang="en-US" sz="2400" dirty="0">
                <a:solidFill>
                  <a:srgbClr val="40485B"/>
                </a:solidFill>
                <a:latin typeface="Times New Roman" panose="02020603050405020304" pitchFamily="18" charset="0"/>
              </a:rPr>
              <a:t>中小车的基本控制功能的前提下，当小车处于前进状态时，会根据摄像头拍摄到的画面判断前方是否有障碍物，并且在前方出现障碍物时自动停车。</a:t>
            </a:r>
          </a:p>
        </p:txBody>
      </p:sp>
    </p:spTree>
    <p:extLst>
      <p:ext uri="{BB962C8B-B14F-4D97-AF65-F5344CB8AC3E}">
        <p14:creationId xmlns:p14="http://schemas.microsoft.com/office/powerpoint/2010/main" val="41560178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4DBBF3-625B-8BAB-1E71-E3B13F035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1843088"/>
            <a:ext cx="10515600" cy="42275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zh-CN" altLang="en-US" sz="3200" dirty="0">
                <a:solidFill>
                  <a:srgbClr val="40485B"/>
                </a:solidFill>
                <a:latin typeface="Times New Roman" panose="02020603050405020304" pitchFamily="18" charset="0"/>
                <a:ea typeface="+mn-ea"/>
                <a:cs typeface="+mn-cs"/>
              </a:rPr>
              <a:t>实验内容：</a:t>
            </a:r>
            <a:br>
              <a:rPr lang="en-US" altLang="zh-CN" sz="3200" dirty="0">
                <a:solidFill>
                  <a:srgbClr val="40485B"/>
                </a:solidFill>
                <a:latin typeface="Times New Roman" panose="02020603050405020304" pitchFamily="18" charset="0"/>
                <a:ea typeface="+mn-ea"/>
                <a:cs typeface="+mn-cs"/>
              </a:rPr>
            </a:br>
            <a:r>
              <a:rPr lang="zh-CN" altLang="en-US" sz="3200" dirty="0">
                <a:solidFill>
                  <a:srgbClr val="40485B"/>
                </a:solidFill>
                <a:latin typeface="Times New Roman" panose="02020603050405020304" pitchFamily="18" charset="0"/>
                <a:ea typeface="+mn-ea"/>
                <a:cs typeface="+mn-cs"/>
              </a:rPr>
              <a:t>	找到并完成对</a:t>
            </a:r>
            <a:r>
              <a:rPr lang="en-US" altLang="zh-CN" sz="3200" dirty="0">
                <a:solidFill>
                  <a:srgbClr val="40485B"/>
                </a:solidFill>
                <a:latin typeface="Times New Roman" panose="02020603050405020304" pitchFamily="18" charset="0"/>
                <a:ea typeface="+mn-ea"/>
                <a:cs typeface="+mn-cs"/>
              </a:rPr>
              <a:t>open</a:t>
            </a:r>
            <a:r>
              <a:rPr lang="zh-CN" altLang="en-US" sz="3200" dirty="0">
                <a:solidFill>
                  <a:srgbClr val="40485B"/>
                </a:solidFill>
                <a:latin typeface="Times New Roman" panose="02020603050405020304" pitchFamily="18" charset="0"/>
                <a:ea typeface="+mn-ea"/>
                <a:cs typeface="+mn-cs"/>
              </a:rPr>
              <a:t>和</a:t>
            </a:r>
            <a:r>
              <a:rPr lang="en-US" altLang="zh-CN" sz="3200" dirty="0" err="1">
                <a:solidFill>
                  <a:srgbClr val="40485B"/>
                </a:solidFill>
                <a:latin typeface="Times New Roman" panose="02020603050405020304" pitchFamily="18" charset="0"/>
                <a:ea typeface="+mn-ea"/>
                <a:cs typeface="+mn-cs"/>
              </a:rPr>
              <a:t>ioctl</a:t>
            </a:r>
            <a:r>
              <a:rPr lang="zh-CN" altLang="en-US" sz="3200" dirty="0">
                <a:solidFill>
                  <a:srgbClr val="40485B"/>
                </a:solidFill>
                <a:latin typeface="Times New Roman" panose="02020603050405020304" pitchFamily="18" charset="0"/>
                <a:ea typeface="+mn-ea"/>
                <a:cs typeface="+mn-cs"/>
              </a:rPr>
              <a:t>的调用，使得用户能够设置设备参数，从而控制摄像头实现拍照等功能；获取图片后，检查数据，从而判断前方是否出现障碍物。 </a:t>
            </a:r>
            <a:br>
              <a:rPr lang="zh-CN" altLang="en-US" sz="3200" dirty="0">
                <a:solidFill>
                  <a:srgbClr val="40485B"/>
                </a:solidFill>
                <a:latin typeface="Times New Roman" panose="02020603050405020304" pitchFamily="18" charset="0"/>
                <a:ea typeface="+mn-ea"/>
                <a:cs typeface="+mn-cs"/>
              </a:rPr>
            </a:br>
            <a:endParaRPr lang="zh-CN" altLang="en-US" sz="3200" dirty="0">
              <a:solidFill>
                <a:srgbClr val="40485B"/>
              </a:solidFill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3" name="标题 1">
            <a:extLst>
              <a:ext uri="{FF2B5EF4-FFF2-40B4-BE49-F238E27FC236}">
                <a16:creationId xmlns:a16="http://schemas.microsoft.com/office/drawing/2014/main" id="{47ED5660-5980-3E36-0B2A-F6B7B4780B76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b="1" dirty="0">
                <a:solidFill>
                  <a:srgbClr val="40485B"/>
                </a:solidFill>
                <a:latin typeface="Times New Roman" panose="02020603050405020304" pitchFamily="18" charset="0"/>
              </a:rPr>
              <a:t>lab4_3_hostdevice </a:t>
            </a:r>
          </a:p>
        </p:txBody>
      </p:sp>
    </p:spTree>
    <p:extLst>
      <p:ext uri="{BB962C8B-B14F-4D97-AF65-F5344CB8AC3E}">
        <p14:creationId xmlns:p14="http://schemas.microsoft.com/office/powerpoint/2010/main" val="20731589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877</Words>
  <Application>Microsoft Office PowerPoint</Application>
  <PresentationFormat>宽屏</PresentationFormat>
  <Paragraphs>83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26" baseType="lpstr">
      <vt:lpstr>等线</vt:lpstr>
      <vt:lpstr>等线 Light</vt:lpstr>
      <vt:lpstr>Arial</vt:lpstr>
      <vt:lpstr>Times New Roman</vt:lpstr>
      <vt:lpstr>Office 主题​​</vt:lpstr>
      <vt:lpstr>1_Office 主题​​</vt:lpstr>
      <vt:lpstr>基于RISC-V代理内核的操作系统课程实验与课程设计</vt:lpstr>
      <vt:lpstr>目录</vt:lpstr>
      <vt:lpstr>实验4的基础知识</vt:lpstr>
      <vt:lpstr>实验四和前三个实验的关系：</vt:lpstr>
      <vt:lpstr>内存映射I/O(MMIO)</vt:lpstr>
      <vt:lpstr>riscv-fesvr</vt:lpstr>
      <vt:lpstr>riscv-fesvr</vt:lpstr>
      <vt:lpstr>riscv-fesvr</vt:lpstr>
      <vt:lpstr>轮询I/O控制方式</vt:lpstr>
      <vt:lpstr>中断驱动I/O控制方式</vt:lpstr>
      <vt:lpstr>设备文件</vt:lpstr>
      <vt:lpstr>目录</vt:lpstr>
      <vt:lpstr>lab4_1 POLL </vt:lpstr>
      <vt:lpstr>实验内容：  从直接编译运行结果上来看，蓝牙端端口获取用户输入指令的uartgetchar系统调用未完善，所以无法进行控制小车的后续操作。按照提示，我们需要找到并完成对uart_getchar的调用，重新编译生成app_polling与riscv-pke文件，并将这两个文件传输到开发板中执行。 </vt:lpstr>
      <vt:lpstr>lab4_2_PLIC </vt:lpstr>
      <vt:lpstr>实验内容：  如输出提示所表示的那样，需要修改lab4_1所写的代码并添加中断处理。完成后按lab4_1的方法执行，程序在等待蓝牙的时候会不断输出waiting for you提示信息，在手机上输入控制指令后，小车应能根据指令反应。 </vt:lpstr>
      <vt:lpstr>lab4_3_hostdevice </vt:lpstr>
      <vt:lpstr>lab4_3_hostdevice </vt:lpstr>
      <vt:lpstr>lab4_3_hostdevice </vt:lpstr>
      <vt:lpstr>实验内容：  找到并完成对open和ioctl的调用，使得用户能够设置设备参数，从而控制摄像头实现拍照等功能；获取图片后，检查数据，从而判断前方是否出现障碍物。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第五章．实验3：进程管理</dc:title>
  <dc:creator>huo zhenfei</dc:creator>
  <cp:lastModifiedBy>WE LG</cp:lastModifiedBy>
  <cp:revision>39</cp:revision>
  <dcterms:created xsi:type="dcterms:W3CDTF">2022-08-20T06:22:59Z</dcterms:created>
  <dcterms:modified xsi:type="dcterms:W3CDTF">2022-08-20T07:19:36Z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/>
  </property>
  <property fmtid="{D5CDD505-2E9C-101B-9397-08002B2CF9AE}" pid="3" name="KSOProductBuildVer">
    <vt:lpwstr>2052-11.1.0.11664</vt:lpwstr>
  </property>
</Properties>
</file>