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6" r:id="rId2"/>
    <p:sldId id="257" r:id="rId3"/>
    <p:sldId id="258" r:id="rId4"/>
    <p:sldId id="272" r:id="rId5"/>
    <p:sldId id="273" r:id="rId6"/>
    <p:sldId id="274" r:id="rId7"/>
    <p:sldId id="275" r:id="rId8"/>
    <p:sldId id="277" r:id="rId9"/>
    <p:sldId id="278" r:id="rId10"/>
    <p:sldId id="279" r:id="rId11"/>
    <p:sldId id="280" r:id="rId12"/>
    <p:sldId id="271" r:id="rId13"/>
    <p:sldId id="268" r:id="rId14"/>
    <p:sldId id="263" r:id="rId15"/>
    <p:sldId id="269" r:id="rId16"/>
    <p:sldId id="264" r:id="rId17"/>
    <p:sldId id="270" r:id="rId18"/>
    <p:sldId id="265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504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E9C7C3-221E-4313-B379-61790A130CFB}" type="datetimeFigureOut">
              <a:rPr lang="zh-CN" altLang="en-US" smtClean="0"/>
              <a:t>2023/2/19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54792-1203-4DAF-9987-1C4697F00D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637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54792-1203-4DAF-9987-1C4697F00D4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21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92F648-1A5A-4FFA-830E-22125E2D0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0159B08-D310-4433-A115-358877D87B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D49C18-BAEA-41E2-93CB-0D0183BE4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2023/2/19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4D11F5-412E-424F-8E1C-AB3BE23DA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9CB179-D869-4658-AE34-E9144E3FA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686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DD6155-2ADA-4C34-9F14-B7B0A8066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8335E7-E8C9-4FEA-B965-591390D10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708F9E-81A9-4D86-9B1D-E9D878F2B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2023/2/19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61EDF1-F455-4F8C-8CFE-6956AC589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6A25F0-E84F-461A-BF87-7B8D06B8B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253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0611E4-95AD-460E-A5E5-D47D4E501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E37ACC7-0277-4C1B-886A-1809BBAD0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A23D9B-D9C2-48C2-AE9A-E293C4FF9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2023/2/19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C4913A8-1D40-4236-976E-4B73BEE1F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FF9DE3-7FCD-48EF-9DD5-01C9BC20A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73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00AA9E-4895-4B8D-8AA8-3172B0E9F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F74D28-F3B4-4C66-94B9-ADBA30C0AE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B6FDA06-419D-48AA-8DED-D75C5AF79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C45DC3-5081-4E6B-858E-89C7CE0DB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2023/2/19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466A53-0725-4828-A906-3EEDD4216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34BE3C1-92DD-40D0-A1CB-28C563C14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671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82F4C6-51AD-4E43-A7EC-3FD8393F0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B717E96-9633-46CD-9301-1AD94C009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F76CE55-F838-4C9E-8AB7-710B026939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C329192-C4C6-496A-92D7-5CFD6D4772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FCC8CFA-70DF-427E-AE40-B15C306EAA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07F3933-E167-44A0-ACD0-912001F5A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2023/2/19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DE77F0D-DA1C-415A-BB56-FAD15CBA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027E4C5-3CC8-4C76-9986-F13572C7F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717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FECA1E-22C8-4028-BBD1-D3C63CC8E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9DAD460-BE38-4479-8CB9-7C949DE3E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2023/2/19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E0AC204-DEDB-4DB5-9291-4B687494F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62E69E5-1511-49E3-8A9A-2748FD1FC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689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A6451A6-1977-4C57-B1CB-978FBCE03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2023/2/19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E9C8DF7-B716-418C-ADF6-C6816BDF7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3D38F1-A532-409F-9EAA-3A1EA520C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87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A62E21-D81A-4BE7-96E5-73ED2730F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718BE3-A4C6-496C-8EAE-66EC1E507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5A6056-1318-4948-98EF-8104F008BE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1479FB-2CE5-44C8-A228-E0BBFE7FF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2023/2/19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76AF9B6-D4E8-44B7-878D-8CA4FAFA7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4EBC811-6EAF-4479-83A5-0DDD426B1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004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19B4DE-61D3-426C-9933-DA6F7C60D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12CABC4-061D-4C3F-977D-2389D79D5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F5B626C-B2A2-4F2E-BB1F-778D4925C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165BC60-2B9D-460C-AA3D-351C2E33D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2023/2/19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13CF1BD-B006-4ADF-813E-2074F7F33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6239C27-889F-45C6-8EE9-62A5D0EC4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628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5EF0D4-E9E2-45FA-AFCF-6D1EAAA4F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BD44C58-A4FD-4744-A78E-3033E521DD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A66412-489E-461F-8244-C2229CF83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2023/2/19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06359EA-BF79-4F1F-82D6-4E320528A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AE467F-90E5-4D31-9E86-FC2CEB356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244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4A827B1-0B6D-4310-927D-D71310F98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F0938DA-53C5-4140-8F7D-58DD5F2C4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07A34F-86C6-4F5A-87BD-AE4BC06FF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2AF9-9A0B-434A-A8C2-733914EC9F56}" type="datetimeFigureOut">
              <a:rPr lang="zh-CN" altLang="en-US" smtClean="0"/>
              <a:t>2023/2/19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0FE4C3-25FB-43F5-B44A-CE2D352C9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730F859-4A3E-49C8-9D96-C2A453F69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284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CBAB8DD-1AD8-406B-9D1C-07A6F10AE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A15A90-544B-4AA2-97D8-A76DDA18A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3F3F71-F8A2-48CA-9747-98B08503B0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02AF9-9A0B-434A-A8C2-733914EC9F56}" type="datetimeFigureOut">
              <a:rPr lang="zh-CN" altLang="en-US" smtClean="0"/>
              <a:t>2023/2/19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5D0AD48-87DC-41D1-BAFF-660B3E12DC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9CA9BE-2F15-45A7-9A07-6E08D3A1C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DC5C7-B255-4ECB-92B3-79C25377A4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51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DC58159C-2289-4BBC-BC80-69AABCFDD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785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基于</a:t>
            </a:r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RISC-V</a:t>
            </a:r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代理内核的操作系统课程实验与课程设计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F590B9CE-957B-4C83-A862-D817E5A3D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6508"/>
            <a:ext cx="9144000" cy="1036782"/>
          </a:xfrm>
        </p:spPr>
        <p:txBody>
          <a:bodyPr/>
          <a:lstStyle/>
          <a:p>
            <a:pPr algn="r"/>
            <a:r>
              <a:rPr lang="zh-CN" altLang="en-US" dirty="0" smtClean="0"/>
              <a:t>第六章</a:t>
            </a:r>
            <a:r>
              <a:rPr lang="zh-CN" altLang="en-US" dirty="0"/>
              <a:t>．</a:t>
            </a:r>
            <a:r>
              <a:rPr lang="zh-CN" altLang="en-US" dirty="0" smtClean="0"/>
              <a:t>实验</a:t>
            </a:r>
            <a:r>
              <a:rPr lang="en-US" altLang="zh-CN" dirty="0" smtClean="0"/>
              <a:t>4</a:t>
            </a:r>
            <a:r>
              <a:rPr lang="zh-CN" altLang="en-US" dirty="0" smtClean="0"/>
              <a:t>：文件系统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54" y="0"/>
            <a:ext cx="1662545" cy="166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30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8F569A-765D-49D2-B22D-E893CE4F7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目录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626242-E069-4BEE-9029-022C0081B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实验</a:t>
            </a:r>
            <a:r>
              <a:rPr lang="en-US" altLang="zh-CN" b="0" i="0" u="none" strike="noStrike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zh-CN" altLang="en-US" b="0" i="0" u="none" strike="noStrike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的</a:t>
            </a:r>
            <a:r>
              <a:rPr lang="zh-CN" altLang="en-US" b="0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基础知识</a:t>
            </a:r>
            <a:endParaRPr lang="zh-CN" altLang="en-US" b="0" i="0" dirty="0">
              <a:solidFill>
                <a:srgbClr val="FF0000"/>
              </a:solidFill>
              <a:effectLst/>
              <a:latin typeface="Times New Roman" panose="02020603050405020304" pitchFamily="18" charset="0"/>
            </a:endParaRPr>
          </a:p>
          <a:p>
            <a:pPr marL="742950" lvl="1" indent="-285750"/>
            <a:r>
              <a:rPr lang="en-US" altLang="zh-CN" dirty="0">
                <a:latin typeface="Times New Roman" panose="02020603050405020304" pitchFamily="18" charset="0"/>
              </a:rPr>
              <a:t>PKE</a:t>
            </a:r>
            <a:r>
              <a:rPr lang="zh-CN" altLang="en-US" dirty="0">
                <a:latin typeface="Times New Roman" panose="02020603050405020304" pitchFamily="18" charset="0"/>
              </a:rPr>
              <a:t>文件系统架构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742950" lvl="1" indent="-285750"/>
            <a:r>
              <a:rPr lang="zh-CN" altLang="en-US" dirty="0">
                <a:latin typeface="Times New Roman" panose="02020603050405020304" pitchFamily="18" charset="0"/>
              </a:rPr>
              <a:t>文件系统提供的接口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742950" lvl="1" indent="-285750"/>
            <a:r>
              <a:rPr lang="zh-CN" altLang="en-US" dirty="0">
                <a:latin typeface="Times New Roman" panose="02020603050405020304" pitchFamily="18" charset="0"/>
              </a:rPr>
              <a:t>虚拟</a:t>
            </a:r>
            <a:r>
              <a:rPr lang="zh-CN" altLang="en-US" dirty="0" smtClean="0">
                <a:latin typeface="Times New Roman" panose="02020603050405020304" pitchFamily="18" charset="0"/>
              </a:rPr>
              <a:t>文件系统</a:t>
            </a:r>
            <a:r>
              <a:rPr lang="en-US" altLang="zh-CN" dirty="0" smtClean="0">
                <a:latin typeface="Times New Roman" panose="02020603050405020304" pitchFamily="18" charset="0"/>
              </a:rPr>
              <a:t>VFS</a:t>
            </a:r>
          </a:p>
          <a:p>
            <a:pPr marL="742950" lvl="1" indent="-285750"/>
            <a:r>
              <a:rPr lang="en-US" altLang="zh-CN" dirty="0">
                <a:latin typeface="Times New Roman" panose="02020603050405020304" pitchFamily="18" charset="0"/>
              </a:rPr>
              <a:t>RFS</a:t>
            </a:r>
            <a:r>
              <a:rPr lang="zh-CN" altLang="en-US" dirty="0" smtClean="0">
                <a:latin typeface="Times New Roman" panose="02020603050405020304" pitchFamily="18" charset="0"/>
              </a:rPr>
              <a:t>文件系统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Times New Roman" panose="02020603050405020304" pitchFamily="18" charset="0"/>
              </a:rPr>
              <a:t>实验内容</a:t>
            </a:r>
            <a:endParaRPr lang="en-US" altLang="zh-CN" b="0" i="0" u="none" strike="noStrike" dirty="0" smtClean="0">
              <a:effectLst/>
              <a:latin typeface="Times New Roman" panose="02020603050405020304" pitchFamily="18" charset="0"/>
            </a:endParaRPr>
          </a:p>
          <a:p>
            <a:pPr lvl="1"/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lab4_1 </a:t>
            </a:r>
            <a:r>
              <a:rPr lang="zh-CN" altLang="en-US" dirty="0" smtClean="0">
                <a:latin typeface="Times New Roman" panose="02020603050405020304" pitchFamily="18" charset="0"/>
              </a:rPr>
              <a:t>文件</a:t>
            </a:r>
            <a:r>
              <a:rPr lang="zh-CN" altLang="en-US" dirty="0">
                <a:latin typeface="Times New Roman" panose="02020603050405020304" pitchFamily="18" charset="0"/>
              </a:rPr>
              <a:t>操作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lvl="1"/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lab4_2 </a:t>
            </a:r>
            <a:r>
              <a:rPr lang="zh-CN" altLang="en-US" dirty="0" smtClean="0">
                <a:latin typeface="Times New Roman" panose="02020603050405020304" pitchFamily="18" charset="0"/>
              </a:rPr>
              <a:t>目录文件</a:t>
            </a:r>
            <a:endParaRPr lang="en-US" altLang="zh-CN" dirty="0" smtClean="0">
              <a:latin typeface="Times New Roman" panose="02020603050405020304" pitchFamily="18" charset="0"/>
            </a:endParaRPr>
          </a:p>
          <a:p>
            <a:pPr lvl="1"/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lab4_3 </a:t>
            </a:r>
            <a:r>
              <a:rPr lang="zh-CN" altLang="en-US" dirty="0" smtClean="0">
                <a:latin typeface="Times New Roman" panose="02020603050405020304" pitchFamily="18" charset="0"/>
              </a:rPr>
              <a:t>硬</a:t>
            </a:r>
            <a:r>
              <a:rPr lang="zh-CN" altLang="en-US" dirty="0">
                <a:latin typeface="Times New Roman" panose="02020603050405020304" pitchFamily="18" charset="0"/>
              </a:rPr>
              <a:t>链接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3755FA-3579-4339-9448-D57AFC2A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</a:t>
            </a:r>
            <a:r>
              <a:rPr lang="en-US" altLang="zh-CN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zh-CN" altLang="en-US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的</a:t>
            </a:r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基础知识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B18469-7E55-48D6-A802-D8B34CAC9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804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PKE lab4</a:t>
            </a:r>
            <a:r>
              <a:rPr lang="zh-CN" altLang="en-US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的设计目标：为</a:t>
            </a:r>
            <a:r>
              <a:rPr lang="en-US" altLang="zh-CN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PKE</a:t>
            </a:r>
            <a:r>
              <a:rPr lang="zh-CN" altLang="en-US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添加文件系统支持</a:t>
            </a:r>
            <a:endParaRPr lang="en-US" altLang="zh-CN" b="1" i="0" dirty="0" smtClean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PKE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的文件系统应该：</a:t>
            </a:r>
            <a:endParaRPr lang="en-US" altLang="zh-CN" b="1" dirty="0" smtClean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    1. 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为进程提供合适的接口；</a:t>
            </a:r>
            <a:endParaRPr lang="en-US" altLang="zh-CN" b="1" dirty="0" smtClean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    2. 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支持</a:t>
            </a:r>
            <a:r>
              <a:rPr lang="en-US" altLang="zh-CN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VFS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以同时实现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对</a:t>
            </a:r>
            <a:r>
              <a:rPr lang="en-US" altLang="zh-CN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host fs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文件和定制文件系统的访问；</a:t>
            </a:r>
            <a:endParaRPr lang="en-US" altLang="zh-CN" b="1" dirty="0" smtClean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    3. 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提供</a:t>
            </a:r>
            <a:r>
              <a:rPr lang="en-US" altLang="zh-CN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RFS(</a:t>
            </a:r>
            <a:r>
              <a:rPr lang="en-US" altLang="zh-CN" b="1" dirty="0" err="1" smtClean="0">
                <a:solidFill>
                  <a:srgbClr val="40485B"/>
                </a:solidFill>
                <a:latin typeface="Times New Roman" panose="02020603050405020304" pitchFamily="18" charset="0"/>
              </a:rPr>
              <a:t>ramdisk</a:t>
            </a:r>
            <a:r>
              <a:rPr lang="en-US" altLang="zh-CN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 file system)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作为实验平台；</a:t>
            </a:r>
            <a:endParaRPr lang="en-US" altLang="zh-CN" b="1" dirty="0" smtClean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PKE lab4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的</a:t>
            </a:r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特点：</a:t>
            </a:r>
            <a:endParaRPr lang="en-US" altLang="zh-CN" b="1" dirty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代码</a:t>
            </a:r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量偏大（新增</a:t>
            </a:r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~</a:t>
            </a:r>
            <a:r>
              <a:rPr lang="en-US" altLang="zh-CN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1700</a:t>
            </a:r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行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），因为文件系统是</a:t>
            </a:r>
            <a:r>
              <a:rPr lang="en-US" altLang="zh-CN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OS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最复杂的部分</a:t>
            </a:r>
            <a:endParaRPr lang="en-US" altLang="zh-CN" dirty="0">
              <a:solidFill>
                <a:srgbClr val="40485B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b="1" dirty="0">
                <a:solidFill>
                  <a:srgbClr val="40485B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   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代码理解阅读需花费较长时间（所以作为课设内容）</a:t>
            </a:r>
            <a:endParaRPr lang="en-US" altLang="zh-CN" b="1" dirty="0">
              <a:solidFill>
                <a:srgbClr val="40485B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7091B71-73EF-4CE4-A9CE-41158F984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6267"/>
            <a:ext cx="184731" cy="184666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2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3D71C73-B40B-4B5F-BC9A-5954F7A77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184731" cy="276999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53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PKE</a:t>
            </a:r>
            <a:r>
              <a:rPr lang="zh-CN" altLang="en-US" dirty="0"/>
              <a:t>文件系统</a:t>
            </a:r>
            <a:r>
              <a:rPr lang="zh-CN" altLang="en-US" dirty="0" smtClean="0"/>
              <a:t>架构</a:t>
            </a:r>
            <a:endParaRPr lang="zh-CN" altLang="en-US" dirty="0"/>
          </a:p>
        </p:txBody>
      </p:sp>
      <p:pic>
        <p:nvPicPr>
          <p:cNvPr id="1026" name="Picture 2" descr="16603964575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816" y="1916113"/>
            <a:ext cx="5638800" cy="399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083419" cy="4351338"/>
          </a:xfrm>
        </p:spPr>
        <p:txBody>
          <a:bodyPr/>
          <a:lstStyle/>
          <a:p>
            <a:r>
              <a:rPr lang="zh-CN" altLang="en-US" dirty="0" smtClean="0"/>
              <a:t>特点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应用既可以访问</a:t>
            </a:r>
            <a:r>
              <a:rPr lang="en-US" altLang="zh-CN" dirty="0" err="1" smtClean="0"/>
              <a:t>hostfs</a:t>
            </a:r>
            <a:r>
              <a:rPr lang="zh-CN" altLang="en-US" dirty="0" smtClean="0"/>
              <a:t>，又可以访问</a:t>
            </a:r>
            <a:r>
              <a:rPr lang="en-US" altLang="zh-CN" dirty="0" smtClean="0"/>
              <a:t>RFS</a:t>
            </a:r>
          </a:p>
          <a:p>
            <a:pPr lvl="1"/>
            <a:r>
              <a:rPr lang="zh-CN" altLang="en-US" dirty="0" smtClean="0"/>
              <a:t>对多个文件系统的访问通过虚拟文件系统进行统一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接近真实场景</a:t>
            </a:r>
            <a:endParaRPr lang="zh-CN" altLang="en-US" dirty="0"/>
          </a:p>
        </p:txBody>
      </p:sp>
      <p:pic>
        <p:nvPicPr>
          <p:cNvPr id="1028" name="Picture 4" descr="16603964575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670" y="4643193"/>
            <a:ext cx="3667125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16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文件系统的进程接口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4920762" cy="4351338"/>
          </a:xfrm>
        </p:spPr>
        <p:txBody>
          <a:bodyPr/>
          <a:lstStyle/>
          <a:p>
            <a:r>
              <a:rPr lang="zh-CN" altLang="en-US" dirty="0" smtClean="0"/>
              <a:t>提供一组用户态函数调用</a:t>
            </a:r>
            <a:endParaRPr lang="en-US" altLang="zh-CN" dirty="0" smtClean="0"/>
          </a:p>
          <a:p>
            <a:r>
              <a:rPr lang="en-US" altLang="zh-CN" dirty="0" smtClean="0"/>
              <a:t>OS</a:t>
            </a:r>
            <a:r>
              <a:rPr lang="zh-CN" altLang="en-US" dirty="0" smtClean="0"/>
              <a:t>的系统调用通过</a:t>
            </a:r>
            <a:r>
              <a:rPr lang="en-US" altLang="zh-CN" dirty="0" smtClean="0"/>
              <a:t>VFS</a:t>
            </a:r>
            <a:r>
              <a:rPr lang="zh-CN" altLang="en-US" dirty="0" smtClean="0"/>
              <a:t>层实现</a:t>
            </a:r>
            <a:endParaRPr lang="en-US" altLang="zh-CN" dirty="0" smtClean="0"/>
          </a:p>
          <a:p>
            <a:r>
              <a:rPr lang="en-US" altLang="zh-CN" dirty="0" smtClean="0"/>
              <a:t>VFS</a:t>
            </a:r>
            <a:r>
              <a:rPr lang="zh-CN" altLang="en-US" dirty="0" smtClean="0"/>
              <a:t>根据目录位置进行判断，调用具体文件系统的实现完成所需动作</a:t>
            </a:r>
            <a:endParaRPr lang="zh-CN" altLang="en-US" dirty="0"/>
          </a:p>
        </p:txBody>
      </p:sp>
      <p:pic>
        <p:nvPicPr>
          <p:cNvPr id="2050" name="Picture 2" descr="16603964575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384" y="1767620"/>
            <a:ext cx="5898305" cy="4409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41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VFS</a:t>
            </a:r>
            <a:r>
              <a:rPr lang="zh-CN" altLang="en-US" dirty="0" smtClean="0"/>
              <a:t>的实现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VFS</a:t>
            </a:r>
            <a:r>
              <a:rPr lang="zh-CN" altLang="en-US" dirty="0" smtClean="0"/>
              <a:t>的本质是在内存中建立了一套整个文件系统的镜像</a:t>
            </a:r>
            <a:endParaRPr lang="en-US" altLang="zh-CN" dirty="0" smtClean="0"/>
          </a:p>
          <a:p>
            <a:r>
              <a:rPr lang="zh-CN" altLang="en-US" dirty="0" smtClean="0"/>
              <a:t>构造</a:t>
            </a:r>
            <a:r>
              <a:rPr lang="en-US" altLang="zh-CN" dirty="0" smtClean="0"/>
              <a:t>VFS</a:t>
            </a:r>
            <a:r>
              <a:rPr lang="zh-CN" altLang="en-US" dirty="0" smtClean="0"/>
              <a:t>的基础</a:t>
            </a:r>
            <a:endParaRPr lang="en-US" altLang="zh-CN" dirty="0" smtClean="0"/>
          </a:p>
          <a:p>
            <a:pPr lvl="1"/>
            <a:r>
              <a:rPr lang="en-US" altLang="zh-CN" dirty="0" err="1" smtClean="0"/>
              <a:t>vinode</a:t>
            </a:r>
            <a:r>
              <a:rPr lang="zh-CN" altLang="en-US" dirty="0" smtClean="0"/>
              <a:t>：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i</a:t>
            </a:r>
            <a:r>
              <a:rPr lang="zh-CN" altLang="en-US" dirty="0" smtClean="0"/>
              <a:t>节点的抽象</a:t>
            </a:r>
            <a:endParaRPr lang="en-US" altLang="zh-CN" dirty="0" smtClean="0"/>
          </a:p>
          <a:p>
            <a:pPr lvl="1"/>
            <a:r>
              <a:rPr lang="en-US" altLang="zh-CN" dirty="0" err="1" smtClean="0"/>
              <a:t>dentry</a:t>
            </a:r>
            <a:r>
              <a:rPr lang="zh-CN" altLang="en-US" dirty="0" smtClean="0"/>
              <a:t>：</a:t>
            </a:r>
            <a:r>
              <a:rPr lang="en-US" altLang="zh-CN" dirty="0" smtClean="0"/>
              <a:t>directory entry</a:t>
            </a:r>
            <a:r>
              <a:rPr lang="zh-CN" altLang="en-US" dirty="0" smtClean="0"/>
              <a:t>，目录在</a:t>
            </a:r>
            <a:r>
              <a:rPr lang="en-US" altLang="zh-CN" dirty="0" smtClean="0"/>
              <a:t>VFS</a:t>
            </a:r>
            <a:r>
              <a:rPr lang="zh-CN" altLang="en-US" dirty="0" smtClean="0"/>
              <a:t>层的抽象</a:t>
            </a:r>
            <a:endParaRPr lang="en-US" altLang="zh-CN" dirty="0" smtClean="0"/>
          </a:p>
          <a:p>
            <a:pPr lvl="1"/>
            <a:r>
              <a:rPr lang="en-US" altLang="zh-CN" dirty="0" err="1" smtClean="0"/>
              <a:t>super_block</a:t>
            </a:r>
            <a:r>
              <a:rPr lang="zh-CN" altLang="en-US" dirty="0" smtClean="0"/>
              <a:t>：文件系统相关的信息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file</a:t>
            </a:r>
            <a:r>
              <a:rPr lang="zh-CN" altLang="en-US" dirty="0" smtClean="0"/>
              <a:t>：文件在</a:t>
            </a:r>
            <a:r>
              <a:rPr lang="en-US" altLang="zh-CN" dirty="0" smtClean="0"/>
              <a:t>VFS</a:t>
            </a:r>
            <a:r>
              <a:rPr lang="zh-CN" altLang="en-US" dirty="0" smtClean="0"/>
              <a:t>层的抽象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835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VFS</a:t>
            </a:r>
            <a:r>
              <a:rPr lang="zh-CN" altLang="en-US" dirty="0"/>
              <a:t>层的目录组织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60830" y="1447555"/>
            <a:ext cx="4964723" cy="1058252"/>
          </a:xfrm>
        </p:spPr>
        <p:txBody>
          <a:bodyPr/>
          <a:lstStyle/>
          <a:p>
            <a:r>
              <a:rPr lang="en-US" altLang="zh-CN" dirty="0"/>
              <a:t>/</a:t>
            </a:r>
            <a:r>
              <a:rPr lang="en-US" altLang="zh-CN" dirty="0" smtClean="0"/>
              <a:t>dir1/file1</a:t>
            </a:r>
          </a:p>
          <a:p>
            <a:r>
              <a:rPr lang="en-US" altLang="zh-CN" dirty="0"/>
              <a:t>/RAMDISK0/dir2/file2</a:t>
            </a:r>
            <a:endParaRPr lang="zh-CN" altLang="en-US" dirty="0"/>
          </a:p>
        </p:txBody>
      </p:sp>
      <p:pic>
        <p:nvPicPr>
          <p:cNvPr id="3074" name="Picture 2" descr="16603964575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320" y="2572971"/>
            <a:ext cx="6117107" cy="363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内容占位符 2"/>
          <p:cNvSpPr txBox="1">
            <a:spLocks/>
          </p:cNvSpPr>
          <p:nvPr/>
        </p:nvSpPr>
        <p:spPr>
          <a:xfrm>
            <a:off x="722433" y="1943100"/>
            <a:ext cx="4964723" cy="4457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根目录只有</a:t>
            </a:r>
            <a:r>
              <a:rPr lang="en-US" altLang="zh-CN" dirty="0" smtClean="0"/>
              <a:t>1</a:t>
            </a:r>
            <a:r>
              <a:rPr lang="zh-CN" altLang="en-US" dirty="0" smtClean="0"/>
              <a:t>个</a:t>
            </a:r>
            <a:endParaRPr lang="en-US" altLang="zh-CN" dirty="0" smtClean="0"/>
          </a:p>
          <a:p>
            <a:r>
              <a:rPr lang="zh-CN" altLang="en-US" dirty="0"/>
              <a:t>跨具体文件系统的存在</a:t>
            </a:r>
            <a:endParaRPr lang="en-US" altLang="zh-CN" dirty="0"/>
          </a:p>
          <a:p>
            <a:r>
              <a:rPr lang="zh-CN" altLang="en-US" dirty="0" smtClean="0"/>
              <a:t>一切（包括文件）皆</a:t>
            </a:r>
            <a:r>
              <a:rPr lang="en-US" altLang="zh-CN" dirty="0" err="1" smtClean="0"/>
              <a:t>dentry</a:t>
            </a:r>
            <a:endParaRPr lang="en-US" altLang="zh-CN" dirty="0" smtClean="0"/>
          </a:p>
          <a:p>
            <a:r>
              <a:rPr lang="zh-CN" altLang="en-US" dirty="0" smtClean="0"/>
              <a:t>采用</a:t>
            </a:r>
            <a:r>
              <a:rPr lang="en-US" altLang="zh-CN" dirty="0" smtClean="0"/>
              <a:t>hash cache</a:t>
            </a:r>
            <a:r>
              <a:rPr lang="zh-CN" altLang="en-US" dirty="0" smtClean="0"/>
              <a:t>做</a:t>
            </a:r>
            <a:r>
              <a:rPr lang="en-US" altLang="zh-CN" dirty="0" err="1" smtClean="0"/>
              <a:t>dentry</a:t>
            </a:r>
            <a:r>
              <a:rPr lang="zh-CN" altLang="en-US" dirty="0" smtClean="0"/>
              <a:t>的缓存（提供缓存查找函数）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02844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关于</a:t>
            </a:r>
            <a:r>
              <a:rPr lang="en-US" altLang="zh-CN" dirty="0" smtClean="0"/>
              <a:t>RFS</a:t>
            </a:r>
            <a:r>
              <a:rPr lang="zh-CN" altLang="en-US" dirty="0" smtClean="0"/>
              <a:t>（设计思想）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分配一段</a:t>
            </a:r>
            <a:r>
              <a:rPr lang="en-US" altLang="zh-CN" dirty="0" smtClean="0"/>
              <a:t>RAM</a:t>
            </a:r>
            <a:r>
              <a:rPr lang="zh-CN" altLang="en-US" dirty="0" smtClean="0"/>
              <a:t>作为</a:t>
            </a:r>
            <a:r>
              <a:rPr lang="en-US" altLang="zh-CN" dirty="0" smtClean="0"/>
              <a:t>Disk </a:t>
            </a:r>
            <a:r>
              <a:rPr lang="zh-CN" altLang="en-US" dirty="0" smtClean="0"/>
              <a:t>（</a:t>
            </a:r>
            <a:r>
              <a:rPr lang="en-US" altLang="zh-CN" dirty="0" smtClean="0"/>
              <a:t>1 disk block=4096 bytes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索引（直接索引）文件系统</a:t>
            </a:r>
            <a:endParaRPr lang="en-US" altLang="zh-CN" dirty="0" smtClean="0"/>
          </a:p>
          <a:p>
            <a:r>
              <a:rPr lang="zh-CN" altLang="en-US" dirty="0" smtClean="0"/>
              <a:t>采用位图法管理</a:t>
            </a:r>
            <a:r>
              <a:rPr lang="en-US" altLang="zh-CN" dirty="0" smtClean="0"/>
              <a:t>Disk</a:t>
            </a:r>
            <a:r>
              <a:rPr lang="zh-CN" altLang="en-US" dirty="0" smtClean="0"/>
              <a:t>空间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85016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RFS</a:t>
            </a:r>
            <a:r>
              <a:rPr lang="zh-CN" altLang="en-US" dirty="0" smtClean="0"/>
              <a:t>的基础构成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superblock</a:t>
            </a:r>
            <a:r>
              <a:rPr lang="zh-CN" altLang="en-US" dirty="0" smtClean="0"/>
              <a:t>：</a:t>
            </a:r>
            <a:r>
              <a:rPr lang="zh-CN" altLang="en-US" dirty="0"/>
              <a:t>超级块。包含的是文件系统的重要信息，比如</a:t>
            </a:r>
            <a:r>
              <a:rPr lang="en-US" altLang="zh-CN" dirty="0"/>
              <a:t>disk </a:t>
            </a:r>
            <a:r>
              <a:rPr lang="en-US" altLang="zh-CN" dirty="0" err="1"/>
              <a:t>inode</a:t>
            </a:r>
            <a:r>
              <a:rPr lang="en-US" altLang="zh-CN" dirty="0"/>
              <a:t> </a:t>
            </a:r>
            <a:r>
              <a:rPr lang="zh-CN" altLang="en-US" dirty="0"/>
              <a:t>总个数、块总个数、数据块总个数等等</a:t>
            </a:r>
            <a:endParaRPr lang="en-US" altLang="zh-CN" dirty="0" smtClean="0"/>
          </a:p>
          <a:p>
            <a:r>
              <a:rPr lang="en-US" altLang="zh-CN" dirty="0" err="1" smtClean="0"/>
              <a:t>dinode</a:t>
            </a:r>
            <a:r>
              <a:rPr lang="zh-CN" altLang="en-US" dirty="0" smtClean="0"/>
              <a:t>： </a:t>
            </a:r>
            <a:r>
              <a:rPr lang="en-US" altLang="zh-CN" dirty="0" smtClean="0"/>
              <a:t>disk </a:t>
            </a:r>
            <a:r>
              <a:rPr lang="en-US" altLang="zh-CN" dirty="0" err="1" smtClean="0"/>
              <a:t>inode</a:t>
            </a:r>
            <a:r>
              <a:rPr lang="zh-CN" altLang="en-US" dirty="0" smtClean="0"/>
              <a:t>，“课本上”</a:t>
            </a:r>
            <a:r>
              <a:rPr lang="zh-CN" altLang="en-US" dirty="0" smtClean="0"/>
              <a:t>的“</a:t>
            </a:r>
            <a:r>
              <a:rPr lang="en-US" altLang="zh-CN" dirty="0" smtClean="0"/>
              <a:t>I</a:t>
            </a:r>
            <a:r>
              <a:rPr lang="zh-CN" altLang="en-US" dirty="0" smtClean="0"/>
              <a:t>节点”。</a:t>
            </a:r>
            <a:r>
              <a:rPr lang="zh-CN" altLang="en-US" dirty="0" smtClean="0"/>
              <a:t>包含（直接）索引表</a:t>
            </a:r>
            <a:endParaRPr lang="en-US" altLang="zh-CN" dirty="0" smtClean="0"/>
          </a:p>
          <a:p>
            <a:r>
              <a:rPr lang="en-US" altLang="zh-CN" dirty="0" smtClean="0"/>
              <a:t>bitmap</a:t>
            </a:r>
            <a:r>
              <a:rPr lang="zh-CN" altLang="en-US" dirty="0" smtClean="0"/>
              <a:t>： 简单位图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568" y="3323026"/>
            <a:ext cx="7091024" cy="285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8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RFS</a:t>
            </a:r>
            <a:r>
              <a:rPr lang="zh-CN" altLang="en-US" dirty="0" smtClean="0"/>
              <a:t>的目录文件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6556131" cy="4351338"/>
          </a:xfrm>
        </p:spPr>
        <p:txBody>
          <a:bodyPr/>
          <a:lstStyle/>
          <a:p>
            <a:r>
              <a:rPr lang="zh-CN" altLang="en-US" dirty="0" smtClean="0"/>
              <a:t>“课本上”的目录文件</a:t>
            </a:r>
            <a:endParaRPr lang="en-US" altLang="zh-CN" dirty="0" smtClean="0"/>
          </a:p>
          <a:p>
            <a:r>
              <a:rPr lang="en-US" altLang="zh-CN" dirty="0" smtClean="0"/>
              <a:t>&lt;</a:t>
            </a:r>
            <a:r>
              <a:rPr lang="zh-CN" altLang="en-US" dirty="0" smtClean="0"/>
              <a:t>名字，</a:t>
            </a:r>
            <a:r>
              <a:rPr lang="en-US" altLang="zh-CN" dirty="0" err="1" smtClean="0"/>
              <a:t>dinode</a:t>
            </a:r>
            <a:r>
              <a:rPr lang="zh-CN" altLang="en-US" dirty="0" smtClean="0"/>
              <a:t>编号</a:t>
            </a:r>
            <a:r>
              <a:rPr lang="en-US" altLang="zh-CN" dirty="0" smtClean="0"/>
              <a:t>&gt;</a:t>
            </a:r>
            <a:r>
              <a:rPr lang="zh-CN" altLang="en-US" dirty="0" smtClean="0"/>
              <a:t>的集合</a:t>
            </a:r>
            <a:endParaRPr lang="zh-CN" altLang="en-US" dirty="0"/>
          </a:p>
        </p:txBody>
      </p:sp>
      <p:pic>
        <p:nvPicPr>
          <p:cNvPr id="4098" name="Picture 2" descr="16603964575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793" y="2034808"/>
            <a:ext cx="44196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99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RFS</a:t>
            </a:r>
            <a:r>
              <a:rPr lang="zh-CN" altLang="en-US" dirty="0" smtClean="0"/>
              <a:t>中的硬链接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580185" cy="4351338"/>
          </a:xfrm>
        </p:spPr>
        <p:txBody>
          <a:bodyPr/>
          <a:lstStyle/>
          <a:p>
            <a:r>
              <a:rPr lang="zh-CN" altLang="en-US" dirty="0" smtClean="0"/>
              <a:t>“课本上”的硬链接</a:t>
            </a:r>
            <a:endParaRPr lang="zh-CN" altLang="en-US" dirty="0"/>
          </a:p>
        </p:txBody>
      </p:sp>
      <p:pic>
        <p:nvPicPr>
          <p:cNvPr id="5122" name="Picture 2" descr="16603964575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131" y="1819849"/>
            <a:ext cx="4597155" cy="435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16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8F569A-765D-49D2-B22D-E893CE4F7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目录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626242-E069-4BEE-9029-022C0081B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effectLst/>
                <a:latin typeface="Times New Roman" panose="02020603050405020304" pitchFamily="18" charset="0"/>
              </a:rPr>
              <a:t>实验</a:t>
            </a:r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4</a:t>
            </a:r>
            <a:r>
              <a:rPr lang="zh-CN" altLang="en-US" b="0" i="0" u="none" strike="noStrike" dirty="0" smtClean="0">
                <a:effectLst/>
                <a:latin typeface="Times New Roman" panose="02020603050405020304" pitchFamily="18" charset="0"/>
              </a:rPr>
              <a:t>的</a:t>
            </a:r>
            <a:r>
              <a:rPr lang="zh-CN" altLang="en-US" b="0" i="0" u="none" strike="noStrike" dirty="0">
                <a:effectLst/>
                <a:latin typeface="Times New Roman" panose="02020603050405020304" pitchFamily="18" charset="0"/>
              </a:rPr>
              <a:t>基础知识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742950" lvl="1" indent="-285750"/>
            <a:r>
              <a:rPr lang="en-US" altLang="zh-CN" dirty="0">
                <a:latin typeface="Times New Roman" panose="02020603050405020304" pitchFamily="18" charset="0"/>
              </a:rPr>
              <a:t>PKE</a:t>
            </a:r>
            <a:r>
              <a:rPr lang="zh-CN" altLang="en-US" dirty="0">
                <a:latin typeface="Times New Roman" panose="02020603050405020304" pitchFamily="18" charset="0"/>
              </a:rPr>
              <a:t>文件系统架构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742950" lvl="1" indent="-285750"/>
            <a:r>
              <a:rPr lang="zh-CN" altLang="en-US" dirty="0">
                <a:latin typeface="Times New Roman" panose="02020603050405020304" pitchFamily="18" charset="0"/>
              </a:rPr>
              <a:t>文件系统提供的接口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742950" lvl="1" indent="-285750"/>
            <a:r>
              <a:rPr lang="zh-CN" altLang="en-US" dirty="0">
                <a:latin typeface="Times New Roman" panose="02020603050405020304" pitchFamily="18" charset="0"/>
              </a:rPr>
              <a:t>虚拟</a:t>
            </a:r>
            <a:r>
              <a:rPr lang="zh-CN" altLang="en-US" dirty="0" smtClean="0">
                <a:latin typeface="Times New Roman" panose="02020603050405020304" pitchFamily="18" charset="0"/>
              </a:rPr>
              <a:t>文件系统</a:t>
            </a:r>
            <a:r>
              <a:rPr lang="en-US" altLang="zh-CN" dirty="0" smtClean="0">
                <a:latin typeface="Times New Roman" panose="02020603050405020304" pitchFamily="18" charset="0"/>
              </a:rPr>
              <a:t>VFS</a:t>
            </a:r>
          </a:p>
          <a:p>
            <a:pPr marL="742950" lvl="1" indent="-285750"/>
            <a:r>
              <a:rPr lang="en-US" altLang="zh-CN" dirty="0">
                <a:latin typeface="Times New Roman" panose="02020603050405020304" pitchFamily="18" charset="0"/>
              </a:rPr>
              <a:t>RFS</a:t>
            </a:r>
            <a:r>
              <a:rPr lang="zh-CN" altLang="en-US" dirty="0" smtClean="0">
                <a:latin typeface="Times New Roman" panose="02020603050405020304" pitchFamily="18" charset="0"/>
              </a:rPr>
              <a:t>文件系统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u="none" strike="noStrike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实验内容</a:t>
            </a:r>
            <a:endParaRPr lang="en-US" altLang="zh-CN" b="0" i="0" u="none" strike="noStrike" dirty="0" smtClean="0">
              <a:solidFill>
                <a:srgbClr val="FF0000"/>
              </a:solidFill>
              <a:effectLst/>
              <a:latin typeface="Times New Roman" panose="02020603050405020304" pitchFamily="18" charset="0"/>
            </a:endParaRPr>
          </a:p>
          <a:p>
            <a:pPr lvl="1"/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lab4_1 </a:t>
            </a:r>
            <a:r>
              <a:rPr lang="zh-CN" altLang="en-US" dirty="0" smtClean="0">
                <a:latin typeface="Times New Roman" panose="02020603050405020304" pitchFamily="18" charset="0"/>
              </a:rPr>
              <a:t>文件</a:t>
            </a:r>
            <a:r>
              <a:rPr lang="zh-CN" altLang="en-US" dirty="0">
                <a:latin typeface="Times New Roman" panose="02020603050405020304" pitchFamily="18" charset="0"/>
              </a:rPr>
              <a:t>操作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lvl="1"/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lab4_2 </a:t>
            </a:r>
            <a:r>
              <a:rPr lang="zh-CN" altLang="en-US" dirty="0" smtClean="0">
                <a:latin typeface="Times New Roman" panose="02020603050405020304" pitchFamily="18" charset="0"/>
              </a:rPr>
              <a:t>目录文件</a:t>
            </a:r>
            <a:endParaRPr lang="en-US" altLang="zh-CN" dirty="0" smtClean="0">
              <a:latin typeface="Times New Roman" panose="02020603050405020304" pitchFamily="18" charset="0"/>
            </a:endParaRPr>
          </a:p>
          <a:p>
            <a:pPr lvl="1"/>
            <a:r>
              <a:rPr lang="en-US" altLang="zh-CN" b="0" i="0" u="none" strike="noStrike" dirty="0" smtClean="0">
                <a:effectLst/>
                <a:latin typeface="Times New Roman" panose="02020603050405020304" pitchFamily="18" charset="0"/>
              </a:rPr>
              <a:t>lab4_3 </a:t>
            </a:r>
            <a:r>
              <a:rPr lang="zh-CN" altLang="en-US" dirty="0" smtClean="0">
                <a:latin typeface="Times New Roman" panose="02020603050405020304" pitchFamily="18" charset="0"/>
              </a:rPr>
              <a:t>硬</a:t>
            </a:r>
            <a:r>
              <a:rPr lang="zh-CN" altLang="en-US" dirty="0">
                <a:latin typeface="Times New Roman" panose="02020603050405020304" pitchFamily="18" charset="0"/>
              </a:rPr>
              <a:t>链接</a:t>
            </a:r>
            <a:endParaRPr lang="zh-CN" altLang="en-US" b="0" i="0" dirty="0"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03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84B98E51-7E26-499C-90D8-B5D0F59C4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lab4_1 </a:t>
            </a:r>
            <a:r>
              <a:rPr lang="zh-CN" altLang="en-US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文件操作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B42BD0A-02D9-4041-8101-959C8384D60B}"/>
              </a:ext>
            </a:extLst>
          </p:cNvPr>
          <p:cNvSpPr txBox="1"/>
          <p:nvPr/>
        </p:nvSpPr>
        <p:spPr>
          <a:xfrm>
            <a:off x="2415161" y="61396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给定应用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B0B78AB-950A-45F5-98AB-3990EC8E145E}"/>
              </a:ext>
            </a:extLst>
          </p:cNvPr>
          <p:cNvSpPr txBox="1"/>
          <p:nvPr/>
        </p:nvSpPr>
        <p:spPr>
          <a:xfrm>
            <a:off x="8140232" y="61396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预期输出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47" y="1793630"/>
            <a:ext cx="4662466" cy="37059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527" y="1242717"/>
            <a:ext cx="6013071" cy="480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97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B98E51-7E26-499C-90D8-B5D0F59C4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lab4_1 </a:t>
            </a:r>
            <a:r>
              <a:rPr lang="zh-CN" altLang="en-US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文件操作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F9C1F4-6548-481D-899A-9DF90EB6F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实验内容：</a:t>
            </a:r>
            <a:endParaRPr lang="en-US" altLang="zh-CN" sz="3200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在</a:t>
            </a: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</a:rPr>
              <a:t>PKE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操作系统内核中完善</a:t>
            </a:r>
            <a:r>
              <a:rPr lang="zh-CN" altLang="en-US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对</a:t>
            </a:r>
            <a:r>
              <a:rPr lang="en-US" altLang="zh-CN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RFS</a:t>
            </a:r>
            <a:r>
              <a:rPr lang="zh-CN" altLang="en-US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文件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的操作，使得它能够正确处理用户进程的打开、创建、读写文件请求。。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修改</a:t>
            </a:r>
            <a:r>
              <a:rPr lang="en-US" altLang="zh-CN" b="0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kernel/</a:t>
            </a:r>
            <a:r>
              <a:rPr lang="en-US" altLang="zh-CN" b="0" i="0" dirty="0" err="1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rfs.c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文件中</a:t>
            </a:r>
            <a:r>
              <a:rPr lang="zh-CN" altLang="en-US" b="0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的</a:t>
            </a:r>
            <a:r>
              <a:rPr lang="en-US" altLang="zh-CN" dirty="0" err="1">
                <a:solidFill>
                  <a:srgbClr val="40485B"/>
                </a:solidFill>
                <a:latin typeface="Times New Roman" panose="02020603050405020304" pitchFamily="18" charset="0"/>
              </a:rPr>
              <a:t>rfs_create</a:t>
            </a: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</a:rPr>
              <a:t>()</a:t>
            </a:r>
            <a:r>
              <a:rPr lang="zh-CN" altLang="en-US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函数</a:t>
            </a:r>
            <a:r>
              <a:rPr lang="zh-CN" altLang="en-US" b="0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。填写</a:t>
            </a:r>
            <a:r>
              <a:rPr lang="en-US" altLang="zh-CN" b="0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disk </a:t>
            </a:r>
            <a:r>
              <a:rPr lang="en-US" altLang="zh-CN" b="0" i="0" dirty="0" err="1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inode</a:t>
            </a:r>
            <a:r>
              <a:rPr lang="zh-CN" altLang="en-US" b="0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完成</a:t>
            </a:r>
            <a:r>
              <a:rPr lang="en-US" altLang="zh-CN" b="0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RFS</a:t>
            </a:r>
            <a:r>
              <a:rPr lang="zh-CN" altLang="en-US" b="0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文件的创建过程。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83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84B98E51-7E26-499C-90D8-B5D0F59C4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lab4_2</a:t>
            </a:r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目录文件</a:t>
            </a:r>
            <a:endParaRPr lang="en-US" altLang="zh-CN" b="1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B42BD0A-02D9-4041-8101-959C8384D60B}"/>
              </a:ext>
            </a:extLst>
          </p:cNvPr>
          <p:cNvSpPr txBox="1"/>
          <p:nvPr/>
        </p:nvSpPr>
        <p:spPr>
          <a:xfrm>
            <a:off x="2415161" y="61396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给定应用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B0B78AB-950A-45F5-98AB-3990EC8E145E}"/>
              </a:ext>
            </a:extLst>
          </p:cNvPr>
          <p:cNvSpPr txBox="1"/>
          <p:nvPr/>
        </p:nvSpPr>
        <p:spPr>
          <a:xfrm>
            <a:off x="8140232" y="61396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预期输出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65" y="1652953"/>
            <a:ext cx="4748991" cy="34861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479" y="1181776"/>
            <a:ext cx="5548217" cy="44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17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B98E51-7E26-499C-90D8-B5D0F59C4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lab4_2</a:t>
            </a:r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目录文件</a:t>
            </a:r>
            <a:endParaRPr lang="en-US" altLang="zh-CN" b="1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F9C1F4-6548-481D-899A-9DF90EB6F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实验内容：</a:t>
            </a:r>
            <a:endParaRPr lang="en-US" altLang="zh-CN" sz="3200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在</a:t>
            </a: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</a:rPr>
              <a:t>PKE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操作系统内核中完善</a:t>
            </a:r>
            <a:r>
              <a:rPr lang="zh-CN" altLang="en-US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对</a:t>
            </a:r>
            <a:r>
              <a:rPr lang="en-US" altLang="zh-CN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RFS</a:t>
            </a:r>
            <a:r>
              <a:rPr lang="zh-CN" altLang="en-US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目录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文件的访问操作，使得它能够正确处理用户进程的打开、读取目录文件请求。。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完善</a:t>
            </a:r>
            <a:r>
              <a:rPr lang="en-US" altLang="zh-CN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kernel/</a:t>
            </a:r>
            <a:r>
              <a:rPr lang="en-US" altLang="zh-CN" dirty="0" err="1" smtClean="0">
                <a:solidFill>
                  <a:srgbClr val="40485B"/>
                </a:solidFill>
                <a:latin typeface="Times New Roman" panose="02020603050405020304" pitchFamily="18" charset="0"/>
              </a:rPr>
              <a:t>rfs.c</a:t>
            </a:r>
            <a:r>
              <a:rPr lang="zh-CN" altLang="en-US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中的</a:t>
            </a:r>
            <a:r>
              <a:rPr lang="en-US" altLang="zh-CN" dirty="0" err="1">
                <a:solidFill>
                  <a:srgbClr val="40485B"/>
                </a:solidFill>
                <a:latin typeface="Times New Roman" panose="02020603050405020304" pitchFamily="18" charset="0"/>
              </a:rPr>
              <a:t>rfs_readdir</a:t>
            </a:r>
            <a:r>
              <a:rPr lang="en-US" altLang="zh-CN" b="0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 ()</a:t>
            </a:r>
            <a:r>
              <a:rPr lang="zh-CN" altLang="en-US" b="0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函数，使得该函数能够正确返回</a:t>
            </a:r>
            <a:r>
              <a:rPr lang="en-US" altLang="zh-CN" b="0" i="0" dirty="0" err="1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dir</a:t>
            </a:r>
            <a:r>
              <a:rPr lang="zh-CN" altLang="en-US" b="0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结构（应用态的</a:t>
            </a:r>
            <a:r>
              <a:rPr lang="en-US" altLang="zh-CN" b="0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ls</a:t>
            </a:r>
            <a:r>
              <a:rPr lang="zh-CN" altLang="en-US" b="0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能够把目录项都列出来）。</a:t>
            </a:r>
            <a:endParaRPr lang="zh-CN" altLang="en-US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67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84B98E51-7E26-499C-90D8-B5D0F59C4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lab4_3 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硬</a:t>
            </a:r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链接</a:t>
            </a:r>
            <a:endParaRPr lang="zh-CN" altLang="en-US" b="1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B42BD0A-02D9-4041-8101-959C8384D60B}"/>
              </a:ext>
            </a:extLst>
          </p:cNvPr>
          <p:cNvSpPr txBox="1"/>
          <p:nvPr/>
        </p:nvSpPr>
        <p:spPr>
          <a:xfrm>
            <a:off x="2415161" y="61396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给定应用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B0B78AB-950A-45F5-98AB-3990EC8E145E}"/>
              </a:ext>
            </a:extLst>
          </p:cNvPr>
          <p:cNvSpPr txBox="1"/>
          <p:nvPr/>
        </p:nvSpPr>
        <p:spPr>
          <a:xfrm>
            <a:off x="8140232" y="61396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预期输出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01" y="1626577"/>
            <a:ext cx="5599499" cy="415876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0" y="1824404"/>
            <a:ext cx="5228605" cy="396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5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B98E51-7E26-499C-90D8-B5D0F59C4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i="0" dirty="0" smtClean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lab4_3 </a:t>
            </a:r>
            <a:r>
              <a:rPr lang="zh-CN" altLang="en-US" b="1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硬</a:t>
            </a:r>
            <a:r>
              <a:rPr lang="zh-CN" altLang="en-US" b="1" dirty="0">
                <a:solidFill>
                  <a:srgbClr val="40485B"/>
                </a:solidFill>
                <a:latin typeface="Times New Roman" panose="02020603050405020304" pitchFamily="18" charset="0"/>
              </a:rPr>
              <a:t>链接</a:t>
            </a:r>
            <a:endParaRPr lang="zh-CN" altLang="en-US" b="1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F9C1F4-6548-481D-899A-9DF90EB6F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b="0" i="0" dirty="0">
                <a:solidFill>
                  <a:srgbClr val="40485B"/>
                </a:solidFill>
                <a:effectLst/>
                <a:latin typeface="Times New Roman" panose="02020603050405020304" pitchFamily="18" charset="0"/>
              </a:rPr>
              <a:t>实验内容：</a:t>
            </a:r>
            <a:endParaRPr lang="en-US" altLang="zh-CN" sz="3200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在</a:t>
            </a: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</a:rPr>
              <a:t>PKE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操作系统内核中完善</a:t>
            </a:r>
            <a:r>
              <a:rPr lang="zh-CN" altLang="en-US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对</a:t>
            </a:r>
            <a:r>
              <a:rPr lang="en-US" altLang="zh-CN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RFS</a:t>
            </a:r>
            <a:r>
              <a:rPr lang="zh-CN" altLang="en-US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文件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的访问操作，使得它能够正确处理用户进程的创建、删除硬链接的请求。。</a:t>
            </a:r>
            <a:endParaRPr lang="en-US" altLang="zh-CN" b="0" i="0" dirty="0">
              <a:solidFill>
                <a:srgbClr val="40485B"/>
              </a:solidFill>
              <a:effectLst/>
              <a:latin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完善</a:t>
            </a:r>
            <a:r>
              <a:rPr lang="en-US" altLang="zh-CN" dirty="0">
                <a:solidFill>
                  <a:srgbClr val="40485B"/>
                </a:solidFill>
                <a:latin typeface="Times New Roman" panose="02020603050405020304" pitchFamily="18" charset="0"/>
              </a:rPr>
              <a:t>kernel/</a:t>
            </a:r>
            <a:r>
              <a:rPr lang="en-US" altLang="zh-CN" dirty="0" err="1">
                <a:solidFill>
                  <a:srgbClr val="40485B"/>
                </a:solidFill>
                <a:latin typeface="Times New Roman" panose="02020603050405020304" pitchFamily="18" charset="0"/>
              </a:rPr>
              <a:t>rfs.c</a:t>
            </a:r>
            <a:r>
              <a:rPr lang="zh-CN" altLang="en-US" dirty="0">
                <a:solidFill>
                  <a:srgbClr val="40485B"/>
                </a:solidFill>
                <a:latin typeface="Times New Roman" panose="02020603050405020304" pitchFamily="18" charset="0"/>
              </a:rPr>
              <a:t>中</a:t>
            </a:r>
            <a:r>
              <a:rPr lang="zh-CN" altLang="en-US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的</a:t>
            </a:r>
            <a:r>
              <a:rPr lang="en-US" altLang="zh-CN" dirty="0" err="1" smtClean="0">
                <a:solidFill>
                  <a:srgbClr val="40485B"/>
                </a:solidFill>
                <a:latin typeface="Times New Roman" panose="02020603050405020304" pitchFamily="18" charset="0"/>
              </a:rPr>
              <a:t>rfs_link</a:t>
            </a:r>
            <a:r>
              <a:rPr lang="en-US" altLang="zh-CN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()</a:t>
            </a:r>
            <a:r>
              <a:rPr lang="zh-CN" altLang="en-US" dirty="0" smtClean="0">
                <a:solidFill>
                  <a:srgbClr val="40485B"/>
                </a:solidFill>
                <a:latin typeface="Times New Roman" panose="02020603050405020304" pitchFamily="18" charset="0"/>
              </a:rPr>
              <a:t>函数，使其能够完成硬链接过程。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69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633</Words>
  <Application>Microsoft Office PowerPoint</Application>
  <PresentationFormat>宽屏</PresentationFormat>
  <Paragraphs>89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3" baseType="lpstr">
      <vt:lpstr>等线</vt:lpstr>
      <vt:lpstr>等线 Light</vt:lpstr>
      <vt:lpstr>Arial</vt:lpstr>
      <vt:lpstr>Times New Roman</vt:lpstr>
      <vt:lpstr>Office 主题​​</vt:lpstr>
      <vt:lpstr>基于RISC-V代理内核的操作系统课程实验与课程设计</vt:lpstr>
      <vt:lpstr>目录</vt:lpstr>
      <vt:lpstr>实验4的基础知识</vt:lpstr>
      <vt:lpstr>PKE文件系统架构</vt:lpstr>
      <vt:lpstr>文件系统的进程接口</vt:lpstr>
      <vt:lpstr>VFS的实现</vt:lpstr>
      <vt:lpstr>VFS层的目录组织</vt:lpstr>
      <vt:lpstr>关于RFS（设计思想）</vt:lpstr>
      <vt:lpstr>RFS的基础构成</vt:lpstr>
      <vt:lpstr>RFS的目录文件</vt:lpstr>
      <vt:lpstr>RFS中的硬链接</vt:lpstr>
      <vt:lpstr>目录</vt:lpstr>
      <vt:lpstr>lab4_1 文件操作</vt:lpstr>
      <vt:lpstr>lab4_1 文件操作</vt:lpstr>
      <vt:lpstr>lab4_2目录文件</vt:lpstr>
      <vt:lpstr>lab4_2目录文件</vt:lpstr>
      <vt:lpstr>lab4_3 硬链接</vt:lpstr>
      <vt:lpstr>lab4_3 硬链接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第五章．实验3：进程管理 </dc:title>
  <dc:creator>huo zhenfei</dc:creator>
  <cp:lastModifiedBy>Zhiyuan</cp:lastModifiedBy>
  <cp:revision>155</cp:revision>
  <dcterms:created xsi:type="dcterms:W3CDTF">2022-05-24T05:11:13Z</dcterms:created>
  <dcterms:modified xsi:type="dcterms:W3CDTF">2023-02-19T03:24:33Z</dcterms:modified>
</cp:coreProperties>
</file>