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handoutMasterIdLst>
    <p:handoutMasterId r:id="rId12"/>
  </p:handoutMasterIdLst>
  <p:sldIdLst>
    <p:sldId id="414" r:id="rId2"/>
    <p:sldId id="417" r:id="rId3"/>
    <p:sldId id="421" r:id="rId4"/>
    <p:sldId id="418" r:id="rId5"/>
    <p:sldId id="419" r:id="rId6"/>
    <p:sldId id="420" r:id="rId7"/>
    <p:sldId id="422" r:id="rId8"/>
    <p:sldId id="423" r:id="rId9"/>
    <p:sldId id="424" r:id="rId10"/>
  </p:sldIdLst>
  <p:sldSz cx="9144000" cy="6858000" type="screen4x3"/>
  <p:notesSz cx="6858000" cy="994727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FF6600"/>
    <a:srgbClr val="0033CC"/>
    <a:srgbClr val="0066FF"/>
    <a:srgbClr val="0000FF"/>
    <a:srgbClr val="292929"/>
    <a:srgbClr val="000000"/>
    <a:srgbClr val="FFFFFF"/>
    <a:srgbClr val="007434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6" autoAdjust="0"/>
    <p:restoredTop sz="91808" autoAdjust="0"/>
  </p:normalViewPr>
  <p:slideViewPr>
    <p:cSldViewPr>
      <p:cViewPr>
        <p:scale>
          <a:sx n="60" d="100"/>
          <a:sy n="60" d="100"/>
        </p:scale>
        <p:origin x="-2172" y="-6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5F221525-D354-4453-A91D-99FA8056FE32}" type="datetimeFigureOut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11724C49-8CB4-4C4C-879A-547A7E4671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882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DA978DE3-7E29-48D0-9D06-239891A30766}" type="datetimeFigureOut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724957"/>
            <a:ext cx="5486400" cy="4476274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28C40AE3-6A12-4E1C-9092-565BBA06BA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684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1BF43-420D-48A1-8B7D-D94320BF9CF3}" type="datetime1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642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14817"/>
            <a:ext cx="8229600" cy="649887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292929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8592"/>
          </a:xfrm>
        </p:spPr>
        <p:txBody>
          <a:bodyPr/>
          <a:lstStyle>
            <a:lvl1pPr marL="450850" indent="-450850">
              <a:buClr>
                <a:schemeClr val="bg1">
                  <a:lumMod val="50000"/>
                </a:schemeClr>
              </a:buClr>
              <a:buFont typeface="Wingdings" pitchFamily="2" charset="2"/>
              <a:buChar char="n"/>
              <a:defRPr b="1">
                <a:latin typeface="微软雅黑" pitchFamily="34" charset="-122"/>
                <a:ea typeface="微软雅黑" pitchFamily="34" charset="-122"/>
              </a:defRPr>
            </a:lvl1pPr>
            <a:lvl2pPr marL="900113" indent="-442913">
              <a:defRPr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defRPr>
            </a:lvl2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99D1D-2577-4F87-A228-DC537BE84833}" type="datetime1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7039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05F2-7156-4D87-B60A-87F84C3BB1A5}" type="datetime1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499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3E29-CDCE-4BA3-BA38-5CAEFBDFFCEA}" type="datetime1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86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9843-9729-4A3F-B0D8-9AE3FAFC6E43}" type="datetime1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016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39F1C-786F-43CC-BF43-5DA94D73C507}" type="datetime1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059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2D9B-7908-4A52-8C7D-96436D5A103F}" type="datetime1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148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D7C6-7D35-4847-94CC-62209E35E7F6}" type="datetime1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522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8F732-05D3-4F3B-BB67-8A348EDBF16F}" type="datetime1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034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810A2-5D9F-4A67-94F9-9B44BE0C210A}" type="datetime1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305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4CD66-04A6-4287-903D-40F0299C2B64}" type="datetime1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65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B5FD0-5C9E-4562-A6C2-704AA3EADAD1}" type="datetime1">
              <a:rPr lang="zh-CN" altLang="en-US" smtClean="0"/>
              <a:t>2013/7/20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118EB-B13D-40AC-9B58-2F23765D24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39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1813" indent="-531813" algn="l" defTabSz="914400" rtl="0" eaLnBrk="1" latinLnBrk="0" hangingPunct="1">
        <a:spcBef>
          <a:spcPct val="20000"/>
        </a:spcBef>
        <a:buClr>
          <a:srgbClr val="4D4D4D"/>
        </a:buClr>
        <a:buFont typeface="Wingdings" pitchFamily="2" charset="2"/>
        <a:buChar char="n"/>
        <a:defRPr lang="zh-CN" altLang="en-US" sz="3200" b="1" kern="1200" dirty="0" smtClean="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功能点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：门户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1</a:t>
            </a:fld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0" y="980728"/>
            <a:ext cx="9144000" cy="55446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979712" y="3429000"/>
            <a:ext cx="1224136" cy="108012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发布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0" y="1412776"/>
            <a:ext cx="9144000" cy="1656184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331640" y="1808820"/>
            <a:ext cx="4896544" cy="97210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 社交化的软件生态环境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项目托管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发布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开源资源共享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4067944" y="3429000"/>
            <a:ext cx="1224136" cy="108012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创建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6103604" y="3429000"/>
            <a:ext cx="1224136" cy="108012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转化</a:t>
            </a:r>
            <a:endParaRPr lang="en-US" altLang="zh-CN" b="1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开源</a:t>
            </a:r>
            <a:endParaRPr lang="en-US" altLang="zh-CN" b="1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0" y="5986289"/>
            <a:ext cx="9144000" cy="539055"/>
          </a:xfrm>
          <a:prstGeom prst="roundRect">
            <a:avLst>
              <a:gd name="adj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更多关于</a:t>
            </a:r>
            <a:r>
              <a:rPr lang="en-US" altLang="zh-CN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Trustie &gt;&gt;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35496" y="999432"/>
            <a:ext cx="72008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778670" y="999432"/>
            <a:ext cx="72008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540893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开发者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 descr="D:\课题\!确实课题\trusti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535" y="1676410"/>
            <a:ext cx="702939" cy="63646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组合 17"/>
          <p:cNvGrpSpPr/>
          <p:nvPr/>
        </p:nvGrpSpPr>
        <p:grpSpPr>
          <a:xfrm>
            <a:off x="6006936" y="1537873"/>
            <a:ext cx="1949441" cy="1351974"/>
            <a:chOff x="6377900" y="1537873"/>
            <a:chExt cx="1519008" cy="1351974"/>
          </a:xfrm>
        </p:grpSpPr>
        <p:sp>
          <p:nvSpPr>
            <p:cNvPr id="12" name="圆角矩形 11"/>
            <p:cNvSpPr/>
            <p:nvPr/>
          </p:nvSpPr>
          <p:spPr>
            <a:xfrm>
              <a:off x="6377900" y="1537873"/>
              <a:ext cx="1512168" cy="289318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200" dirty="0" smtClean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请输入用户名</a:t>
              </a:r>
              <a:endPara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6379474" y="1891484"/>
              <a:ext cx="1512168" cy="289318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</a:t>
              </a:r>
              <a:r>
                <a:rPr lang="zh-CN" altLang="en-US" sz="1200" dirty="0" smtClean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输入邮箱地址</a:t>
              </a:r>
              <a:endPara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6384740" y="2239961"/>
              <a:ext cx="1512168" cy="289318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</a:t>
              </a:r>
              <a:r>
                <a:rPr lang="zh-CN" altLang="en-US" sz="1200" dirty="0" smtClean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输入口令</a:t>
              </a:r>
              <a:endPara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6395012" y="2600529"/>
              <a:ext cx="745812" cy="28931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注册</a:t>
              </a:r>
              <a:endParaRPr lang="zh-CN" altLang="en-US" sz="1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7197802" y="2596395"/>
              <a:ext cx="693840" cy="28931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登陆</a:t>
              </a:r>
              <a:endParaRPr lang="zh-CN" altLang="en-US" sz="1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5" name="圆角矩形 24"/>
          <p:cNvSpPr/>
          <p:nvPr/>
        </p:nvSpPr>
        <p:spPr>
          <a:xfrm>
            <a:off x="2404989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投资人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161073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主题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8018842" y="999430"/>
            <a:ext cx="1089662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我的主页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619672" y="4869161"/>
            <a:ext cx="1872208" cy="8290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发布一个软件需求，招募技术团队或寻求技术支持。</a:t>
            </a:r>
          </a:p>
        </p:txBody>
      </p:sp>
      <p:sp>
        <p:nvSpPr>
          <p:cNvPr id="29" name="矩形 28"/>
          <p:cNvSpPr/>
          <p:nvPr/>
        </p:nvSpPr>
        <p:spPr>
          <a:xfrm>
            <a:off x="3779912" y="4869161"/>
            <a:ext cx="1872208" cy="8290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创建一个支持团队协同开发的项目托管空间。</a:t>
            </a:r>
          </a:p>
        </p:txBody>
      </p:sp>
      <p:sp>
        <p:nvSpPr>
          <p:cNvPr id="30" name="矩形 29"/>
          <p:cNvSpPr/>
          <p:nvPr/>
        </p:nvSpPr>
        <p:spPr>
          <a:xfrm>
            <a:off x="5779568" y="4869160"/>
            <a:ext cx="1872208" cy="11226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帮助你选择合适的开源软件构建你的应用系统。</a:t>
            </a:r>
          </a:p>
        </p:txBody>
      </p:sp>
    </p:spTree>
    <p:extLst>
      <p:ext uri="{BB962C8B-B14F-4D97-AF65-F5344CB8AC3E}">
        <p14:creationId xmlns:p14="http://schemas.microsoft.com/office/powerpoint/2010/main" val="189452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功能点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：用户主页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0" y="980728"/>
            <a:ext cx="9144000" cy="55446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2" descr="D:\课题\!确实课题\trusti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351469" cy="3182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0" y="1484784"/>
            <a:ext cx="9143999" cy="50405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726343" y="999432"/>
            <a:ext cx="72008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302407" y="999432"/>
            <a:ext cx="72008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015716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开发者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879812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投资人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3635896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主题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7236296" y="999430"/>
            <a:ext cx="1872208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当前用户：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李四</a:t>
            </a:r>
          </a:p>
        </p:txBody>
      </p:sp>
      <p:sp>
        <p:nvSpPr>
          <p:cNvPr id="20" name="矩形 19"/>
          <p:cNvSpPr/>
          <p:nvPr/>
        </p:nvSpPr>
        <p:spPr>
          <a:xfrm>
            <a:off x="858969" y="1484784"/>
            <a:ext cx="7119251" cy="504056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1990759" y="1645095"/>
            <a:ext cx="972108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张三</a:t>
            </a: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丰</a:t>
            </a:r>
          </a:p>
        </p:txBody>
      </p:sp>
      <p:sp>
        <p:nvSpPr>
          <p:cNvPr id="23" name="圆角矩形 22"/>
          <p:cNvSpPr/>
          <p:nvPr/>
        </p:nvSpPr>
        <p:spPr>
          <a:xfrm>
            <a:off x="1075954" y="2688206"/>
            <a:ext cx="299199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标签： 软件开发 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Java  Ruby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040273" y="2112142"/>
            <a:ext cx="1739639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XXXXXXXXXX</a:t>
            </a:r>
          </a:p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jack@163.com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7430476" y="1519783"/>
            <a:ext cx="597908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账号配置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4067944" y="1789111"/>
            <a:ext cx="3563033" cy="119624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5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参与项目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Trustie2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更新于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分钟前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12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个开发者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1400" b="1" dirty="0" err="1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RubyApp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更新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分钟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前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5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开发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者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1400" b="1" dirty="0" err="1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MobileApp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更新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天前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开发者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其他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个项目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4067944" y="5157192"/>
            <a:ext cx="2981561" cy="122413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动态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提交代码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#235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5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小时前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发布问题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#5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2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天前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….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其他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个动态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4067943" y="3330377"/>
            <a:ext cx="3563033" cy="132275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5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最新反馈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李四对我评价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了：代码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提交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#235,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9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小时前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王五给</a:t>
            </a: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</a:t>
            </a: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打分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了：缺陷修订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#67, 2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天前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….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其他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120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个反馈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1043608" y="3050602"/>
            <a:ext cx="2448272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关注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(25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043608" y="3889287"/>
            <a:ext cx="2549513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被关注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(50)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115616" y="3429000"/>
            <a:ext cx="2196244" cy="353667"/>
            <a:chOff x="1115616" y="3267481"/>
            <a:chExt cx="2376264" cy="377543"/>
          </a:xfrm>
        </p:grpSpPr>
        <p:sp>
          <p:nvSpPr>
            <p:cNvPr id="32" name="椭圆 31"/>
            <p:cNvSpPr/>
            <p:nvPr/>
          </p:nvSpPr>
          <p:spPr>
            <a:xfrm>
              <a:off x="1115616" y="3267485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628056" y="3267484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2120022" y="3267483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2627784" y="3267482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3131840" y="3267481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115616" y="4227461"/>
            <a:ext cx="2196244" cy="353667"/>
            <a:chOff x="1115616" y="3267481"/>
            <a:chExt cx="2376264" cy="377543"/>
          </a:xfrm>
        </p:grpSpPr>
        <p:sp>
          <p:nvSpPr>
            <p:cNvPr id="44" name="椭圆 43"/>
            <p:cNvSpPr/>
            <p:nvPr/>
          </p:nvSpPr>
          <p:spPr>
            <a:xfrm>
              <a:off x="1115616" y="3267485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628056" y="3267484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2120022" y="3267483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2627784" y="3267482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131840" y="3267481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加号 49"/>
          <p:cNvSpPr/>
          <p:nvPr/>
        </p:nvSpPr>
        <p:spPr>
          <a:xfrm>
            <a:off x="1970596" y="3130945"/>
            <a:ext cx="223814" cy="236361"/>
          </a:xfrm>
          <a:prstGeom prst="mathPlus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加号 50"/>
          <p:cNvSpPr/>
          <p:nvPr/>
        </p:nvSpPr>
        <p:spPr>
          <a:xfrm>
            <a:off x="3556098" y="2768549"/>
            <a:ext cx="223814" cy="236361"/>
          </a:xfrm>
          <a:prstGeom prst="mathPlus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84" y="1662256"/>
            <a:ext cx="936104" cy="91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矩形 36"/>
          <p:cNvSpPr/>
          <p:nvPr/>
        </p:nvSpPr>
        <p:spPr>
          <a:xfrm>
            <a:off x="1089007" y="5157661"/>
            <a:ext cx="2618897" cy="61159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2973227" y="5877272"/>
            <a:ext cx="741924" cy="28803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提交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1043608" y="4797152"/>
            <a:ext cx="1155695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给我留言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454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功能点</a:t>
            </a:r>
            <a:r>
              <a:rPr lang="en-US" altLang="zh-CN" dirty="0" smtClean="0"/>
              <a:t>3</a:t>
            </a:r>
            <a:r>
              <a:rPr lang="zh-CN" altLang="en-US" dirty="0" smtClean="0"/>
              <a:t>：需求主页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0" y="980728"/>
            <a:ext cx="9144000" cy="55446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2" descr="D:\课题\!确实课题\trusti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351469" cy="3182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0" y="1484784"/>
            <a:ext cx="9143999" cy="537321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726343" y="999432"/>
            <a:ext cx="72008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302407" y="999432"/>
            <a:ext cx="72008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015716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开发者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879812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投资人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3635896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主题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7236296" y="999430"/>
            <a:ext cx="1872208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当前用户：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李四</a:t>
            </a:r>
          </a:p>
        </p:txBody>
      </p:sp>
      <p:sp>
        <p:nvSpPr>
          <p:cNvPr id="20" name="矩形 19"/>
          <p:cNvSpPr/>
          <p:nvPr/>
        </p:nvSpPr>
        <p:spPr>
          <a:xfrm>
            <a:off x="858969" y="1484784"/>
            <a:ext cx="7119251" cy="53732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1990758" y="1645095"/>
            <a:ext cx="5389553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天基投资</a:t>
            </a:r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想投资一款移动定位</a:t>
            </a:r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147962" y="2616198"/>
            <a:ext cx="299199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标签： 软件开发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Java 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移动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040273" y="2112143"/>
            <a:ext cx="1739639" cy="1985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投资预算：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4143993" y="2204864"/>
            <a:ext cx="2448272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关注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(25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967427" y="2234071"/>
            <a:ext cx="1601632" cy="345865"/>
            <a:chOff x="1573634" y="3267481"/>
            <a:chExt cx="1732914" cy="377542"/>
          </a:xfrm>
        </p:grpSpPr>
        <p:sp>
          <p:nvSpPr>
            <p:cNvPr id="33" name="椭圆 32"/>
            <p:cNvSpPr/>
            <p:nvPr/>
          </p:nvSpPr>
          <p:spPr>
            <a:xfrm>
              <a:off x="1573634" y="3267484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2011584" y="3267483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2479046" y="3267482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2946508" y="3267481"/>
              <a:ext cx="360040" cy="3775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加号 49"/>
          <p:cNvSpPr/>
          <p:nvPr/>
        </p:nvSpPr>
        <p:spPr>
          <a:xfrm>
            <a:off x="5140274" y="2285207"/>
            <a:ext cx="223814" cy="236361"/>
          </a:xfrm>
          <a:prstGeom prst="mathPlus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加号 50"/>
          <p:cNvSpPr/>
          <p:nvPr/>
        </p:nvSpPr>
        <p:spPr>
          <a:xfrm>
            <a:off x="3491880" y="2688583"/>
            <a:ext cx="223814" cy="236361"/>
          </a:xfrm>
          <a:prstGeom prst="mathPlus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22" name="Picture 2" descr="C:\Program Files\Microsoft Office\MEDIA\CAGCAT10\j0149481.wm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00" y="1700808"/>
            <a:ext cx="883038" cy="89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圆角矩形 37"/>
          <p:cNvSpPr/>
          <p:nvPr/>
        </p:nvSpPr>
        <p:spPr>
          <a:xfrm>
            <a:off x="2051720" y="2363805"/>
            <a:ext cx="2391843" cy="1985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投资时限：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87624" y="3393465"/>
            <a:ext cx="6458934" cy="61159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6908857" y="4149080"/>
            <a:ext cx="741924" cy="28803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提交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1184057" y="2996952"/>
            <a:ext cx="1155695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我要回应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184057" y="4797152"/>
            <a:ext cx="6458934" cy="61159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我们正在开发此类项目，请进入</a:t>
            </a:r>
            <a:r>
              <a:rPr lang="en-US" altLang="zh-CN" sz="1600" b="1" dirty="0" err="1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mapp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项目。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35973" y="4437112"/>
            <a:ext cx="903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四反馈</a:t>
            </a:r>
            <a:endParaRPr lang="zh-CN" altLang="en-US" sz="1400" dirty="0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365" y="4465816"/>
            <a:ext cx="254123" cy="24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矩形 39"/>
          <p:cNvSpPr/>
          <p:nvPr/>
        </p:nvSpPr>
        <p:spPr>
          <a:xfrm>
            <a:off x="1214974" y="5841737"/>
            <a:ext cx="6458934" cy="61159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我们公司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万即可交付软件，大约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个月后交付。可先给您演示。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466890" y="5553705"/>
            <a:ext cx="14432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中创软件反馈</a:t>
            </a:r>
            <a:endParaRPr lang="zh-CN" altLang="en-US" sz="1400" dirty="0"/>
          </a:p>
        </p:txBody>
      </p:sp>
      <p:pic>
        <p:nvPicPr>
          <p:cNvPr id="1026" name="Picture 2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516" y="5517232"/>
            <a:ext cx="319140" cy="32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圆角矩形 38"/>
          <p:cNvSpPr/>
          <p:nvPr/>
        </p:nvSpPr>
        <p:spPr>
          <a:xfrm>
            <a:off x="4139952" y="2599903"/>
            <a:ext cx="1323764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应标项目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25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加号 43"/>
          <p:cNvSpPr/>
          <p:nvPr/>
        </p:nvSpPr>
        <p:spPr>
          <a:xfrm>
            <a:off x="5447195" y="2688583"/>
            <a:ext cx="223814" cy="236361"/>
          </a:xfrm>
          <a:prstGeom prst="mathPlus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24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功能</a:t>
            </a:r>
            <a:r>
              <a:rPr lang="zh-CN" altLang="en-US" dirty="0" smtClean="0"/>
              <a:t>点</a:t>
            </a:r>
            <a:r>
              <a:rPr lang="en-US" altLang="zh-CN" dirty="0" smtClean="0"/>
              <a:t>4</a:t>
            </a:r>
            <a:r>
              <a:rPr lang="zh-CN" altLang="en-US" dirty="0" smtClean="0"/>
              <a:t>：项目主页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4</a:t>
            </a:fld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0" y="980728"/>
            <a:ext cx="9144000" cy="55446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8" name="Picture 2" descr="D:\课题\!确实课题\trusti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351469" cy="3182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矩形 38"/>
          <p:cNvSpPr/>
          <p:nvPr/>
        </p:nvSpPr>
        <p:spPr>
          <a:xfrm>
            <a:off x="0" y="1484784"/>
            <a:ext cx="9143999" cy="50405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726343" y="999432"/>
            <a:ext cx="72008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1302407" y="999432"/>
            <a:ext cx="72008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2015716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开发者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2879812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投资人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3635896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主题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7236296" y="999430"/>
            <a:ext cx="1872208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当前用户：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尹刚</a:t>
            </a:r>
          </a:p>
        </p:txBody>
      </p:sp>
      <p:sp>
        <p:nvSpPr>
          <p:cNvPr id="46" name="矩形 45"/>
          <p:cNvSpPr/>
          <p:nvPr/>
        </p:nvSpPr>
        <p:spPr>
          <a:xfrm>
            <a:off x="858969" y="1484784"/>
            <a:ext cx="7119251" cy="504056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1907704" y="1610096"/>
            <a:ext cx="1237774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Trustie2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4892378" y="2204864"/>
            <a:ext cx="299199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标签：项目托管  社交网络 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Rails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1957217" y="1844824"/>
            <a:ext cx="5989617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将社交工具和软件开发工具集成，提供一种全新的社交化项目托管平台。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7430476" y="1484784"/>
            <a:ext cx="597908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账号配置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971601" y="3068960"/>
            <a:ext cx="3240360" cy="146001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缺陷列表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Trustie2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更新于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分钟前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12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个开发者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1200" b="1" dirty="0" err="1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RubyApp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更新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分钟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前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5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开发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者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1200" b="1" dirty="0" err="1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MobileApp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更新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天前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开发者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其他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128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个缺陷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4465351" y="4581128"/>
            <a:ext cx="2981561" cy="122413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最新动态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zh-CN" altLang="en-US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提交代码</a:t>
            </a: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#235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5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小时前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zh-CN" altLang="en-US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发布问题</a:t>
            </a: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#5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2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天前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….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其他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个动态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4465351" y="3114353"/>
            <a:ext cx="3563033" cy="132275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最新反馈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zh-CN" altLang="en-US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李四对我评价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了：代码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提交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#235,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9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小时前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zh-CN" altLang="en-US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王五给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</a:t>
            </a:r>
            <a:r>
              <a:rPr lang="zh-CN" altLang="en-US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打分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了：缺陷修订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#67, 2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天前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….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其他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120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个反馈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9" name="Picture 2" descr="D:\课题\!确实课题\trustie_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22717"/>
            <a:ext cx="850955" cy="7704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圆角矩形 69"/>
          <p:cNvSpPr/>
          <p:nvPr/>
        </p:nvSpPr>
        <p:spPr>
          <a:xfrm>
            <a:off x="948521" y="4509120"/>
            <a:ext cx="2975407" cy="146001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版本库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提交代码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#235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小时前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itchFamily="34" charset="0"/>
              <a:buChar char="•"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发布问题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#5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 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天前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其他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1280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个提交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1040422" y="2599277"/>
            <a:ext cx="1000323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个成员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圆角矩形 71"/>
          <p:cNvSpPr/>
          <p:nvPr/>
        </p:nvSpPr>
        <p:spPr>
          <a:xfrm>
            <a:off x="1835696" y="2599277"/>
            <a:ext cx="113412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2508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个关注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加号 78"/>
          <p:cNvSpPr/>
          <p:nvPr/>
        </p:nvSpPr>
        <p:spPr>
          <a:xfrm>
            <a:off x="7632957" y="2256535"/>
            <a:ext cx="223814" cy="236361"/>
          </a:xfrm>
          <a:prstGeom prst="mathPlus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1" name="直接连接符 80"/>
          <p:cNvCxnSpPr/>
          <p:nvPr/>
        </p:nvCxnSpPr>
        <p:spPr>
          <a:xfrm>
            <a:off x="858969" y="2636286"/>
            <a:ext cx="7119251" cy="0"/>
          </a:xfrm>
          <a:prstGeom prst="line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827584" y="2924318"/>
            <a:ext cx="7119251" cy="0"/>
          </a:xfrm>
          <a:prstGeom prst="line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3" name="圆角矩形 82"/>
          <p:cNvSpPr/>
          <p:nvPr/>
        </p:nvSpPr>
        <p:spPr>
          <a:xfrm>
            <a:off x="3707904" y="2599277"/>
            <a:ext cx="936104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23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个缺陷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4603233" y="2599903"/>
            <a:ext cx="1048887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225 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个任务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圆角矩形 84"/>
          <p:cNvSpPr/>
          <p:nvPr/>
        </p:nvSpPr>
        <p:spPr>
          <a:xfrm>
            <a:off x="5652120" y="2599276"/>
            <a:ext cx="1152128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1208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次提交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6804248" y="2599277"/>
            <a:ext cx="1034574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125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个文件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加号 86"/>
          <p:cNvSpPr/>
          <p:nvPr/>
        </p:nvSpPr>
        <p:spPr>
          <a:xfrm>
            <a:off x="1835696" y="3083804"/>
            <a:ext cx="223814" cy="236361"/>
          </a:xfrm>
          <a:prstGeom prst="mathPlus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1990576" y="2257127"/>
            <a:ext cx="19673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主页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 www.trusite.net</a:t>
            </a:r>
          </a:p>
        </p:txBody>
      </p:sp>
      <p:sp>
        <p:nvSpPr>
          <p:cNvPr id="89" name="圆角矩形 88"/>
          <p:cNvSpPr/>
          <p:nvPr/>
        </p:nvSpPr>
        <p:spPr>
          <a:xfrm>
            <a:off x="2645786" y="2588028"/>
            <a:ext cx="113412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(8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个投资者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365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功能</a:t>
            </a:r>
            <a:r>
              <a:rPr lang="zh-CN" altLang="en-US" dirty="0" smtClean="0"/>
              <a:t>点</a:t>
            </a:r>
            <a:r>
              <a:rPr lang="en-US" altLang="zh-CN" dirty="0" smtClean="0"/>
              <a:t>4</a:t>
            </a:r>
            <a:r>
              <a:rPr lang="zh-CN" altLang="en-US" dirty="0" smtClean="0"/>
              <a:t>：项目主页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0" y="980728"/>
            <a:ext cx="9144000" cy="55446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8" name="Picture 2" descr="D:\课题\!确实课题\trusti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351469" cy="3182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矩形 38"/>
          <p:cNvSpPr/>
          <p:nvPr/>
        </p:nvSpPr>
        <p:spPr>
          <a:xfrm>
            <a:off x="0" y="1484784"/>
            <a:ext cx="9143999" cy="50405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726343" y="999432"/>
            <a:ext cx="72008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1302407" y="999432"/>
            <a:ext cx="72008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2015716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开发者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2879812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投资人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3635896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主题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7236296" y="999430"/>
            <a:ext cx="1872208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当前用户：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尹刚</a:t>
            </a:r>
          </a:p>
        </p:txBody>
      </p:sp>
      <p:sp>
        <p:nvSpPr>
          <p:cNvPr id="46" name="矩形 45"/>
          <p:cNvSpPr/>
          <p:nvPr/>
        </p:nvSpPr>
        <p:spPr>
          <a:xfrm>
            <a:off x="858969" y="1484784"/>
            <a:ext cx="7119251" cy="504056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1907704" y="1610096"/>
            <a:ext cx="1237774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Trustie2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4892378" y="2204864"/>
            <a:ext cx="299199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标签：项目托管  社交网络 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Rails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1957217" y="1844824"/>
            <a:ext cx="5989617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将社交工具和软件开发工具集成，提供一种全新的社交化项目托管平台。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7430476" y="1484784"/>
            <a:ext cx="597908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账号配置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9" name="Picture 2" descr="D:\课题\!确实课题\trustie_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22717"/>
            <a:ext cx="850955" cy="7704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圆角矩形 70"/>
          <p:cNvSpPr/>
          <p:nvPr/>
        </p:nvSpPr>
        <p:spPr>
          <a:xfrm>
            <a:off x="1040422" y="2599277"/>
            <a:ext cx="1000323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个成员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圆角矩形 71"/>
          <p:cNvSpPr/>
          <p:nvPr/>
        </p:nvSpPr>
        <p:spPr>
          <a:xfrm>
            <a:off x="2177734" y="2599277"/>
            <a:ext cx="113412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2508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个关注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加号 78"/>
          <p:cNvSpPr/>
          <p:nvPr/>
        </p:nvSpPr>
        <p:spPr>
          <a:xfrm>
            <a:off x="7632957" y="2256535"/>
            <a:ext cx="223814" cy="236361"/>
          </a:xfrm>
          <a:prstGeom prst="mathPlus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1" name="直接连接符 80"/>
          <p:cNvCxnSpPr/>
          <p:nvPr/>
        </p:nvCxnSpPr>
        <p:spPr>
          <a:xfrm>
            <a:off x="858969" y="2636286"/>
            <a:ext cx="7119251" cy="0"/>
          </a:xfrm>
          <a:prstGeom prst="line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827584" y="2924318"/>
            <a:ext cx="7119251" cy="0"/>
          </a:xfrm>
          <a:prstGeom prst="line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3" name="圆角矩形 82"/>
          <p:cNvSpPr/>
          <p:nvPr/>
        </p:nvSpPr>
        <p:spPr>
          <a:xfrm>
            <a:off x="3275856" y="2599277"/>
            <a:ext cx="936104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23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个缺陷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4387209" y="2599903"/>
            <a:ext cx="1048887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225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个任务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圆角矩形 84"/>
          <p:cNvSpPr/>
          <p:nvPr/>
        </p:nvSpPr>
        <p:spPr>
          <a:xfrm>
            <a:off x="5436096" y="2599276"/>
            <a:ext cx="1152128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1208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次提交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6658029" y="2599277"/>
            <a:ext cx="140415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125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个文件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1990576" y="2257127"/>
            <a:ext cx="19673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主页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 www.trusite.net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2" y="3063427"/>
            <a:ext cx="6999565" cy="2813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左箭头 2"/>
          <p:cNvSpPr/>
          <p:nvPr/>
        </p:nvSpPr>
        <p:spPr>
          <a:xfrm>
            <a:off x="3592451" y="6040712"/>
            <a:ext cx="302913" cy="484632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左箭头 46"/>
          <p:cNvSpPr/>
          <p:nvPr/>
        </p:nvSpPr>
        <p:spPr>
          <a:xfrm flipH="1">
            <a:off x="4881703" y="6040712"/>
            <a:ext cx="302913" cy="484632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9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功能</a:t>
            </a:r>
            <a:r>
              <a:rPr lang="zh-CN" altLang="en-US" dirty="0" smtClean="0"/>
              <a:t>点</a:t>
            </a:r>
            <a:r>
              <a:rPr lang="en-US" altLang="zh-CN" dirty="0" smtClean="0"/>
              <a:t>4</a:t>
            </a:r>
            <a:r>
              <a:rPr lang="zh-CN" altLang="en-US" dirty="0" smtClean="0"/>
              <a:t>：项目主页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6</a:t>
            </a:fld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0" y="980728"/>
            <a:ext cx="9144000" cy="55446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8" name="Picture 2" descr="D:\课题\!确实课题\trusti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351469" cy="3182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矩形 38"/>
          <p:cNvSpPr/>
          <p:nvPr/>
        </p:nvSpPr>
        <p:spPr>
          <a:xfrm>
            <a:off x="0" y="1484784"/>
            <a:ext cx="9143999" cy="547260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726343" y="999432"/>
            <a:ext cx="72008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1302407" y="999432"/>
            <a:ext cx="72008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2015716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开发者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2879812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投资人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3635896" y="999431"/>
            <a:ext cx="86409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主题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7236296" y="999430"/>
            <a:ext cx="1872208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当前用户：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尹刚</a:t>
            </a:r>
          </a:p>
        </p:txBody>
      </p:sp>
      <p:sp>
        <p:nvSpPr>
          <p:cNvPr id="46" name="矩形 45"/>
          <p:cNvSpPr/>
          <p:nvPr/>
        </p:nvSpPr>
        <p:spPr>
          <a:xfrm>
            <a:off x="858969" y="1484784"/>
            <a:ext cx="7119251" cy="547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1907704" y="1610096"/>
            <a:ext cx="1237774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Trustie2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4892378" y="2204864"/>
            <a:ext cx="2991990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标签：项目托管  社交网络 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Rails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1957217" y="1844824"/>
            <a:ext cx="5989617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将社交工具和软件开发工具集成，提供一种全新的社交化项目托管平台。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7430476" y="1484784"/>
            <a:ext cx="597908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账号配置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9" name="Picture 2" descr="D:\课题\!确实课题\trustie_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22717"/>
            <a:ext cx="850955" cy="7704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圆角矩形 70"/>
          <p:cNvSpPr/>
          <p:nvPr/>
        </p:nvSpPr>
        <p:spPr>
          <a:xfrm>
            <a:off x="1040422" y="2599277"/>
            <a:ext cx="1000323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个成员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圆角矩形 71"/>
          <p:cNvSpPr/>
          <p:nvPr/>
        </p:nvSpPr>
        <p:spPr>
          <a:xfrm>
            <a:off x="2177734" y="2599277"/>
            <a:ext cx="113412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2508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个关注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加号 78"/>
          <p:cNvSpPr/>
          <p:nvPr/>
        </p:nvSpPr>
        <p:spPr>
          <a:xfrm>
            <a:off x="7632957" y="2256535"/>
            <a:ext cx="223814" cy="236361"/>
          </a:xfrm>
          <a:prstGeom prst="mathPlus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1" name="直接连接符 80"/>
          <p:cNvCxnSpPr/>
          <p:nvPr/>
        </p:nvCxnSpPr>
        <p:spPr>
          <a:xfrm>
            <a:off x="858969" y="2636286"/>
            <a:ext cx="7119251" cy="0"/>
          </a:xfrm>
          <a:prstGeom prst="line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827584" y="2924318"/>
            <a:ext cx="7119251" cy="0"/>
          </a:xfrm>
          <a:prstGeom prst="line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3" name="圆角矩形 82"/>
          <p:cNvSpPr/>
          <p:nvPr/>
        </p:nvSpPr>
        <p:spPr>
          <a:xfrm>
            <a:off x="3275856" y="2599277"/>
            <a:ext cx="936104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23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个缺陷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4387209" y="2599903"/>
            <a:ext cx="1048887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225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个任务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圆角矩形 84"/>
          <p:cNvSpPr/>
          <p:nvPr/>
        </p:nvSpPr>
        <p:spPr>
          <a:xfrm>
            <a:off x="5436096" y="2599276"/>
            <a:ext cx="1152128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1208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次提交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6658029" y="2599277"/>
            <a:ext cx="1404156" cy="397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125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个文件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1990576" y="2257127"/>
            <a:ext cx="19673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主页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 www.trusite.net</a:t>
            </a:r>
          </a:p>
        </p:txBody>
      </p:sp>
      <p:sp>
        <p:nvSpPr>
          <p:cNvPr id="3" name="左箭头 2"/>
          <p:cNvSpPr/>
          <p:nvPr/>
        </p:nvSpPr>
        <p:spPr>
          <a:xfrm>
            <a:off x="3592451" y="6040712"/>
            <a:ext cx="302913" cy="484632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左箭头 46"/>
          <p:cNvSpPr/>
          <p:nvPr/>
        </p:nvSpPr>
        <p:spPr>
          <a:xfrm flipH="1">
            <a:off x="4881703" y="6040712"/>
            <a:ext cx="302913" cy="484632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003" y="2996952"/>
            <a:ext cx="6517341" cy="3820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10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功能点</a:t>
            </a:r>
            <a:r>
              <a:rPr lang="en-US" altLang="zh-CN" dirty="0" smtClean="0"/>
              <a:t>5</a:t>
            </a:r>
            <a:r>
              <a:rPr lang="zh-CN" altLang="en-US" dirty="0" smtClean="0"/>
              <a:t>：资源列表显示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项目列表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给定项目数组，显示项目列表页面，支持翻页</a:t>
            </a:r>
            <a:endParaRPr lang="en-US" altLang="zh-CN" dirty="0" smtClean="0"/>
          </a:p>
          <a:p>
            <a:r>
              <a:rPr lang="zh-CN" altLang="en-US" dirty="0" smtClean="0"/>
              <a:t>用户列表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同上，显示一组用户</a:t>
            </a:r>
            <a:endParaRPr lang="en-US" altLang="zh-CN" dirty="0" smtClean="0"/>
          </a:p>
          <a:p>
            <a:r>
              <a:rPr lang="zh-CN" altLang="en-US" dirty="0" smtClean="0"/>
              <a:t>需求列表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同上，显示一组需求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03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功能点</a:t>
            </a:r>
            <a:r>
              <a:rPr lang="en-US" altLang="zh-CN" dirty="0" smtClean="0"/>
              <a:t>6</a:t>
            </a:r>
            <a:r>
              <a:rPr lang="zh-CN" altLang="en-US" dirty="0" smtClean="0"/>
              <a:t>：资源发布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创建用户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在现有基础上修改</a:t>
            </a:r>
            <a:endParaRPr lang="en-US" altLang="zh-CN" dirty="0" smtClean="0"/>
          </a:p>
          <a:p>
            <a:r>
              <a:rPr lang="zh-CN" altLang="en-US" dirty="0"/>
              <a:t>创建</a:t>
            </a:r>
            <a:r>
              <a:rPr lang="zh-CN" altLang="en-US" dirty="0" smtClean="0"/>
              <a:t>项目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在现有基础上修改</a:t>
            </a:r>
            <a:endParaRPr lang="zh-CN" altLang="en-US" dirty="0"/>
          </a:p>
          <a:p>
            <a:r>
              <a:rPr lang="zh-CN" altLang="en-US" dirty="0" smtClean="0"/>
              <a:t>创建需求</a:t>
            </a:r>
            <a:endParaRPr lang="en-US" altLang="zh-CN" dirty="0" smtClean="0"/>
          </a:p>
          <a:p>
            <a:pPr lvl="1"/>
            <a:r>
              <a:rPr lang="zh-CN" altLang="en-US" dirty="0"/>
              <a:t>新增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511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功能点</a:t>
            </a:r>
            <a:r>
              <a:rPr lang="en-US" altLang="zh-CN" dirty="0" smtClean="0"/>
              <a:t>9</a:t>
            </a:r>
            <a:r>
              <a:rPr lang="zh-CN" altLang="en-US" dirty="0" smtClean="0"/>
              <a:t>：界面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CSS</a:t>
            </a:r>
            <a:r>
              <a:rPr lang="zh-CN" altLang="en-US" dirty="0" smtClean="0"/>
              <a:t>定义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在现有</a:t>
            </a:r>
            <a:r>
              <a:rPr lang="en-US" altLang="zh-CN" dirty="0" err="1" smtClean="0"/>
              <a:t>css</a:t>
            </a:r>
            <a:r>
              <a:rPr lang="zh-CN" altLang="en-US" dirty="0" smtClean="0"/>
              <a:t>基础上修改</a:t>
            </a:r>
            <a:r>
              <a:rPr lang="en-US" altLang="zh-CN" dirty="0" smtClean="0"/>
              <a:t>T2</a:t>
            </a:r>
            <a:r>
              <a:rPr lang="zh-CN" altLang="en-US" dirty="0" smtClean="0"/>
              <a:t>的</a:t>
            </a:r>
            <a:r>
              <a:rPr lang="en-US" altLang="zh-CN" dirty="0" smtClean="0"/>
              <a:t>CSS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8EB-B13D-40AC-9B58-2F23765D2455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626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10668</TotalTime>
  <Words>747</Words>
  <Application>Microsoft Office PowerPoint</Application>
  <PresentationFormat>全屏显示(4:3)</PresentationFormat>
  <Paragraphs>173</Paragraphs>
  <Slides>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Office 主题​​</vt:lpstr>
      <vt:lpstr>功能点1：门户</vt:lpstr>
      <vt:lpstr>功能点2：用户主页</vt:lpstr>
      <vt:lpstr>功能点3：需求主页</vt:lpstr>
      <vt:lpstr>功能点4：项目主页</vt:lpstr>
      <vt:lpstr>功能点4：项目主页</vt:lpstr>
      <vt:lpstr>功能点4：项目主页</vt:lpstr>
      <vt:lpstr>功能点5：资源列表显示</vt:lpstr>
      <vt:lpstr>功能点6：资源发布</vt:lpstr>
      <vt:lpstr>功能点9：界面</vt:lpstr>
    </vt:vector>
  </TitlesOfParts>
  <Company>Lenovo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jack</dc:creator>
  <cp:lastModifiedBy>jack</cp:lastModifiedBy>
  <cp:revision>749</cp:revision>
  <cp:lastPrinted>2013-07-15T13:41:03Z</cp:lastPrinted>
  <dcterms:created xsi:type="dcterms:W3CDTF">2013-03-10T02:30:00Z</dcterms:created>
  <dcterms:modified xsi:type="dcterms:W3CDTF">2013-07-20T12:24:27Z</dcterms:modified>
</cp:coreProperties>
</file>