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62.xml" ContentType="application/vnd.openxmlformats-officedocument.presentationml.tags+xml"/>
  <Override PartName="/ppt/notesSlides/notesSlide1.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3.xml" ContentType="application/vnd.openxmlformats-officedocument.presentationml.notesSlide+xml"/>
  <Override PartName="/ppt/tags/tag101.xml" ContentType="application/vnd.openxmlformats-officedocument.presentationml.tags+xml"/>
  <Override PartName="/ppt/notesSlides/notesSlide4.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5.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notesSlides/notesSlide6.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7.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notesSlides/notesSlide8.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9.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10.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1.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12.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notesSlides/notesSlide13.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notesSlides/notesSlide14.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15.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16.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17.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18.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19.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20.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1.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2.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3.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24.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5.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26.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notesSlides/notesSlide27.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tags/tag190.xml" ContentType="application/vnd.openxmlformats-officedocument.presentationml.tags+xml"/>
  <Override PartName="/ppt/notesSlides/notesSlide30.xml" ContentType="application/vnd.openxmlformats-officedocument.presentationml.notesSlide+xml"/>
  <Override PartName="/ppt/tags/tag191.xml" ContentType="application/vnd.openxmlformats-officedocument.presentationml.tags+xml"/>
  <Override PartName="/ppt/notesSlides/notesSlide31.xml" ContentType="application/vnd.openxmlformats-officedocument.presentationml.notesSlide+xml"/>
  <Override PartName="/ppt/tags/tag192.xml" ContentType="application/vnd.openxmlformats-officedocument.presentationml.tags+xml"/>
  <Override PartName="/ppt/notesSlides/notesSlide32.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41"/>
  </p:notesMasterIdLst>
  <p:sldIdLst>
    <p:sldId id="270" r:id="rId3"/>
    <p:sldId id="271" r:id="rId4"/>
    <p:sldId id="276" r:id="rId5"/>
    <p:sldId id="258" r:id="rId6"/>
    <p:sldId id="349" r:id="rId7"/>
    <p:sldId id="280" r:id="rId8"/>
    <p:sldId id="281" r:id="rId9"/>
    <p:sldId id="282" r:id="rId10"/>
    <p:sldId id="283" r:id="rId11"/>
    <p:sldId id="317" r:id="rId12"/>
    <p:sldId id="259" r:id="rId13"/>
    <p:sldId id="290" r:id="rId14"/>
    <p:sldId id="291" r:id="rId15"/>
    <p:sldId id="294" r:id="rId16"/>
    <p:sldId id="292" r:id="rId17"/>
    <p:sldId id="293" r:id="rId18"/>
    <p:sldId id="295" r:id="rId19"/>
    <p:sldId id="315" r:id="rId20"/>
    <p:sldId id="316" r:id="rId21"/>
    <p:sldId id="300" r:id="rId22"/>
    <p:sldId id="257" r:id="rId23"/>
    <p:sldId id="309" r:id="rId24"/>
    <p:sldId id="299" r:id="rId25"/>
    <p:sldId id="310" r:id="rId26"/>
    <p:sldId id="311" r:id="rId27"/>
    <p:sldId id="297" r:id="rId28"/>
    <p:sldId id="313" r:id="rId29"/>
    <p:sldId id="312" r:id="rId30"/>
    <p:sldId id="296" r:id="rId31"/>
    <p:sldId id="341" r:id="rId32"/>
    <p:sldId id="342" r:id="rId33"/>
    <p:sldId id="350" r:id="rId34"/>
    <p:sldId id="345" r:id="rId35"/>
    <p:sldId id="352" r:id="rId36"/>
    <p:sldId id="353" r:id="rId37"/>
    <p:sldId id="351" r:id="rId38"/>
    <p:sldId id="275" r:id="rId39"/>
    <p:sldId id="269"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1310"/>
    <a:srgbClr val="F6F6F6"/>
    <a:srgbClr val="FFFFFF"/>
    <a:srgbClr val="CF3948"/>
    <a:srgbClr val="230C0B"/>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12" autoAdjust="0"/>
    <p:restoredTop sz="80837" autoAdjust="0"/>
  </p:normalViewPr>
  <p:slideViewPr>
    <p:cSldViewPr snapToGrid="0" showGuides="1">
      <p:cViewPr varScale="1">
        <p:scale>
          <a:sx n="61" d="100"/>
          <a:sy n="61" d="100"/>
        </p:scale>
        <p:origin x="77" y="86"/>
      </p:cViewPr>
      <p:guideLst>
        <p:guide orient="horz" pos="2114"/>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gs" Target="tags/tag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2024/7/5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有示意图就更好了</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有示意图就更好了</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放一张</a:t>
            </a:r>
            <a:r>
              <a:rPr lang="en-US" altLang="zh-CN" dirty="0"/>
              <a:t>QGC</a:t>
            </a:r>
            <a:r>
              <a:rPr lang="zh-CN" altLang="en-US" dirty="0"/>
              <a:t>的图</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有个热成像的肢体识别图</a:t>
            </a:r>
            <a:endParaRPr lang="en-US" altLang="zh-CN" dirty="0"/>
          </a:p>
          <a:p>
            <a:r>
              <a:rPr lang="en-US" altLang="zh-CN" dirty="0"/>
              <a:t>Yolo</a:t>
            </a:r>
            <a:r>
              <a:rPr lang="zh-CN" altLang="en-US" dirty="0"/>
              <a:t>的标定图</a:t>
            </a:r>
            <a:endParaRPr lang="en-US" altLang="zh-CN" dirty="0"/>
          </a:p>
          <a:p>
            <a:r>
              <a:rPr lang="zh-CN" altLang="en-US" dirty="0"/>
              <a:t>输出信息</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放不同等级的图</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替换一下伤情态势的图</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放两个视角，一边是指挥员一边是伤员和机器狗</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伤员与后方失联</a:t>
            </a:r>
            <a:endParaRPr lang="en-US" altLang="zh-CN" dirty="0"/>
          </a:p>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342900" indent="-342900">
              <a:buAutoNum type="arabicPeriod"/>
            </a:pPr>
            <a:r>
              <a:rPr lang="zh-CN" altLang="en-US" dirty="0"/>
              <a:t>引导界面</a:t>
            </a:r>
          </a:p>
          <a:p>
            <a:pPr marL="342900" indent="-342900">
              <a:buAutoNum type="arabicPeriod"/>
            </a:pPr>
            <a:r>
              <a:rPr lang="zh-CN" altLang="en-US" dirty="0"/>
              <a:t>地图界面</a:t>
            </a:r>
          </a:p>
          <a:p>
            <a:pPr marL="342900" indent="-342900">
              <a:buAutoNum type="arabicPeriod"/>
            </a:pPr>
            <a:r>
              <a:rPr lang="zh-CN" altLang="en-US" dirty="0"/>
              <a:t>机器狗操作界面</a:t>
            </a:r>
          </a:p>
          <a:p>
            <a:pPr marL="342900" indent="-342900">
              <a:buAutoNum type="arabicPeriod"/>
            </a:pPr>
            <a:r>
              <a:rPr lang="zh-CN" altLang="en-US" dirty="0"/>
              <a:t>无人机操作界面</a:t>
            </a:r>
          </a:p>
          <a:p>
            <a:pPr marL="342900" indent="-342900">
              <a:buAutoNum type="arabicPeriod"/>
            </a:pPr>
            <a:r>
              <a:rPr lang="zh-CN" altLang="en-US" dirty="0"/>
              <a:t>伤情分析列表界面</a:t>
            </a:r>
          </a:p>
          <a:p>
            <a:pPr marL="342900" indent="-342900">
              <a:buAutoNum type="arabicPeriod"/>
            </a:pPr>
            <a:r>
              <a:rPr lang="en-US" altLang="zh-CN" dirty="0"/>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复杂、动态、隐蔽的战场环境：伤员搜寻困难</a:t>
            </a:r>
            <a:endParaRPr lang="en-US" altLang="zh-CN" dirty="0"/>
          </a:p>
          <a:p>
            <a:r>
              <a:rPr lang="zh-CN" altLang="en-US" dirty="0"/>
              <a:t>伤员伤情不清楚、判断需要大量时间</a:t>
            </a:r>
            <a:endParaRPr lang="en-US" altLang="zh-CN" dirty="0"/>
          </a:p>
          <a:p>
            <a:r>
              <a:rPr lang="zh-CN" altLang="en-US" dirty="0"/>
              <a:t>战场伤情态势如同迷雾</a:t>
            </a:r>
            <a:endParaRPr lang="en-US" altLang="zh-CN" dirty="0"/>
          </a:p>
          <a:p>
            <a:r>
              <a:rPr lang="zh-CN" altLang="en-US" dirty="0"/>
              <a:t>伤员与后方</a:t>
            </a:r>
            <a:r>
              <a:rPr lang="zh-CN" altLang="en-US"/>
              <a:t>失联</a:t>
            </a:r>
            <a:endParaRPr lang="en-US" altLang="zh-CN" dirty="0"/>
          </a:p>
          <a:p>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自动工具分析</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介绍如何基于开源社区来促进软件项目开发，解决软件开发问题等</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介绍如何基于开源社区来促进软件项目开发，解决软件开发问题等</a:t>
            </a:r>
          </a:p>
        </p:txBody>
      </p:sp>
    </p:spTree>
    <p:extLst>
      <p:ext uri="{BB962C8B-B14F-4D97-AF65-F5344CB8AC3E}">
        <p14:creationId xmlns:p14="http://schemas.microsoft.com/office/powerpoint/2010/main" val="3175597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介绍如何基于开源社区来促进软件项目开发，解决软件开发问题等</a:t>
            </a:r>
          </a:p>
        </p:txBody>
      </p:sp>
    </p:spTree>
    <p:extLst>
      <p:ext uri="{BB962C8B-B14F-4D97-AF65-F5344CB8AC3E}">
        <p14:creationId xmlns:p14="http://schemas.microsoft.com/office/powerpoint/2010/main" val="2578984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Master" Target="../slideMasters/slideMaster1.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Master" Target="../slideMasters/slideMaster1.xml"/><Relationship Id="rId4" Type="http://schemas.openxmlformats.org/officeDocument/2006/relationships/tags" Target="../tags/tag56.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4" Type="http://schemas.openxmlformats.org/officeDocument/2006/relationships/tags" Target="../tags/tag6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2024/7/5</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userDrawn="1"/>
        </p:nvSpPr>
        <p:spPr>
          <a:xfrm>
            <a:off x="0" y="0"/>
            <a:ext cx="12192635" cy="998220"/>
          </a:xfrm>
          <a:prstGeom prst="rect">
            <a:avLst/>
          </a:prstGeom>
          <a:solidFill>
            <a:srgbClr val="5A13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1"/>
            </p:custDataLst>
          </p:nvPr>
        </p:nvSpPr>
        <p:spPr>
          <a:xfrm>
            <a:off x="215970" y="165170"/>
            <a:ext cx="10969200" cy="705600"/>
          </a:xfrm>
        </p:spPr>
        <p:txBody>
          <a:bodyPr vert="horz" lIns="90000" tIns="46800" rIns="90000" bIns="46800" rtlCol="0" anchor="ctr" anchorCtr="0">
            <a:normAutofit/>
          </a:bodyPr>
          <a:lstStyle>
            <a:lvl1pPr>
              <a:defRPr sz="3600">
                <a:solidFill>
                  <a:schemeClr val="bg1"/>
                </a:solidFill>
              </a:defRPr>
            </a:lvl1p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330" y="1281430"/>
            <a:ext cx="10968990" cy="4968240"/>
          </a:xfrm>
        </p:spPr>
        <p:txBody>
          <a:bodyPr vert="horz" lIns="90000" tIns="46800" rIns="90000" bIns="46800" rtlCol="0">
            <a:normAutofit/>
          </a:bodyPr>
          <a:lstStyle>
            <a:lvl1pPr>
              <a:buClr>
                <a:srgbClr val="5A1310"/>
              </a:buClr>
              <a:buFont typeface="Wingdings" panose="05000000000000000000" charset="0"/>
              <a:buChar char="n"/>
              <a:defRPr sz="3200">
                <a:solidFill>
                  <a:schemeClr val="tx1"/>
                </a:solidFill>
              </a:defRPr>
            </a:lvl1pPr>
            <a:lvl2pPr>
              <a:buClr>
                <a:srgbClr val="5A1310"/>
              </a:buClr>
              <a:buFont typeface="Wingdings" panose="05000000000000000000" charset="0"/>
              <a:buChar char="p"/>
              <a:defRPr sz="2800">
                <a:solidFill>
                  <a:schemeClr val="tx1"/>
                </a:solidFill>
                <a:latin typeface="楷体" panose="02010609060101010101" charset="-122"/>
                <a:ea typeface="楷体" panose="02010609060101010101" charset="-122"/>
              </a:defRPr>
            </a:lvl2pPr>
            <a:lvl3pPr>
              <a:defRPr sz="2000">
                <a:solidFill>
                  <a:schemeClr val="tx1"/>
                </a:solidFill>
                <a:latin typeface="黑体" panose="02010609060101010101" charset="-122"/>
                <a:ea typeface="黑体" panose="02010609060101010101" charset="-122"/>
              </a:defRPr>
            </a:lvl3pPr>
            <a:lvl4pPr>
              <a:defRPr>
                <a:solidFill>
                  <a:schemeClr val="tx1"/>
                </a:solidFill>
              </a:defRPr>
            </a:lvl4pPr>
            <a:lvl5pPr>
              <a:defRPr>
                <a:solidFill>
                  <a:schemeClr val="tx1"/>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12"/>
            <p:custDataLst>
              <p:tags r:id="rId3"/>
            </p:custDataLst>
          </p:nvPr>
        </p:nvSpPr>
        <p:spPr>
          <a:xfrm>
            <a:off x="9153825" y="6314400"/>
            <a:ext cx="2700000" cy="316800"/>
          </a:xfrm>
        </p:spPr>
        <p:txBody>
          <a:bodyPr>
            <a:noAutofit/>
          </a:bodyPr>
          <a:lstStyle>
            <a:lvl1pPr>
              <a:defRPr sz="1800">
                <a:solidFill>
                  <a:srgbClr val="5A1310"/>
                </a:solidFill>
                <a:latin typeface="+mj-lt"/>
                <a:cs typeface="+mj-lt"/>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2024/7/5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2024/7/5</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2024/7/5</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2024/7/5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2024/7/5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2024/7/5</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2024/7/5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2024/7/5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2024/7/5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8EBB10E-E344-4CA1-ACEB-27117B6A9DE8}" type="datetimeFigureOut">
              <a:rPr lang="zh-CN" altLang="en-US" smtClean="0"/>
              <a:t>2024/7/5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2024/7/5</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BB10E-E344-4CA1-ACEB-27117B6A9DE8}" type="datetimeFigureOut">
              <a:rPr lang="zh-CN" altLang="en-US" smtClean="0"/>
              <a:t>2024/7/5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7A3B1-F081-4E58-AAC5-81BE13D4F55A}" type="slidenum">
              <a:rPr lang="zh-CN" altLang="en-US" smtClean="0"/>
              <a:t>‹#›</a:t>
            </a:fld>
            <a:endParaRPr lang="zh-CN" altLang="en-US"/>
          </a:p>
        </p:txBody>
      </p:sp>
      <p:sp>
        <p:nvSpPr>
          <p:cNvPr id="7" name="矩形 6"/>
          <p:cNvSpPr/>
          <p:nvPr userDrawn="1"/>
        </p:nvSpPr>
        <p:spPr>
          <a:xfrm>
            <a:off x="-1" y="1"/>
            <a:ext cx="12192001" cy="7913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6176963"/>
            <a:ext cx="12192001" cy="6810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7695" y="1"/>
            <a:ext cx="12192001" cy="79130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7694" y="6176963"/>
            <a:ext cx="12192001" cy="681037"/>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692" y="-1"/>
            <a:ext cx="767105" cy="76710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tags" Target="../tags/tag67.xml"/><Relationship Id="rId7" Type="http://schemas.openxmlformats.org/officeDocument/2006/relationships/image" Target="../media/image6.pn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5.png"/><Relationship Id="rId5" Type="http://schemas.openxmlformats.org/officeDocument/2006/relationships/slideLayout" Target="../slideLayouts/slideLayout7.xml"/><Relationship Id="rId4" Type="http://schemas.openxmlformats.org/officeDocument/2006/relationships/tags" Target="../tags/tag6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5.xml.rels><?xml version="1.0" encoding="UTF-8" standalone="yes"?>
<Relationships xmlns="http://schemas.openxmlformats.org/package/2006/relationships"><Relationship Id="rId13" Type="http://schemas.openxmlformats.org/officeDocument/2006/relationships/tags" Target="../tags/tag82.xml"/><Relationship Id="rId18" Type="http://schemas.openxmlformats.org/officeDocument/2006/relationships/tags" Target="../tags/tag87.xml"/><Relationship Id="rId26" Type="http://schemas.openxmlformats.org/officeDocument/2006/relationships/tags" Target="../tags/tag95.xml"/><Relationship Id="rId3" Type="http://schemas.openxmlformats.org/officeDocument/2006/relationships/tags" Target="../tags/tag72.xml"/><Relationship Id="rId21" Type="http://schemas.openxmlformats.org/officeDocument/2006/relationships/tags" Target="../tags/tag90.xml"/><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5" Type="http://schemas.openxmlformats.org/officeDocument/2006/relationships/tags" Target="../tags/tag94.xml"/><Relationship Id="rId33" Type="http://schemas.openxmlformats.org/officeDocument/2006/relationships/notesSlide" Target="../notesSlides/notesSlide3.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tags" Target="../tags/tag89.xml"/><Relationship Id="rId29" Type="http://schemas.openxmlformats.org/officeDocument/2006/relationships/tags" Target="../tags/tag98.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24" Type="http://schemas.openxmlformats.org/officeDocument/2006/relationships/tags" Target="../tags/tag93.xml"/><Relationship Id="rId32" Type="http://schemas.openxmlformats.org/officeDocument/2006/relationships/slideLayout" Target="../slideLayouts/slideLayout2.xml"/><Relationship Id="rId5" Type="http://schemas.openxmlformats.org/officeDocument/2006/relationships/tags" Target="../tags/tag74.xml"/><Relationship Id="rId15" Type="http://schemas.openxmlformats.org/officeDocument/2006/relationships/tags" Target="../tags/tag84.xml"/><Relationship Id="rId23" Type="http://schemas.openxmlformats.org/officeDocument/2006/relationships/tags" Target="../tags/tag92.xml"/><Relationship Id="rId28" Type="http://schemas.openxmlformats.org/officeDocument/2006/relationships/tags" Target="../tags/tag97.xml"/><Relationship Id="rId10" Type="http://schemas.openxmlformats.org/officeDocument/2006/relationships/tags" Target="../tags/tag79.xml"/><Relationship Id="rId19" Type="http://schemas.openxmlformats.org/officeDocument/2006/relationships/tags" Target="../tags/tag88.xml"/><Relationship Id="rId31" Type="http://schemas.openxmlformats.org/officeDocument/2006/relationships/tags" Target="../tags/tag100.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 Id="rId22" Type="http://schemas.openxmlformats.org/officeDocument/2006/relationships/tags" Target="../tags/tag91.xml"/><Relationship Id="rId27" Type="http://schemas.openxmlformats.org/officeDocument/2006/relationships/tags" Target="../tags/tag96.xml"/><Relationship Id="rId30" Type="http://schemas.openxmlformats.org/officeDocument/2006/relationships/tags" Target="../tags/tag99.xml"/><Relationship Id="rId8" Type="http://schemas.openxmlformats.org/officeDocument/2006/relationships/tags" Target="../tags/tag7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0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tags" Target="../tags/tag104.xml"/><Relationship Id="rId7" Type="http://schemas.openxmlformats.org/officeDocument/2006/relationships/image" Target="../media/image11.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10.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16.png"/><Relationship Id="rId18" Type="http://schemas.openxmlformats.org/officeDocument/2006/relationships/image" Target="../media/image21.svg"/><Relationship Id="rId3" Type="http://schemas.openxmlformats.org/officeDocument/2006/relationships/tags" Target="../tags/tag109.xml"/><Relationship Id="rId21" Type="http://schemas.openxmlformats.org/officeDocument/2006/relationships/image" Target="../media/image24.png"/><Relationship Id="rId7" Type="http://schemas.openxmlformats.org/officeDocument/2006/relationships/slideLayout" Target="../slideLayouts/slideLayout2.xml"/><Relationship Id="rId12" Type="http://schemas.openxmlformats.org/officeDocument/2006/relationships/image" Target="../media/image6.png"/><Relationship Id="rId17" Type="http://schemas.openxmlformats.org/officeDocument/2006/relationships/image" Target="../media/image20.png"/><Relationship Id="rId2" Type="http://schemas.openxmlformats.org/officeDocument/2006/relationships/tags" Target="../tags/tag108.xml"/><Relationship Id="rId16" Type="http://schemas.openxmlformats.org/officeDocument/2006/relationships/image" Target="../media/image19.svg"/><Relationship Id="rId20" Type="http://schemas.openxmlformats.org/officeDocument/2006/relationships/image" Target="../media/image23.svg"/><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image" Target="../media/image5.png"/><Relationship Id="rId5" Type="http://schemas.openxmlformats.org/officeDocument/2006/relationships/tags" Target="../tags/tag111.xml"/><Relationship Id="rId15" Type="http://schemas.openxmlformats.org/officeDocument/2006/relationships/image" Target="../media/image18.png"/><Relationship Id="rId10" Type="http://schemas.openxmlformats.org/officeDocument/2006/relationships/image" Target="../media/image15.svg"/><Relationship Id="rId19" Type="http://schemas.openxmlformats.org/officeDocument/2006/relationships/image" Target="../media/image22.png"/><Relationship Id="rId4" Type="http://schemas.openxmlformats.org/officeDocument/2006/relationships/tags" Target="../tags/tag110.xml"/><Relationship Id="rId9" Type="http://schemas.openxmlformats.org/officeDocument/2006/relationships/image" Target="../media/image14.png"/><Relationship Id="rId1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image" Target="../media/image25.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tags" Target="../tags/tag117.xml"/><Relationship Id="rId7" Type="http://schemas.openxmlformats.org/officeDocument/2006/relationships/image" Target="../media/image6.png"/><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image" Target="../media/image5.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tags" Target="../tags/tag120.xml"/><Relationship Id="rId7" Type="http://schemas.openxmlformats.org/officeDocument/2006/relationships/image" Target="../media/image26.png"/><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image" Target="../media/image5.png"/><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123.xml"/><Relationship Id="rId7" Type="http://schemas.openxmlformats.org/officeDocument/2006/relationships/image" Target="../media/image29.png"/><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124.xml"/><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6.xml"/><Relationship Id="rId1" Type="http://schemas.openxmlformats.org/officeDocument/2006/relationships/tags" Target="../tags/tag125.xml"/><Relationship Id="rId5" Type="http://schemas.openxmlformats.org/officeDocument/2006/relationships/image" Target="../media/image32.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tags" Target="../tags/tag127.xml"/><Relationship Id="rId5" Type="http://schemas.openxmlformats.org/officeDocument/2006/relationships/image" Target="../media/image33.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5" Type="http://schemas.openxmlformats.org/officeDocument/2006/relationships/image" Target="../media/image34.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133.xml"/><Relationship Id="rId7"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10" Type="http://schemas.openxmlformats.org/officeDocument/2006/relationships/image" Target="../media/image6.png"/><Relationship Id="rId4" Type="http://schemas.openxmlformats.org/officeDocument/2006/relationships/tags" Target="../tags/tag134.xml"/><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39.xml"/><Relationship Id="rId7"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10" Type="http://schemas.openxmlformats.org/officeDocument/2006/relationships/image" Target="../media/image6.png"/><Relationship Id="rId4" Type="http://schemas.openxmlformats.org/officeDocument/2006/relationships/tags" Target="../tags/tag140.xml"/><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45.xml"/><Relationship Id="rId7" Type="http://schemas.openxmlformats.org/officeDocument/2006/relationships/notesSlide" Target="../notesSlides/notesSlide17.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2.xml"/><Relationship Id="rId5" Type="http://schemas.openxmlformats.org/officeDocument/2006/relationships/tags" Target="../tags/tag147.xml"/><Relationship Id="rId4" Type="http://schemas.openxmlformats.org/officeDocument/2006/relationships/tags" Target="../tags/tag146.xml"/></Relationships>
</file>

<file path=ppt/slides/_rels/slide20.xml.rels><?xml version="1.0" encoding="UTF-8" standalone="yes"?>
<Relationships xmlns="http://schemas.openxmlformats.org/package/2006/relationships"><Relationship Id="rId3" Type="http://schemas.openxmlformats.org/officeDocument/2006/relationships/tags" Target="../tags/tag150.xml"/><Relationship Id="rId7" Type="http://schemas.openxmlformats.org/officeDocument/2006/relationships/image" Target="../media/image6.png"/><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image" Target="../media/image5.png"/><Relationship Id="rId5" Type="http://schemas.openxmlformats.org/officeDocument/2006/relationships/slideLayout" Target="../slideLayouts/slideLayout7.xml"/><Relationship Id="rId4" Type="http://schemas.openxmlformats.org/officeDocument/2006/relationships/tags" Target="../tags/tag151.xml"/></Relationships>
</file>

<file path=ppt/slides/_rels/slide21.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image" Target="../media/image36.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tags" Target="../tags/tag156.xml"/><Relationship Id="rId7" Type="http://schemas.openxmlformats.org/officeDocument/2006/relationships/oleObject" Target="../embeddings/oleObject1.bin"/><Relationship Id="rId2" Type="http://schemas.openxmlformats.org/officeDocument/2006/relationships/tags" Target="../tags/tag155.xml"/><Relationship Id="rId1" Type="http://schemas.openxmlformats.org/officeDocument/2006/relationships/vmlDrawing" Target="../drawings/vmlDrawing1.v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157.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160.xml"/><Relationship Id="rId7" Type="http://schemas.openxmlformats.org/officeDocument/2006/relationships/image" Target="../media/image39.pn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image" Target="../media/image38.png"/><Relationship Id="rId5" Type="http://schemas.openxmlformats.org/officeDocument/2006/relationships/notesSlide" Target="../notesSlides/notesSlide20.xml"/><Relationship Id="rId4" Type="http://schemas.openxmlformats.org/officeDocument/2006/relationships/slideLayout" Target="../slideLayouts/slideLayout2.xml"/><Relationship Id="rId9"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image" Target="../media/image42.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image" Target="../media/image44.png"/><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image" Target="../media/image43.pn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45.pn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image" Target="../media/image47.png"/><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image" Target="../media/image46.png"/><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tags" Target="../tags/tag175.xml"/><Relationship Id="rId7" Type="http://schemas.openxmlformats.org/officeDocument/2006/relationships/image" Target="../media/image49.png"/><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image" Target="../media/image48.pn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image" Target="../media/image51.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0.xml"/><Relationship Id="rId1" Type="http://schemas.openxmlformats.org/officeDocument/2006/relationships/tags" Target="../tags/tag17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2.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56.png"/><Relationship Id="rId5" Type="http://schemas.openxmlformats.org/officeDocument/2006/relationships/tags" Target="../tags/tag188.xml"/><Relationship Id="rId10" Type="http://schemas.openxmlformats.org/officeDocument/2006/relationships/image" Target="../media/image55.png"/><Relationship Id="rId4" Type="http://schemas.openxmlformats.org/officeDocument/2006/relationships/tags" Target="../tags/tag187.xml"/><Relationship Id="rId9"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90.xml"/><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9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9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195.xml"/><Relationship Id="rId7" Type="http://schemas.openxmlformats.org/officeDocument/2006/relationships/image" Target="../media/image6.png"/><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5.png"/><Relationship Id="rId5" Type="http://schemas.openxmlformats.org/officeDocument/2006/relationships/slideLayout" Target="../slideLayouts/slideLayout7.xml"/><Relationship Id="rId4" Type="http://schemas.openxmlformats.org/officeDocument/2006/relationships/tags" Target="../tags/tag196.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项目开题封面-空"/>
          <p:cNvPicPr>
            <a:picLocks noChangeAspect="1"/>
          </p:cNvPicPr>
          <p:nvPr/>
        </p:nvPicPr>
        <p:blipFill>
          <a:blip r:embed="rId4"/>
          <a:stretch>
            <a:fillRect/>
          </a:stretch>
        </p:blipFill>
        <p:spPr>
          <a:xfrm>
            <a:off x="-635" y="-635"/>
            <a:ext cx="12192635" cy="6858635"/>
          </a:xfrm>
          <a:prstGeom prst="rect">
            <a:avLst/>
          </a:prstGeom>
        </p:spPr>
      </p:pic>
      <p:sp>
        <p:nvSpPr>
          <p:cNvPr id="7" name="文本框 6"/>
          <p:cNvSpPr txBox="1"/>
          <p:nvPr/>
        </p:nvSpPr>
        <p:spPr>
          <a:xfrm>
            <a:off x="2327810" y="5665285"/>
            <a:ext cx="7536381" cy="972830"/>
          </a:xfrm>
          <a:prstGeom prst="rect">
            <a:avLst/>
          </a:prstGeom>
          <a:noFill/>
        </p:spPr>
        <p:txBody>
          <a:bodyPr wrap="square" lIns="36000" rIns="36000" rtlCol="0" anchor="ctr">
            <a:spAutoFit/>
          </a:bodyPr>
          <a:lstStyle/>
          <a:p>
            <a:pPr algn="ctr">
              <a:lnSpc>
                <a:spcPct val="125000"/>
              </a:lnSpc>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mn-lt"/>
              </a:rPr>
              <a:t>指导教员： 毛新军</a:t>
            </a:r>
            <a:endPar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mn-lt"/>
            </a:endParaRPr>
          </a:p>
          <a:p>
            <a:pPr algn="ctr">
              <a:lnSpc>
                <a:spcPct val="125000"/>
              </a:lnSpc>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mn-lt"/>
              </a:rPr>
              <a:t>主要成员：杨逸哲、张超群、陈宇森、厉秋实</a:t>
            </a:r>
          </a:p>
        </p:txBody>
      </p:sp>
      <p:sp>
        <p:nvSpPr>
          <p:cNvPr id="9" name="矩形 8"/>
          <p:cNvSpPr/>
          <p:nvPr/>
        </p:nvSpPr>
        <p:spPr>
          <a:xfrm>
            <a:off x="1460756" y="1893917"/>
            <a:ext cx="9270487" cy="1754326"/>
          </a:xfrm>
          <a:prstGeom prst="rect">
            <a:avLst/>
          </a:prstGeom>
          <a:noFill/>
        </p:spPr>
        <p:txBody>
          <a:bodyPr wrap="none" lIns="91440" tIns="45720" rIns="91440" bIns="45720">
            <a:spAutoFit/>
          </a:bodyPr>
          <a:lstStyle/>
          <a:p>
            <a:pPr algn="ctr"/>
            <a:r>
              <a:rPr lang="zh-CN" altLang="en-US" sz="5400" b="1" cap="none" spc="50" dirty="0">
                <a:ln w="0">
                  <a:solidFill>
                    <a:schemeClr val="tx2">
                      <a:lumMod val="90000"/>
                      <a:lumOff val="10000"/>
                    </a:schemeClr>
                  </a:solidFill>
                </a:ln>
                <a:solidFill>
                  <a:schemeClr val="bg2"/>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基于空地协同的战场伤情态势</a:t>
            </a:r>
            <a:endParaRPr lang="en-US" altLang="zh-CN" sz="5400" b="1" cap="none" spc="50" dirty="0">
              <a:ln w="0">
                <a:solidFill>
                  <a:schemeClr val="tx2">
                    <a:lumMod val="90000"/>
                    <a:lumOff val="10000"/>
                  </a:schemeClr>
                </a:solidFill>
              </a:ln>
              <a:solidFill>
                <a:schemeClr val="bg2"/>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sz="5400" b="1" cap="none" spc="50" dirty="0">
                <a:ln w="0">
                  <a:solidFill>
                    <a:schemeClr val="tx2">
                      <a:lumMod val="90000"/>
                      <a:lumOff val="10000"/>
                    </a:schemeClr>
                  </a:solidFill>
                </a:ln>
                <a:solidFill>
                  <a:schemeClr val="bg2"/>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感知分析系统</a:t>
            </a:r>
            <a:endParaRPr lang="zh-CN" altLang="en-US" sz="5400" b="1" cap="none" spc="50" dirty="0">
              <a:ln w="0">
                <a:solidFill>
                  <a:schemeClr val="tx2">
                    <a:lumMod val="90000"/>
                    <a:lumOff val="10000"/>
                  </a:schemeClr>
                </a:solidFill>
              </a:ln>
              <a:solidFill>
                <a:schemeClr val="bg2"/>
              </a:solidFill>
              <a:effectLst>
                <a:outerShdw blurRad="38100" dist="38100" dir="2700000" algn="tl">
                  <a:srgbClr val="000000">
                    <a:alpha val="43137"/>
                  </a:srgbClr>
                </a:outerShdw>
              </a:effectLs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0" dur="500"/>
                                        <p:tgtEl>
                                          <p:spTgt spid="9">
                                            <p:txEl>
                                              <p:pRg st="0" end="0"/>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579419"/>
            <a:ext cx="12192000" cy="3391592"/>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sz="3200" b="1" dirty="0"/>
          </a:p>
        </p:txBody>
      </p:sp>
      <p:sp>
        <p:nvSpPr>
          <p:cNvPr id="7" name="文本框 6"/>
          <p:cNvSpPr txBox="1"/>
          <p:nvPr/>
        </p:nvSpPr>
        <p:spPr>
          <a:xfrm>
            <a:off x="10324407" y="282633"/>
            <a:ext cx="1210588" cy="707886"/>
          </a:xfrm>
          <a:prstGeom prst="rect">
            <a:avLst/>
          </a:prstGeom>
          <a:noFill/>
        </p:spPr>
        <p:txBody>
          <a:bodyPr wrap="none" rtlCol="0">
            <a:spAutoFit/>
          </a:bodyPr>
          <a:lstStyle/>
          <a:p>
            <a:r>
              <a:rPr lang="zh-CN" altLang="en-US" sz="4000" b="1" dirty="0">
                <a:effectLst>
                  <a:outerShdw blurRad="38100" dist="38100" dir="2700000" algn="tl">
                    <a:srgbClr val="000000">
                      <a:alpha val="43137"/>
                    </a:srgbClr>
                  </a:outerShdw>
                </a:effectLst>
              </a:rPr>
              <a:t>目录</a:t>
            </a:r>
          </a:p>
        </p:txBody>
      </p:sp>
      <p:sp>
        <p:nvSpPr>
          <p:cNvPr id="8" name="文本框 7"/>
          <p:cNvSpPr txBox="1"/>
          <p:nvPr/>
        </p:nvSpPr>
        <p:spPr>
          <a:xfrm>
            <a:off x="9139843" y="871533"/>
            <a:ext cx="2406428" cy="707886"/>
          </a:xfrm>
          <a:prstGeom prst="rect">
            <a:avLst/>
          </a:prstGeom>
          <a:noFill/>
        </p:spPr>
        <p:txBody>
          <a:bodyPr wrap="none" rtlCol="0">
            <a:spAutoFit/>
          </a:bodyPr>
          <a:lstStyle/>
          <a:p>
            <a:r>
              <a:rPr lang="en-US" altLang="zh-CN" sz="4000" b="1" dirty="0">
                <a:effectLst>
                  <a:outerShdw blurRad="38100" dist="38100" dir="2700000" algn="tl">
                    <a:srgbClr val="000000">
                      <a:alpha val="43137"/>
                    </a:srgbClr>
                  </a:outerShdw>
                </a:effectLst>
              </a:rPr>
              <a:t>Contents</a:t>
            </a:r>
            <a:endParaRPr lang="zh-CN" altLang="en-US" sz="4000" b="1" dirty="0">
              <a:effectLst>
                <a:outerShdw blurRad="38100" dist="38100" dir="2700000" algn="tl">
                  <a:srgbClr val="000000">
                    <a:alpha val="43137"/>
                  </a:srgbClr>
                </a:outerShdw>
              </a:effectLst>
            </a:endParaRPr>
          </a:p>
        </p:txBody>
      </p:sp>
      <p:pic>
        <p:nvPicPr>
          <p:cNvPr id="9" name="图片 8"/>
          <p:cNvPicPr/>
          <p:nvPr>
            <p:custDataLst>
              <p:tags r:id="rId1"/>
            </p:custDataLst>
          </p:nvPr>
        </p:nvPicPr>
        <p:blipFill>
          <a:blip r:embed="rId4"/>
          <a:srcRect b="24218"/>
          <a:stretch>
            <a:fillRect/>
          </a:stretch>
        </p:blipFill>
        <p:spPr>
          <a:xfrm>
            <a:off x="220554" y="192968"/>
            <a:ext cx="1519545" cy="1032508"/>
          </a:xfrm>
          <a:prstGeom prst="rect">
            <a:avLst/>
          </a:prstGeom>
          <a:noFill/>
          <a:ln w="9525">
            <a:noFill/>
          </a:ln>
          <a:effectLst>
            <a:glow rad="127000">
              <a:srgbClr val="FAFAFA">
                <a:alpha val="40000"/>
              </a:srgbClr>
            </a:glow>
          </a:effectLst>
        </p:spPr>
      </p:pic>
      <p:pic>
        <p:nvPicPr>
          <p:cNvPr id="10" name="图片 9"/>
          <p:cNvPicPr>
            <a:picLocks noChangeAspect="1"/>
          </p:cNvPicPr>
          <p:nvPr>
            <p:custDataLst>
              <p:tags r:id="rId2"/>
            </p:custDataLst>
          </p:nvPr>
        </p:nvPicPr>
        <p:blipFill>
          <a:blip r:embed="rId5"/>
          <a:srcRect l="6460"/>
          <a:stretch>
            <a:fillRect/>
          </a:stretch>
        </p:blipFill>
        <p:spPr>
          <a:xfrm>
            <a:off x="115228" y="5145003"/>
            <a:ext cx="1834266" cy="1520029"/>
          </a:xfrm>
          <a:prstGeom prst="rect">
            <a:avLst/>
          </a:prstGeom>
          <a:effectLst>
            <a:glow rad="127000">
              <a:srgbClr val="FAFAFA">
                <a:alpha val="40000"/>
              </a:srgbClr>
            </a:glow>
          </a:effectLst>
        </p:spPr>
      </p:pic>
      <p:sp>
        <p:nvSpPr>
          <p:cNvPr id="14" name="矩形 13"/>
          <p:cNvSpPr/>
          <p:nvPr/>
        </p:nvSpPr>
        <p:spPr>
          <a:xfrm>
            <a:off x="2463338" y="2144684"/>
            <a:ext cx="7265324" cy="21945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9"/>
          <p:cNvSpPr txBox="1"/>
          <p:nvPr/>
        </p:nvSpPr>
        <p:spPr>
          <a:xfrm>
            <a:off x="2511959" y="2134921"/>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01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软件创意及需求</a:t>
            </a:r>
          </a:p>
        </p:txBody>
      </p:sp>
      <p:sp>
        <p:nvSpPr>
          <p:cNvPr id="21" name="TextBox 29"/>
          <p:cNvSpPr txBox="1"/>
          <p:nvPr/>
        </p:nvSpPr>
        <p:spPr>
          <a:xfrm>
            <a:off x="2511958" y="2719696"/>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02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开发技术与工具</a:t>
            </a:r>
          </a:p>
        </p:txBody>
      </p:sp>
      <p:sp>
        <p:nvSpPr>
          <p:cNvPr id="22" name="TextBox 29"/>
          <p:cNvSpPr txBox="1"/>
          <p:nvPr/>
        </p:nvSpPr>
        <p:spPr>
          <a:xfrm>
            <a:off x="2511957" y="3303991"/>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03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软件设计与建模</a:t>
            </a:r>
          </a:p>
        </p:txBody>
      </p:sp>
      <p:sp>
        <p:nvSpPr>
          <p:cNvPr id="23" name="TextBox 29"/>
          <p:cNvSpPr txBox="1"/>
          <p:nvPr/>
        </p:nvSpPr>
        <p:spPr>
          <a:xfrm>
            <a:off x="2511957" y="3888766"/>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04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代码编写与测试</a:t>
            </a:r>
          </a:p>
        </p:txBody>
      </p:sp>
      <p:sp>
        <p:nvSpPr>
          <p:cNvPr id="24" name="TextBox 29"/>
          <p:cNvSpPr txBox="1"/>
          <p:nvPr/>
        </p:nvSpPr>
        <p:spPr>
          <a:xfrm>
            <a:off x="5922819" y="2133260"/>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05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软件质量与保证</a:t>
            </a:r>
          </a:p>
        </p:txBody>
      </p:sp>
      <p:sp>
        <p:nvSpPr>
          <p:cNvPr id="25" name="TextBox 29"/>
          <p:cNvSpPr txBox="1"/>
          <p:nvPr/>
        </p:nvSpPr>
        <p:spPr>
          <a:xfrm>
            <a:off x="5922818" y="2749305"/>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06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系统部署与运用</a:t>
            </a:r>
          </a:p>
        </p:txBody>
      </p:sp>
      <p:sp>
        <p:nvSpPr>
          <p:cNvPr id="26" name="TextBox 29"/>
          <p:cNvSpPr txBox="1"/>
          <p:nvPr/>
        </p:nvSpPr>
        <p:spPr>
          <a:xfrm>
            <a:off x="5922817" y="3339762"/>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07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开源社区的使用</a:t>
            </a:r>
          </a:p>
        </p:txBody>
      </p:sp>
      <p:sp>
        <p:nvSpPr>
          <p:cNvPr id="27" name="TextBox 29"/>
          <p:cNvSpPr txBox="1"/>
          <p:nvPr/>
        </p:nvSpPr>
        <p:spPr>
          <a:xfrm>
            <a:off x="5922816" y="3929367"/>
            <a:ext cx="3781805" cy="461665"/>
          </a:xfrm>
          <a:prstGeom prst="rect">
            <a:avLst/>
          </a:prstGeom>
          <a:noFill/>
          <a:ln>
            <a:noFill/>
          </a:ln>
        </p:spPr>
        <p:txBody>
          <a:bodyPr wrap="square" rtlCol="0">
            <a:spAutoFit/>
          </a:bodyPr>
          <a:lstStyle/>
          <a:p>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08  </a:t>
            </a:r>
            <a:r>
              <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实践收获与感受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89" y="1546168"/>
            <a:ext cx="12192000" cy="3391592"/>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6000" b="1" dirty="0"/>
              <a:t>软件创意及需求</a:t>
            </a:r>
            <a:endParaRPr lang="en-US" altLang="zh-CN" sz="6000" b="1" dirty="0"/>
          </a:p>
        </p:txBody>
      </p:sp>
      <p:pic>
        <p:nvPicPr>
          <p:cNvPr id="9" name="图片 8"/>
          <p:cNvPicPr/>
          <p:nvPr>
            <p:custDataLst>
              <p:tags r:id="rId1"/>
            </p:custDataLst>
          </p:nvPr>
        </p:nvPicPr>
        <p:blipFill>
          <a:blip r:embed="rId6"/>
          <a:srcRect b="24218"/>
          <a:stretch>
            <a:fillRect/>
          </a:stretch>
        </p:blipFill>
        <p:spPr>
          <a:xfrm>
            <a:off x="220554" y="192968"/>
            <a:ext cx="1519545" cy="1032508"/>
          </a:xfrm>
          <a:prstGeom prst="rect">
            <a:avLst/>
          </a:prstGeom>
          <a:noFill/>
          <a:ln w="9525">
            <a:noFill/>
          </a:ln>
          <a:effectLst>
            <a:glow rad="127000">
              <a:srgbClr val="FAFAFA">
                <a:alpha val="40000"/>
              </a:srgbClr>
            </a:glow>
          </a:effectLst>
        </p:spPr>
      </p:pic>
      <p:pic>
        <p:nvPicPr>
          <p:cNvPr id="10" name="图片 9"/>
          <p:cNvPicPr>
            <a:picLocks noChangeAspect="1"/>
          </p:cNvPicPr>
          <p:nvPr>
            <p:custDataLst>
              <p:tags r:id="rId2"/>
            </p:custDataLst>
          </p:nvPr>
        </p:nvPicPr>
        <p:blipFill>
          <a:blip r:embed="rId7"/>
          <a:srcRect l="6460"/>
          <a:stretch>
            <a:fillRect/>
          </a:stretch>
        </p:blipFill>
        <p:spPr>
          <a:xfrm>
            <a:off x="115228" y="5145003"/>
            <a:ext cx="1834266" cy="1520029"/>
          </a:xfrm>
          <a:prstGeom prst="rect">
            <a:avLst/>
          </a:prstGeom>
          <a:effectLst>
            <a:glow rad="127000">
              <a:srgbClr val="FAFAFA">
                <a:alpha val="40000"/>
              </a:srgbClr>
            </a:glow>
          </a:effectLst>
        </p:spPr>
      </p:pic>
      <p:sp>
        <p:nvSpPr>
          <p:cNvPr id="14" name="矩形 13"/>
          <p:cNvSpPr/>
          <p:nvPr/>
        </p:nvSpPr>
        <p:spPr>
          <a:xfrm>
            <a:off x="2463338" y="2144684"/>
            <a:ext cx="7265324" cy="21945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3"/>
            </p:custDataLst>
          </p:nvPr>
        </p:nvPicPr>
        <p:blipFill>
          <a:blip r:embed="rId6"/>
          <a:srcRect b="24218"/>
          <a:stretch>
            <a:fillRect/>
          </a:stretch>
        </p:blipFill>
        <p:spPr>
          <a:xfrm>
            <a:off x="10451901" y="192968"/>
            <a:ext cx="1519545" cy="1032508"/>
          </a:xfrm>
          <a:prstGeom prst="rect">
            <a:avLst/>
          </a:prstGeom>
          <a:noFill/>
          <a:ln w="9525">
            <a:noFill/>
          </a:ln>
          <a:effectLst>
            <a:glow rad="127000">
              <a:srgbClr val="FAFAFA">
                <a:alpha val="40000"/>
              </a:srgbClr>
            </a:glow>
          </a:effectLst>
        </p:spPr>
      </p:pic>
      <p:pic>
        <p:nvPicPr>
          <p:cNvPr id="12" name="图片 11"/>
          <p:cNvPicPr>
            <a:picLocks noChangeAspect="1"/>
          </p:cNvPicPr>
          <p:nvPr>
            <p:custDataLst>
              <p:tags r:id="rId4"/>
            </p:custDataLst>
          </p:nvPr>
        </p:nvPicPr>
        <p:blipFill>
          <a:blip r:embed="rId7"/>
          <a:srcRect l="6460"/>
          <a:stretch>
            <a:fillRect/>
          </a:stretch>
        </p:blipFill>
        <p:spPr>
          <a:xfrm flipH="1">
            <a:off x="10242506" y="5145003"/>
            <a:ext cx="1834266" cy="1520029"/>
          </a:xfrm>
          <a:prstGeom prst="rect">
            <a:avLst/>
          </a:prstGeom>
          <a:effectLst>
            <a:glow rad="127000">
              <a:srgbClr val="FAFAFA">
                <a:alpha val="40000"/>
              </a:srgbClr>
            </a:glow>
          </a:effectLst>
          <a:scene3d>
            <a:camera prst="orthographicFront">
              <a:rot lat="0" lon="0" rev="0"/>
            </a:camera>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现实问题</a:t>
            </a:r>
          </a:p>
        </p:txBody>
      </p:sp>
      <p:sp>
        <p:nvSpPr>
          <p:cNvPr id="3" name="内容占位符 2"/>
          <p:cNvSpPr>
            <a:spLocks noGrp="1"/>
          </p:cNvSpPr>
          <p:nvPr>
            <p:ph idx="1"/>
          </p:nvPr>
        </p:nvSpPr>
        <p:spPr/>
        <p:txBody>
          <a:bodyPr/>
          <a:lstStyle/>
          <a:p>
            <a:r>
              <a:rPr lang="en-US" altLang="zh-CN" dirty="0"/>
              <a:t> </a:t>
            </a:r>
            <a:r>
              <a:rPr lang="zh-CN" altLang="en-US" dirty="0"/>
              <a:t>战场指挥员面临的现实问题</a:t>
            </a:r>
          </a:p>
          <a:p>
            <a:pPr lvl="1"/>
            <a:r>
              <a:rPr lang="en-US" altLang="zh-CN" sz="2800" dirty="0"/>
              <a:t> </a:t>
            </a:r>
            <a:r>
              <a:rPr lang="zh-CN" altLang="en-US" sz="2800" dirty="0"/>
              <a:t>伤员感知受到战场条件限制，</a:t>
            </a:r>
            <a:r>
              <a:rPr lang="zh-CN" altLang="en-US" sz="2800" b="1" dirty="0">
                <a:solidFill>
                  <a:srgbClr val="C00000"/>
                </a:solidFill>
              </a:rPr>
              <a:t>感知效率低</a:t>
            </a:r>
          </a:p>
          <a:p>
            <a:pPr lvl="1"/>
            <a:r>
              <a:rPr lang="zh-CN" altLang="en-US" sz="2800" dirty="0"/>
              <a:t> 伤员伤情判断需要专业人员，</a:t>
            </a:r>
            <a:r>
              <a:rPr lang="zh-CN" altLang="en-US" sz="2800" b="1" dirty="0">
                <a:solidFill>
                  <a:srgbClr val="C00000"/>
                </a:solidFill>
              </a:rPr>
              <a:t>救治不及时</a:t>
            </a:r>
          </a:p>
          <a:p>
            <a:pPr lvl="1"/>
            <a:r>
              <a:rPr lang="zh-CN" altLang="en-US" sz="2800" dirty="0"/>
              <a:t> 难以有效获取战场伤情态势，</a:t>
            </a:r>
            <a:r>
              <a:rPr lang="zh-CN" altLang="en-US" sz="2800" b="1" dirty="0">
                <a:solidFill>
                  <a:srgbClr val="C00000"/>
                </a:solidFill>
              </a:rPr>
              <a:t>对全局作战和救助决策制定</a:t>
            </a:r>
            <a:r>
              <a:rPr lang="en-US" altLang="zh-CN" sz="2800" b="1" dirty="0">
                <a:solidFill>
                  <a:srgbClr val="C00000"/>
                </a:solidFill>
              </a:rPr>
              <a:t>    </a:t>
            </a:r>
          </a:p>
          <a:p>
            <a:pPr marL="457200" lvl="1" indent="0">
              <a:buNone/>
            </a:pPr>
            <a:r>
              <a:rPr lang="en-US" altLang="zh-CN" sz="2800" b="1" dirty="0">
                <a:solidFill>
                  <a:srgbClr val="C00000"/>
                </a:solidFill>
              </a:rPr>
              <a:t>   </a:t>
            </a:r>
            <a:r>
              <a:rPr lang="zh-CN" altLang="en-US" sz="2800" b="1" dirty="0">
                <a:solidFill>
                  <a:srgbClr val="C00000"/>
                </a:solidFill>
              </a:rPr>
              <a:t>支持不足</a:t>
            </a:r>
            <a:endParaRPr lang="zh-CN" altLang="en-US" b="1" dirty="0">
              <a:solidFill>
                <a:srgbClr val="C00000"/>
              </a:solidFill>
            </a:endParaRPr>
          </a:p>
          <a:p>
            <a:pPr lvl="1"/>
            <a:r>
              <a:rPr lang="zh-CN" altLang="en-US" dirty="0"/>
              <a:t> 伤员因为受伤与指挥部失联，</a:t>
            </a:r>
            <a:r>
              <a:rPr lang="zh-CN" altLang="en-US" b="1" dirty="0">
                <a:solidFill>
                  <a:srgbClr val="C00000"/>
                </a:solidFill>
              </a:rPr>
              <a:t>不清楚伤员情况</a:t>
            </a:r>
            <a:endParaRPr lang="en-US" altLang="zh-CN" b="1" dirty="0">
              <a:solidFill>
                <a:srgbClr val="C00000"/>
              </a:solidFill>
            </a:endParaRPr>
          </a:p>
          <a:p>
            <a:pPr lvl="1"/>
            <a:endParaRPr lang="en-US" altLang="zh-CN" dirty="0"/>
          </a:p>
        </p:txBody>
      </p:sp>
      <p:sp>
        <p:nvSpPr>
          <p:cNvPr id="4" name="矩形 3"/>
          <p:cNvSpPr/>
          <p:nvPr/>
        </p:nvSpPr>
        <p:spPr>
          <a:xfrm>
            <a:off x="0" y="5568286"/>
            <a:ext cx="12192000" cy="1330657"/>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t>如何高效感知伤员情况、为指挥员建立起全局伤情态势网络、迅速做出正确的救援决策是需要研究解决的问题</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现实问题</a:t>
            </a:r>
          </a:p>
        </p:txBody>
      </p:sp>
      <p:sp>
        <p:nvSpPr>
          <p:cNvPr id="4" name="矩形 3"/>
          <p:cNvSpPr/>
          <p:nvPr/>
        </p:nvSpPr>
        <p:spPr>
          <a:xfrm>
            <a:off x="0" y="6182360"/>
            <a:ext cx="12192000" cy="716915"/>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p>
        </p:txBody>
      </p:sp>
      <p:sp>
        <p:nvSpPr>
          <p:cNvPr id="6" name="矩形 5"/>
          <p:cNvSpPr/>
          <p:nvPr>
            <p:custDataLst>
              <p:tags r:id="rId2"/>
            </p:custDataLst>
          </p:nvPr>
        </p:nvSpPr>
        <p:spPr>
          <a:xfrm>
            <a:off x="8152666" y="3446784"/>
            <a:ext cx="3988993" cy="9655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6587761" y="5178092"/>
            <a:ext cx="2954896"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4"/>
            </p:custDataLst>
          </p:nvPr>
        </p:nvSpPr>
        <p:spPr>
          <a:xfrm>
            <a:off x="1840016" y="5178092"/>
            <a:ext cx="3567849"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custDataLst>
              <p:tags r:id="rId5"/>
            </p:custDataLst>
          </p:nvPr>
        </p:nvSpPr>
        <p:spPr>
          <a:xfrm>
            <a:off x="4048059" y="3428608"/>
            <a:ext cx="3567849" cy="1364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6"/>
            </p:custDataLst>
          </p:nvPr>
        </p:nvSpPr>
        <p:spPr>
          <a:xfrm>
            <a:off x="288435" y="3429000"/>
            <a:ext cx="2497723" cy="110617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350" name="Group 18350"/>
          <p:cNvGrpSpPr/>
          <p:nvPr/>
        </p:nvGrpSpPr>
        <p:grpSpPr>
          <a:xfrm>
            <a:off x="3171836" y="1781698"/>
            <a:ext cx="2396105" cy="965601"/>
            <a:chOff x="0" y="2080561"/>
            <a:chExt cx="4792207" cy="1931200"/>
          </a:xfrm>
        </p:grpSpPr>
        <p:sp>
          <p:nvSpPr>
            <p:cNvPr id="18347" name="Shape 18347"/>
            <p:cNvSpPr/>
            <p:nvPr>
              <p:custDataLst>
                <p:tags r:id="rId30"/>
              </p:custDataLst>
            </p:nvPr>
          </p:nvSpPr>
          <p:spPr>
            <a:xfrm>
              <a:off x="1552483" y="2080561"/>
              <a:ext cx="3239724" cy="6"/>
            </a:xfrm>
            <a:prstGeom prst="line">
              <a:avLst/>
            </a:prstGeom>
            <a:noFill/>
            <a:ln w="38100" cap="flat" cmpd="sng">
              <a:solidFill>
                <a:schemeClr val="accent2"/>
              </a:solidFill>
              <a:prstDash val="solid"/>
              <a:miter lim="400000"/>
            </a:ln>
            <a:effectLst/>
          </p:spPr>
          <p:txBody>
            <a:bodyPr wrap="square" lIns="0" tIns="0" rIns="0" bIns="0" numCol="1" anchor="ctr">
              <a:noAutofit/>
            </a:bodyPr>
            <a:lstStyle/>
            <a:p>
              <a:pPr lvl="0">
                <a:defRPr sz="3200"/>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49" name="Shape 18349"/>
            <p:cNvSpPr/>
            <p:nvPr>
              <p:custDataLst>
                <p:tags r:id="rId31"/>
              </p:custDataLst>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2"/>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54" name="Group 18354"/>
          <p:cNvGrpSpPr/>
          <p:nvPr/>
        </p:nvGrpSpPr>
        <p:grpSpPr>
          <a:xfrm>
            <a:off x="5299581" y="1781698"/>
            <a:ext cx="2423078" cy="965601"/>
            <a:chOff x="0" y="2080561"/>
            <a:chExt cx="4846154" cy="1931200"/>
          </a:xfrm>
        </p:grpSpPr>
        <p:sp>
          <p:nvSpPr>
            <p:cNvPr id="18351" name="Shape 18351"/>
            <p:cNvSpPr/>
            <p:nvPr>
              <p:custDataLst>
                <p:tags r:id="rId28"/>
              </p:custDataLst>
            </p:nvPr>
          </p:nvSpPr>
          <p:spPr>
            <a:xfrm>
              <a:off x="1606429" y="2080561"/>
              <a:ext cx="3239725" cy="10"/>
            </a:xfrm>
            <a:prstGeom prst="line">
              <a:avLst/>
            </a:prstGeom>
            <a:noFill/>
            <a:ln w="38100" cap="flat" cmpd="sng">
              <a:solidFill>
                <a:schemeClr val="accent3"/>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53" name="Shape 18353"/>
            <p:cNvSpPr/>
            <p:nvPr>
              <p:custDataLst>
                <p:tags r:id="rId29"/>
              </p:custDataLst>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3"/>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0" name="Group 18360"/>
          <p:cNvGrpSpPr/>
          <p:nvPr/>
        </p:nvGrpSpPr>
        <p:grpSpPr>
          <a:xfrm>
            <a:off x="5645946" y="2053378"/>
            <a:ext cx="422243" cy="422243"/>
            <a:chOff x="0" y="0"/>
            <a:chExt cx="844486" cy="844486"/>
          </a:xfrm>
        </p:grpSpPr>
        <p:sp>
          <p:nvSpPr>
            <p:cNvPr id="18358" name="Shape 18358"/>
            <p:cNvSpPr/>
            <p:nvPr>
              <p:custDataLst>
                <p:tags r:id="rId26"/>
              </p:custDataLst>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59" name="Shape 18359"/>
            <p:cNvSpPr/>
            <p:nvPr>
              <p:custDataLst>
                <p:tags r:id="rId27"/>
              </p:custDataLst>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nvGrpSpPr>
          <p:cNvPr id="18363" name="Group 18363"/>
          <p:cNvGrpSpPr/>
          <p:nvPr/>
        </p:nvGrpSpPr>
        <p:grpSpPr>
          <a:xfrm>
            <a:off x="7794318" y="2053378"/>
            <a:ext cx="422243" cy="422243"/>
            <a:chOff x="0" y="0"/>
            <a:chExt cx="844486" cy="844486"/>
          </a:xfrm>
        </p:grpSpPr>
        <p:sp>
          <p:nvSpPr>
            <p:cNvPr id="18361" name="Shape 18361"/>
            <p:cNvSpPr/>
            <p:nvPr>
              <p:custDataLst>
                <p:tags r:id="rId24"/>
              </p:custDataLst>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2" name="Shape 18362"/>
            <p:cNvSpPr/>
            <p:nvPr>
              <p:custDataLst>
                <p:tags r:id="rId25"/>
              </p:custDataLst>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grpSp>
        <p:nvGrpSpPr>
          <p:cNvPr id="18366" name="Group 18366"/>
          <p:cNvGrpSpPr/>
          <p:nvPr/>
        </p:nvGrpSpPr>
        <p:grpSpPr>
          <a:xfrm>
            <a:off x="9941954" y="2053378"/>
            <a:ext cx="422243" cy="422243"/>
            <a:chOff x="0" y="0"/>
            <a:chExt cx="844486" cy="844486"/>
          </a:xfrm>
        </p:grpSpPr>
        <p:sp>
          <p:nvSpPr>
            <p:cNvPr id="18364" name="Shape 18364"/>
            <p:cNvSpPr/>
            <p:nvPr>
              <p:custDataLst>
                <p:tags r:id="rId22"/>
              </p:custDataLst>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5" name="Shape 18365"/>
            <p:cNvSpPr/>
            <p:nvPr>
              <p:custDataLst>
                <p:tags r:id="rId23"/>
              </p:custDataLst>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lang="en-US"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0" name="Group 18370"/>
          <p:cNvGrpSpPr/>
          <p:nvPr/>
        </p:nvGrpSpPr>
        <p:grpSpPr>
          <a:xfrm>
            <a:off x="7447954" y="1781696"/>
            <a:ext cx="2422345" cy="965603"/>
            <a:chOff x="0" y="2080557"/>
            <a:chExt cx="4844687" cy="1931204"/>
          </a:xfrm>
        </p:grpSpPr>
        <p:sp>
          <p:nvSpPr>
            <p:cNvPr id="18367" name="Shape 18367"/>
            <p:cNvSpPr/>
            <p:nvPr>
              <p:custDataLst>
                <p:tags r:id="rId20"/>
              </p:custDataLst>
            </p:nvPr>
          </p:nvSpPr>
          <p:spPr>
            <a:xfrm>
              <a:off x="1619121" y="2080557"/>
              <a:ext cx="3225566" cy="12"/>
            </a:xfrm>
            <a:prstGeom prst="line">
              <a:avLst/>
            </a:prstGeom>
            <a:noFill/>
            <a:ln w="38100" cap="flat" cmpd="sng">
              <a:solidFill>
                <a:schemeClr val="accent4"/>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9" name="Shape 18369"/>
            <p:cNvSpPr/>
            <p:nvPr>
              <p:custDataLst>
                <p:tags r:id="rId21"/>
              </p:custDataLst>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4"/>
              </a:solidFill>
              <a:prstDash val="solid"/>
              <a:miter lim="400000"/>
            </a:ln>
            <a:effectLst/>
          </p:spPr>
          <p:txBody>
            <a:bodyPr wrap="square" lIns="0" tIns="0" rIns="0" bIns="0" numCol="1" anchor="ctr">
              <a:noAutofit/>
            </a:bodyPr>
            <a:lstStyle/>
            <a:p>
              <a:pPr lvl="0">
                <a:defRPr sz="3200">
                  <a:solidFill>
                    <a:srgbClr val="FFFFFF"/>
                  </a:solidFill>
                </a:defRPr>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4" name="Group 18374"/>
          <p:cNvGrpSpPr/>
          <p:nvPr/>
        </p:nvGrpSpPr>
        <p:grpSpPr>
          <a:xfrm>
            <a:off x="1417772" y="2053378"/>
            <a:ext cx="422244" cy="422243"/>
            <a:chOff x="0" y="0"/>
            <a:chExt cx="844486" cy="844486"/>
          </a:xfrm>
        </p:grpSpPr>
        <p:sp>
          <p:nvSpPr>
            <p:cNvPr id="18372" name="Shape 18372"/>
            <p:cNvSpPr/>
            <p:nvPr>
              <p:custDataLst>
                <p:tags r:id="rId18"/>
              </p:custDataLst>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73" name="Shape 18373"/>
            <p:cNvSpPr/>
            <p:nvPr>
              <p:custDataLst>
                <p:tags r:id="rId19"/>
              </p:custDataLst>
            </p:nvPr>
          </p:nvSpPr>
          <p:spPr>
            <a:xfrm>
              <a:off x="98346" y="185195"/>
              <a:ext cx="647793"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18378" name="Group 18378"/>
          <p:cNvGrpSpPr/>
          <p:nvPr/>
        </p:nvGrpSpPr>
        <p:grpSpPr>
          <a:xfrm>
            <a:off x="1071407" y="1781699"/>
            <a:ext cx="2388472" cy="965600"/>
            <a:chOff x="0" y="2080563"/>
            <a:chExt cx="4776940" cy="1931198"/>
          </a:xfrm>
        </p:grpSpPr>
        <p:sp>
          <p:nvSpPr>
            <p:cNvPr id="18375" name="Shape 18375"/>
            <p:cNvSpPr/>
            <p:nvPr>
              <p:custDataLst>
                <p:tags r:id="rId16"/>
              </p:custDataLst>
            </p:nvPr>
          </p:nvSpPr>
          <p:spPr>
            <a:xfrm>
              <a:off x="1537217" y="2080563"/>
              <a:ext cx="3239723" cy="4"/>
            </a:xfrm>
            <a:prstGeom prst="line">
              <a:avLst/>
            </a:prstGeom>
            <a:noFill/>
            <a:ln w="38100" cap="flat" cmpd="sng">
              <a:solidFill>
                <a:schemeClr val="accent1"/>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77" name="Shape 18377"/>
            <p:cNvSpPr/>
            <p:nvPr>
              <p:custDataLst>
                <p:tags r:id="rId17"/>
              </p:custDataLst>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1"/>
              </a:solidFill>
              <a:prstDash val="solid"/>
              <a:miter lim="400000"/>
            </a:ln>
            <a:effectLst/>
          </p:spPr>
          <p:txBody>
            <a:bodyPr wrap="square" lIns="0" tIns="0" rIns="0" bIns="0" numCol="1" anchor="ctr">
              <a:noAutofit/>
            </a:bodyPr>
            <a:lstStyle/>
            <a:p>
              <a:pPr lvl="0">
                <a:defRPr sz="3200">
                  <a:solidFill>
                    <a:srgbClr val="FFFFFF"/>
                  </a:solidFill>
                </a:defRPr>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82" name="Group 18382"/>
          <p:cNvGrpSpPr/>
          <p:nvPr/>
        </p:nvGrpSpPr>
        <p:grpSpPr>
          <a:xfrm>
            <a:off x="3518201" y="2053378"/>
            <a:ext cx="422243" cy="422243"/>
            <a:chOff x="0" y="0"/>
            <a:chExt cx="844486" cy="844486"/>
          </a:xfrm>
        </p:grpSpPr>
        <p:sp>
          <p:nvSpPr>
            <p:cNvPr id="18380" name="Shape 18380"/>
            <p:cNvSpPr/>
            <p:nvPr>
              <p:custDataLst>
                <p:tags r:id="rId14"/>
              </p:custDataLst>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81" name="Shape 18381"/>
            <p:cNvSpPr/>
            <p:nvPr>
              <p:custDataLst>
                <p:tags r:id="rId15"/>
              </p:custDataLst>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18390" name="Shape 18390"/>
          <p:cNvSpPr/>
          <p:nvPr>
            <p:custDataLst>
              <p:tags r:id="rId7"/>
            </p:custDataLst>
          </p:nvPr>
        </p:nvSpPr>
        <p:spPr>
          <a:xfrm>
            <a:off x="448480" y="3497082"/>
            <a:ext cx="2187228"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charset="-122"/>
                <a:ea typeface="黑体" panose="02010609060101010101" charset="-122"/>
                <a:cs typeface="Roboto Bold"/>
                <a:sym typeface="微软雅黑" panose="020B0503020204020204" pitchFamily="34" charset="-122"/>
              </a:rPr>
              <a:t>提高救援效率</a:t>
            </a:r>
          </a:p>
        </p:txBody>
      </p:sp>
      <p:sp>
        <p:nvSpPr>
          <p:cNvPr id="18391" name="Shape 18391"/>
          <p:cNvSpPr/>
          <p:nvPr>
            <p:custDataLst>
              <p:tags r:id="rId8"/>
            </p:custDataLst>
          </p:nvPr>
        </p:nvSpPr>
        <p:spPr>
          <a:xfrm>
            <a:off x="1987267" y="5132354"/>
            <a:ext cx="3288454" cy="933769"/>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charset="-122"/>
                <a:ea typeface="黑体" panose="02010609060101010101" charset="-122"/>
                <a:cs typeface="Roboto Bold"/>
                <a:sym typeface="微软雅黑" panose="020B0503020204020204" pitchFamily="34" charset="-122"/>
              </a:rPr>
              <a:t>减少救护人员伤亡率</a:t>
            </a:r>
          </a:p>
        </p:txBody>
      </p:sp>
      <p:sp>
        <p:nvSpPr>
          <p:cNvPr id="18392" name="Shape 18392"/>
          <p:cNvSpPr/>
          <p:nvPr>
            <p:custDataLst>
              <p:tags r:id="rId9"/>
            </p:custDataLst>
          </p:nvPr>
        </p:nvSpPr>
        <p:spPr>
          <a:xfrm>
            <a:off x="4170995" y="3629570"/>
            <a:ext cx="3288453" cy="920808"/>
          </a:xfrm>
          <a:prstGeom prst="rect">
            <a:avLst/>
          </a:prstGeom>
          <a:ln w="12700">
            <a:miter lim="400000"/>
          </a:ln>
        </p:spPr>
        <p:txBody>
          <a:bodyPr lIns="25400" tIns="25400" rIns="25400" bIns="25400" anchor="ctr"/>
          <a:lstStyle/>
          <a:p>
            <a:pPr algn="ctr" defTabSz="457200">
              <a:lnSpc>
                <a:spcPct val="130000"/>
              </a:lnSpc>
              <a:defRPr sz="1800"/>
            </a:pPr>
            <a:r>
              <a:rPr lang="zh-CN" altLang="en-US" sz="2800" dirty="0">
                <a:latin typeface="黑体" panose="02010609060101010101" charset="-122"/>
                <a:ea typeface="黑体" panose="02010609060101010101" charset="-122"/>
                <a:cs typeface="Roboto Bold"/>
                <a:sym typeface="微软雅黑" panose="020B0503020204020204" pitchFamily="34" charset="-122"/>
              </a:rPr>
              <a:t>可以适应复杂地形与战场环境</a:t>
            </a:r>
          </a:p>
        </p:txBody>
      </p:sp>
      <p:sp>
        <p:nvSpPr>
          <p:cNvPr id="18393" name="Shape 18393"/>
          <p:cNvSpPr/>
          <p:nvPr>
            <p:custDataLst>
              <p:tags r:id="rId10"/>
            </p:custDataLst>
          </p:nvPr>
        </p:nvSpPr>
        <p:spPr>
          <a:xfrm>
            <a:off x="6784137" y="5132354"/>
            <a:ext cx="2758519"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charset="-122"/>
                <a:ea typeface="黑体" panose="02010609060101010101" charset="-122"/>
                <a:cs typeface="Roboto Bold"/>
                <a:sym typeface="微软雅黑" panose="020B0503020204020204" pitchFamily="34" charset="-122"/>
              </a:rPr>
              <a:t>多平台高度集成</a:t>
            </a:r>
            <a:endParaRPr sz="2800" dirty="0">
              <a:latin typeface="黑体" panose="02010609060101010101" charset="-122"/>
              <a:ea typeface="黑体" panose="02010609060101010101" charset="-122"/>
              <a:cs typeface="Roboto Regular"/>
              <a:sym typeface="微软雅黑" panose="020B0503020204020204" pitchFamily="34" charset="-122"/>
            </a:endParaRPr>
          </a:p>
        </p:txBody>
      </p:sp>
      <p:sp>
        <p:nvSpPr>
          <p:cNvPr id="18394" name="Shape 18394"/>
          <p:cNvSpPr/>
          <p:nvPr>
            <p:custDataLst>
              <p:tags r:id="rId11"/>
            </p:custDataLst>
          </p:nvPr>
        </p:nvSpPr>
        <p:spPr>
          <a:xfrm>
            <a:off x="8324898" y="3426297"/>
            <a:ext cx="3682857"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charset="-122"/>
                <a:ea typeface="黑体" panose="02010609060101010101" charset="-122"/>
                <a:cs typeface="Roboto Bold"/>
                <a:sym typeface="微软雅黑" panose="020B0503020204020204" pitchFamily="34" charset="-122"/>
              </a:rPr>
              <a:t>可广泛应用于其他领域</a:t>
            </a:r>
          </a:p>
        </p:txBody>
      </p:sp>
      <p:sp>
        <p:nvSpPr>
          <p:cNvPr id="18400" name="Shape 18400"/>
          <p:cNvSpPr/>
          <p:nvPr>
            <p:custDataLst>
              <p:tags r:id="rId12"/>
            </p:custDataLst>
          </p:nvPr>
        </p:nvSpPr>
        <p:spPr>
          <a:xfrm rot="16200000">
            <a:off x="9670279" y="1707012"/>
            <a:ext cx="965597" cy="11149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5"/>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箭头: 五边形 11"/>
          <p:cNvSpPr/>
          <p:nvPr>
            <p:custDataLst>
              <p:tags r:id="rId13"/>
            </p:custDataLst>
          </p:nvPr>
        </p:nvSpPr>
        <p:spPr>
          <a:xfrm>
            <a:off x="0" y="1140460"/>
            <a:ext cx="2186305" cy="60071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altLang="zh-CN" sz="2800" b="1" dirty="0">
                <a:latin typeface="黑体" panose="02010609060101010101" charset="-122"/>
                <a:ea typeface="黑体" panose="02010609060101010101" charset="-122"/>
              </a:rPr>
              <a:t> </a:t>
            </a:r>
            <a:r>
              <a:rPr lang="zh-CN" sz="2800" b="1" dirty="0">
                <a:latin typeface="黑体" panose="02010609060101010101" charset="-122"/>
                <a:ea typeface="黑体" panose="02010609060101010101" charset="-122"/>
              </a:rPr>
              <a:t>实用价值</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核心功能</a:t>
            </a:r>
            <a:endParaRPr lang="en-US" altLang="zh-CN" dirty="0"/>
          </a:p>
        </p:txBody>
      </p:sp>
      <p:pic>
        <p:nvPicPr>
          <p:cNvPr id="11" name="图片 10"/>
          <p:cNvPicPr>
            <a:picLocks noChangeAspect="1"/>
          </p:cNvPicPr>
          <p:nvPr/>
        </p:nvPicPr>
        <p:blipFill>
          <a:blip r:embed="rId4"/>
          <a:stretch>
            <a:fillRect/>
          </a:stretch>
        </p:blipFill>
        <p:spPr>
          <a:xfrm>
            <a:off x="5888695" y="1037598"/>
            <a:ext cx="6105238" cy="2727952"/>
          </a:xfrm>
          <a:prstGeom prst="rect">
            <a:avLst/>
          </a:prstGeom>
        </p:spPr>
      </p:pic>
      <p:pic>
        <p:nvPicPr>
          <p:cNvPr id="5" name="图片 4"/>
          <p:cNvPicPr>
            <a:picLocks noChangeAspect="1"/>
          </p:cNvPicPr>
          <p:nvPr/>
        </p:nvPicPr>
        <p:blipFill>
          <a:blip r:embed="rId5"/>
          <a:stretch>
            <a:fillRect/>
          </a:stretch>
        </p:blipFill>
        <p:spPr>
          <a:xfrm>
            <a:off x="5732408" y="4176210"/>
            <a:ext cx="6459592" cy="2060729"/>
          </a:xfrm>
          <a:prstGeom prst="rect">
            <a:avLst/>
          </a:prstGeom>
        </p:spPr>
      </p:pic>
      <p:pic>
        <p:nvPicPr>
          <p:cNvPr id="10" name="图片 9"/>
          <p:cNvPicPr>
            <a:picLocks noChangeAspect="1"/>
          </p:cNvPicPr>
          <p:nvPr/>
        </p:nvPicPr>
        <p:blipFill>
          <a:blip r:embed="rId6"/>
          <a:stretch>
            <a:fillRect/>
          </a:stretch>
        </p:blipFill>
        <p:spPr>
          <a:xfrm>
            <a:off x="215970" y="2151318"/>
            <a:ext cx="5562454" cy="3840597"/>
          </a:xfrm>
          <a:prstGeom prst="rect">
            <a:avLst/>
          </a:prstGeom>
        </p:spPr>
      </p:pic>
      <p:sp>
        <p:nvSpPr>
          <p:cNvPr id="12" name="箭头: 五边形 11"/>
          <p:cNvSpPr/>
          <p:nvPr/>
        </p:nvSpPr>
        <p:spPr>
          <a:xfrm>
            <a:off x="0" y="1140460"/>
            <a:ext cx="2581275" cy="60071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altLang="zh-CN" sz="2400" b="1" dirty="0"/>
              <a:t> </a:t>
            </a:r>
            <a:r>
              <a:rPr lang="zh-CN" altLang="en-US" sz="2800" b="1" dirty="0">
                <a:latin typeface="黑体" panose="02010609060101010101" charset="-122"/>
                <a:ea typeface="黑体" panose="02010609060101010101" charset="-122"/>
              </a:rPr>
              <a:t>空地协同搜寻</a:t>
            </a:r>
          </a:p>
        </p:txBody>
      </p:sp>
      <p:sp>
        <p:nvSpPr>
          <p:cNvPr id="15" name="矩形 14"/>
          <p:cNvSpPr/>
          <p:nvPr/>
        </p:nvSpPr>
        <p:spPr>
          <a:xfrm>
            <a:off x="0" y="6236939"/>
            <a:ext cx="12192000" cy="662004"/>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dirty="0"/>
              <a:t>选择指定区域后，无人机与机器狗协同搜寻伤员</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核心功能</a:t>
            </a:r>
            <a:endParaRPr lang="en-US" altLang="zh-CN" dirty="0"/>
          </a:p>
        </p:txBody>
      </p:sp>
      <p:sp>
        <p:nvSpPr>
          <p:cNvPr id="12" name="箭头: 五边形 11"/>
          <p:cNvSpPr/>
          <p:nvPr/>
        </p:nvSpPr>
        <p:spPr>
          <a:xfrm>
            <a:off x="0" y="1140460"/>
            <a:ext cx="1871345" cy="60071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zh-CN" altLang="en-US" sz="2800" b="1" dirty="0">
                <a:latin typeface="黑体" panose="02010609060101010101" charset="-122"/>
                <a:ea typeface="黑体" panose="02010609060101010101" charset="-122"/>
              </a:rPr>
              <a:t>伤员定位</a:t>
            </a:r>
          </a:p>
        </p:txBody>
      </p:sp>
      <p:sp>
        <p:nvSpPr>
          <p:cNvPr id="15" name="矩形 14"/>
          <p:cNvSpPr/>
          <p:nvPr/>
        </p:nvSpPr>
        <p:spPr>
          <a:xfrm>
            <a:off x="0" y="6195996"/>
            <a:ext cx="12192000" cy="662004"/>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dirty="0"/>
              <a:t>通过识别算法标定伤员后获得其位置</a:t>
            </a:r>
          </a:p>
        </p:txBody>
      </p:sp>
      <p:sp>
        <p:nvSpPr>
          <p:cNvPr id="8" name="Rectangle 2"/>
          <p:cNvSpPr>
            <a:spLocks noChangeArrowheads="1"/>
          </p:cNvSpPr>
          <p:nvPr/>
        </p:nvSpPr>
        <p:spPr bwMode="auto">
          <a:xfrm>
            <a:off x="889716" y="201004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4" name="图片 3"/>
          <p:cNvPicPr>
            <a:picLocks noChangeAspect="1"/>
          </p:cNvPicPr>
          <p:nvPr/>
        </p:nvPicPr>
        <p:blipFill>
          <a:blip r:embed="rId6"/>
          <a:stretch>
            <a:fillRect/>
          </a:stretch>
        </p:blipFill>
        <p:spPr>
          <a:xfrm>
            <a:off x="6500495" y="2497455"/>
            <a:ext cx="5252085" cy="3459480"/>
          </a:xfrm>
          <a:prstGeom prst="rect">
            <a:avLst/>
          </a:prstGeom>
        </p:spPr>
      </p:pic>
      <p:sp>
        <p:nvSpPr>
          <p:cNvPr id="7" name="文本框 6"/>
          <p:cNvSpPr txBox="1"/>
          <p:nvPr>
            <p:custDataLst>
              <p:tags r:id="rId2"/>
            </p:custDataLst>
          </p:nvPr>
        </p:nvSpPr>
        <p:spPr>
          <a:xfrm>
            <a:off x="1871150" y="2041281"/>
            <a:ext cx="2593340" cy="460375"/>
          </a:xfrm>
          <a:prstGeom prst="rect">
            <a:avLst/>
          </a:prstGeom>
          <a:noFill/>
        </p:spPr>
        <p:txBody>
          <a:bodyPr wrap="none" rtlCol="0">
            <a:spAutoFit/>
          </a:bodyPr>
          <a:lstStyle/>
          <a:p>
            <a:r>
              <a:rPr lang="en-US" altLang="zh-CN" sz="2400" dirty="0"/>
              <a:t>Yolo</a:t>
            </a:r>
            <a:r>
              <a:rPr lang="zh-CN" altLang="en-US" sz="2400" dirty="0"/>
              <a:t>人体识别技术</a:t>
            </a:r>
          </a:p>
        </p:txBody>
      </p:sp>
      <p:sp>
        <p:nvSpPr>
          <p:cNvPr id="5" name="文本框 4"/>
          <p:cNvSpPr txBox="1"/>
          <p:nvPr>
            <p:custDataLst>
              <p:tags r:id="rId3"/>
            </p:custDataLst>
          </p:nvPr>
        </p:nvSpPr>
        <p:spPr>
          <a:xfrm>
            <a:off x="7967785" y="2022866"/>
            <a:ext cx="2316480" cy="460375"/>
          </a:xfrm>
          <a:prstGeom prst="rect">
            <a:avLst/>
          </a:prstGeom>
          <a:noFill/>
        </p:spPr>
        <p:txBody>
          <a:bodyPr wrap="none" rtlCol="0">
            <a:spAutoFit/>
          </a:bodyPr>
          <a:lstStyle/>
          <a:p>
            <a:r>
              <a:rPr lang="zh-CN" altLang="en-US" sz="2400" dirty="0"/>
              <a:t>热成像识别技术</a:t>
            </a:r>
          </a:p>
        </p:txBody>
      </p:sp>
      <p:pic>
        <p:nvPicPr>
          <p:cNvPr id="6" name="图片 5"/>
          <p:cNvPicPr>
            <a:picLocks noChangeAspect="1"/>
          </p:cNvPicPr>
          <p:nvPr/>
        </p:nvPicPr>
        <p:blipFill>
          <a:blip r:embed="rId7"/>
          <a:stretch>
            <a:fillRect/>
          </a:stretch>
        </p:blipFill>
        <p:spPr>
          <a:xfrm>
            <a:off x="515620" y="2483485"/>
            <a:ext cx="5243830" cy="347345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核心功能</a:t>
            </a:r>
            <a:endParaRPr lang="en-US" altLang="zh-CN" dirty="0"/>
          </a:p>
        </p:txBody>
      </p:sp>
      <p:sp>
        <p:nvSpPr>
          <p:cNvPr id="12" name="箭头: 五边形 11"/>
          <p:cNvSpPr/>
          <p:nvPr/>
        </p:nvSpPr>
        <p:spPr>
          <a:xfrm>
            <a:off x="0" y="1140460"/>
            <a:ext cx="2563495" cy="60071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zh-CN" altLang="en-US" sz="2800" b="1" dirty="0">
                <a:latin typeface="黑体" panose="02010609060101010101" charset="-122"/>
                <a:ea typeface="黑体" panose="02010609060101010101" charset="-122"/>
              </a:rPr>
              <a:t>伤情等级评估</a:t>
            </a:r>
          </a:p>
        </p:txBody>
      </p:sp>
      <p:sp>
        <p:nvSpPr>
          <p:cNvPr id="15" name="矩形 14"/>
          <p:cNvSpPr/>
          <p:nvPr/>
        </p:nvSpPr>
        <p:spPr>
          <a:xfrm>
            <a:off x="0" y="6236939"/>
            <a:ext cx="12192000" cy="662004"/>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dirty="0"/>
              <a:t>颜色识别算法判定伤情等级</a:t>
            </a:r>
          </a:p>
        </p:txBody>
      </p:sp>
      <p:sp>
        <p:nvSpPr>
          <p:cNvPr id="3" name="文本框 2"/>
          <p:cNvSpPr txBox="1"/>
          <p:nvPr/>
        </p:nvSpPr>
        <p:spPr>
          <a:xfrm>
            <a:off x="7694735" y="1932061"/>
            <a:ext cx="1402080" cy="460375"/>
          </a:xfrm>
          <a:prstGeom prst="rect">
            <a:avLst/>
          </a:prstGeom>
          <a:noFill/>
        </p:spPr>
        <p:txBody>
          <a:bodyPr wrap="none" rtlCol="0">
            <a:spAutoFit/>
          </a:bodyPr>
          <a:lstStyle/>
          <a:p>
            <a:r>
              <a:rPr lang="zh-CN" altLang="en-US" sz="2400" dirty="0"/>
              <a:t>颜色判定</a:t>
            </a:r>
          </a:p>
        </p:txBody>
      </p:sp>
      <p:pic>
        <p:nvPicPr>
          <p:cNvPr id="4" name="图片 3"/>
          <p:cNvPicPr>
            <a:picLocks noChangeAspect="1"/>
          </p:cNvPicPr>
          <p:nvPr/>
        </p:nvPicPr>
        <p:blipFill>
          <a:blip r:embed="rId5"/>
          <a:stretch>
            <a:fillRect/>
          </a:stretch>
        </p:blipFill>
        <p:spPr>
          <a:xfrm>
            <a:off x="1047115" y="2493645"/>
            <a:ext cx="4006215" cy="3406775"/>
          </a:xfrm>
          <a:prstGeom prst="rect">
            <a:avLst/>
          </a:prstGeom>
        </p:spPr>
      </p:pic>
      <p:pic>
        <p:nvPicPr>
          <p:cNvPr id="5" name="图片 4"/>
          <p:cNvPicPr>
            <a:picLocks noChangeAspect="1"/>
          </p:cNvPicPr>
          <p:nvPr/>
        </p:nvPicPr>
        <p:blipFill>
          <a:blip r:embed="rId6"/>
          <a:stretch>
            <a:fillRect/>
          </a:stretch>
        </p:blipFill>
        <p:spPr>
          <a:xfrm>
            <a:off x="5547360" y="2494280"/>
            <a:ext cx="5321935" cy="3406775"/>
          </a:xfrm>
          <a:prstGeom prst="rect">
            <a:avLst/>
          </a:prstGeom>
        </p:spPr>
      </p:pic>
      <p:sp>
        <p:nvSpPr>
          <p:cNvPr id="7" name="文本框 6"/>
          <p:cNvSpPr txBox="1"/>
          <p:nvPr>
            <p:custDataLst>
              <p:tags r:id="rId2"/>
            </p:custDataLst>
          </p:nvPr>
        </p:nvSpPr>
        <p:spPr>
          <a:xfrm>
            <a:off x="2371530" y="2059061"/>
            <a:ext cx="1402080" cy="460375"/>
          </a:xfrm>
          <a:prstGeom prst="rect">
            <a:avLst/>
          </a:prstGeom>
          <a:noFill/>
        </p:spPr>
        <p:txBody>
          <a:bodyPr wrap="none" rtlCol="0">
            <a:spAutoFit/>
          </a:bodyPr>
          <a:lstStyle/>
          <a:p>
            <a:r>
              <a:rPr lang="zh-CN" altLang="en-US" sz="2400" dirty="0"/>
              <a:t>智能识别</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核心功能</a:t>
            </a:r>
            <a:endParaRPr lang="en-US" altLang="zh-CN" dirty="0"/>
          </a:p>
        </p:txBody>
      </p:sp>
      <p:sp>
        <p:nvSpPr>
          <p:cNvPr id="12" name="箭头: 五边形 11"/>
          <p:cNvSpPr/>
          <p:nvPr/>
        </p:nvSpPr>
        <p:spPr>
          <a:xfrm>
            <a:off x="0" y="1140460"/>
            <a:ext cx="2583815" cy="60071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zh-CN" altLang="en-US" sz="2800" b="1" dirty="0">
                <a:latin typeface="黑体" panose="02010609060101010101" charset="-122"/>
                <a:ea typeface="黑体" panose="02010609060101010101" charset="-122"/>
              </a:rPr>
              <a:t>伤情态势展示</a:t>
            </a:r>
          </a:p>
        </p:txBody>
      </p:sp>
      <p:sp>
        <p:nvSpPr>
          <p:cNvPr id="15" name="矩形 14"/>
          <p:cNvSpPr/>
          <p:nvPr/>
        </p:nvSpPr>
        <p:spPr>
          <a:xfrm>
            <a:off x="0" y="6236939"/>
            <a:ext cx="12192000" cy="662004"/>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dirty="0"/>
              <a:t>实现伤情态势可视化</a:t>
            </a:r>
          </a:p>
        </p:txBody>
      </p:sp>
      <p:pic>
        <p:nvPicPr>
          <p:cNvPr id="5" name="图形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48455" y="2380194"/>
            <a:ext cx="1387566" cy="2768966"/>
          </a:xfrm>
          <a:prstGeom prst="rect">
            <a:avLst/>
          </a:prstGeom>
        </p:spPr>
      </p:pic>
      <p:pic>
        <p:nvPicPr>
          <p:cNvPr id="7" name="图片 6"/>
          <p:cNvPicPr/>
          <p:nvPr>
            <p:custDataLst>
              <p:tags r:id="rId2"/>
            </p:custDataLst>
          </p:nvPr>
        </p:nvPicPr>
        <p:blipFill>
          <a:blip r:embed="rId11"/>
          <a:srcRect b="24218"/>
          <a:stretch>
            <a:fillRect/>
          </a:stretch>
        </p:blipFill>
        <p:spPr>
          <a:xfrm>
            <a:off x="8236890" y="1513230"/>
            <a:ext cx="1231027" cy="1054716"/>
          </a:xfrm>
          <a:prstGeom prst="rect">
            <a:avLst/>
          </a:prstGeom>
          <a:noFill/>
          <a:ln w="9525">
            <a:noFill/>
          </a:ln>
          <a:effectLst>
            <a:glow rad="127000">
              <a:schemeClr val="tx1">
                <a:alpha val="40000"/>
              </a:schemeClr>
            </a:glow>
          </a:effectLst>
        </p:spPr>
      </p:pic>
      <p:pic>
        <p:nvPicPr>
          <p:cNvPr id="8" name="图片 7"/>
          <p:cNvPicPr/>
          <p:nvPr>
            <p:custDataLst>
              <p:tags r:id="rId3"/>
            </p:custDataLst>
          </p:nvPr>
        </p:nvPicPr>
        <p:blipFill>
          <a:blip r:embed="rId11"/>
          <a:srcRect b="24218"/>
          <a:stretch>
            <a:fillRect/>
          </a:stretch>
        </p:blipFill>
        <p:spPr>
          <a:xfrm>
            <a:off x="9337161" y="860868"/>
            <a:ext cx="1522827" cy="1304724"/>
          </a:xfrm>
          <a:prstGeom prst="rect">
            <a:avLst/>
          </a:prstGeom>
          <a:noFill/>
          <a:ln w="9525">
            <a:noFill/>
          </a:ln>
          <a:effectLst>
            <a:glow rad="127000">
              <a:schemeClr val="tx1">
                <a:alpha val="40000"/>
              </a:schemeClr>
            </a:glow>
          </a:effectLst>
        </p:spPr>
      </p:pic>
      <p:pic>
        <p:nvPicPr>
          <p:cNvPr id="9" name="图片 8"/>
          <p:cNvPicPr/>
          <p:nvPr>
            <p:custDataLst>
              <p:tags r:id="rId4"/>
            </p:custDataLst>
          </p:nvPr>
        </p:nvPicPr>
        <p:blipFill>
          <a:blip r:embed="rId11"/>
          <a:srcRect b="24218"/>
          <a:stretch>
            <a:fillRect/>
          </a:stretch>
        </p:blipFill>
        <p:spPr>
          <a:xfrm>
            <a:off x="10600099" y="2004798"/>
            <a:ext cx="844960" cy="723943"/>
          </a:xfrm>
          <a:prstGeom prst="rect">
            <a:avLst/>
          </a:prstGeom>
          <a:noFill/>
          <a:ln w="9525">
            <a:noFill/>
          </a:ln>
          <a:effectLst>
            <a:glow rad="127000">
              <a:schemeClr val="tx1">
                <a:alpha val="40000"/>
              </a:schemeClr>
            </a:glow>
          </a:effectLst>
        </p:spPr>
      </p:pic>
      <p:pic>
        <p:nvPicPr>
          <p:cNvPr id="10" name="图片 9"/>
          <p:cNvPicPr>
            <a:picLocks noChangeAspect="1"/>
          </p:cNvPicPr>
          <p:nvPr>
            <p:custDataLst>
              <p:tags r:id="rId5"/>
            </p:custDataLst>
          </p:nvPr>
        </p:nvPicPr>
        <p:blipFill>
          <a:blip r:embed="rId12"/>
          <a:srcRect l="6460"/>
          <a:stretch>
            <a:fillRect/>
          </a:stretch>
        </p:blipFill>
        <p:spPr>
          <a:xfrm flipH="1">
            <a:off x="10554740" y="4889299"/>
            <a:ext cx="1554389" cy="1288723"/>
          </a:xfrm>
          <a:prstGeom prst="rect">
            <a:avLst/>
          </a:prstGeom>
          <a:effectLst>
            <a:glow rad="127000">
              <a:schemeClr val="tx1">
                <a:alpha val="40000"/>
              </a:schemeClr>
            </a:glow>
          </a:effectLst>
        </p:spPr>
      </p:pic>
      <p:pic>
        <p:nvPicPr>
          <p:cNvPr id="11" name="图片 10"/>
          <p:cNvPicPr>
            <a:picLocks noChangeAspect="1"/>
          </p:cNvPicPr>
          <p:nvPr>
            <p:custDataLst>
              <p:tags r:id="rId6"/>
            </p:custDataLst>
          </p:nvPr>
        </p:nvPicPr>
        <p:blipFill>
          <a:blip r:embed="rId12"/>
          <a:srcRect l="6460"/>
          <a:stretch>
            <a:fillRect/>
          </a:stretch>
        </p:blipFill>
        <p:spPr>
          <a:xfrm>
            <a:off x="8070332" y="5392956"/>
            <a:ext cx="810919" cy="672322"/>
          </a:xfrm>
          <a:prstGeom prst="rect">
            <a:avLst/>
          </a:prstGeom>
          <a:effectLst>
            <a:glow rad="127000">
              <a:schemeClr val="tx1">
                <a:alpha val="40000"/>
              </a:schemeClr>
            </a:glow>
          </a:effectLst>
        </p:spPr>
      </p:pic>
      <p:pic>
        <p:nvPicPr>
          <p:cNvPr id="13" name="图形 12"/>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667340" y="3549530"/>
            <a:ext cx="1159459" cy="1159459"/>
          </a:xfrm>
          <a:prstGeom prst="rect">
            <a:avLst/>
          </a:prstGeom>
        </p:spPr>
      </p:pic>
      <p:pic>
        <p:nvPicPr>
          <p:cNvPr id="14" name="图形 1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239417" y="3989795"/>
            <a:ext cx="1159460" cy="1159460"/>
          </a:xfrm>
          <a:prstGeom prst="rect">
            <a:avLst/>
          </a:prstGeom>
        </p:spPr>
      </p:pic>
      <p:pic>
        <p:nvPicPr>
          <p:cNvPr id="16" name="图形 1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236890" y="3210406"/>
            <a:ext cx="1288723" cy="1288723"/>
          </a:xfrm>
          <a:prstGeom prst="rect">
            <a:avLst/>
          </a:prstGeom>
        </p:spPr>
      </p:pic>
      <p:pic>
        <p:nvPicPr>
          <p:cNvPr id="17" name="图形 16"/>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246024" y="4201787"/>
            <a:ext cx="837530" cy="793867"/>
          </a:xfrm>
          <a:prstGeom prst="rect">
            <a:avLst/>
          </a:prstGeom>
        </p:spPr>
      </p:pic>
      <p:pic>
        <p:nvPicPr>
          <p:cNvPr id="18" name="图形 17"/>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577274" y="3846285"/>
            <a:ext cx="1159459" cy="1099013"/>
          </a:xfrm>
          <a:prstGeom prst="rect">
            <a:avLst/>
          </a:prstGeom>
        </p:spPr>
      </p:pic>
      <p:cxnSp>
        <p:nvCxnSpPr>
          <p:cNvPr id="19" name="直接箭头连接符 18"/>
          <p:cNvCxnSpPr>
            <a:stCxn id="11" idx="3"/>
            <a:endCxn id="14" idx="2"/>
          </p:cNvCxnSpPr>
          <p:nvPr/>
        </p:nvCxnSpPr>
        <p:spPr>
          <a:xfrm flipV="1">
            <a:off x="8881251" y="5149255"/>
            <a:ext cx="937896" cy="579862"/>
          </a:xfrm>
          <a:prstGeom prst="straightConnector1">
            <a:avLst/>
          </a:prstGeom>
          <a:ln w="127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0" name="直接箭头连接符 19"/>
          <p:cNvCxnSpPr>
            <a:stCxn id="10" idx="3"/>
            <a:endCxn id="14" idx="2"/>
          </p:cNvCxnSpPr>
          <p:nvPr/>
        </p:nvCxnSpPr>
        <p:spPr>
          <a:xfrm flipH="1" flipV="1">
            <a:off x="9819147" y="5149255"/>
            <a:ext cx="735593" cy="384406"/>
          </a:xfrm>
          <a:prstGeom prst="straightConnector1">
            <a:avLst/>
          </a:prstGeom>
          <a:ln w="127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1" name="直接箭头连接符 20"/>
          <p:cNvCxnSpPr>
            <a:stCxn id="7" idx="2"/>
            <a:endCxn id="16" idx="3"/>
          </p:cNvCxnSpPr>
          <p:nvPr/>
        </p:nvCxnSpPr>
        <p:spPr>
          <a:xfrm>
            <a:off x="8852404" y="2567946"/>
            <a:ext cx="673209" cy="1286822"/>
          </a:xfrm>
          <a:prstGeom prst="straightConnector1">
            <a:avLst/>
          </a:prstGeom>
          <a:ln w="127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2" name="直接箭头连接符 21"/>
          <p:cNvCxnSpPr>
            <a:stCxn id="8" idx="2"/>
          </p:cNvCxnSpPr>
          <p:nvPr/>
        </p:nvCxnSpPr>
        <p:spPr>
          <a:xfrm flipH="1">
            <a:off x="9678013" y="2165592"/>
            <a:ext cx="420562" cy="1841576"/>
          </a:xfrm>
          <a:prstGeom prst="straightConnector1">
            <a:avLst/>
          </a:prstGeom>
          <a:ln w="127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3" name="直接箭头连接符 22"/>
          <p:cNvCxnSpPr>
            <a:stCxn id="9" idx="2"/>
            <a:endCxn id="14" idx="0"/>
          </p:cNvCxnSpPr>
          <p:nvPr/>
        </p:nvCxnSpPr>
        <p:spPr>
          <a:xfrm flipH="1">
            <a:off x="9819147" y="2728741"/>
            <a:ext cx="1203432" cy="1261054"/>
          </a:xfrm>
          <a:prstGeom prst="straightConnector1">
            <a:avLst/>
          </a:prstGeom>
          <a:ln w="127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4" name="箭头: 下 23"/>
          <p:cNvSpPr/>
          <p:nvPr/>
        </p:nvSpPr>
        <p:spPr>
          <a:xfrm rot="5400000">
            <a:off x="6454621" y="3809038"/>
            <a:ext cx="484632" cy="978408"/>
          </a:xfrm>
          <a:prstGeom prst="downArrow">
            <a:avLst/>
          </a:prstGeom>
          <a:solidFill>
            <a:srgbClr val="5A1310"/>
          </a:solidFill>
          <a:ln>
            <a:solidFill>
              <a:srgbClr val="5A131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1"/>
          <a:stretch>
            <a:fillRect/>
          </a:stretch>
        </p:blipFill>
        <p:spPr>
          <a:xfrm>
            <a:off x="245110" y="2458720"/>
            <a:ext cx="5830570" cy="345122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entr" presetSubtype="0" fill="hold" nodeType="withEffect">
                                  <p:stCondLst>
                                    <p:cond delay="0"/>
                                  </p:stCondLst>
                                  <p:childTnLst>
                                    <p:set>
                                      <p:cBhvr>
                                        <p:cTn id="9" dur="1" fill="hold">
                                          <p:stCondLst>
                                            <p:cond delay="499"/>
                                          </p:stCondLst>
                                        </p:cTn>
                                        <p:tgtEl>
                                          <p:spTgt spid="17"/>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核心功能</a:t>
            </a:r>
            <a:endParaRPr lang="en-US" altLang="zh-CN" dirty="0"/>
          </a:p>
        </p:txBody>
      </p:sp>
      <p:sp>
        <p:nvSpPr>
          <p:cNvPr id="12" name="箭头: 五边形 11"/>
          <p:cNvSpPr/>
          <p:nvPr/>
        </p:nvSpPr>
        <p:spPr>
          <a:xfrm>
            <a:off x="0" y="1140460"/>
            <a:ext cx="2898775" cy="60071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zh-CN" altLang="en-US" sz="2800" b="1" dirty="0">
                <a:latin typeface="黑体" panose="02010609060101010101" charset="-122"/>
                <a:ea typeface="黑体" panose="02010609060101010101" charset="-122"/>
              </a:rPr>
              <a:t>机器狗语音交互</a:t>
            </a:r>
          </a:p>
        </p:txBody>
      </p:sp>
      <p:sp>
        <p:nvSpPr>
          <p:cNvPr id="15" name="矩形 14"/>
          <p:cNvSpPr/>
          <p:nvPr/>
        </p:nvSpPr>
        <p:spPr>
          <a:xfrm>
            <a:off x="0" y="6195996"/>
            <a:ext cx="12192000" cy="662004"/>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dirty="0"/>
              <a:t>利用机器狗建立起通信</a:t>
            </a:r>
          </a:p>
        </p:txBody>
      </p:sp>
      <p:sp>
        <p:nvSpPr>
          <p:cNvPr id="8" name="Rectangle 2"/>
          <p:cNvSpPr>
            <a:spLocks noChangeArrowheads="1"/>
          </p:cNvSpPr>
          <p:nvPr/>
        </p:nvSpPr>
        <p:spPr bwMode="auto">
          <a:xfrm>
            <a:off x="889716" y="201004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3" name="图片 2"/>
          <p:cNvPicPr>
            <a:picLocks noChangeAspect="1"/>
          </p:cNvPicPr>
          <p:nvPr>
            <p:custDataLst>
              <p:tags r:id="rId2"/>
            </p:custDataLst>
          </p:nvPr>
        </p:nvPicPr>
        <p:blipFill>
          <a:blip r:embed="rId5"/>
          <a:stretch>
            <a:fillRect/>
          </a:stretch>
        </p:blipFill>
        <p:spPr>
          <a:xfrm>
            <a:off x="2409190" y="2018030"/>
            <a:ext cx="7062470" cy="3950970"/>
          </a:xfrm>
          <a:prstGeom prst="rect">
            <a:avLst/>
          </a:prstGeom>
        </p:spPr>
      </p:pic>
      <p:sp>
        <p:nvSpPr>
          <p:cNvPr id="4" name="椭圆形标注 3"/>
          <p:cNvSpPr/>
          <p:nvPr/>
        </p:nvSpPr>
        <p:spPr>
          <a:xfrm>
            <a:off x="3834765" y="1947545"/>
            <a:ext cx="1969770" cy="1448435"/>
          </a:xfrm>
          <a:prstGeom prst="wedgeEllipseCallout">
            <a:avLst/>
          </a:prstGeom>
          <a:solidFill>
            <a:schemeClr val="accent2">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形标注 4"/>
          <p:cNvSpPr/>
          <p:nvPr/>
        </p:nvSpPr>
        <p:spPr>
          <a:xfrm>
            <a:off x="7813675" y="1160145"/>
            <a:ext cx="2432685" cy="1393190"/>
          </a:xfrm>
          <a:prstGeom prst="wedgeEllipseCallout">
            <a:avLst/>
          </a:prstGeom>
          <a:solidFill>
            <a:schemeClr val="accent2">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011295" y="2332355"/>
            <a:ext cx="1616710" cy="645160"/>
          </a:xfrm>
          <a:prstGeom prst="rect">
            <a:avLst/>
          </a:prstGeom>
          <a:noFill/>
        </p:spPr>
        <p:txBody>
          <a:bodyPr wrap="square" rtlCol="0">
            <a:spAutoFit/>
          </a:bodyPr>
          <a:lstStyle/>
          <a:p>
            <a:r>
              <a:rPr lang="zh-CN" altLang="en-US"/>
              <a:t>同志，请汇报伤情情况</a:t>
            </a:r>
          </a:p>
        </p:txBody>
      </p:sp>
      <p:sp>
        <p:nvSpPr>
          <p:cNvPr id="7" name="文本框 6"/>
          <p:cNvSpPr txBox="1"/>
          <p:nvPr/>
        </p:nvSpPr>
        <p:spPr>
          <a:xfrm>
            <a:off x="8052435" y="1331595"/>
            <a:ext cx="2193925" cy="922020"/>
          </a:xfrm>
          <a:prstGeom prst="rect">
            <a:avLst/>
          </a:prstGeom>
          <a:noFill/>
        </p:spPr>
        <p:txBody>
          <a:bodyPr wrap="square" rtlCol="0">
            <a:spAutoFit/>
          </a:bodyPr>
          <a:lstStyle/>
          <a:p>
            <a:r>
              <a:rPr lang="zh-CN" altLang="en-US"/>
              <a:t>报告，我左臂中弹，右腿骨折，失去行动能力</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6094" y="165170"/>
            <a:ext cx="10969200" cy="705600"/>
          </a:xfrm>
        </p:spPr>
        <p:txBody>
          <a:bodyPr/>
          <a:lstStyle/>
          <a:p>
            <a:r>
              <a:rPr lang="zh-CN" altLang="en-US" dirty="0"/>
              <a:t>需求创意</a:t>
            </a:r>
          </a:p>
        </p:txBody>
      </p:sp>
      <p:sp>
        <p:nvSpPr>
          <p:cNvPr id="4" name="Rectangle 2"/>
          <p:cNvSpPr>
            <a:spLocks noChangeArrowheads="1"/>
          </p:cNvSpPr>
          <p:nvPr/>
        </p:nvSpPr>
        <p:spPr bwMode="auto">
          <a:xfrm>
            <a:off x="433135" y="28099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文本框 14"/>
          <p:cNvSpPr txBox="1"/>
          <p:nvPr/>
        </p:nvSpPr>
        <p:spPr>
          <a:xfrm>
            <a:off x="433135" y="1510888"/>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1</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、机器狗与无人机空地协同</a:t>
            </a:r>
            <a:r>
              <a:rPr lang="zh-CN" altLang="en-US" sz="2800" dirty="0">
                <a:solidFill>
                  <a:prstClr val="black"/>
                </a:solidFill>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自主搜寻伤员</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endParaRPr>
          </a:p>
        </p:txBody>
      </p:sp>
      <p:sp>
        <p:nvSpPr>
          <p:cNvPr id="16" name="文本框 15"/>
          <p:cNvSpPr txBox="1"/>
          <p:nvPr/>
        </p:nvSpPr>
        <p:spPr>
          <a:xfrm>
            <a:off x="433070" y="2439670"/>
            <a:ext cx="9309100" cy="52197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2</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、基于热成像和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YoloV8</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识别实现夜间定位伤员</a:t>
            </a:r>
          </a:p>
        </p:txBody>
      </p:sp>
      <p:sp>
        <p:nvSpPr>
          <p:cNvPr id="17" name="文本框 16"/>
          <p:cNvSpPr txBox="1"/>
          <p:nvPr/>
        </p:nvSpPr>
        <p:spPr>
          <a:xfrm>
            <a:off x="433070" y="5528310"/>
            <a:ext cx="9446260" cy="95313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、通过机器狗与伤员进行交互，更为精确了解伤员伤情状况</a:t>
            </a:r>
          </a:p>
        </p:txBody>
      </p:sp>
      <p:sp>
        <p:nvSpPr>
          <p:cNvPr id="18" name="文本框 17"/>
          <p:cNvSpPr txBox="1"/>
          <p:nvPr/>
        </p:nvSpPr>
        <p:spPr>
          <a:xfrm>
            <a:off x="433135" y="4297222"/>
            <a:ext cx="9868333" cy="95313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、可视化战场伤情态势，动态展示伤员救助优先级，辅助指挥员决策</a:t>
            </a:r>
          </a:p>
        </p:txBody>
      </p:sp>
      <p:sp>
        <p:nvSpPr>
          <p:cNvPr id="19" name="文本框 18"/>
          <p:cNvSpPr txBox="1"/>
          <p:nvPr/>
        </p:nvSpPr>
        <p:spPr>
          <a:xfrm>
            <a:off x="433135" y="3368444"/>
            <a:ext cx="8431143"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3</a:t>
            </a:r>
            <a:r>
              <a:rPr lang="zh-CN" altLang="en-US" sz="2800" dirty="0">
                <a:solidFill>
                  <a:prstClr val="black"/>
                </a:solidFill>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rPr>
              <a:t>、使用颜色识别进行初步救助优先级判断</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sym typeface="微软雅黑" panose="020B0503020204020204" pitchFamily="34" charset="-122"/>
            </a:endParaRPr>
          </a:p>
        </p:txBody>
      </p:sp>
      <p:pic>
        <p:nvPicPr>
          <p:cNvPr id="20" name="图片 19"/>
          <p:cNvPicPr/>
          <p:nvPr>
            <p:custDataLst>
              <p:tags r:id="rId2"/>
            </p:custDataLst>
          </p:nvPr>
        </p:nvPicPr>
        <p:blipFill>
          <a:blip r:embed="rId6"/>
          <a:srcRect b="24218"/>
          <a:stretch>
            <a:fillRect/>
          </a:stretch>
        </p:blipFill>
        <p:spPr>
          <a:xfrm>
            <a:off x="10317060" y="729384"/>
            <a:ext cx="1522827" cy="1304724"/>
          </a:xfrm>
          <a:prstGeom prst="rect">
            <a:avLst/>
          </a:prstGeom>
          <a:noFill/>
          <a:ln w="9525">
            <a:noFill/>
          </a:ln>
          <a:effectLst>
            <a:glow rad="127000">
              <a:schemeClr val="tx1">
                <a:alpha val="40000"/>
              </a:schemeClr>
            </a:glow>
          </a:effectLst>
        </p:spPr>
      </p:pic>
      <p:pic>
        <p:nvPicPr>
          <p:cNvPr id="21" name="图片 20"/>
          <p:cNvPicPr>
            <a:picLocks noChangeAspect="1"/>
          </p:cNvPicPr>
          <p:nvPr>
            <p:custDataLst>
              <p:tags r:id="rId3"/>
            </p:custDataLst>
          </p:nvPr>
        </p:nvPicPr>
        <p:blipFill>
          <a:blip r:embed="rId7"/>
          <a:srcRect l="6460"/>
          <a:stretch>
            <a:fillRect/>
          </a:stretch>
        </p:blipFill>
        <p:spPr>
          <a:xfrm flipH="1">
            <a:off x="10317060" y="5404107"/>
            <a:ext cx="1554389" cy="1288723"/>
          </a:xfrm>
          <a:prstGeom prst="rect">
            <a:avLst/>
          </a:prstGeom>
          <a:effectLst>
            <a:glow rad="127000">
              <a:schemeClr val="tx1">
                <a:alpha val="40000"/>
              </a:schemeClr>
            </a:glow>
          </a:effectLst>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需求模型与文档</a:t>
            </a:r>
          </a:p>
        </p:txBody>
      </p:sp>
      <p:sp>
        <p:nvSpPr>
          <p:cNvPr id="57" name="内容占位符 2"/>
          <p:cNvSpPr>
            <a:spLocks noGrp="1"/>
          </p:cNvSpPr>
          <p:nvPr>
            <p:ph idx="1"/>
          </p:nvPr>
        </p:nvSpPr>
        <p:spPr>
          <a:xfrm>
            <a:off x="608330" y="1092835"/>
            <a:ext cx="10968990" cy="5400040"/>
          </a:xfrm>
        </p:spPr>
        <p:txBody>
          <a:bodyPr/>
          <a:lstStyle/>
          <a:p>
            <a:r>
              <a:rPr lang="en-US" altLang="zh-CN" dirty="0"/>
              <a:t> </a:t>
            </a:r>
            <a:r>
              <a:rPr lang="zh-CN" altLang="en-US" dirty="0"/>
              <a:t>用例图</a:t>
            </a:r>
          </a:p>
        </p:txBody>
      </p:sp>
      <p:pic>
        <p:nvPicPr>
          <p:cNvPr id="4" name="图片 3"/>
          <p:cNvPicPr/>
          <p:nvPr>
            <p:custDataLst>
              <p:tags r:id="rId2"/>
            </p:custDataLst>
          </p:nvPr>
        </p:nvPicPr>
        <p:blipFill>
          <a:blip r:embed="rId6"/>
          <a:srcRect b="24218"/>
          <a:stretch>
            <a:fillRect/>
          </a:stretch>
        </p:blipFill>
        <p:spPr>
          <a:xfrm>
            <a:off x="9248618" y="-278"/>
            <a:ext cx="2268333" cy="1682356"/>
          </a:xfrm>
          <a:prstGeom prst="rect">
            <a:avLst/>
          </a:prstGeom>
          <a:noFill/>
          <a:ln w="9525">
            <a:noFill/>
          </a:ln>
          <a:effectLst>
            <a:glow rad="127000">
              <a:srgbClr val="FAFAFA">
                <a:alpha val="40000"/>
              </a:srgbClr>
            </a:glow>
          </a:effectLst>
        </p:spPr>
      </p:pic>
      <p:pic>
        <p:nvPicPr>
          <p:cNvPr id="3" name="图片 2"/>
          <p:cNvPicPr>
            <a:picLocks noChangeAspect="1"/>
          </p:cNvPicPr>
          <p:nvPr>
            <p:custDataLst>
              <p:tags r:id="rId3"/>
            </p:custDataLst>
          </p:nvPr>
        </p:nvPicPr>
        <p:blipFill>
          <a:blip r:embed="rId7"/>
          <a:stretch>
            <a:fillRect/>
          </a:stretch>
        </p:blipFill>
        <p:spPr>
          <a:xfrm>
            <a:off x="9008745" y="3984625"/>
            <a:ext cx="2800985" cy="2265045"/>
          </a:xfrm>
          <a:prstGeom prst="rect">
            <a:avLst/>
          </a:prstGeom>
        </p:spPr>
      </p:pic>
      <p:sp>
        <p:nvSpPr>
          <p:cNvPr id="5" name="上下箭头 4"/>
          <p:cNvSpPr/>
          <p:nvPr/>
        </p:nvSpPr>
        <p:spPr>
          <a:xfrm>
            <a:off x="10139680" y="1979295"/>
            <a:ext cx="485775" cy="2005330"/>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260_看图王"/>
          <p:cNvPicPr>
            <a:picLocks noChangeAspect="1"/>
          </p:cNvPicPr>
          <p:nvPr/>
        </p:nvPicPr>
        <p:blipFill>
          <a:blip r:embed="rId8"/>
          <a:stretch>
            <a:fillRect/>
          </a:stretch>
        </p:blipFill>
        <p:spPr>
          <a:xfrm>
            <a:off x="365760" y="3742055"/>
            <a:ext cx="2750185" cy="2750185"/>
          </a:xfrm>
          <a:prstGeom prst="rect">
            <a:avLst/>
          </a:prstGeom>
        </p:spPr>
      </p:pic>
      <p:pic>
        <p:nvPicPr>
          <p:cNvPr id="9" name="图片 8"/>
          <p:cNvPicPr>
            <a:picLocks noChangeAspect="1"/>
          </p:cNvPicPr>
          <p:nvPr/>
        </p:nvPicPr>
        <p:blipFill>
          <a:blip r:embed="rId9"/>
          <a:stretch>
            <a:fillRect/>
          </a:stretch>
        </p:blipFill>
        <p:spPr>
          <a:xfrm>
            <a:off x="3263900" y="1448435"/>
            <a:ext cx="5735955" cy="5043805"/>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需求模型与文档</a:t>
            </a:r>
            <a:endParaRPr lang="en-US" altLang="zh-CN" dirty="0"/>
          </a:p>
        </p:txBody>
      </p:sp>
      <p:sp>
        <p:nvSpPr>
          <p:cNvPr id="57" name="内容占位符 2"/>
          <p:cNvSpPr>
            <a:spLocks noGrp="1"/>
          </p:cNvSpPr>
          <p:nvPr>
            <p:ph idx="1"/>
          </p:nvPr>
        </p:nvSpPr>
        <p:spPr>
          <a:xfrm>
            <a:off x="608330" y="1101725"/>
            <a:ext cx="10968990" cy="5147945"/>
          </a:xfrm>
        </p:spPr>
        <p:txBody>
          <a:bodyPr/>
          <a:lstStyle/>
          <a:p>
            <a:pPr algn="l">
              <a:lnSpc>
                <a:spcPct val="130000"/>
              </a:lnSpc>
              <a:buSzTx/>
            </a:pPr>
            <a:r>
              <a:rPr lang="en-US" altLang="zh-CN" dirty="0"/>
              <a:t> 远程控制机器狗</a:t>
            </a:r>
          </a:p>
        </p:txBody>
      </p:sp>
      <p:pic>
        <p:nvPicPr>
          <p:cNvPr id="8" name="图片 8" descr="LQS-远程控制机器人 (1)"/>
          <p:cNvPicPr>
            <a:picLocks noChangeAspect="1"/>
          </p:cNvPicPr>
          <p:nvPr>
            <p:custDataLst>
              <p:tags r:id="rId2"/>
            </p:custDataLst>
          </p:nvPr>
        </p:nvPicPr>
        <p:blipFill>
          <a:blip r:embed="rId7"/>
          <a:stretch>
            <a:fillRect/>
          </a:stretch>
        </p:blipFill>
        <p:spPr>
          <a:xfrm>
            <a:off x="3021965" y="1974850"/>
            <a:ext cx="6210935" cy="4767580"/>
          </a:xfrm>
          <a:prstGeom prst="rect">
            <a:avLst/>
          </a:prstGeom>
        </p:spPr>
      </p:pic>
      <p:pic>
        <p:nvPicPr>
          <p:cNvPr id="3" name="图片 1"/>
          <p:cNvPicPr>
            <a:picLocks noChangeAspect="1"/>
          </p:cNvPicPr>
          <p:nvPr>
            <p:custDataLst>
              <p:tags r:id="rId3"/>
            </p:custDataLst>
          </p:nvPr>
        </p:nvPicPr>
        <p:blipFill>
          <a:blip r:embed="rId8"/>
          <a:stretch>
            <a:fillRect/>
          </a:stretch>
        </p:blipFill>
        <p:spPr>
          <a:xfrm>
            <a:off x="9529445" y="1188720"/>
            <a:ext cx="2209165" cy="1644015"/>
          </a:xfrm>
          <a:prstGeom prst="rect">
            <a:avLst/>
          </a:prstGeom>
          <a:noFill/>
          <a:ln>
            <a:noFill/>
          </a:ln>
        </p:spPr>
      </p:pic>
      <p:pic>
        <p:nvPicPr>
          <p:cNvPr id="4" name="图片 3"/>
          <p:cNvPicPr>
            <a:picLocks noChangeAspect="1"/>
          </p:cNvPicPr>
          <p:nvPr>
            <p:custDataLst>
              <p:tags r:id="rId4"/>
            </p:custDataLst>
          </p:nvPr>
        </p:nvPicPr>
        <p:blipFill>
          <a:blip r:embed="rId9"/>
          <a:stretch>
            <a:fillRect/>
          </a:stretch>
        </p:blipFill>
        <p:spPr>
          <a:xfrm>
            <a:off x="0" y="4882515"/>
            <a:ext cx="3300730" cy="1859915"/>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需求模型与文档</a:t>
            </a:r>
            <a:endParaRPr lang="en-US" altLang="zh-CN" dirty="0"/>
          </a:p>
        </p:txBody>
      </p:sp>
      <p:sp>
        <p:nvSpPr>
          <p:cNvPr id="57" name="内容占位符 2"/>
          <p:cNvSpPr>
            <a:spLocks noGrp="1"/>
          </p:cNvSpPr>
          <p:nvPr>
            <p:ph idx="1"/>
          </p:nvPr>
        </p:nvSpPr>
        <p:spPr>
          <a:xfrm>
            <a:off x="608330" y="1095375"/>
            <a:ext cx="10968990" cy="5789295"/>
          </a:xfrm>
        </p:spPr>
        <p:txBody>
          <a:bodyPr vert="horz" lIns="90000" tIns="46800" rIns="90000" bIns="46800" rtlCol="0">
            <a:normAutofit/>
          </a:bodyPr>
          <a:lstStyle/>
          <a:p>
            <a:pPr lvl="0" algn="l">
              <a:buSzTx/>
            </a:pPr>
            <a:r>
              <a:rPr lang="en-US" altLang="zh-CN" dirty="0">
                <a:sym typeface="+mn-ea"/>
              </a:rPr>
              <a:t> 伤情态势展示</a:t>
            </a:r>
          </a:p>
          <a:p>
            <a:pPr lvl="0" algn="l">
              <a:buSzTx/>
            </a:pPr>
            <a:endParaRPr lang="en-US" altLang="zh-CN" dirty="0">
              <a:sym typeface="+mn-ea"/>
            </a:endParaRPr>
          </a:p>
        </p:txBody>
      </p:sp>
      <p:pic>
        <p:nvPicPr>
          <p:cNvPr id="7" name="图片 7" descr="伤情态势展示"/>
          <p:cNvPicPr>
            <a:picLocks noChangeAspect="1"/>
          </p:cNvPicPr>
          <p:nvPr>
            <p:custDataLst>
              <p:tags r:id="rId2"/>
            </p:custDataLst>
          </p:nvPr>
        </p:nvPicPr>
        <p:blipFill>
          <a:blip r:embed="rId5"/>
          <a:stretch>
            <a:fillRect/>
          </a:stretch>
        </p:blipFill>
        <p:spPr>
          <a:xfrm>
            <a:off x="2753995" y="1836488"/>
            <a:ext cx="6684010" cy="4769485"/>
          </a:xfrm>
          <a:prstGeom prst="rect">
            <a:avLst/>
          </a:prstGeom>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需求模型与文档</a:t>
            </a:r>
            <a:endParaRPr lang="en-US" altLang="zh-CN" dirty="0"/>
          </a:p>
        </p:txBody>
      </p:sp>
      <p:sp>
        <p:nvSpPr>
          <p:cNvPr id="57" name="内容占位符 2"/>
          <p:cNvSpPr>
            <a:spLocks noGrp="1"/>
          </p:cNvSpPr>
          <p:nvPr>
            <p:ph idx="1"/>
          </p:nvPr>
        </p:nvSpPr>
        <p:spPr>
          <a:xfrm>
            <a:off x="608330" y="1093470"/>
            <a:ext cx="10968990" cy="5120640"/>
          </a:xfrm>
        </p:spPr>
        <p:txBody>
          <a:bodyPr/>
          <a:lstStyle/>
          <a:p>
            <a:r>
              <a:rPr lang="en-US" altLang="zh-CN" dirty="0"/>
              <a:t> </a:t>
            </a:r>
            <a:r>
              <a:rPr lang="zh-CN" altLang="en-US" dirty="0"/>
              <a:t>伤情等级评估</a:t>
            </a:r>
          </a:p>
        </p:txBody>
      </p:sp>
      <p:pic>
        <p:nvPicPr>
          <p:cNvPr id="9" name="图片 9" descr="LQS-伤情态势分析"/>
          <p:cNvPicPr>
            <a:picLocks noChangeAspect="1"/>
          </p:cNvPicPr>
          <p:nvPr>
            <p:custDataLst>
              <p:tags r:id="rId2"/>
            </p:custDataLst>
          </p:nvPr>
        </p:nvPicPr>
        <p:blipFill>
          <a:blip r:embed="rId5"/>
          <a:stretch>
            <a:fillRect/>
          </a:stretch>
        </p:blipFill>
        <p:spPr>
          <a:xfrm>
            <a:off x="2656205" y="1856105"/>
            <a:ext cx="6280150" cy="4777105"/>
          </a:xfrm>
          <a:prstGeom prst="rect">
            <a:avLst/>
          </a:prstGeom>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需求模型与文档</a:t>
            </a:r>
            <a:endParaRPr lang="en-US" altLang="zh-CN" dirty="0"/>
          </a:p>
        </p:txBody>
      </p:sp>
      <p:sp>
        <p:nvSpPr>
          <p:cNvPr id="57" name="内容占位符 2"/>
          <p:cNvSpPr>
            <a:spLocks noGrp="1"/>
          </p:cNvSpPr>
          <p:nvPr>
            <p:ph idx="1"/>
          </p:nvPr>
        </p:nvSpPr>
        <p:spPr>
          <a:xfrm>
            <a:off x="608330" y="1094740"/>
            <a:ext cx="10968990" cy="5379085"/>
          </a:xfrm>
        </p:spPr>
        <p:txBody>
          <a:bodyPr/>
          <a:lstStyle/>
          <a:p>
            <a:r>
              <a:rPr lang="en-US" altLang="zh-CN" dirty="0"/>
              <a:t> </a:t>
            </a:r>
            <a:r>
              <a:rPr lang="zh-CN" altLang="en-US" dirty="0"/>
              <a:t>分析类图</a:t>
            </a:r>
          </a:p>
        </p:txBody>
      </p:sp>
      <p:pic>
        <p:nvPicPr>
          <p:cNvPr id="3" name="图片 3" descr="基于空地协同的伤情态势感知分析系统类图 (1)"/>
          <p:cNvPicPr>
            <a:picLocks noChangeAspect="1"/>
          </p:cNvPicPr>
          <p:nvPr>
            <p:custDataLst>
              <p:tags r:id="rId2"/>
            </p:custDataLst>
          </p:nvPr>
        </p:nvPicPr>
        <p:blipFill>
          <a:blip r:embed="rId5"/>
          <a:stretch>
            <a:fillRect/>
          </a:stretch>
        </p:blipFill>
        <p:spPr>
          <a:xfrm>
            <a:off x="2922905" y="1823720"/>
            <a:ext cx="6114415" cy="4658995"/>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需求模型与文档</a:t>
            </a:r>
            <a:endParaRPr lang="en-US" altLang="zh-CN" dirty="0"/>
          </a:p>
        </p:txBody>
      </p:sp>
      <p:sp>
        <p:nvSpPr>
          <p:cNvPr id="6" name="箭头: 五边形 5"/>
          <p:cNvSpPr/>
          <p:nvPr>
            <p:custDataLst>
              <p:tags r:id="rId2"/>
            </p:custDataLst>
          </p:nvPr>
        </p:nvSpPr>
        <p:spPr>
          <a:xfrm>
            <a:off x="0" y="1271823"/>
            <a:ext cx="2268333" cy="60050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custDataLst>
              <p:tags r:id="rId3"/>
            </p:custDataLst>
          </p:nvPr>
        </p:nvSpPr>
        <p:spPr>
          <a:xfrm>
            <a:off x="209405" y="128779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性能要求</a:t>
            </a:r>
          </a:p>
        </p:txBody>
      </p:sp>
      <p:sp>
        <p:nvSpPr>
          <p:cNvPr id="9" name="文本框 8"/>
          <p:cNvSpPr txBox="1"/>
          <p:nvPr>
            <p:custDataLst>
              <p:tags r:id="rId4"/>
            </p:custDataLst>
          </p:nvPr>
        </p:nvSpPr>
        <p:spPr>
          <a:xfrm>
            <a:off x="158065" y="1941403"/>
            <a:ext cx="11875870" cy="3108543"/>
          </a:xfrm>
          <a:prstGeom prst="rect">
            <a:avLst/>
          </a:prstGeom>
          <a:noFill/>
        </p:spPr>
        <p:txBody>
          <a:bodyPr wrap="square" rtlCol="0">
            <a:spAutoFit/>
          </a:bodyPr>
          <a:lstStyle/>
          <a:p>
            <a:r>
              <a:rPr lang="en-US" altLang="zh-CN" sz="2800" dirty="0">
                <a:latin typeface="黑体" panose="02010609060101010101" charset="-122"/>
                <a:ea typeface="黑体" panose="02010609060101010101" charset="-122"/>
              </a:rPr>
              <a:t>    </a:t>
            </a:r>
            <a:r>
              <a:rPr lang="en-US" altLang="zh-CN" sz="2800" dirty="0">
                <a:latin typeface="Times New Roman" panose="02020603050405020304" pitchFamily="18" charset="0"/>
                <a:ea typeface="黑体" panose="02010609060101010101" charset="-122"/>
                <a:cs typeface="Times New Roman" panose="02020603050405020304" pitchFamily="18" charset="0"/>
              </a:rPr>
              <a:t>1.</a:t>
            </a:r>
            <a:r>
              <a:rPr lang="zh-CN" altLang="en-US" sz="2800" dirty="0">
                <a:solidFill>
                  <a:schemeClr val="accent6">
                    <a:lumMod val="75000"/>
                  </a:schemeClr>
                </a:solidFill>
                <a:latin typeface="Times New Roman" panose="02020603050405020304" pitchFamily="18" charset="0"/>
                <a:ea typeface="黑体" panose="02010609060101010101" charset="-122"/>
                <a:cs typeface="Times New Roman" panose="02020603050405020304" pitchFamily="18" charset="0"/>
              </a:rPr>
              <a:t>功能响应时间要求</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网络连接建立后，云端服务器一定可以响应用户发送的请求</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非常重要的功能不超过</a:t>
            </a:r>
            <a:r>
              <a:rPr lang="en-US" altLang="zh-CN" sz="2800" dirty="0">
                <a:latin typeface="Times New Roman" panose="02020603050405020304" pitchFamily="18" charset="0"/>
                <a:ea typeface="黑体" panose="02010609060101010101" charset="-122"/>
                <a:cs typeface="Times New Roman" panose="02020603050405020304" pitchFamily="18" charset="0"/>
              </a:rPr>
              <a:t>100ms,</a:t>
            </a:r>
            <a:r>
              <a:rPr lang="zh-CN" altLang="en-US" sz="2800" dirty="0">
                <a:latin typeface="Times New Roman" panose="02020603050405020304" pitchFamily="18" charset="0"/>
                <a:ea typeface="黑体" panose="02010609060101010101" charset="-122"/>
                <a:cs typeface="Times New Roman" panose="02020603050405020304" pitchFamily="18" charset="0"/>
              </a:rPr>
              <a:t>其余功能不超过</a:t>
            </a:r>
            <a:r>
              <a:rPr lang="en-US" altLang="zh-CN" sz="2800" dirty="0">
                <a:latin typeface="Times New Roman" panose="02020603050405020304" pitchFamily="18" charset="0"/>
                <a:ea typeface="黑体" panose="02010609060101010101" charset="-122"/>
                <a:cs typeface="Times New Roman" panose="02020603050405020304" pitchFamily="18" charset="0"/>
              </a:rPr>
              <a:t>460ms,</a:t>
            </a:r>
            <a:r>
              <a:rPr lang="zh-CN" altLang="en-US" sz="2800" dirty="0">
                <a:latin typeface="Times New Roman" panose="02020603050405020304" pitchFamily="18" charset="0"/>
                <a:ea typeface="黑体" panose="02010609060101010101" charset="-122"/>
                <a:cs typeface="Times New Roman" panose="02020603050405020304" pitchFamily="18" charset="0"/>
              </a:rPr>
              <a:t>用户界面操作的响应时间不超过</a:t>
            </a:r>
            <a:r>
              <a:rPr lang="en-US" altLang="zh-CN" sz="2800" dirty="0">
                <a:latin typeface="Times New Roman" panose="02020603050405020304" pitchFamily="18" charset="0"/>
                <a:ea typeface="黑体" panose="02010609060101010101" charset="-122"/>
                <a:cs typeface="Times New Roman" panose="02020603050405020304" pitchFamily="18" charset="0"/>
              </a:rPr>
              <a:t>500ms</a:t>
            </a:r>
          </a:p>
          <a:p>
            <a:r>
              <a:rPr lang="en-US" altLang="zh-CN" sz="2800" dirty="0">
                <a:latin typeface="Times New Roman" panose="02020603050405020304" pitchFamily="18" charset="0"/>
                <a:ea typeface="黑体" panose="02010609060101010101" charset="-122"/>
                <a:cs typeface="Times New Roman" panose="02020603050405020304" pitchFamily="18" charset="0"/>
              </a:rPr>
              <a:t>        2.</a:t>
            </a:r>
            <a:r>
              <a:rPr lang="zh-CN" altLang="en-US" sz="2800" dirty="0">
                <a:solidFill>
                  <a:schemeClr val="accent6">
                    <a:lumMod val="75000"/>
                  </a:schemeClr>
                </a:solidFill>
                <a:latin typeface="Times New Roman" panose="02020603050405020304" pitchFamily="18" charset="0"/>
                <a:ea typeface="黑体" panose="02010609060101010101" charset="-122"/>
                <a:cs typeface="Times New Roman" panose="02020603050405020304" pitchFamily="18" charset="0"/>
              </a:rPr>
              <a:t>地图清晰度要求</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支持</a:t>
            </a:r>
            <a:r>
              <a:rPr lang="en-US" altLang="zh-CN" sz="2800" dirty="0">
                <a:latin typeface="Times New Roman" panose="02020603050405020304" pitchFamily="18" charset="0"/>
                <a:ea typeface="黑体" panose="02010609060101010101" charset="-122"/>
                <a:cs typeface="Times New Roman" panose="02020603050405020304" pitchFamily="18" charset="0"/>
              </a:rPr>
              <a:t>720p</a:t>
            </a:r>
            <a:r>
              <a:rPr lang="zh-CN" altLang="en-US" sz="2800" dirty="0">
                <a:latin typeface="Times New Roman" panose="02020603050405020304" pitchFamily="18" charset="0"/>
                <a:ea typeface="黑体" panose="02010609060101010101" charset="-122"/>
                <a:cs typeface="Times New Roman" panose="02020603050405020304" pitchFamily="18" charset="0"/>
              </a:rPr>
              <a:t>清晰度</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信号传输流畅</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对应的延迟要求为</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在网络信号满格或少一格时不超过</a:t>
            </a:r>
            <a:r>
              <a:rPr lang="en-US" altLang="zh-CN" sz="2800" dirty="0">
                <a:latin typeface="Times New Roman" panose="02020603050405020304" pitchFamily="18" charset="0"/>
                <a:ea typeface="黑体" panose="02010609060101010101" charset="-122"/>
                <a:cs typeface="Times New Roman" panose="02020603050405020304" pitchFamily="18" charset="0"/>
              </a:rPr>
              <a:t>120ms),</a:t>
            </a:r>
            <a:r>
              <a:rPr lang="zh-CN" altLang="en-US" sz="2800" dirty="0">
                <a:latin typeface="Times New Roman" panose="02020603050405020304" pitchFamily="18" charset="0"/>
                <a:ea typeface="黑体" panose="02010609060101010101" charset="-122"/>
                <a:cs typeface="Times New Roman" panose="02020603050405020304" pitchFamily="18" charset="0"/>
              </a:rPr>
              <a:t>无卡顿无花屏</a:t>
            </a:r>
          </a:p>
          <a:p>
            <a:r>
              <a:rPr lang="en-US" altLang="zh-CN" sz="2800" dirty="0">
                <a:latin typeface="Times New Roman" panose="02020603050405020304" pitchFamily="18" charset="0"/>
                <a:ea typeface="黑体" panose="02010609060101010101" charset="-122"/>
                <a:cs typeface="Times New Roman" panose="02020603050405020304" pitchFamily="18" charset="0"/>
              </a:rPr>
              <a:t>        3.</a:t>
            </a:r>
            <a:r>
              <a:rPr lang="zh-CN" altLang="en-US" sz="2800" dirty="0">
                <a:solidFill>
                  <a:schemeClr val="accent6">
                    <a:lumMod val="75000"/>
                  </a:schemeClr>
                </a:solidFill>
                <a:latin typeface="Times New Roman" panose="02020603050405020304" pitchFamily="18" charset="0"/>
                <a:ea typeface="黑体" panose="02010609060101010101" charset="-122"/>
                <a:cs typeface="Times New Roman" panose="02020603050405020304" pitchFamily="18" charset="0"/>
              </a:rPr>
              <a:t>视频通讯质量要求</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视频清晰可辨</a:t>
            </a:r>
            <a:r>
              <a:rPr lang="en-US" altLang="zh-CN" sz="2800" dirty="0">
                <a:latin typeface="Times New Roman" panose="02020603050405020304" pitchFamily="18" charset="0"/>
                <a:ea typeface="黑体" panose="02010609060101010101" charset="-122"/>
                <a:cs typeface="Times New Roman" panose="02020603050405020304" pitchFamily="18" charset="0"/>
              </a:rPr>
              <a:t>,</a:t>
            </a:r>
            <a:r>
              <a:rPr lang="zh-CN" altLang="en-US" sz="2800" dirty="0">
                <a:latin typeface="Times New Roman" panose="02020603050405020304" pitchFamily="18" charset="0"/>
                <a:ea typeface="黑体" panose="02010609060101010101" charset="-122"/>
                <a:cs typeface="Times New Roman" panose="02020603050405020304" pitchFamily="18" charset="0"/>
              </a:rPr>
              <a:t>信号传输流畅（延迟在网络信号满格或少一格时不超过</a:t>
            </a:r>
            <a:r>
              <a:rPr lang="en-US" altLang="zh-CN" sz="2800" dirty="0">
                <a:latin typeface="Times New Roman" panose="02020603050405020304" pitchFamily="18" charset="0"/>
                <a:ea typeface="黑体" panose="02010609060101010101" charset="-122"/>
                <a:cs typeface="Times New Roman" panose="02020603050405020304" pitchFamily="18" charset="0"/>
              </a:rPr>
              <a:t>100ms</a:t>
            </a:r>
            <a:r>
              <a:rPr lang="zh-CN" altLang="en-US" sz="2800" dirty="0">
                <a:latin typeface="Times New Roman" panose="02020603050405020304" pitchFamily="18" charset="0"/>
                <a:ea typeface="黑体" panose="02010609060101010101" charset="-122"/>
                <a:cs typeface="Times New Roman" panose="02020603050405020304" pitchFamily="18" charset="0"/>
              </a:rPr>
              <a:t>）</a:t>
            </a:r>
          </a:p>
        </p:txBody>
      </p:sp>
      <p:pic>
        <p:nvPicPr>
          <p:cNvPr id="8" name="图片 7"/>
          <p:cNvPicPr/>
          <p:nvPr>
            <p:custDataLst>
              <p:tags r:id="rId5"/>
            </p:custDataLst>
          </p:nvPr>
        </p:nvPicPr>
        <p:blipFill>
          <a:blip r:embed="rId9"/>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10" name="图片 9"/>
          <p:cNvPicPr>
            <a:picLocks noChangeAspect="1"/>
          </p:cNvPicPr>
          <p:nvPr>
            <p:custDataLst>
              <p:tags r:id="rId6"/>
            </p:custDataLst>
          </p:nvPr>
        </p:nvPicPr>
        <p:blipFill>
          <a:blip r:embed="rId10"/>
          <a:srcRect l="6460"/>
          <a:stretch>
            <a:fillRect/>
          </a:stretch>
        </p:blipFill>
        <p:spPr>
          <a:xfrm>
            <a:off x="209346" y="5118315"/>
            <a:ext cx="2030150" cy="1682356"/>
          </a:xfrm>
          <a:prstGeom prst="rect">
            <a:avLst/>
          </a:prstGeom>
          <a:effectLst>
            <a:glow rad="127000">
              <a:srgbClr val="FAFAFA">
                <a:alpha val="40000"/>
              </a:srgbClr>
            </a:glow>
          </a:effectLst>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需求模型与文档</a:t>
            </a:r>
            <a:endParaRPr lang="en-US" altLang="zh-CN" dirty="0"/>
          </a:p>
        </p:txBody>
      </p:sp>
      <p:sp>
        <p:nvSpPr>
          <p:cNvPr id="6" name="箭头: 五边形 5"/>
          <p:cNvSpPr/>
          <p:nvPr>
            <p:custDataLst>
              <p:tags r:id="rId2"/>
            </p:custDataLst>
          </p:nvPr>
        </p:nvSpPr>
        <p:spPr>
          <a:xfrm>
            <a:off x="0" y="1271823"/>
            <a:ext cx="2268333" cy="60050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custDataLst>
              <p:tags r:id="rId3"/>
            </p:custDataLst>
          </p:nvPr>
        </p:nvSpPr>
        <p:spPr>
          <a:xfrm>
            <a:off x="209405" y="128779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性能要求</a:t>
            </a:r>
          </a:p>
        </p:txBody>
      </p:sp>
      <p:sp>
        <p:nvSpPr>
          <p:cNvPr id="8" name="文本框 7"/>
          <p:cNvSpPr txBox="1"/>
          <p:nvPr>
            <p:custDataLst>
              <p:tags r:id="rId4"/>
            </p:custDataLst>
          </p:nvPr>
        </p:nvSpPr>
        <p:spPr>
          <a:xfrm>
            <a:off x="158065" y="1942752"/>
            <a:ext cx="11875870" cy="3539430"/>
          </a:xfrm>
          <a:prstGeom prst="rect">
            <a:avLst/>
          </a:prstGeom>
          <a:noFill/>
        </p:spPr>
        <p:txBody>
          <a:bodyPr wrap="square" rtlCol="0">
            <a:spAutoFit/>
          </a:bodyPr>
          <a:lstStyle/>
          <a:p>
            <a:r>
              <a:rPr kumimoji="0" lang="en-US" altLang="zh-CN" sz="28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Times New Roman" panose="02020603050405020304" pitchFamily="18" charset="0"/>
              </a:rPr>
              <a:t>    </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4.</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charset="-122"/>
                <a:cs typeface="Times New Roman" panose="02020603050405020304" pitchFamily="18" charset="0"/>
              </a:rPr>
              <a:t>可靠性要求</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用户使用该系统时</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云端服务器和手机客户端能够访问</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机器人正常运行。异常状况的识别率要不少于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90%</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，误报率要少于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系统支持</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7*24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长期稳定运行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并且系统维护不能影响到机器人的性能发挥在机器人和网络无故障前提下，系统正常运行时间的百分比在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95%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以上</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        5.</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charset="-122"/>
                <a:cs typeface="Times New Roman" panose="02020603050405020304" pitchFamily="18" charset="0"/>
              </a:rPr>
              <a:t>自主性要求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：在通信不畅或任务自由度较高的情况下，机器人系统能够自主判断和决策，完成相关搜救任务。自主设定路径要能保证达到目标点，且选取路径较短，自主设定路径的运算时间小于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1min</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        6.</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charset="-122"/>
                <a:cs typeface="Times New Roman" panose="02020603050405020304" pitchFamily="18" charset="0"/>
              </a:rPr>
              <a:t>即时维护性要求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：发生故障后系统需要在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5min</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charset="-122"/>
                <a:cs typeface="Times New Roman" panose="02020603050405020304" pitchFamily="18" charset="0"/>
              </a:rPr>
              <a:t>内恢复正常使用</a:t>
            </a:r>
          </a:p>
        </p:txBody>
      </p:sp>
      <p:pic>
        <p:nvPicPr>
          <p:cNvPr id="3" name="图片 2"/>
          <p:cNvPicPr/>
          <p:nvPr>
            <p:custDataLst>
              <p:tags r:id="rId5"/>
            </p:custDataLst>
          </p:nvPr>
        </p:nvPicPr>
        <p:blipFill>
          <a:blip r:embed="rId9"/>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6"/>
            </p:custDataLst>
          </p:nvPr>
        </p:nvPicPr>
        <p:blipFill>
          <a:blip r:embed="rId10"/>
          <a:srcRect l="6460"/>
          <a:stretch>
            <a:fillRect/>
          </a:stretch>
        </p:blipFill>
        <p:spPr>
          <a:xfrm>
            <a:off x="25196" y="5205310"/>
            <a:ext cx="2030150" cy="1682356"/>
          </a:xfrm>
          <a:prstGeom prst="rect">
            <a:avLst/>
          </a:prstGeom>
          <a:effectLst>
            <a:glow rad="127000">
              <a:srgbClr val="FAFAFA">
                <a:alpha val="40000"/>
              </a:srgbClr>
            </a:glow>
          </a:effectLst>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软件开发技术与工具</a:t>
            </a:r>
          </a:p>
        </p:txBody>
      </p:sp>
      <p:sp>
        <p:nvSpPr>
          <p:cNvPr id="4" name="文本框 3"/>
          <p:cNvSpPr txBox="1"/>
          <p:nvPr>
            <p:custDataLst>
              <p:tags r:id="rId2"/>
            </p:custDataLst>
          </p:nvPr>
        </p:nvSpPr>
        <p:spPr>
          <a:xfrm>
            <a:off x="209405" y="128779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性能要求</a:t>
            </a:r>
          </a:p>
        </p:txBody>
      </p:sp>
      <p:sp>
        <p:nvSpPr>
          <p:cNvPr id="7" name="矩形 6"/>
          <p:cNvSpPr/>
          <p:nvPr>
            <p:custDataLst>
              <p:tags r:id="rId3"/>
            </p:custDataLst>
          </p:nvPr>
        </p:nvSpPr>
        <p:spPr>
          <a:xfrm>
            <a:off x="683895" y="1346199"/>
            <a:ext cx="5840730" cy="4677229"/>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custDataLst>
              <p:tags r:id="rId4"/>
            </p:custDataLst>
          </p:nvPr>
        </p:nvSpPr>
        <p:spPr>
          <a:xfrm>
            <a:off x="927100" y="1395095"/>
            <a:ext cx="5838825" cy="4893647"/>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charset="-122"/>
                <a:cs typeface="Times New Roman" panose="02020603050405020304" pitchFamily="18" charset="0"/>
              </a:rPr>
              <a:t>开发技术：</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机器人操作系统</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ROS</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、目标识别系统</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YOLOv5</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OpenPose</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 </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视频传输系统</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OpenCV</a:t>
            </a:r>
          </a:p>
          <a:p>
            <a:pPr>
              <a:lnSpc>
                <a:spcPct val="150000"/>
              </a:lnSpc>
            </a:pPr>
            <a:r>
              <a:rPr lang="zh-CN" altLang="en-US" sz="2800" dirty="0">
                <a:solidFill>
                  <a:srgbClr val="C00000"/>
                </a:solidFill>
                <a:latin typeface="Times New Roman" panose="02020603050405020304" pitchFamily="18" charset="0"/>
                <a:ea typeface="黑体" panose="02010609060101010101" charset="-122"/>
                <a:cs typeface="Times New Roman" panose="02020603050405020304" pitchFamily="18" charset="0"/>
              </a:rPr>
              <a:t>程序语言：</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C++</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Python</a:t>
            </a:r>
          </a:p>
          <a:p>
            <a:pPr>
              <a:lnSpc>
                <a:spcPct val="150000"/>
              </a:lnSpc>
            </a:pPr>
            <a:r>
              <a:rPr lang="zh-CN" altLang="en-US" sz="2800" dirty="0">
                <a:solidFill>
                  <a:srgbClr val="C00000"/>
                </a:solidFill>
                <a:latin typeface="Times New Roman" panose="02020603050405020304" pitchFamily="18" charset="0"/>
                <a:ea typeface="黑体" panose="02010609060101010101" charset="-122"/>
                <a:cs typeface="Times New Roman" panose="02020603050405020304" pitchFamily="18" charset="0"/>
              </a:rPr>
              <a:t>开发工具：</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Visual Studio</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charset="-122"/>
                <a:cs typeface="Times New Roman" panose="02020603050405020304" pitchFamily="18" charset="0"/>
              </a:rPr>
              <a:t>Pycharm</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SonarQube</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QT</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rPr>
              <a:t>QGC</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charset="-122"/>
                <a:cs typeface="Times New Roman" panose="02020603050405020304" pitchFamily="18" charset="0"/>
              </a:rPr>
              <a:t>ViewLink</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charset="-122"/>
                <a:cs typeface="Times New Roman" panose="02020603050405020304" pitchFamily="18" charset="0"/>
              </a:rPr>
              <a:t>Nomachine</a:t>
            </a:r>
            <a:endPar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endParaRPr>
          </a:p>
          <a:p>
            <a:endParaRPr lang="zh-CN" altLang="en-US" dirty="0"/>
          </a:p>
        </p:txBody>
      </p:sp>
      <p:pic>
        <p:nvPicPr>
          <p:cNvPr id="10" name="图片 9"/>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7036309" y="1506413"/>
            <a:ext cx="3736988" cy="3736988"/>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51" y="1546168"/>
            <a:ext cx="12192000" cy="3391592"/>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6000" dirty="0">
                <a:sym typeface="+mn-ea"/>
              </a:rPr>
              <a:t>软件设计与建模</a:t>
            </a:r>
            <a:endParaRPr lang="en-US" altLang="zh-CN" sz="6000" b="1" dirty="0"/>
          </a:p>
        </p:txBody>
      </p:sp>
      <p:pic>
        <p:nvPicPr>
          <p:cNvPr id="9" name="图片 8"/>
          <p:cNvPicPr/>
          <p:nvPr>
            <p:custDataLst>
              <p:tags r:id="rId1"/>
            </p:custDataLst>
          </p:nvPr>
        </p:nvPicPr>
        <p:blipFill>
          <a:blip r:embed="rId6"/>
          <a:srcRect b="24218"/>
          <a:stretch>
            <a:fillRect/>
          </a:stretch>
        </p:blipFill>
        <p:spPr>
          <a:xfrm>
            <a:off x="220554" y="192968"/>
            <a:ext cx="1519545" cy="1032508"/>
          </a:xfrm>
          <a:prstGeom prst="rect">
            <a:avLst/>
          </a:prstGeom>
          <a:noFill/>
          <a:ln w="9525">
            <a:noFill/>
          </a:ln>
          <a:effectLst>
            <a:glow rad="127000">
              <a:srgbClr val="FAFAFA">
                <a:alpha val="40000"/>
              </a:srgbClr>
            </a:glow>
          </a:effectLst>
        </p:spPr>
      </p:pic>
      <p:pic>
        <p:nvPicPr>
          <p:cNvPr id="10" name="图片 9"/>
          <p:cNvPicPr>
            <a:picLocks noChangeAspect="1"/>
          </p:cNvPicPr>
          <p:nvPr>
            <p:custDataLst>
              <p:tags r:id="rId2"/>
            </p:custDataLst>
          </p:nvPr>
        </p:nvPicPr>
        <p:blipFill>
          <a:blip r:embed="rId7"/>
          <a:srcRect l="6460"/>
          <a:stretch>
            <a:fillRect/>
          </a:stretch>
        </p:blipFill>
        <p:spPr>
          <a:xfrm>
            <a:off x="115228" y="5145003"/>
            <a:ext cx="1834266" cy="1520029"/>
          </a:xfrm>
          <a:prstGeom prst="rect">
            <a:avLst/>
          </a:prstGeom>
          <a:effectLst>
            <a:glow rad="127000">
              <a:srgbClr val="FAFAFA">
                <a:alpha val="40000"/>
              </a:srgbClr>
            </a:glow>
          </a:effectLst>
        </p:spPr>
      </p:pic>
      <p:sp>
        <p:nvSpPr>
          <p:cNvPr id="14" name="矩形 13"/>
          <p:cNvSpPr/>
          <p:nvPr/>
        </p:nvSpPr>
        <p:spPr>
          <a:xfrm>
            <a:off x="2463338" y="2144684"/>
            <a:ext cx="7265324" cy="21945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3"/>
            </p:custDataLst>
          </p:nvPr>
        </p:nvPicPr>
        <p:blipFill>
          <a:blip r:embed="rId6"/>
          <a:srcRect b="24218"/>
          <a:stretch>
            <a:fillRect/>
          </a:stretch>
        </p:blipFill>
        <p:spPr>
          <a:xfrm>
            <a:off x="10451901" y="192968"/>
            <a:ext cx="1519545" cy="1032508"/>
          </a:xfrm>
          <a:prstGeom prst="rect">
            <a:avLst/>
          </a:prstGeom>
          <a:noFill/>
          <a:ln w="9525">
            <a:noFill/>
          </a:ln>
          <a:effectLst>
            <a:glow rad="127000">
              <a:srgbClr val="FAFAFA">
                <a:alpha val="40000"/>
              </a:srgbClr>
            </a:glow>
          </a:effectLst>
        </p:spPr>
      </p:pic>
      <p:pic>
        <p:nvPicPr>
          <p:cNvPr id="12" name="图片 11"/>
          <p:cNvPicPr>
            <a:picLocks noChangeAspect="1"/>
          </p:cNvPicPr>
          <p:nvPr>
            <p:custDataLst>
              <p:tags r:id="rId4"/>
            </p:custDataLst>
          </p:nvPr>
        </p:nvPicPr>
        <p:blipFill>
          <a:blip r:embed="rId7"/>
          <a:srcRect l="6460"/>
          <a:stretch>
            <a:fillRect/>
          </a:stretch>
        </p:blipFill>
        <p:spPr>
          <a:xfrm flipH="1">
            <a:off x="10242506" y="5145003"/>
            <a:ext cx="1834266" cy="1520029"/>
          </a:xfrm>
          <a:prstGeom prst="rect">
            <a:avLst/>
          </a:prstGeom>
          <a:effectLst>
            <a:glow rad="127000">
              <a:srgbClr val="FAFAFA">
                <a:alpha val="40000"/>
              </a:srgbClr>
            </a:glow>
          </a:effectLst>
          <a:scene3d>
            <a:camera prst="orthographicFront">
              <a:rot lat="0" lon="0" rev="0"/>
            </a:camera>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rgbClr val="5A1310"/>
          </a:solidFill>
        </p:spPr>
        <p:txBody>
          <a:bodyPr/>
          <a:lstStyle/>
          <a:p>
            <a:r>
              <a:rPr lang="zh-CN" altLang="en-US" dirty="0"/>
              <a:t>软件设计与建模</a:t>
            </a:r>
          </a:p>
        </p:txBody>
      </p:sp>
      <p:pic>
        <p:nvPicPr>
          <p:cNvPr id="4" name="图片 -2147482570"/>
          <p:cNvPicPr>
            <a:picLocks noChangeAspect="1"/>
          </p:cNvPicPr>
          <p:nvPr/>
        </p:nvPicPr>
        <p:blipFill>
          <a:blip r:embed="rId6"/>
          <a:stretch>
            <a:fillRect/>
          </a:stretch>
        </p:blipFill>
        <p:spPr>
          <a:xfrm>
            <a:off x="4645660" y="1143945"/>
            <a:ext cx="2900680" cy="5629910"/>
          </a:xfrm>
          <a:prstGeom prst="rect">
            <a:avLst/>
          </a:prstGeom>
          <a:noFill/>
          <a:ln w="9525">
            <a:noFill/>
          </a:ln>
        </p:spPr>
      </p:pic>
      <p:sp>
        <p:nvSpPr>
          <p:cNvPr id="6" name="箭头: 五边形 5"/>
          <p:cNvSpPr/>
          <p:nvPr>
            <p:custDataLst>
              <p:tags r:id="rId2"/>
            </p:custDataLst>
          </p:nvPr>
        </p:nvSpPr>
        <p:spPr>
          <a:xfrm>
            <a:off x="0" y="1271905"/>
            <a:ext cx="1722120"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custDataLst>
              <p:tags r:id="rId3"/>
            </p:custDataLst>
          </p:nvPr>
        </p:nvSpPr>
        <p:spPr>
          <a:xfrm>
            <a:off x="102870" y="1296670"/>
            <a:ext cx="126174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包图</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graphicFrame>
        <p:nvGraphicFramePr>
          <p:cNvPr id="6" name="对象 -2147482624"/>
          <p:cNvGraphicFramePr>
            <a:graphicFrameLocks noChangeAspect="1"/>
          </p:cNvGraphicFramePr>
          <p:nvPr/>
        </p:nvGraphicFramePr>
        <p:xfrm>
          <a:off x="1748790" y="1061085"/>
          <a:ext cx="9228455" cy="5796915"/>
        </p:xfrm>
        <a:graphic>
          <a:graphicData uri="http://schemas.openxmlformats.org/presentationml/2006/ole">
            <mc:AlternateContent xmlns:mc="http://schemas.openxmlformats.org/markup-compatibility/2006">
              <mc:Choice xmlns:v="urn:schemas-microsoft-com:vml" Requires="v">
                <p:oleObj spid="_x0000_s1075" r:id="rId7" imgW="7688580" imgH="4848860" progId="Visio.Drawing.15">
                  <p:embed/>
                </p:oleObj>
              </mc:Choice>
              <mc:Fallback>
                <p:oleObj r:id="rId7" imgW="7688580" imgH="4848860" progId="Visio.Drawing.15">
                  <p:embed/>
                  <p:pic>
                    <p:nvPicPr>
                      <p:cNvPr id="0" name="对象 -2147482624"/>
                      <p:cNvPicPr/>
                      <p:nvPr/>
                    </p:nvPicPr>
                    <p:blipFill>
                      <a:blip r:embed="rId8"/>
                      <a:stretch>
                        <a:fillRect/>
                      </a:stretch>
                    </p:blipFill>
                    <p:spPr>
                      <a:xfrm>
                        <a:off x="1748790" y="1061085"/>
                        <a:ext cx="9228455" cy="5796915"/>
                      </a:xfrm>
                      <a:prstGeom prst="rect">
                        <a:avLst/>
                      </a:prstGeom>
                      <a:noFill/>
                      <a:ln w="38100">
                        <a:noFill/>
                        <a:miter/>
                      </a:ln>
                    </p:spPr>
                  </p:pic>
                </p:oleObj>
              </mc:Fallback>
            </mc:AlternateContent>
          </a:graphicData>
        </a:graphic>
      </p:graphicFrame>
      <p:sp>
        <p:nvSpPr>
          <p:cNvPr id="3" name="箭头: 五边形 5"/>
          <p:cNvSpPr/>
          <p:nvPr>
            <p:custDataLst>
              <p:tags r:id="rId3"/>
            </p:custDataLst>
          </p:nvPr>
        </p:nvSpPr>
        <p:spPr>
          <a:xfrm>
            <a:off x="0" y="1271905"/>
            <a:ext cx="1722120"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custDataLst>
              <p:tags r:id="rId4"/>
            </p:custDataLst>
          </p:nvPr>
        </p:nvSpPr>
        <p:spPr>
          <a:xfrm>
            <a:off x="102870" y="1296670"/>
            <a:ext cx="126174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部署图</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1284572812" name="图片 1"/>
          <p:cNvPicPr>
            <a:picLocks noChangeAspect="1"/>
          </p:cNvPicPr>
          <p:nvPr/>
        </p:nvPicPr>
        <p:blipFill>
          <a:blip r:embed="rId6"/>
          <a:stretch>
            <a:fillRect/>
          </a:stretch>
        </p:blipFill>
        <p:spPr>
          <a:xfrm>
            <a:off x="2839085" y="3985260"/>
            <a:ext cx="3531235" cy="2183765"/>
          </a:xfrm>
          <a:prstGeom prst="rect">
            <a:avLst/>
          </a:prstGeom>
        </p:spPr>
      </p:pic>
      <p:pic>
        <p:nvPicPr>
          <p:cNvPr id="349734728" name="图片 1" descr="图表, 条形图&#10;&#10;描述已自动生成"/>
          <p:cNvPicPr>
            <a:picLocks noChangeAspect="1"/>
          </p:cNvPicPr>
          <p:nvPr/>
        </p:nvPicPr>
        <p:blipFill>
          <a:blip r:embed="rId7"/>
          <a:stretch>
            <a:fillRect/>
          </a:stretch>
        </p:blipFill>
        <p:spPr>
          <a:xfrm>
            <a:off x="7331075" y="3975100"/>
            <a:ext cx="3439795" cy="2273300"/>
          </a:xfrm>
          <a:prstGeom prst="rect">
            <a:avLst/>
          </a:prstGeom>
        </p:spPr>
      </p:pic>
      <p:pic>
        <p:nvPicPr>
          <p:cNvPr id="1330694301" name="图片 1" descr="图形用户界面, 表格&#10;&#10;描述已自动生成"/>
          <p:cNvPicPr>
            <a:picLocks noChangeAspect="1"/>
          </p:cNvPicPr>
          <p:nvPr/>
        </p:nvPicPr>
        <p:blipFill>
          <a:blip r:embed="rId8"/>
          <a:stretch>
            <a:fillRect/>
          </a:stretch>
        </p:blipFill>
        <p:spPr>
          <a:xfrm>
            <a:off x="7330440" y="1264920"/>
            <a:ext cx="3440430" cy="2291715"/>
          </a:xfrm>
          <a:prstGeom prst="rect">
            <a:avLst/>
          </a:prstGeom>
        </p:spPr>
      </p:pic>
      <p:pic>
        <p:nvPicPr>
          <p:cNvPr id="578389523" name="图片 1" descr="图形用户界面, 文本, 应用程序, 聊天或短信&#10;&#10;描述已自动生成"/>
          <p:cNvPicPr>
            <a:picLocks noChangeAspect="1"/>
          </p:cNvPicPr>
          <p:nvPr/>
        </p:nvPicPr>
        <p:blipFill>
          <a:blip r:embed="rId9"/>
          <a:stretch>
            <a:fillRect/>
          </a:stretch>
        </p:blipFill>
        <p:spPr>
          <a:xfrm>
            <a:off x="2839085" y="1271905"/>
            <a:ext cx="3531235" cy="2251075"/>
          </a:xfrm>
          <a:prstGeom prst="rect">
            <a:avLst/>
          </a:prstGeom>
        </p:spPr>
      </p:pic>
      <p:sp>
        <p:nvSpPr>
          <p:cNvPr id="6" name="箭头: 五边形 5"/>
          <p:cNvSpPr/>
          <p:nvPr>
            <p:custDataLst>
              <p:tags r:id="rId2"/>
            </p:custDataLst>
          </p:nvPr>
        </p:nvSpPr>
        <p:spPr>
          <a:xfrm>
            <a:off x="0" y="1271905"/>
            <a:ext cx="2071370"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custDataLst>
              <p:tags r:id="rId3"/>
            </p:custDataLst>
          </p:nvPr>
        </p:nvSpPr>
        <p:spPr>
          <a:xfrm>
            <a:off x="102870" y="1296670"/>
            <a:ext cx="177609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界面原型</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78389523"/>
                                        </p:tgtEl>
                                        <p:attrNameLst>
                                          <p:attrName>style.visibility</p:attrName>
                                        </p:attrNameLst>
                                      </p:cBhvr>
                                      <p:to>
                                        <p:strVal val="visible"/>
                                      </p:to>
                                    </p:set>
                                    <p:animEffect transition="in" filter="wheel(1)">
                                      <p:cBhvr>
                                        <p:cTn id="7" dur="2000"/>
                                        <p:tgtEl>
                                          <p:spTgt spid="578389523"/>
                                        </p:tgtEl>
                                      </p:cBhvr>
                                    </p:animEffect>
                                  </p:childTnLst>
                                </p:cTn>
                              </p:par>
                              <p:par>
                                <p:cTn id="8" presetID="21" presetClass="entr" presetSubtype="1" fill="hold" nodeType="withEffect">
                                  <p:stCondLst>
                                    <p:cond delay="0"/>
                                  </p:stCondLst>
                                  <p:childTnLst>
                                    <p:set>
                                      <p:cBhvr>
                                        <p:cTn id="9" dur="1" fill="hold">
                                          <p:stCondLst>
                                            <p:cond delay="0"/>
                                          </p:stCondLst>
                                        </p:cTn>
                                        <p:tgtEl>
                                          <p:spTgt spid="1284572812"/>
                                        </p:tgtEl>
                                        <p:attrNameLst>
                                          <p:attrName>style.visibility</p:attrName>
                                        </p:attrNameLst>
                                      </p:cBhvr>
                                      <p:to>
                                        <p:strVal val="visible"/>
                                      </p:to>
                                    </p:set>
                                    <p:animEffect transition="in" filter="wheel(1)">
                                      <p:cBhvr>
                                        <p:cTn id="10" dur="2000"/>
                                        <p:tgtEl>
                                          <p:spTgt spid="1284572812"/>
                                        </p:tgtEl>
                                      </p:cBhvr>
                                    </p:animEffect>
                                  </p:childTnLst>
                                </p:cTn>
                              </p:par>
                              <p:par>
                                <p:cTn id="11" presetID="21" presetClass="entr" presetSubtype="1" fill="hold" nodeType="withEffect">
                                  <p:stCondLst>
                                    <p:cond delay="0"/>
                                  </p:stCondLst>
                                  <p:childTnLst>
                                    <p:set>
                                      <p:cBhvr>
                                        <p:cTn id="12" dur="1" fill="hold">
                                          <p:stCondLst>
                                            <p:cond delay="0"/>
                                          </p:stCondLst>
                                        </p:cTn>
                                        <p:tgtEl>
                                          <p:spTgt spid="1330694301"/>
                                        </p:tgtEl>
                                        <p:attrNameLst>
                                          <p:attrName>style.visibility</p:attrName>
                                        </p:attrNameLst>
                                      </p:cBhvr>
                                      <p:to>
                                        <p:strVal val="visible"/>
                                      </p:to>
                                    </p:set>
                                    <p:animEffect transition="in" filter="wheel(1)">
                                      <p:cBhvr>
                                        <p:cTn id="13" dur="2000"/>
                                        <p:tgtEl>
                                          <p:spTgt spid="1330694301"/>
                                        </p:tgtEl>
                                      </p:cBhvr>
                                    </p:animEffect>
                                  </p:childTnLst>
                                </p:cTn>
                              </p:par>
                              <p:par>
                                <p:cTn id="14" presetID="21" presetClass="entr" presetSubtype="1" fill="hold" nodeType="withEffect">
                                  <p:stCondLst>
                                    <p:cond delay="0"/>
                                  </p:stCondLst>
                                  <p:childTnLst>
                                    <p:set>
                                      <p:cBhvr>
                                        <p:cTn id="15" dur="1" fill="hold">
                                          <p:stCondLst>
                                            <p:cond delay="0"/>
                                          </p:stCondLst>
                                        </p:cTn>
                                        <p:tgtEl>
                                          <p:spTgt spid="349734728"/>
                                        </p:tgtEl>
                                        <p:attrNameLst>
                                          <p:attrName>style.visibility</p:attrName>
                                        </p:attrNameLst>
                                      </p:cBhvr>
                                      <p:to>
                                        <p:strVal val="visible"/>
                                      </p:to>
                                    </p:set>
                                    <p:animEffect transition="in" filter="wheel(1)">
                                      <p:cBhvr>
                                        <p:cTn id="16" dur="2000"/>
                                        <p:tgtEl>
                                          <p:spTgt spid="349734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6" name="图片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898525" y="1977390"/>
            <a:ext cx="10395585" cy="4859020"/>
          </a:xfrm>
          <a:prstGeom prst="rect">
            <a:avLst/>
          </a:prstGeom>
          <a:noFill/>
          <a:ln>
            <a:solidFill>
              <a:schemeClr val="tx1"/>
            </a:solidFill>
          </a:ln>
        </p:spPr>
      </p:pic>
      <p:sp>
        <p:nvSpPr>
          <p:cNvPr id="3" name="箭头: 五边形 5"/>
          <p:cNvSpPr/>
          <p:nvPr>
            <p:custDataLst>
              <p:tags r:id="rId2"/>
            </p:custDataLst>
          </p:nvPr>
        </p:nvSpPr>
        <p:spPr>
          <a:xfrm>
            <a:off x="0" y="1271905"/>
            <a:ext cx="3954145"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custDataLst>
              <p:tags r:id="rId3"/>
            </p:custDataLst>
          </p:nvPr>
        </p:nvSpPr>
        <p:spPr>
          <a:xfrm>
            <a:off x="5080" y="1296670"/>
            <a:ext cx="3754120"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界面跳转关系顺序图</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1195219661" name="图片 1"/>
          <p:cNvPicPr>
            <a:picLocks noChangeAspect="1"/>
          </p:cNvPicPr>
          <p:nvPr/>
        </p:nvPicPr>
        <p:blipFill>
          <a:blip r:embed="rId6"/>
          <a:stretch>
            <a:fillRect/>
          </a:stretch>
        </p:blipFill>
        <p:spPr>
          <a:xfrm>
            <a:off x="0" y="2103120"/>
            <a:ext cx="7771130" cy="3430270"/>
          </a:xfrm>
          <a:prstGeom prst="rect">
            <a:avLst/>
          </a:prstGeom>
        </p:spPr>
      </p:pic>
      <p:pic>
        <p:nvPicPr>
          <p:cNvPr id="235227424" name="图片 1"/>
          <p:cNvPicPr>
            <a:picLocks noChangeAspect="1"/>
          </p:cNvPicPr>
          <p:nvPr/>
        </p:nvPicPr>
        <p:blipFill>
          <a:blip r:embed="rId7"/>
          <a:stretch>
            <a:fillRect/>
          </a:stretch>
        </p:blipFill>
        <p:spPr>
          <a:xfrm>
            <a:off x="8045450" y="2103120"/>
            <a:ext cx="3912235" cy="2628900"/>
          </a:xfrm>
          <a:prstGeom prst="rect">
            <a:avLst/>
          </a:prstGeom>
        </p:spPr>
      </p:pic>
      <p:sp>
        <p:nvSpPr>
          <p:cNvPr id="3" name="箭头: 五边形 5"/>
          <p:cNvSpPr/>
          <p:nvPr>
            <p:custDataLst>
              <p:tags r:id="rId2"/>
            </p:custDataLst>
          </p:nvPr>
        </p:nvSpPr>
        <p:spPr>
          <a:xfrm>
            <a:off x="0" y="1271905"/>
            <a:ext cx="5056505"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custDataLst>
              <p:tags r:id="rId3"/>
            </p:custDataLst>
          </p:nvPr>
        </p:nvSpPr>
        <p:spPr>
          <a:xfrm>
            <a:off x="5080" y="1296670"/>
            <a:ext cx="468439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用例设计顺序图及设计类图</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95219661"/>
                                        </p:tgtEl>
                                        <p:attrNameLst>
                                          <p:attrName>style.visibility</p:attrName>
                                        </p:attrNameLst>
                                      </p:cBhvr>
                                      <p:to>
                                        <p:strVal val="visible"/>
                                      </p:to>
                                    </p:set>
                                    <p:animEffect transition="in" filter="barn(inVertical)">
                                      <p:cBhvr>
                                        <p:cTn id="7" dur="500"/>
                                        <p:tgtEl>
                                          <p:spTgt spid="1195219661"/>
                                        </p:tgtEl>
                                      </p:cBhvr>
                                    </p:animEffect>
                                  </p:childTnLst>
                                </p:cTn>
                              </p:par>
                              <p:par>
                                <p:cTn id="8" presetID="16" presetClass="entr" presetSubtype="21" fill="hold" nodeType="withEffect">
                                  <p:stCondLst>
                                    <p:cond delay="0"/>
                                  </p:stCondLst>
                                  <p:childTnLst>
                                    <p:set>
                                      <p:cBhvr>
                                        <p:cTn id="9" dur="1" fill="hold">
                                          <p:stCondLst>
                                            <p:cond delay="0"/>
                                          </p:stCondLst>
                                        </p:cTn>
                                        <p:tgtEl>
                                          <p:spTgt spid="235227424"/>
                                        </p:tgtEl>
                                        <p:attrNameLst>
                                          <p:attrName>style.visibility</p:attrName>
                                        </p:attrNameLst>
                                      </p:cBhvr>
                                      <p:to>
                                        <p:strVal val="visible"/>
                                      </p:to>
                                    </p:set>
                                    <p:animEffect transition="in" filter="barn(inVertical)">
                                      <p:cBhvr>
                                        <p:cTn id="10" dur="500"/>
                                        <p:tgtEl>
                                          <p:spTgt spid="235227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2085837254" name="图片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2229485" y="902970"/>
            <a:ext cx="6591300" cy="5658485"/>
          </a:xfrm>
          <a:prstGeom prst="rect">
            <a:avLst/>
          </a:prstGeom>
          <a:noFill/>
          <a:ln>
            <a:noFill/>
          </a:ln>
        </p:spPr>
      </p:pic>
      <p:sp>
        <p:nvSpPr>
          <p:cNvPr id="6" name="箭头: 五边形 5"/>
          <p:cNvSpPr/>
          <p:nvPr>
            <p:custDataLst>
              <p:tags r:id="rId2"/>
            </p:custDataLst>
          </p:nvPr>
        </p:nvSpPr>
        <p:spPr>
          <a:xfrm>
            <a:off x="0" y="1272540"/>
            <a:ext cx="1972945"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custDataLst>
              <p:tags r:id="rId3"/>
            </p:custDataLst>
          </p:nvPr>
        </p:nvSpPr>
        <p:spPr>
          <a:xfrm>
            <a:off x="102870" y="1297305"/>
            <a:ext cx="160972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设计类图</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85837254"/>
                                        </p:tgtEl>
                                        <p:attrNameLst>
                                          <p:attrName>style.visibility</p:attrName>
                                        </p:attrNameLst>
                                      </p:cBhvr>
                                      <p:to>
                                        <p:strVal val="visible"/>
                                      </p:to>
                                    </p:set>
                                    <p:animEffect transition="in" filter="wipe(down)">
                                      <p:cBhvr>
                                        <p:cTn id="7" dur="500"/>
                                        <p:tgtEl>
                                          <p:spTgt spid="2085837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1506689274" name="图片 1"/>
          <p:cNvPicPr>
            <a:picLocks noChangeAspect="1"/>
          </p:cNvPicPr>
          <p:nvPr/>
        </p:nvPicPr>
        <p:blipFill>
          <a:blip r:embed="rId6"/>
          <a:stretch>
            <a:fillRect/>
          </a:stretch>
        </p:blipFill>
        <p:spPr>
          <a:xfrm>
            <a:off x="0" y="2351405"/>
            <a:ext cx="6096000" cy="3611245"/>
          </a:xfrm>
          <a:prstGeom prst="rect">
            <a:avLst/>
          </a:prstGeom>
        </p:spPr>
      </p:pic>
      <p:pic>
        <p:nvPicPr>
          <p:cNvPr id="724970616" name="图片 1"/>
          <p:cNvPicPr>
            <a:picLocks noChangeAspect="1"/>
          </p:cNvPicPr>
          <p:nvPr/>
        </p:nvPicPr>
        <p:blipFill>
          <a:blip r:embed="rId7"/>
          <a:stretch>
            <a:fillRect/>
          </a:stretch>
        </p:blipFill>
        <p:spPr>
          <a:xfrm>
            <a:off x="5962650" y="2351405"/>
            <a:ext cx="6229350" cy="3593465"/>
          </a:xfrm>
          <a:prstGeom prst="rect">
            <a:avLst/>
          </a:prstGeom>
        </p:spPr>
      </p:pic>
      <p:sp>
        <p:nvSpPr>
          <p:cNvPr id="6" name="箭头: 五边形 5"/>
          <p:cNvSpPr/>
          <p:nvPr>
            <p:custDataLst>
              <p:tags r:id="rId2"/>
            </p:custDataLst>
          </p:nvPr>
        </p:nvSpPr>
        <p:spPr>
          <a:xfrm>
            <a:off x="0" y="1272540"/>
            <a:ext cx="3729990"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custDataLst>
              <p:tags r:id="rId3"/>
            </p:custDataLst>
          </p:nvPr>
        </p:nvSpPr>
        <p:spPr>
          <a:xfrm>
            <a:off x="102870" y="1297305"/>
            <a:ext cx="327723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重要类方法活动图</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06689274"/>
                                        </p:tgtEl>
                                        <p:attrNameLst>
                                          <p:attrName>style.visibility</p:attrName>
                                        </p:attrNameLst>
                                      </p:cBhvr>
                                      <p:to>
                                        <p:strVal val="visible"/>
                                      </p:to>
                                    </p:set>
                                    <p:animEffect transition="in" filter="circle(in)">
                                      <p:cBhvr>
                                        <p:cTn id="7" dur="2000"/>
                                        <p:tgtEl>
                                          <p:spTgt spid="1506689274"/>
                                        </p:tgtEl>
                                      </p:cBhvr>
                                    </p:animEffect>
                                  </p:childTnLst>
                                </p:cTn>
                              </p:par>
                              <p:par>
                                <p:cTn id="8" presetID="6" presetClass="entr" presetSubtype="16" fill="hold" nodeType="withEffect">
                                  <p:stCondLst>
                                    <p:cond delay="0"/>
                                  </p:stCondLst>
                                  <p:childTnLst>
                                    <p:set>
                                      <p:cBhvr>
                                        <p:cTn id="9" dur="1" fill="hold">
                                          <p:stCondLst>
                                            <p:cond delay="0"/>
                                          </p:stCondLst>
                                        </p:cTn>
                                        <p:tgtEl>
                                          <p:spTgt spid="724970616"/>
                                        </p:tgtEl>
                                        <p:attrNameLst>
                                          <p:attrName>style.visibility</p:attrName>
                                        </p:attrNameLst>
                                      </p:cBhvr>
                                      <p:to>
                                        <p:strVal val="visible"/>
                                      </p:to>
                                    </p:set>
                                    <p:animEffect transition="in" filter="circle(in)">
                                      <p:cBhvr>
                                        <p:cTn id="10" dur="2000"/>
                                        <p:tgtEl>
                                          <p:spTgt spid="7249706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17" name="图片 6" descr="通信子系统"/>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102870" y="2380615"/>
            <a:ext cx="5643245" cy="1898015"/>
          </a:xfrm>
          <a:prstGeom prst="rect">
            <a:avLst/>
          </a:prstGeom>
          <a:noFill/>
          <a:ln>
            <a:noFill/>
          </a:ln>
        </p:spPr>
      </p:pic>
      <p:pic>
        <p:nvPicPr>
          <p:cNvPr id="16" name="图片 5" descr="伤情子系统"/>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6025515" y="2380615"/>
            <a:ext cx="5285740" cy="1976120"/>
          </a:xfrm>
          <a:prstGeom prst="rect">
            <a:avLst/>
          </a:prstGeom>
          <a:noFill/>
          <a:ln>
            <a:noFill/>
          </a:ln>
        </p:spPr>
      </p:pic>
      <p:pic>
        <p:nvPicPr>
          <p:cNvPr id="15" name="图片 4" descr="机器人子系统"/>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3528060" y="4399915"/>
            <a:ext cx="5327650" cy="2456815"/>
          </a:xfrm>
          <a:prstGeom prst="rect">
            <a:avLst/>
          </a:prstGeom>
          <a:noFill/>
          <a:ln>
            <a:noFill/>
          </a:ln>
        </p:spPr>
      </p:pic>
      <p:sp>
        <p:nvSpPr>
          <p:cNvPr id="3" name="文本框 2"/>
          <p:cNvSpPr txBox="1"/>
          <p:nvPr/>
        </p:nvSpPr>
        <p:spPr>
          <a:xfrm>
            <a:off x="706120" y="1933575"/>
            <a:ext cx="4064000" cy="368300"/>
          </a:xfrm>
          <a:prstGeom prst="rect">
            <a:avLst/>
          </a:prstGeom>
          <a:noFill/>
        </p:spPr>
        <p:txBody>
          <a:bodyPr wrap="square" rtlCol="0">
            <a:spAutoFit/>
          </a:bodyPr>
          <a:lstStyle/>
          <a:p>
            <a:pPr marL="285750" indent="-285750">
              <a:buFont typeface="Arial" panose="020B0604020202020204" pitchFamily="34" charset="0"/>
              <a:buChar char="•"/>
            </a:pPr>
            <a:r>
              <a:rPr lang="zh-CN" altLang="en-US"/>
              <a:t>通信子系统</a:t>
            </a:r>
          </a:p>
        </p:txBody>
      </p:sp>
      <p:sp>
        <p:nvSpPr>
          <p:cNvPr id="8" name="文本框 7"/>
          <p:cNvSpPr txBox="1"/>
          <p:nvPr/>
        </p:nvSpPr>
        <p:spPr>
          <a:xfrm>
            <a:off x="6739255" y="1933575"/>
            <a:ext cx="4064000" cy="368300"/>
          </a:xfrm>
          <a:prstGeom prst="rect">
            <a:avLst/>
          </a:prstGeom>
          <a:noFill/>
        </p:spPr>
        <p:txBody>
          <a:bodyPr wrap="square" rtlCol="0">
            <a:spAutoFit/>
          </a:bodyPr>
          <a:lstStyle/>
          <a:p>
            <a:pPr marL="285750" indent="-285750">
              <a:buFont typeface="Arial" panose="020B0604020202020204" pitchFamily="34" charset="0"/>
              <a:buChar char="•"/>
            </a:pPr>
            <a:r>
              <a:rPr lang="zh-CN" altLang="en-US"/>
              <a:t>伤情分析子系统</a:t>
            </a:r>
          </a:p>
        </p:txBody>
      </p:sp>
      <p:sp>
        <p:nvSpPr>
          <p:cNvPr id="9" name="文本框 8"/>
          <p:cNvSpPr txBox="1"/>
          <p:nvPr/>
        </p:nvSpPr>
        <p:spPr>
          <a:xfrm>
            <a:off x="706120" y="4839970"/>
            <a:ext cx="4064000" cy="368300"/>
          </a:xfrm>
          <a:prstGeom prst="rect">
            <a:avLst/>
          </a:prstGeom>
          <a:noFill/>
        </p:spPr>
        <p:txBody>
          <a:bodyPr wrap="square" rtlCol="0">
            <a:spAutoFit/>
          </a:bodyPr>
          <a:lstStyle/>
          <a:p>
            <a:pPr marL="285750" indent="-285750">
              <a:buFont typeface="Arial" panose="020B0604020202020204" pitchFamily="34" charset="0"/>
              <a:buChar char="•"/>
            </a:pPr>
            <a:r>
              <a:rPr lang="zh-CN" altLang="en-US"/>
              <a:t>控制机器人子系统</a:t>
            </a:r>
          </a:p>
        </p:txBody>
      </p:sp>
      <p:sp>
        <p:nvSpPr>
          <p:cNvPr id="6" name="箭头: 五边形 5"/>
          <p:cNvSpPr/>
          <p:nvPr>
            <p:custDataLst>
              <p:tags r:id="rId2"/>
            </p:custDataLst>
          </p:nvPr>
        </p:nvSpPr>
        <p:spPr>
          <a:xfrm>
            <a:off x="0" y="1272540"/>
            <a:ext cx="3335655"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custDataLst>
              <p:tags r:id="rId3"/>
            </p:custDataLst>
          </p:nvPr>
        </p:nvSpPr>
        <p:spPr>
          <a:xfrm>
            <a:off x="102870" y="1297305"/>
            <a:ext cx="288226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子系统的状态图</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软件设计与建模</a:t>
            </a:r>
          </a:p>
        </p:txBody>
      </p:sp>
      <p:pic>
        <p:nvPicPr>
          <p:cNvPr id="18" name="图片 1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a:xfrm>
            <a:off x="1012825" y="2226341"/>
            <a:ext cx="10172065" cy="3665792"/>
          </a:xfrm>
          <a:prstGeom prst="rect">
            <a:avLst/>
          </a:prstGeom>
          <a:noFill/>
          <a:ln>
            <a:noFill/>
          </a:ln>
        </p:spPr>
      </p:pic>
      <p:sp>
        <p:nvSpPr>
          <p:cNvPr id="6" name="箭头: 五边形 5"/>
          <p:cNvSpPr/>
          <p:nvPr>
            <p:custDataLst>
              <p:tags r:id="rId2"/>
            </p:custDataLst>
          </p:nvPr>
        </p:nvSpPr>
        <p:spPr>
          <a:xfrm>
            <a:off x="0" y="1272540"/>
            <a:ext cx="2564130"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custDataLst>
              <p:tags r:id="rId3"/>
            </p:custDataLst>
          </p:nvPr>
        </p:nvSpPr>
        <p:spPr>
          <a:xfrm>
            <a:off x="-3810" y="1297305"/>
            <a:ext cx="2461260"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数据库设计</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代码编写</a:t>
            </a:r>
          </a:p>
        </p:txBody>
      </p:sp>
      <p:sp>
        <p:nvSpPr>
          <p:cNvPr id="6" name="矩形 5"/>
          <p:cNvSpPr/>
          <p:nvPr/>
        </p:nvSpPr>
        <p:spPr>
          <a:xfrm>
            <a:off x="215970" y="1184212"/>
            <a:ext cx="4793457" cy="2006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dirty="0">
              <a:solidFill>
                <a:schemeClr val="tx1"/>
              </a:solidFill>
            </a:endParaRPr>
          </a:p>
        </p:txBody>
      </p:sp>
      <p:sp>
        <p:nvSpPr>
          <p:cNvPr id="7" name="文本框 6"/>
          <p:cNvSpPr txBox="1"/>
          <p:nvPr/>
        </p:nvSpPr>
        <p:spPr>
          <a:xfrm>
            <a:off x="328946" y="1505064"/>
            <a:ext cx="4548135" cy="1383665"/>
          </a:xfrm>
          <a:prstGeom prst="rect">
            <a:avLst/>
          </a:prstGeom>
          <a:noFill/>
        </p:spPr>
        <p:txBody>
          <a:bodyPr wrap="square" rtlCol="0">
            <a:spAutoFit/>
          </a:bodyPr>
          <a:lstStyle/>
          <a:p>
            <a:pPr algn="ct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总代码量约</a:t>
            </a:r>
            <a:r>
              <a:rPr lang="en-US" altLang="zh-CN" sz="2800" dirty="0">
                <a:solidFill>
                  <a:srgbClr val="C00000"/>
                </a:solidFill>
                <a:latin typeface="Times New Roman" panose="02020603050405020304" pitchFamily="18" charset="0"/>
                <a:ea typeface="黑体" panose="02010609060101010101" charset="-122"/>
                <a:cs typeface="Times New Roman" panose="02020603050405020304" pitchFamily="18" charset="0"/>
                <a:sym typeface="+mn-ea"/>
              </a:rPr>
              <a:t>38376</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endParaRPr>
          </a:p>
          <a:p>
            <a:pPr algn="ct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重用代码量</a:t>
            </a:r>
            <a:r>
              <a:rPr lang="zh-CN" altLang="en-US" sz="2800" dirty="0">
                <a:latin typeface="Times New Roman" panose="02020603050405020304" pitchFamily="18" charset="0"/>
                <a:ea typeface="黑体" panose="02010609060101010101" charset="-122"/>
                <a:cs typeface="Times New Roman" panose="02020603050405020304" pitchFamily="18" charset="0"/>
              </a:rPr>
              <a:t>为</a:t>
            </a:r>
            <a:r>
              <a:rPr lang="en-US" altLang="zh-CN" sz="2800" dirty="0">
                <a:solidFill>
                  <a:srgbClr val="C00000"/>
                </a:solidFill>
                <a:latin typeface="Times New Roman" panose="02020603050405020304" pitchFamily="18" charset="0"/>
                <a:ea typeface="黑体" panose="02010609060101010101" charset="-122"/>
                <a:cs typeface="Times New Roman" panose="02020603050405020304" pitchFamily="18" charset="0"/>
                <a:sym typeface="+mn-ea"/>
              </a:rPr>
              <a:t>26876</a:t>
            </a:r>
            <a:r>
              <a:rPr lang="zh-CN" altLang="en-US" sz="2800" dirty="0">
                <a:solidFill>
                  <a:schemeClr val="tx1"/>
                </a:solidFill>
                <a:latin typeface="Times New Roman" panose="02020603050405020304" pitchFamily="18" charset="0"/>
                <a:ea typeface="黑体" panose="02010609060101010101"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charset="-122"/>
              <a:cs typeface="Times New Roman" panose="02020603050405020304" pitchFamily="18" charset="0"/>
            </a:endParaRPr>
          </a:p>
          <a:p>
            <a:pPr algn="ctr"/>
            <a:r>
              <a:rPr lang="zh-CN" altLang="en-US" sz="2800" dirty="0">
                <a:latin typeface="Times New Roman" panose="02020603050405020304" pitchFamily="18" charset="0"/>
                <a:ea typeface="黑体" panose="02010609060101010101" charset="-122"/>
                <a:cs typeface="Times New Roman" panose="02020603050405020304" pitchFamily="18" charset="0"/>
              </a:rPr>
              <a:t>独立编写代码量为</a:t>
            </a:r>
            <a:r>
              <a:rPr lang="en-US" altLang="zh-CN" sz="2800" dirty="0">
                <a:solidFill>
                  <a:srgbClr val="C00000"/>
                </a:solidFill>
                <a:latin typeface="Times New Roman" panose="02020603050405020304" pitchFamily="18" charset="0"/>
                <a:ea typeface="黑体" panose="02010609060101010101" charset="-122"/>
                <a:cs typeface="Times New Roman" panose="02020603050405020304" pitchFamily="18" charset="0"/>
                <a:sym typeface="+mn-ea"/>
              </a:rPr>
              <a:t>11500</a:t>
            </a:r>
            <a:r>
              <a:rPr lang="zh-CN" altLang="en-US" sz="2800" dirty="0">
                <a:latin typeface="Times New Roman" panose="02020603050405020304" pitchFamily="18" charset="0"/>
                <a:ea typeface="黑体" panose="02010609060101010101" charset="-122"/>
                <a:cs typeface="Times New Roman" panose="02020603050405020304" pitchFamily="18" charset="0"/>
              </a:rPr>
              <a:t>行</a:t>
            </a:r>
            <a:endParaRPr lang="zh-CN" altLang="en-US" sz="2800" dirty="0">
              <a:latin typeface="Times New Roman" panose="02020603050405020304" pitchFamily="18" charset="0"/>
              <a:cs typeface="Times New Roman" panose="02020603050405020304" pitchFamily="18" charset="0"/>
            </a:endParaRPr>
          </a:p>
        </p:txBody>
      </p:sp>
      <p:pic>
        <p:nvPicPr>
          <p:cNvPr id="11" name="图片 10"/>
          <p:cNvPicPr>
            <a:picLocks noChangeAspect="1"/>
          </p:cNvPicPr>
          <p:nvPr/>
        </p:nvPicPr>
        <p:blipFill>
          <a:blip r:embed="rId5"/>
          <a:stretch>
            <a:fillRect/>
          </a:stretch>
        </p:blipFill>
        <p:spPr>
          <a:xfrm>
            <a:off x="215900" y="3356610"/>
            <a:ext cx="4793615" cy="3335655"/>
          </a:xfrm>
          <a:prstGeom prst="rect">
            <a:avLst/>
          </a:prstGeom>
        </p:spPr>
      </p:pic>
      <p:pic>
        <p:nvPicPr>
          <p:cNvPr id="4" name="图片 3"/>
          <p:cNvPicPr>
            <a:picLocks noChangeAspect="1"/>
          </p:cNvPicPr>
          <p:nvPr>
            <p:custDataLst>
              <p:tags r:id="rId2"/>
            </p:custDataLst>
          </p:nvPr>
        </p:nvPicPr>
        <p:blipFill>
          <a:blip r:embed="rId6"/>
          <a:stretch>
            <a:fillRect/>
          </a:stretch>
        </p:blipFill>
        <p:spPr>
          <a:xfrm>
            <a:off x="6095365" y="1167765"/>
            <a:ext cx="3202305" cy="563245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代码编写</a:t>
            </a:r>
          </a:p>
        </p:txBody>
      </p:sp>
      <p:sp>
        <p:nvSpPr>
          <p:cNvPr id="21" name="文本框 20"/>
          <p:cNvSpPr txBox="1"/>
          <p:nvPr/>
        </p:nvSpPr>
        <p:spPr>
          <a:xfrm>
            <a:off x="280466" y="1950522"/>
            <a:ext cx="11911263" cy="334623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charset="-122"/>
                <a:cs typeface="Times New Roman" panose="02020603050405020304" pitchFamily="18" charset="0"/>
              </a:rPr>
              <a:t>Prometheus</a:t>
            </a:r>
            <a:r>
              <a:rPr lang="zh-CN" altLang="en-US" sz="2400" dirty="0">
                <a:latin typeface="Times New Roman" panose="02020603050405020304" pitchFamily="18" charset="0"/>
                <a:ea typeface="黑体" panose="02010609060101010101" charset="-122"/>
                <a:cs typeface="Times New Roman" panose="02020603050405020304" pitchFamily="18" charset="0"/>
              </a:rPr>
              <a:t>是一款基于</a:t>
            </a:r>
            <a:r>
              <a:rPr lang="en-US" altLang="zh-CN" sz="2400" dirty="0">
                <a:latin typeface="Times New Roman" panose="02020603050405020304" pitchFamily="18" charset="0"/>
                <a:ea typeface="黑体" panose="02010609060101010101" charset="-122"/>
                <a:cs typeface="Times New Roman" panose="02020603050405020304" pitchFamily="18" charset="0"/>
              </a:rPr>
              <a:t>Linux</a:t>
            </a:r>
            <a:r>
              <a:rPr lang="zh-CN" altLang="en-US" sz="2400" dirty="0">
                <a:latin typeface="Times New Roman" panose="02020603050405020304" pitchFamily="18" charset="0"/>
                <a:ea typeface="黑体" panose="02010609060101010101" charset="-122"/>
                <a:cs typeface="Times New Roman" panose="02020603050405020304" pitchFamily="18" charset="0"/>
              </a:rPr>
              <a:t>平台的开源工具，用于实时将视频流传输到网络上（</a:t>
            </a:r>
            <a:r>
              <a:rPr lang="en-US" altLang="zh-CN" sz="2400" dirty="0">
                <a:latin typeface="Times New Roman" panose="02020603050405020304" pitchFamily="18" charset="0"/>
                <a:ea typeface="黑体" panose="02010609060101010101" charset="-122"/>
                <a:cs typeface="Times New Roman" panose="02020603050405020304" pitchFamily="18" charset="0"/>
              </a:rPr>
              <a:t>11000</a:t>
            </a:r>
            <a:r>
              <a:rPr lang="zh-CN" altLang="en-US" sz="2400" dirty="0">
                <a:latin typeface="Times New Roman" panose="02020603050405020304" pitchFamily="18" charset="0"/>
                <a:ea typeface="黑体" panose="02010609060101010101"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charset="-122"/>
                <a:cs typeface="Times New Roman" panose="02020603050405020304" pitchFamily="18" charset="0"/>
              </a:rPr>
              <a:t>OpenCV</a:t>
            </a:r>
            <a:r>
              <a:rPr lang="zh-CN" altLang="en-US" sz="2400" dirty="0">
                <a:latin typeface="Times New Roman" panose="02020603050405020304" pitchFamily="18" charset="0"/>
                <a:ea typeface="黑体" panose="02010609060101010101" charset="-122"/>
                <a:cs typeface="Times New Roman" panose="02020603050405020304" pitchFamily="18" charset="0"/>
              </a:rPr>
              <a:t>提供了丰富的图像处理和计算机视觉算法，可以加载和保存各种图像格式（</a:t>
            </a:r>
            <a:r>
              <a:rPr lang="en-US" altLang="zh-CN" sz="2400" dirty="0">
                <a:latin typeface="Times New Roman" panose="02020603050405020304" pitchFamily="18" charset="0"/>
                <a:ea typeface="黑体" panose="02010609060101010101" charset="-122"/>
                <a:cs typeface="Times New Roman" panose="02020603050405020304" pitchFamily="18" charset="0"/>
              </a:rPr>
              <a:t>4024</a:t>
            </a:r>
            <a:r>
              <a:rPr lang="zh-CN" altLang="en-US" sz="2400" dirty="0">
                <a:latin typeface="Times New Roman" panose="02020603050405020304" pitchFamily="18" charset="0"/>
                <a:ea typeface="黑体" panose="02010609060101010101"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charset="-122"/>
                <a:cs typeface="Times New Roman" panose="02020603050405020304" pitchFamily="18" charset="0"/>
              </a:rPr>
              <a:t>YOLO  </a:t>
            </a:r>
            <a:r>
              <a:rPr lang="zh-CN" altLang="en-US" sz="2400" dirty="0">
                <a:latin typeface="Times New Roman" panose="02020603050405020304" pitchFamily="18" charset="0"/>
                <a:ea typeface="黑体" panose="02010609060101010101" charset="-122"/>
                <a:cs typeface="Times New Roman" panose="02020603050405020304" pitchFamily="18" charset="0"/>
              </a:rPr>
              <a:t>是一种先进的目标检测算法，可以实现检测和定位多个目标（</a:t>
            </a:r>
            <a:r>
              <a:rPr lang="en-US" altLang="zh-CN" sz="2400" dirty="0">
                <a:latin typeface="Times New Roman" panose="02020603050405020304" pitchFamily="18" charset="0"/>
                <a:ea typeface="黑体" panose="02010609060101010101" charset="-122"/>
                <a:cs typeface="Times New Roman" panose="02020603050405020304" pitchFamily="18" charset="0"/>
              </a:rPr>
              <a:t>7624</a:t>
            </a:r>
            <a:r>
              <a:rPr lang="zh-CN" altLang="en-US" sz="2400" dirty="0">
                <a:latin typeface="Times New Roman" panose="02020603050405020304" pitchFamily="18" charset="0"/>
                <a:ea typeface="黑体" panose="02010609060101010101"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charset="-122"/>
                <a:cs typeface="Times New Roman" panose="02020603050405020304" pitchFamily="18" charset="0"/>
              </a:rPr>
              <a:t>Prometheus</a:t>
            </a:r>
            <a:r>
              <a:rPr lang="zh-CN" altLang="en-US" sz="2400" dirty="0">
                <a:latin typeface="Times New Roman" panose="02020603050405020304" pitchFamily="18" charset="0"/>
                <a:ea typeface="黑体" panose="02010609060101010101" charset="-122"/>
                <a:cs typeface="Times New Roman" panose="02020603050405020304" pitchFamily="18" charset="0"/>
              </a:rPr>
              <a:t>无人机飞行控制开发软件（</a:t>
            </a:r>
            <a:r>
              <a:rPr lang="en-US" altLang="zh-CN" sz="2400" dirty="0">
                <a:latin typeface="Times New Roman" panose="02020603050405020304" pitchFamily="18" charset="0"/>
                <a:ea typeface="黑体" panose="02010609060101010101" charset="-122"/>
                <a:cs typeface="Times New Roman" panose="02020603050405020304" pitchFamily="18" charset="0"/>
              </a:rPr>
              <a:t>4228</a:t>
            </a:r>
            <a:r>
              <a:rPr lang="zh-CN" altLang="en-US" sz="2400" dirty="0">
                <a:latin typeface="Times New Roman" panose="02020603050405020304" pitchFamily="18" charset="0"/>
                <a:ea typeface="黑体" panose="02010609060101010101"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charset="-122"/>
              <a:cs typeface="Times New Roman" panose="02020603050405020304" pitchFamily="18" charset="0"/>
            </a:endParaRPr>
          </a:p>
        </p:txBody>
      </p:sp>
      <p:sp>
        <p:nvSpPr>
          <p:cNvPr id="5" name="箭头: 五边形 5"/>
          <p:cNvSpPr/>
          <p:nvPr>
            <p:custDataLst>
              <p:tags r:id="rId2"/>
            </p:custDataLst>
          </p:nvPr>
        </p:nvSpPr>
        <p:spPr>
          <a:xfrm>
            <a:off x="0" y="1272540"/>
            <a:ext cx="3334385"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custDataLst>
              <p:tags r:id="rId3"/>
            </p:custDataLst>
          </p:nvPr>
        </p:nvSpPr>
        <p:spPr>
          <a:xfrm>
            <a:off x="-12700" y="1297305"/>
            <a:ext cx="315150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rPr>
              <a:t>开源代码利用情况</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软件质量与保证</a:t>
            </a:r>
          </a:p>
        </p:txBody>
      </p:sp>
      <p:pic>
        <p:nvPicPr>
          <p:cNvPr id="13" name="图片 12"/>
          <p:cNvPicPr>
            <a:picLocks noChangeAspect="1"/>
          </p:cNvPicPr>
          <p:nvPr>
            <p:custDataLst>
              <p:tags r:id="rId2"/>
            </p:custDataLst>
          </p:nvPr>
        </p:nvPicPr>
        <p:blipFill rotWithShape="1">
          <a:blip r:embed="rId9"/>
          <a:srcRect r="41691" b="88136"/>
          <a:stretch>
            <a:fillRect/>
          </a:stretch>
        </p:blipFill>
        <p:spPr>
          <a:xfrm>
            <a:off x="53340" y="5829075"/>
            <a:ext cx="7028356" cy="952190"/>
          </a:xfrm>
          <a:prstGeom prst="rect">
            <a:avLst/>
          </a:prstGeom>
        </p:spPr>
      </p:pic>
      <p:pic>
        <p:nvPicPr>
          <p:cNvPr id="14" name="图片 13"/>
          <p:cNvPicPr>
            <a:picLocks noChangeAspect="1"/>
          </p:cNvPicPr>
          <p:nvPr>
            <p:custDataLst>
              <p:tags r:id="rId3"/>
            </p:custDataLst>
          </p:nvPr>
        </p:nvPicPr>
        <p:blipFill rotWithShape="1">
          <a:blip r:embed="rId10"/>
          <a:srcRect t="48034"/>
          <a:stretch>
            <a:fillRect/>
          </a:stretch>
        </p:blipFill>
        <p:spPr>
          <a:xfrm>
            <a:off x="7221414" y="5286033"/>
            <a:ext cx="4970585" cy="1433637"/>
          </a:xfrm>
          <a:prstGeom prst="rect">
            <a:avLst/>
          </a:prstGeom>
        </p:spPr>
      </p:pic>
      <p:sp>
        <p:nvSpPr>
          <p:cNvPr id="17" name="内容占位符 1"/>
          <p:cNvSpPr>
            <a:spLocks noGrp="1"/>
          </p:cNvSpPr>
          <p:nvPr>
            <p:ph idx="1"/>
            <p:custDataLst>
              <p:tags r:id="rId4"/>
            </p:custDataLst>
          </p:nvPr>
        </p:nvSpPr>
        <p:spPr>
          <a:xfrm>
            <a:off x="0" y="1008380"/>
            <a:ext cx="11459845" cy="5157470"/>
          </a:xfrm>
        </p:spPr>
        <p:txBody>
          <a:bodyPr>
            <a:normAutofit/>
          </a:bodyPr>
          <a:lstStyle/>
          <a:p>
            <a:pPr marL="457200" lvl="1" indent="0">
              <a:buNone/>
            </a:pPr>
            <a:endParaRPr lang="en-US" altLang="zh-CN" dirty="0"/>
          </a:p>
          <a:p>
            <a:pPr marL="457200" lvl="1" indent="0">
              <a:buNone/>
            </a:pPr>
            <a:endParaRPr lang="zh-CN" altLang="en-US" dirty="0"/>
          </a:p>
          <a:p>
            <a:pPr marL="457200" lvl="1" indent="0">
              <a:buNone/>
            </a:pPr>
            <a:endParaRPr lang="zh-CN" altLang="en-US" dirty="0"/>
          </a:p>
          <a:p>
            <a:pPr marL="457200" lvl="1" indent="0">
              <a:buNone/>
            </a:pPr>
            <a:endParaRPr lang="zh-CN" altLang="en-US" dirty="0"/>
          </a:p>
          <a:p>
            <a:pPr marL="457200" lvl="1" indent="0">
              <a:buNone/>
            </a:pPr>
            <a:endParaRPr lang="zh-CN" altLang="en-US" dirty="0"/>
          </a:p>
          <a:p>
            <a:pPr marL="0" lvl="0" indent="0">
              <a:buNone/>
            </a:pPr>
            <a:endParaRPr lang="zh-CN" altLang="en-US" sz="2800" dirty="0">
              <a:solidFill>
                <a:schemeClr val="tx1"/>
              </a:solidFill>
            </a:endParaRPr>
          </a:p>
        </p:txBody>
      </p:sp>
      <p:pic>
        <p:nvPicPr>
          <p:cNvPr id="3" name="图片 2"/>
          <p:cNvPicPr>
            <a:picLocks noChangeAspect="1"/>
          </p:cNvPicPr>
          <p:nvPr>
            <p:custDataLst>
              <p:tags r:id="rId5"/>
            </p:custDataLst>
          </p:nvPr>
        </p:nvPicPr>
        <p:blipFill>
          <a:blip r:embed="rId11"/>
          <a:stretch>
            <a:fillRect/>
          </a:stretch>
        </p:blipFill>
        <p:spPr>
          <a:xfrm>
            <a:off x="3334067" y="1005034"/>
            <a:ext cx="5523865" cy="4284345"/>
          </a:xfrm>
          <a:prstGeom prst="rect">
            <a:avLst/>
          </a:prstGeom>
        </p:spPr>
      </p:pic>
      <p:sp>
        <p:nvSpPr>
          <p:cNvPr id="7" name="箭头: 五边形 5">
            <a:extLst>
              <a:ext uri="{FF2B5EF4-FFF2-40B4-BE49-F238E27FC236}">
                <a16:creationId xmlns:a16="http://schemas.microsoft.com/office/drawing/2014/main" id="{EC925288-CC69-41E0-A167-5DCF0CEA06B1}"/>
              </a:ext>
            </a:extLst>
          </p:cNvPr>
          <p:cNvSpPr/>
          <p:nvPr>
            <p:custDataLst>
              <p:tags r:id="rId6"/>
            </p:custDataLst>
          </p:nvPr>
        </p:nvSpPr>
        <p:spPr>
          <a:xfrm>
            <a:off x="-318" y="1277609"/>
            <a:ext cx="1886991" cy="54737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defRPr/>
            </a:pPr>
            <a:r>
              <a:rPr lang="zh-CN" altLang="en-US" sz="2400" dirty="0">
                <a:latin typeface="黑体" panose="02010609060101010101" charset="-122"/>
                <a:ea typeface="黑体" panose="02010609060101010101" charset="-122"/>
              </a:rPr>
              <a:t>代码风格</a:t>
            </a:r>
            <a:endParaRPr lang="en-US" altLang="zh-CN" sz="2400" dirty="0">
              <a:latin typeface="黑体" panose="02010609060101010101" charset="-122"/>
              <a:ea typeface="黑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开源社区的使用</a:t>
            </a:r>
            <a:r>
              <a:rPr lang="en-US" altLang="zh-CN" dirty="0"/>
              <a:t>	</a:t>
            </a:r>
            <a:endParaRPr lang="zh-CN" altLang="en-US" dirty="0"/>
          </a:p>
        </p:txBody>
      </p:sp>
      <p:sp>
        <p:nvSpPr>
          <p:cNvPr id="9" name="内容占位符 1"/>
          <p:cNvSpPr>
            <a:spLocks noGrp="1"/>
          </p:cNvSpPr>
          <p:nvPr>
            <p:ph idx="1"/>
          </p:nvPr>
        </p:nvSpPr>
        <p:spPr>
          <a:xfrm>
            <a:off x="0" y="1113692"/>
            <a:ext cx="11459802" cy="5052158"/>
          </a:xfrm>
        </p:spPr>
        <p:txBody>
          <a:bodyPr>
            <a:normAutofit/>
          </a:bodyPr>
          <a:lstStyle/>
          <a:p>
            <a:r>
              <a:rPr lang="zh-CN" altLang="en-US" sz="2800" dirty="0">
                <a:latin typeface="黑体" panose="02010609060101010101" charset="-122"/>
                <a:ea typeface="黑体" panose="02010609060101010101" charset="-122"/>
              </a:rPr>
              <a:t>软件开发知识分享社区</a:t>
            </a:r>
            <a:endParaRPr lang="en-US" altLang="zh-CN" sz="2800" dirty="0">
              <a:latin typeface="黑体" panose="02010609060101010101" charset="-122"/>
              <a:ea typeface="黑体" panose="02010609060101010101" charset="-122"/>
            </a:endParaRPr>
          </a:p>
          <a:p>
            <a:pPr lvl="1"/>
            <a:r>
              <a:rPr lang="en-US" altLang="zh-CN" sz="2400" dirty="0" err="1"/>
              <a:t>知识荟：人均19篇博客</a:t>
            </a:r>
            <a:r>
              <a:rPr lang="zh-CN" altLang="en-US" dirty="0"/>
              <a:t>；</a:t>
            </a:r>
            <a:endParaRPr lang="en-US" altLang="zh-CN" dirty="0"/>
          </a:p>
          <a:p>
            <a:pPr lvl="1"/>
            <a:r>
              <a:rPr lang="en-US" altLang="zh-CN" sz="2400" dirty="0" err="1"/>
              <a:t>CSDN:约5篇博客分享；</a:t>
            </a:r>
          </a:p>
          <a:p>
            <a:pPr algn="l">
              <a:spcBef>
                <a:spcPts val="600"/>
              </a:spcBef>
              <a:buSzTx/>
            </a:pPr>
            <a:r>
              <a:rPr lang="zh-CN" altLang="en-US" sz="2800" dirty="0">
                <a:latin typeface="黑体" panose="02010609060101010101" charset="-122"/>
                <a:ea typeface="黑体" panose="02010609060101010101" charset="-122"/>
              </a:rPr>
              <a:t>软件项目托管社区等</a:t>
            </a:r>
          </a:p>
          <a:p>
            <a:pPr lvl="1"/>
            <a:r>
              <a:rPr lang="en-US" altLang="zh-CN" sz="2400" dirty="0" err="1"/>
              <a:t>Educoder</a:t>
            </a:r>
            <a:endParaRPr lang="en-US" altLang="zh-CN" sz="2400" dirty="0"/>
          </a:p>
          <a:p>
            <a:pPr lvl="1"/>
            <a:r>
              <a:rPr lang="en-US" altLang="zh-CN" sz="2400" dirty="0" err="1"/>
              <a:t>Gitee</a:t>
            </a:r>
            <a:endParaRPr lang="en-US" altLang="zh-CN" sz="2400" dirty="0"/>
          </a:p>
          <a:p>
            <a:pPr lvl="1"/>
            <a:r>
              <a:rPr lang="en-US" altLang="zh-CN" sz="2400" dirty="0" err="1"/>
              <a:t>Gitlink</a:t>
            </a:r>
            <a:endParaRPr lang="zh-CN" altLang="en-US" dirty="0"/>
          </a:p>
          <a:p>
            <a:pPr algn="l">
              <a:spcBef>
                <a:spcPts val="600"/>
              </a:spcBef>
              <a:buSzTx/>
            </a:pPr>
            <a:r>
              <a:rPr lang="zh-CN" altLang="en-US" sz="2800" dirty="0">
                <a:latin typeface="黑体" panose="02010609060101010101" charset="-122"/>
                <a:ea typeface="黑体" panose="02010609060101010101" charset="-122"/>
              </a:rPr>
              <a:t>基于Educoder的issue分配</a:t>
            </a:r>
          </a:p>
        </p:txBody>
      </p:sp>
      <p:pic>
        <p:nvPicPr>
          <p:cNvPr id="13" name="图片 12"/>
          <p:cNvPicPr>
            <a:picLocks noChangeAspect="1"/>
          </p:cNvPicPr>
          <p:nvPr/>
        </p:nvPicPr>
        <p:blipFill rotWithShape="1">
          <a:blip r:embed="rId4"/>
          <a:srcRect l="6006" r="26634"/>
          <a:stretch>
            <a:fillRect/>
          </a:stretch>
        </p:blipFill>
        <p:spPr>
          <a:xfrm>
            <a:off x="5116629" y="1043173"/>
            <a:ext cx="7075371" cy="1797236"/>
          </a:xfrm>
          <a:prstGeom prst="rect">
            <a:avLst/>
          </a:prstGeom>
        </p:spPr>
      </p:pic>
      <p:pic>
        <p:nvPicPr>
          <p:cNvPr id="17" name="图片 16"/>
          <p:cNvPicPr>
            <a:picLocks noChangeAspect="1"/>
          </p:cNvPicPr>
          <p:nvPr/>
        </p:nvPicPr>
        <p:blipFill rotWithShape="1">
          <a:blip r:embed="rId5"/>
          <a:srcRect t="5162"/>
          <a:stretch>
            <a:fillRect/>
          </a:stretch>
        </p:blipFill>
        <p:spPr>
          <a:xfrm>
            <a:off x="6096000" y="3012812"/>
            <a:ext cx="5673850" cy="3717651"/>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实践收获与感受</a:t>
            </a:r>
          </a:p>
        </p:txBody>
      </p:sp>
      <p:sp>
        <p:nvSpPr>
          <p:cNvPr id="8" name="箭头: 五边形 7">
            <a:extLst>
              <a:ext uri="{FF2B5EF4-FFF2-40B4-BE49-F238E27FC236}">
                <a16:creationId xmlns:a16="http://schemas.microsoft.com/office/drawing/2014/main" id="{2E557B56-E6D5-4649-81DF-6AACE92E4CD6}"/>
              </a:ext>
            </a:extLst>
          </p:cNvPr>
          <p:cNvSpPr/>
          <p:nvPr/>
        </p:nvSpPr>
        <p:spPr>
          <a:xfrm>
            <a:off x="0" y="1254950"/>
            <a:ext cx="2268333" cy="60050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文本框 9">
            <a:extLst>
              <a:ext uri="{FF2B5EF4-FFF2-40B4-BE49-F238E27FC236}">
                <a16:creationId xmlns:a16="http://schemas.microsoft.com/office/drawing/2014/main" id="{D1EF9E0C-01CA-43EE-BB5A-E3D3CC088BD2}"/>
              </a:ext>
            </a:extLst>
          </p:cNvPr>
          <p:cNvSpPr txBox="1"/>
          <p:nvPr/>
        </p:nvSpPr>
        <p:spPr>
          <a:xfrm>
            <a:off x="1040043" y="2691988"/>
            <a:ext cx="10287000" cy="257666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完成项目的过程中经历了多次需求变更</a:t>
            </a: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本次软件工程项目实现的时间和资源受到限制</a:t>
            </a: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在软件开发过程中，遇到许多技术上的挑战</a:t>
            </a: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软件开发过程中存在团队成员之间可能存在沟通不畅等问题</a:t>
            </a:r>
          </a:p>
        </p:txBody>
      </p:sp>
      <p:sp>
        <p:nvSpPr>
          <p:cNvPr id="11" name="文本框 10">
            <a:extLst>
              <a:ext uri="{FF2B5EF4-FFF2-40B4-BE49-F238E27FC236}">
                <a16:creationId xmlns:a16="http://schemas.microsoft.com/office/drawing/2014/main" id="{D1CA4208-CC0F-4698-943B-02AD3A76CA2B}"/>
              </a:ext>
            </a:extLst>
          </p:cNvPr>
          <p:cNvSpPr txBox="1"/>
          <p:nvPr/>
        </p:nvSpPr>
        <p:spPr>
          <a:xfrm>
            <a:off x="209405" y="124188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问题困难</a:t>
            </a:r>
          </a:p>
        </p:txBody>
      </p:sp>
    </p:spTree>
    <p:custDataLst>
      <p:tags r:id="rId1"/>
    </p:custDataLst>
    <p:extLst>
      <p:ext uri="{BB962C8B-B14F-4D97-AF65-F5344CB8AC3E}">
        <p14:creationId xmlns:p14="http://schemas.microsoft.com/office/powerpoint/2010/main" val="3610120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实践收获与感受</a:t>
            </a:r>
          </a:p>
        </p:txBody>
      </p:sp>
      <p:sp>
        <p:nvSpPr>
          <p:cNvPr id="6" name="箭头: 五边形 5">
            <a:extLst>
              <a:ext uri="{FF2B5EF4-FFF2-40B4-BE49-F238E27FC236}">
                <a16:creationId xmlns:a16="http://schemas.microsoft.com/office/drawing/2014/main" id="{E41B8A3A-E2E4-4BA7-AC3E-7242C068644B}"/>
              </a:ext>
            </a:extLst>
          </p:cNvPr>
          <p:cNvSpPr/>
          <p:nvPr/>
        </p:nvSpPr>
        <p:spPr>
          <a:xfrm>
            <a:off x="0" y="1458151"/>
            <a:ext cx="2268333" cy="600500"/>
          </a:xfrm>
          <a:prstGeom prst="homePlate">
            <a:avLst/>
          </a:prstGeom>
          <a:solidFill>
            <a:srgbClr val="5A131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a:extLst>
              <a:ext uri="{FF2B5EF4-FFF2-40B4-BE49-F238E27FC236}">
                <a16:creationId xmlns:a16="http://schemas.microsoft.com/office/drawing/2014/main" id="{FC49B57A-31D6-4F2B-9F04-67E7C96E5FE8}"/>
              </a:ext>
            </a:extLst>
          </p:cNvPr>
          <p:cNvSpPr txBox="1"/>
          <p:nvPr/>
        </p:nvSpPr>
        <p:spPr>
          <a:xfrm>
            <a:off x="209405" y="1474120"/>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心得体会</a:t>
            </a:r>
          </a:p>
        </p:txBody>
      </p:sp>
      <p:sp>
        <p:nvSpPr>
          <p:cNvPr id="9" name="文本框 8">
            <a:extLst>
              <a:ext uri="{FF2B5EF4-FFF2-40B4-BE49-F238E27FC236}">
                <a16:creationId xmlns:a16="http://schemas.microsoft.com/office/drawing/2014/main" id="{AB01FD5C-F629-4A6C-9E3C-A2E074BBE28C}"/>
              </a:ext>
            </a:extLst>
          </p:cNvPr>
          <p:cNvSpPr txBox="1"/>
          <p:nvPr/>
        </p:nvSpPr>
        <p:spPr>
          <a:xfrm>
            <a:off x="879277" y="2575876"/>
            <a:ext cx="11049588" cy="257666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在项目开始之前，确保对需求进行充分和准确的理解非常重要</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制定详细的项目计划和时间表，并合理评估项目所需的资源和人力。</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软件开发是一个团队合作的过程</a:t>
            </a:r>
            <a:endPar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软件开发是一个不断学习和改进的过程。</a:t>
            </a:r>
          </a:p>
        </p:txBody>
      </p:sp>
    </p:spTree>
    <p:custDataLst>
      <p:tags r:id="rId1"/>
    </p:custDataLst>
    <p:extLst>
      <p:ext uri="{BB962C8B-B14F-4D97-AF65-F5344CB8AC3E}">
        <p14:creationId xmlns:p14="http://schemas.microsoft.com/office/powerpoint/2010/main" val="2511040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928C3F-6E45-4A9E-A3F5-639334046A78}"/>
              </a:ext>
            </a:extLst>
          </p:cNvPr>
          <p:cNvSpPr>
            <a:spLocks noGrp="1"/>
          </p:cNvSpPr>
          <p:nvPr>
            <p:ph type="title"/>
          </p:nvPr>
        </p:nvSpPr>
        <p:spPr/>
        <p:txBody>
          <a:bodyPr/>
          <a:lstStyle/>
          <a:p>
            <a:r>
              <a:rPr lang="zh-CN" altLang="en-US" dirty="0"/>
              <a:t>项目组成员贡献比例</a:t>
            </a:r>
          </a:p>
        </p:txBody>
      </p:sp>
      <p:graphicFrame>
        <p:nvGraphicFramePr>
          <p:cNvPr id="9" name="表格 9">
            <a:extLst>
              <a:ext uri="{FF2B5EF4-FFF2-40B4-BE49-F238E27FC236}">
                <a16:creationId xmlns:a16="http://schemas.microsoft.com/office/drawing/2014/main" id="{654E1909-3566-4A82-A72D-6FC7CBF1CECC}"/>
              </a:ext>
            </a:extLst>
          </p:cNvPr>
          <p:cNvGraphicFramePr>
            <a:graphicFrameLocks noGrp="1"/>
          </p:cNvGraphicFramePr>
          <p:nvPr>
            <p:extLst>
              <p:ext uri="{D42A27DB-BD31-4B8C-83A1-F6EECF244321}">
                <p14:modId xmlns:p14="http://schemas.microsoft.com/office/powerpoint/2010/main" val="2892517885"/>
              </p:ext>
            </p:extLst>
          </p:nvPr>
        </p:nvGraphicFramePr>
        <p:xfrm>
          <a:off x="335358" y="1664115"/>
          <a:ext cx="11521284" cy="2651760"/>
        </p:xfrm>
        <a:graphic>
          <a:graphicData uri="http://schemas.openxmlformats.org/drawingml/2006/table">
            <a:tbl>
              <a:tblPr firstRow="1" bandRow="1">
                <a:tableStyleId>{775DCB02-9BB8-47FD-8907-85C794F793BA}</a:tableStyleId>
              </a:tblPr>
              <a:tblGrid>
                <a:gridCol w="895200">
                  <a:extLst>
                    <a:ext uri="{9D8B030D-6E8A-4147-A177-3AD203B41FA5}">
                      <a16:colId xmlns:a16="http://schemas.microsoft.com/office/drawing/2014/main" val="3143546393"/>
                    </a:ext>
                  </a:extLst>
                </a:gridCol>
                <a:gridCol w="1175208">
                  <a:extLst>
                    <a:ext uri="{9D8B030D-6E8A-4147-A177-3AD203B41FA5}">
                      <a16:colId xmlns:a16="http://schemas.microsoft.com/office/drawing/2014/main" val="4070852175"/>
                    </a:ext>
                  </a:extLst>
                </a:gridCol>
                <a:gridCol w="6772958">
                  <a:extLst>
                    <a:ext uri="{9D8B030D-6E8A-4147-A177-3AD203B41FA5}">
                      <a16:colId xmlns:a16="http://schemas.microsoft.com/office/drawing/2014/main" val="3302060442"/>
                    </a:ext>
                  </a:extLst>
                </a:gridCol>
                <a:gridCol w="2677918">
                  <a:extLst>
                    <a:ext uri="{9D8B030D-6E8A-4147-A177-3AD203B41FA5}">
                      <a16:colId xmlns:a16="http://schemas.microsoft.com/office/drawing/2014/main" val="3689381736"/>
                    </a:ext>
                  </a:extLst>
                </a:gridCol>
              </a:tblGrid>
              <a:tr h="370840">
                <a:tc>
                  <a:txBody>
                    <a:bodyPr/>
                    <a:lstStyle/>
                    <a:p>
                      <a:pPr algn="ctr"/>
                      <a:r>
                        <a:rPr lang="zh-CN" altLang="en-US" sz="2400" dirty="0"/>
                        <a:t>序号</a:t>
                      </a:r>
                    </a:p>
                  </a:txBody>
                  <a:tcPr/>
                </a:tc>
                <a:tc>
                  <a:txBody>
                    <a:bodyPr/>
                    <a:lstStyle/>
                    <a:p>
                      <a:pPr algn="ctr"/>
                      <a:r>
                        <a:rPr lang="zh-CN" altLang="en-US" sz="2400" dirty="0"/>
                        <a:t>姓名</a:t>
                      </a:r>
                    </a:p>
                  </a:txBody>
                  <a:tcPr/>
                </a:tc>
                <a:tc>
                  <a:txBody>
                    <a:bodyPr/>
                    <a:lstStyle/>
                    <a:p>
                      <a:pPr algn="ctr"/>
                      <a:r>
                        <a:rPr lang="zh-CN" altLang="en-US" sz="2400" dirty="0"/>
                        <a:t>完成的工作</a:t>
                      </a:r>
                    </a:p>
                  </a:txBody>
                  <a:tcPr/>
                </a:tc>
                <a:tc>
                  <a:txBody>
                    <a:bodyPr/>
                    <a:lstStyle/>
                    <a:p>
                      <a:pPr algn="ctr"/>
                      <a:r>
                        <a:rPr lang="zh-CN" altLang="en-US" sz="2400" dirty="0"/>
                        <a:t>贡献系数</a:t>
                      </a:r>
                    </a:p>
                  </a:txBody>
                  <a:tcPr/>
                </a:tc>
                <a:extLst>
                  <a:ext uri="{0D108BD9-81ED-4DB2-BD59-A6C34878D82A}">
                    <a16:rowId xmlns:a16="http://schemas.microsoft.com/office/drawing/2014/main" val="2019303621"/>
                  </a:ext>
                </a:extLst>
              </a:tr>
              <a:tr h="370840">
                <a:tc>
                  <a:txBody>
                    <a:bodyPr/>
                    <a:lstStyle/>
                    <a:p>
                      <a:pPr algn="ctr"/>
                      <a:r>
                        <a:rPr lang="en-US" altLang="zh-CN" sz="2400" dirty="0">
                          <a:solidFill>
                            <a:schemeClr val="tx1"/>
                          </a:solidFill>
                        </a:rPr>
                        <a:t>1</a:t>
                      </a:r>
                      <a:endParaRPr lang="zh-CN" altLang="en-US" sz="2400" dirty="0">
                        <a:solidFill>
                          <a:schemeClr val="tx1"/>
                        </a:solidFill>
                      </a:endParaRPr>
                    </a:p>
                  </a:txBody>
                  <a:tcPr/>
                </a:tc>
                <a:tc>
                  <a:txBody>
                    <a:bodyPr/>
                    <a:lstStyle/>
                    <a:p>
                      <a:pPr algn="ctr"/>
                      <a:r>
                        <a:rPr lang="zh-CN" altLang="en-US" sz="2400" dirty="0">
                          <a:solidFill>
                            <a:schemeClr val="tx1"/>
                          </a:solidFill>
                        </a:rPr>
                        <a:t>杨逸哲</a:t>
                      </a:r>
                    </a:p>
                  </a:txBody>
                  <a:tcPr/>
                </a:tc>
                <a:tc>
                  <a:txBody>
                    <a:bodyPr/>
                    <a:lstStyle/>
                    <a:p>
                      <a:pPr algn="ctr"/>
                      <a:r>
                        <a:rPr lang="zh-CN" altLang="en-US" sz="2400" dirty="0">
                          <a:solidFill>
                            <a:schemeClr val="tx1"/>
                          </a:solidFill>
                        </a:rPr>
                        <a:t>前端开发、识别算法、伤情等级判断、文档撰写、视频剪辑</a:t>
                      </a:r>
                    </a:p>
                  </a:txBody>
                  <a:tcPr/>
                </a:tc>
                <a:tc>
                  <a:txBody>
                    <a:bodyPr/>
                    <a:lstStyle/>
                    <a:p>
                      <a:pPr algn="ctr"/>
                      <a:r>
                        <a:rPr lang="en-US" altLang="zh-CN" sz="2400" dirty="0">
                          <a:solidFill>
                            <a:schemeClr val="tx1"/>
                          </a:solidFill>
                        </a:rPr>
                        <a:t>1.2</a:t>
                      </a:r>
                      <a:endParaRPr lang="zh-CN" altLang="en-US" sz="2400" dirty="0">
                        <a:solidFill>
                          <a:schemeClr val="tx1"/>
                        </a:solidFill>
                      </a:endParaRPr>
                    </a:p>
                  </a:txBody>
                  <a:tcPr/>
                </a:tc>
                <a:extLst>
                  <a:ext uri="{0D108BD9-81ED-4DB2-BD59-A6C34878D82A}">
                    <a16:rowId xmlns:a16="http://schemas.microsoft.com/office/drawing/2014/main" val="1875075988"/>
                  </a:ext>
                </a:extLst>
              </a:tr>
              <a:tr h="370840">
                <a:tc>
                  <a:txBody>
                    <a:bodyPr/>
                    <a:lstStyle/>
                    <a:p>
                      <a:pPr algn="ctr"/>
                      <a:r>
                        <a:rPr lang="en-US" altLang="zh-CN" sz="2400" dirty="0">
                          <a:solidFill>
                            <a:schemeClr val="tx1"/>
                          </a:solidFill>
                        </a:rPr>
                        <a:t>2</a:t>
                      </a:r>
                      <a:endParaRPr lang="zh-CN" altLang="en-US" sz="2400" dirty="0">
                        <a:solidFill>
                          <a:schemeClr val="tx1"/>
                        </a:solidFill>
                      </a:endParaRPr>
                    </a:p>
                  </a:txBody>
                  <a:tcPr/>
                </a:tc>
                <a:tc>
                  <a:txBody>
                    <a:bodyPr/>
                    <a:lstStyle/>
                    <a:p>
                      <a:pPr algn="ctr"/>
                      <a:r>
                        <a:rPr lang="zh-CN" altLang="en-US" sz="2400" dirty="0">
                          <a:solidFill>
                            <a:schemeClr val="tx1"/>
                          </a:solidFill>
                        </a:rPr>
                        <a:t>张超群</a:t>
                      </a:r>
                    </a:p>
                  </a:txBody>
                  <a:tcPr/>
                </a:tc>
                <a:tc>
                  <a:txBody>
                    <a:bodyPr/>
                    <a:lstStyle/>
                    <a:p>
                      <a:pPr algn="ctr"/>
                      <a:r>
                        <a:rPr lang="zh-CN" altLang="en-US" sz="2400" dirty="0">
                          <a:solidFill>
                            <a:schemeClr val="tx1"/>
                          </a:solidFill>
                        </a:rPr>
                        <a:t>数据库开发、</a:t>
                      </a:r>
                      <a:r>
                        <a:rPr lang="en-US" altLang="zh-CN" sz="2400" dirty="0">
                          <a:solidFill>
                            <a:schemeClr val="tx1"/>
                          </a:solidFill>
                        </a:rPr>
                        <a:t>AI</a:t>
                      </a:r>
                      <a:r>
                        <a:rPr lang="zh-CN" altLang="en-US" sz="2400" dirty="0">
                          <a:solidFill>
                            <a:schemeClr val="tx1"/>
                          </a:solidFill>
                        </a:rPr>
                        <a:t>开发、后端通信逻辑、文档撰写</a:t>
                      </a:r>
                    </a:p>
                  </a:txBody>
                  <a:tcPr/>
                </a:tc>
                <a:tc>
                  <a:txBody>
                    <a:bodyPr/>
                    <a:lstStyle/>
                    <a:p>
                      <a:pPr algn="ctr"/>
                      <a:r>
                        <a:rPr lang="en-US" altLang="zh-CN" sz="2400" dirty="0">
                          <a:solidFill>
                            <a:schemeClr val="tx1"/>
                          </a:solidFill>
                        </a:rPr>
                        <a:t>0.95</a:t>
                      </a:r>
                      <a:endParaRPr lang="zh-CN" altLang="en-US" sz="2400" dirty="0">
                        <a:solidFill>
                          <a:schemeClr val="tx1"/>
                        </a:solidFill>
                      </a:endParaRPr>
                    </a:p>
                  </a:txBody>
                  <a:tcPr/>
                </a:tc>
                <a:extLst>
                  <a:ext uri="{0D108BD9-81ED-4DB2-BD59-A6C34878D82A}">
                    <a16:rowId xmlns:a16="http://schemas.microsoft.com/office/drawing/2014/main" val="3655212691"/>
                  </a:ext>
                </a:extLst>
              </a:tr>
              <a:tr h="370840">
                <a:tc>
                  <a:txBody>
                    <a:bodyPr/>
                    <a:lstStyle/>
                    <a:p>
                      <a:pPr algn="ctr"/>
                      <a:r>
                        <a:rPr lang="en-US" altLang="zh-CN" sz="2400" dirty="0">
                          <a:solidFill>
                            <a:schemeClr val="tx1"/>
                          </a:solidFill>
                        </a:rPr>
                        <a:t>3</a:t>
                      </a:r>
                      <a:endParaRPr lang="zh-CN" altLang="en-US" sz="2400" dirty="0">
                        <a:solidFill>
                          <a:schemeClr val="tx1"/>
                        </a:solidFill>
                      </a:endParaRPr>
                    </a:p>
                  </a:txBody>
                  <a:tcPr/>
                </a:tc>
                <a:tc>
                  <a:txBody>
                    <a:bodyPr/>
                    <a:lstStyle/>
                    <a:p>
                      <a:pPr algn="ctr"/>
                      <a:r>
                        <a:rPr lang="zh-CN" altLang="en-US" sz="2400" dirty="0">
                          <a:solidFill>
                            <a:schemeClr val="tx1"/>
                          </a:solidFill>
                        </a:rPr>
                        <a:t>厉秋实</a:t>
                      </a:r>
                    </a:p>
                  </a:txBody>
                  <a:tcPr/>
                </a:tc>
                <a:tc>
                  <a:txBody>
                    <a:bodyPr/>
                    <a:lstStyle/>
                    <a:p>
                      <a:pPr algn="ctr"/>
                      <a:r>
                        <a:rPr lang="zh-CN" altLang="en-US" sz="2400" dirty="0">
                          <a:solidFill>
                            <a:schemeClr val="tx1"/>
                          </a:solidFill>
                        </a:rPr>
                        <a:t>机器狗开发、</a:t>
                      </a:r>
                      <a:r>
                        <a:rPr lang="en-US" altLang="zh-CN" sz="2400" dirty="0">
                          <a:solidFill>
                            <a:schemeClr val="tx1"/>
                          </a:solidFill>
                        </a:rPr>
                        <a:t>PPT</a:t>
                      </a:r>
                      <a:r>
                        <a:rPr lang="zh-CN" altLang="en-US" sz="2400" dirty="0">
                          <a:solidFill>
                            <a:schemeClr val="tx1"/>
                          </a:solidFill>
                        </a:rPr>
                        <a:t>制作</a:t>
                      </a:r>
                    </a:p>
                  </a:txBody>
                  <a:tcPr/>
                </a:tc>
                <a:tc>
                  <a:txBody>
                    <a:bodyPr/>
                    <a:lstStyle/>
                    <a:p>
                      <a:pPr algn="ctr"/>
                      <a:r>
                        <a:rPr lang="en-US" altLang="zh-CN" sz="2400" dirty="0">
                          <a:solidFill>
                            <a:schemeClr val="tx1"/>
                          </a:solidFill>
                        </a:rPr>
                        <a:t>0.9</a:t>
                      </a:r>
                      <a:endParaRPr lang="zh-CN" altLang="en-US" sz="2400" dirty="0">
                        <a:solidFill>
                          <a:schemeClr val="tx1"/>
                        </a:solidFill>
                      </a:endParaRPr>
                    </a:p>
                  </a:txBody>
                  <a:tcPr/>
                </a:tc>
                <a:extLst>
                  <a:ext uri="{0D108BD9-81ED-4DB2-BD59-A6C34878D82A}">
                    <a16:rowId xmlns:a16="http://schemas.microsoft.com/office/drawing/2014/main" val="1668870562"/>
                  </a:ext>
                </a:extLst>
              </a:tr>
              <a:tr h="370840">
                <a:tc>
                  <a:txBody>
                    <a:bodyPr/>
                    <a:lstStyle/>
                    <a:p>
                      <a:pPr algn="ctr"/>
                      <a:r>
                        <a:rPr lang="en-US" altLang="zh-CN" sz="2400" dirty="0">
                          <a:solidFill>
                            <a:schemeClr val="tx1"/>
                          </a:solidFill>
                        </a:rPr>
                        <a:t>4</a:t>
                      </a:r>
                      <a:endParaRPr lang="zh-CN" altLang="en-US" sz="2400" dirty="0">
                        <a:solidFill>
                          <a:schemeClr val="tx1"/>
                        </a:solidFill>
                      </a:endParaRPr>
                    </a:p>
                  </a:txBody>
                  <a:tcPr/>
                </a:tc>
                <a:tc>
                  <a:txBody>
                    <a:bodyPr/>
                    <a:lstStyle/>
                    <a:p>
                      <a:pPr algn="ctr"/>
                      <a:r>
                        <a:rPr lang="zh-CN" altLang="en-US" sz="2400" dirty="0">
                          <a:solidFill>
                            <a:schemeClr val="tx1"/>
                          </a:solidFill>
                        </a:rPr>
                        <a:t>陈宇森</a:t>
                      </a:r>
                    </a:p>
                  </a:txBody>
                  <a:tcPr/>
                </a:tc>
                <a:tc>
                  <a:txBody>
                    <a:bodyPr/>
                    <a:lstStyle/>
                    <a:p>
                      <a:pPr algn="ctr"/>
                      <a:r>
                        <a:rPr lang="zh-CN" altLang="en-US" sz="2400" dirty="0">
                          <a:solidFill>
                            <a:schemeClr val="tx1"/>
                          </a:solidFill>
                        </a:rPr>
                        <a:t>无人机开发</a:t>
                      </a:r>
                    </a:p>
                  </a:txBody>
                  <a:tcPr/>
                </a:tc>
                <a:tc>
                  <a:txBody>
                    <a:bodyPr/>
                    <a:lstStyle/>
                    <a:p>
                      <a:pPr algn="ctr"/>
                      <a:r>
                        <a:rPr lang="en-US" altLang="zh-CN" sz="2400" dirty="0">
                          <a:solidFill>
                            <a:schemeClr val="tx1"/>
                          </a:solidFill>
                        </a:rPr>
                        <a:t>0.95</a:t>
                      </a:r>
                      <a:endParaRPr lang="zh-CN" altLang="en-US" sz="2400" dirty="0">
                        <a:solidFill>
                          <a:schemeClr val="tx1"/>
                        </a:solidFill>
                      </a:endParaRPr>
                    </a:p>
                  </a:txBody>
                  <a:tcPr/>
                </a:tc>
                <a:extLst>
                  <a:ext uri="{0D108BD9-81ED-4DB2-BD59-A6C34878D82A}">
                    <a16:rowId xmlns:a16="http://schemas.microsoft.com/office/drawing/2014/main" val="1875275203"/>
                  </a:ext>
                </a:extLst>
              </a:tr>
            </a:tbl>
          </a:graphicData>
        </a:graphic>
      </p:graphicFrame>
    </p:spTree>
    <p:extLst>
      <p:ext uri="{BB962C8B-B14F-4D97-AF65-F5344CB8AC3E}">
        <p14:creationId xmlns:p14="http://schemas.microsoft.com/office/powerpoint/2010/main" val="770569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481" y="1546168"/>
            <a:ext cx="12192000" cy="3391592"/>
          </a:xfrm>
          <a:prstGeom prst="rect">
            <a:avLst/>
          </a:prstGeom>
          <a:solidFill>
            <a:srgbClr val="5A13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6000" b="1" dirty="0"/>
              <a:t>实景演示</a:t>
            </a:r>
            <a:endParaRPr lang="en-US" altLang="zh-CN" sz="6000" b="1" dirty="0"/>
          </a:p>
        </p:txBody>
      </p:sp>
      <p:pic>
        <p:nvPicPr>
          <p:cNvPr id="9" name="图片 8"/>
          <p:cNvPicPr/>
          <p:nvPr>
            <p:custDataLst>
              <p:tags r:id="rId1"/>
            </p:custDataLst>
          </p:nvPr>
        </p:nvPicPr>
        <p:blipFill>
          <a:blip r:embed="rId6"/>
          <a:srcRect b="24218"/>
          <a:stretch>
            <a:fillRect/>
          </a:stretch>
        </p:blipFill>
        <p:spPr>
          <a:xfrm>
            <a:off x="220554" y="192968"/>
            <a:ext cx="1519545" cy="1032508"/>
          </a:xfrm>
          <a:prstGeom prst="rect">
            <a:avLst/>
          </a:prstGeom>
          <a:noFill/>
          <a:ln w="9525">
            <a:noFill/>
          </a:ln>
          <a:effectLst>
            <a:glow rad="127000">
              <a:srgbClr val="FAFAFA">
                <a:alpha val="40000"/>
              </a:srgbClr>
            </a:glow>
          </a:effectLst>
        </p:spPr>
      </p:pic>
      <p:pic>
        <p:nvPicPr>
          <p:cNvPr id="10" name="图片 9"/>
          <p:cNvPicPr>
            <a:picLocks noChangeAspect="1"/>
          </p:cNvPicPr>
          <p:nvPr>
            <p:custDataLst>
              <p:tags r:id="rId2"/>
            </p:custDataLst>
          </p:nvPr>
        </p:nvPicPr>
        <p:blipFill>
          <a:blip r:embed="rId7"/>
          <a:srcRect l="6460"/>
          <a:stretch>
            <a:fillRect/>
          </a:stretch>
        </p:blipFill>
        <p:spPr>
          <a:xfrm>
            <a:off x="115228" y="5145003"/>
            <a:ext cx="1834266" cy="1520029"/>
          </a:xfrm>
          <a:prstGeom prst="rect">
            <a:avLst/>
          </a:prstGeom>
          <a:effectLst>
            <a:glow rad="127000">
              <a:srgbClr val="FAFAFA">
                <a:alpha val="40000"/>
              </a:srgbClr>
            </a:glow>
          </a:effectLst>
        </p:spPr>
      </p:pic>
      <p:sp>
        <p:nvSpPr>
          <p:cNvPr id="14" name="矩形 13"/>
          <p:cNvSpPr/>
          <p:nvPr/>
        </p:nvSpPr>
        <p:spPr>
          <a:xfrm>
            <a:off x="2463338" y="2144684"/>
            <a:ext cx="7265324" cy="21945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3"/>
            </p:custDataLst>
          </p:nvPr>
        </p:nvPicPr>
        <p:blipFill>
          <a:blip r:embed="rId6"/>
          <a:srcRect b="24218"/>
          <a:stretch>
            <a:fillRect/>
          </a:stretch>
        </p:blipFill>
        <p:spPr>
          <a:xfrm>
            <a:off x="10451901" y="192968"/>
            <a:ext cx="1519545" cy="1032508"/>
          </a:xfrm>
          <a:prstGeom prst="rect">
            <a:avLst/>
          </a:prstGeom>
          <a:noFill/>
          <a:ln w="9525">
            <a:noFill/>
          </a:ln>
          <a:effectLst>
            <a:glow rad="127000">
              <a:srgbClr val="FAFAFA">
                <a:alpha val="40000"/>
              </a:srgbClr>
            </a:glow>
          </a:effectLst>
        </p:spPr>
      </p:pic>
      <p:pic>
        <p:nvPicPr>
          <p:cNvPr id="12" name="图片 11"/>
          <p:cNvPicPr>
            <a:picLocks noChangeAspect="1"/>
          </p:cNvPicPr>
          <p:nvPr>
            <p:custDataLst>
              <p:tags r:id="rId4"/>
            </p:custDataLst>
          </p:nvPr>
        </p:nvPicPr>
        <p:blipFill>
          <a:blip r:embed="rId7"/>
          <a:srcRect l="6460"/>
          <a:stretch>
            <a:fillRect/>
          </a:stretch>
        </p:blipFill>
        <p:spPr>
          <a:xfrm flipH="1">
            <a:off x="10242506" y="5145003"/>
            <a:ext cx="1834266" cy="1520029"/>
          </a:xfrm>
          <a:prstGeom prst="rect">
            <a:avLst/>
          </a:prstGeom>
          <a:effectLst>
            <a:glow rad="127000">
              <a:srgbClr val="FAFAFA">
                <a:alpha val="40000"/>
              </a:srgbClr>
            </a:glow>
          </a:effectLst>
          <a:scene3d>
            <a:camera prst="orthographicFront">
              <a:rot lat="0" lon="0" rev="0"/>
            </a:camera>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项目开题封面-空"/>
          <p:cNvPicPr>
            <a:picLocks noChangeAspect="1"/>
          </p:cNvPicPr>
          <p:nvPr/>
        </p:nvPicPr>
        <p:blipFill>
          <a:blip r:embed="rId3"/>
          <a:stretch>
            <a:fillRect/>
          </a:stretch>
        </p:blipFill>
        <p:spPr>
          <a:xfrm>
            <a:off x="0" y="0"/>
            <a:ext cx="12192635" cy="6858635"/>
          </a:xfrm>
          <a:prstGeom prst="rect">
            <a:avLst/>
          </a:prstGeom>
        </p:spPr>
      </p:pic>
      <p:sp>
        <p:nvSpPr>
          <p:cNvPr id="5" name="文本框 4"/>
          <p:cNvSpPr txBox="1"/>
          <p:nvPr/>
        </p:nvSpPr>
        <p:spPr>
          <a:xfrm>
            <a:off x="2235200" y="1783715"/>
            <a:ext cx="7720965" cy="2306955"/>
          </a:xfrm>
          <a:prstGeom prst="rect">
            <a:avLst/>
          </a:prstGeom>
          <a:noFill/>
        </p:spPr>
        <p:txBody>
          <a:bodyPr wrap="square" rtlCol="0">
            <a:spAutoFit/>
          </a:bodyPr>
          <a:lstStyle/>
          <a:p>
            <a:pPr algn="ctr"/>
            <a:r>
              <a:rPr lang="zh-CN" altLang="en-US" sz="7200" b="1" dirty="0">
                <a:solidFill>
                  <a:schemeClr val="bg1"/>
                </a:solidFill>
                <a:effectLst>
                  <a:outerShdw blurRad="101600" dist="101600" dir="2700000" algn="tl" rotWithShape="0">
                    <a:prstClr val="black">
                      <a:alpha val="72000"/>
                    </a:prstClr>
                  </a:outerShdw>
                </a:effectLst>
                <a:latin typeface="华文新魏" panose="02010800040101010101" charset="-122"/>
                <a:ea typeface="华文新魏" panose="02010800040101010101" charset="-122"/>
              </a:rPr>
              <a:t>感谢！</a:t>
            </a:r>
          </a:p>
          <a:p>
            <a:pPr algn="ctr"/>
            <a:r>
              <a:rPr lang="zh-CN" altLang="en-US" sz="7200" b="1" dirty="0">
                <a:solidFill>
                  <a:schemeClr val="bg1"/>
                </a:solidFill>
                <a:effectLst>
                  <a:outerShdw blurRad="101600" dist="101600" dir="2700000" algn="tl" rotWithShape="0">
                    <a:prstClr val="black">
                      <a:alpha val="72000"/>
                    </a:prstClr>
                  </a:outerShdw>
                </a:effectLst>
                <a:latin typeface="华文新魏" panose="02010800040101010101" charset="-122"/>
                <a:ea typeface="华文新魏" panose="02010800040101010101" charset="-122"/>
              </a:rPr>
              <a:t>敬请批评指正</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WZjYmNkYTA2MzU0MDQ1M2NjYzVjMjc3ZmViNzMyMDIifQ=="/>
  <p:tag name="KSO_WPP_MARK_KEY" val="ba1689f8-eb2f-4447-b797-1d3411230a6b"/>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1546</Words>
  <Application>Microsoft Office PowerPoint</Application>
  <PresentationFormat>宽屏</PresentationFormat>
  <Paragraphs>230</Paragraphs>
  <Slides>38</Slides>
  <Notes>32</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嵌入 OLE 服务器</vt:lpstr>
      </vt:variant>
      <vt:variant>
        <vt:i4>1</vt:i4>
      </vt:variant>
      <vt:variant>
        <vt:lpstr>幻灯片标题</vt:lpstr>
      </vt:variant>
      <vt:variant>
        <vt:i4>38</vt:i4>
      </vt:variant>
    </vt:vector>
  </HeadingPairs>
  <TitlesOfParts>
    <vt:vector size="51" baseType="lpstr">
      <vt:lpstr>华文新魏</vt:lpstr>
      <vt:lpstr>微软雅黑</vt:lpstr>
      <vt:lpstr>楷体</vt:lpstr>
      <vt:lpstr>等线</vt:lpstr>
      <vt:lpstr>等线 Light</vt:lpstr>
      <vt:lpstr>黑体</vt:lpstr>
      <vt:lpstr>Arial</vt:lpstr>
      <vt:lpstr>Calibri</vt:lpstr>
      <vt:lpstr>Times New Roman</vt:lpstr>
      <vt:lpstr>Wingdings</vt:lpstr>
      <vt:lpstr>Office 主题​​</vt:lpstr>
      <vt:lpstr>1_自定义设计方案</vt:lpstr>
      <vt:lpstr>Microsoft Visio Drawing</vt:lpstr>
      <vt:lpstr>PowerPoint 演示文稿</vt:lpstr>
      <vt:lpstr>PowerPoint 演示文稿</vt:lpstr>
      <vt:lpstr>PowerPoint 演示文稿</vt:lpstr>
      <vt:lpstr>现实问题</vt:lpstr>
      <vt:lpstr>现实问题</vt:lpstr>
      <vt:lpstr>核心功能</vt:lpstr>
      <vt:lpstr>核心功能</vt:lpstr>
      <vt:lpstr>核心功能</vt:lpstr>
      <vt:lpstr>核心功能</vt:lpstr>
      <vt:lpstr>核心功能</vt:lpstr>
      <vt:lpstr>需求创意</vt:lpstr>
      <vt:lpstr>需求模型与文档</vt:lpstr>
      <vt:lpstr>需求模型与文档</vt:lpstr>
      <vt:lpstr>需求模型与文档</vt:lpstr>
      <vt:lpstr>需求模型与文档</vt:lpstr>
      <vt:lpstr>需求模型与文档</vt:lpstr>
      <vt:lpstr>需求模型与文档</vt:lpstr>
      <vt:lpstr>需求模型与文档</vt:lpstr>
      <vt:lpstr>软件开发技术与工具</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软件质量与保证</vt:lpstr>
      <vt:lpstr>开源社区的使用 </vt:lpstr>
      <vt:lpstr>实践收获与感受</vt:lpstr>
      <vt:lpstr>实践收获与感受</vt:lpstr>
      <vt:lpstr>项目组成员贡献比例</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Eazzy</dc:creator>
  <cp:lastModifiedBy>逸哲 杨</cp:lastModifiedBy>
  <cp:revision>347</cp:revision>
  <dcterms:created xsi:type="dcterms:W3CDTF">2019-06-19T02:08:00Z</dcterms:created>
  <dcterms:modified xsi:type="dcterms:W3CDTF">2024-07-05T02:25:44Z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D0E0DDF4E7EB445BB755C1C867099B0B_13</vt:lpwstr>
  </property>
</Properties>
</file>