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91" r:id="rId2"/>
    <p:sldId id="2905" r:id="rId3"/>
    <p:sldId id="2906" r:id="rId4"/>
    <p:sldId id="2903" r:id="rId5"/>
    <p:sldId id="2892" r:id="rId6"/>
    <p:sldId id="2893" r:id="rId7"/>
    <p:sldId id="2894" r:id="rId8"/>
    <p:sldId id="2895" r:id="rId9"/>
    <p:sldId id="2896" r:id="rId10"/>
    <p:sldId id="2897" r:id="rId11"/>
    <p:sldId id="2904" r:id="rId12"/>
    <p:sldId id="2898" r:id="rId13"/>
    <p:sldId id="2900" r:id="rId14"/>
    <p:sldId id="2907" r:id="rId15"/>
    <p:sldId id="2899" r:id="rId16"/>
    <p:sldId id="2901" r:id="rId17"/>
    <p:sldId id="2902" r:id="rId18"/>
  </p:sldIdLst>
  <p:sldSz cx="12190413" cy="6858000"/>
  <p:notesSz cx="7099300" cy="10234613"/>
  <p:custDataLst>
    <p:tags r:id="rId2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0982" autoAdjust="0"/>
  </p:normalViewPr>
  <p:slideViewPr>
    <p:cSldViewPr>
      <p:cViewPr varScale="1">
        <p:scale>
          <a:sx n="69" d="100"/>
          <a:sy n="69" d="100"/>
        </p:scale>
        <p:origin x="1224" y="82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基本所有代码都认真读过了，最精读的就是</a:t>
            </a:r>
            <a:r>
              <a:rPr lang="en-US" altLang="zh-CN" dirty="0"/>
              <a:t>data</a:t>
            </a:r>
            <a:r>
              <a:rPr lang="zh-CN" altLang="en-US" dirty="0"/>
              <a:t>包和</a:t>
            </a:r>
            <a:r>
              <a:rPr lang="en-US" altLang="zh-CN" dirty="0" err="1"/>
              <a:t>ui</a:t>
            </a:r>
            <a:r>
              <a:rPr lang="zh-CN" altLang="en-US" dirty="0"/>
              <a:t>包</a:t>
            </a:r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906503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新增了一个类、新增了</a:t>
            </a:r>
            <a:r>
              <a:rPr lang="en-US" altLang="zh-CN" dirty="0"/>
              <a:t>1000</a:t>
            </a:r>
            <a:r>
              <a:rPr lang="zh-CN" altLang="en-US" dirty="0"/>
              <a:t>行左右的代码。主要修改是在</a:t>
            </a:r>
            <a:r>
              <a:rPr lang="en-US" altLang="zh-CN" dirty="0" err="1"/>
              <a:t>ui</a:t>
            </a:r>
            <a:r>
              <a:rPr lang="zh-CN" altLang="en-US" dirty="0"/>
              <a:t>中进行</a:t>
            </a:r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58306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组长杨逸哲</a:t>
            </a:r>
            <a:r>
              <a:rPr lang="en-US" altLang="zh-CN" dirty="0"/>
              <a:t>1.1</a:t>
            </a:r>
            <a:r>
              <a:rPr lang="zh-CN" altLang="en-US" dirty="0"/>
              <a:t>，组员吴舒先</a:t>
            </a:r>
            <a:r>
              <a:rPr lang="en-US" altLang="zh-CN" dirty="0"/>
              <a:t>0.9</a:t>
            </a:r>
          </a:p>
          <a:p>
            <a:endParaRPr lang="zh-CN" altLang="en-US" dirty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46207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0868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对于每一个类应该有一个尽可能详细的注释，而且应该采用</a:t>
            </a: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文档注释，注释写在上方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。类注释应该主要描述该类提供的功能；对方法而言，除了描述方法功能之外，方法的入参和返回值都要进行说明。当然，使用类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方法的一些预置条件和副作用等信息都需要在接口注释中提到。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3566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方法标注同样使用文档注释，方法名，方法实现的功能，参数以及返回值都要有所说明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5348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主要对于一些较为难以理解的语句块进行了标注，用以辅助阅读、理解语句块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9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89601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3003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1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5" Type="http://schemas.openxmlformats.org/officeDocument/2006/relationships/package" Target="../embeddings/Microsoft_Visio_Drawing2.vsdx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杨逸哲、吴舒先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2024.1.19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1/3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精读了哪些包中的哪些类，总共精读了多少行代码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b="0" dirty="0"/>
              <a:t>data		628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b="0" dirty="0" err="1"/>
              <a:t>ui</a:t>
            </a:r>
            <a:r>
              <a:rPr lang="en-US" altLang="zh-CN" sz="2400" b="0" dirty="0">
                <a:solidFill>
                  <a:schemeClr val="tx1"/>
                </a:solidFill>
              </a:rPr>
              <a:t>	</a:t>
            </a:r>
            <a:r>
              <a:rPr lang="en-US" altLang="zh-CN" sz="2400" b="0" dirty="0"/>
              <a:t>		3015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b="0" dirty="0"/>
              <a:t>widget 		145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b="0" dirty="0"/>
              <a:t>model		455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b="0" dirty="0" err="1"/>
              <a:t>gtask</a:t>
            </a:r>
            <a:r>
              <a:rPr lang="en-US" altLang="zh-CN" sz="2400" b="0" dirty="0"/>
              <a:t>		2435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dirty="0"/>
              <a:t>Total		6678</a:t>
            </a:r>
          </a:p>
          <a:p>
            <a:r>
              <a:rPr lang="zh-CN" altLang="en-US" dirty="0"/>
              <a:t>标注了</a:t>
            </a:r>
            <a:r>
              <a:rPr lang="en-US" altLang="zh-CN" dirty="0"/>
              <a:t>8</a:t>
            </a:r>
            <a:r>
              <a:rPr lang="zh-CN" altLang="en-US" dirty="0"/>
              <a:t>个包中的</a:t>
            </a:r>
            <a:r>
              <a:rPr lang="en-US" altLang="zh-CN" dirty="0"/>
              <a:t>38</a:t>
            </a:r>
            <a:r>
              <a:rPr lang="zh-CN" altLang="en-US" dirty="0"/>
              <a:t>个类，总共标注了</a:t>
            </a:r>
            <a:r>
              <a:rPr lang="en-US" altLang="zh-CN" dirty="0"/>
              <a:t>2564</a:t>
            </a:r>
            <a:r>
              <a:rPr lang="zh-CN" altLang="en-US" dirty="0"/>
              <a:t>行代码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8222146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2/3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新增了哪些功能</a:t>
            </a:r>
            <a:endParaRPr lang="en-US" altLang="zh-CN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字符数统计</a:t>
            </a:r>
            <a:r>
              <a:rPr lang="en-US" altLang="zh-CN" sz="2400" dirty="0"/>
              <a:t>			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回收站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欢迎界面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背景切换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撤回与重复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字体格式</a:t>
            </a:r>
            <a:endParaRPr lang="en-US" altLang="zh-CN" sz="2400" dirty="0"/>
          </a:p>
          <a:p>
            <a:r>
              <a:rPr lang="zh-CN" altLang="en-US" sz="2800" dirty="0"/>
              <a:t>新增了哪些类，新增了多少行代码？</a:t>
            </a:r>
            <a:endParaRPr lang="en-US" altLang="zh-CN" sz="2800" dirty="0"/>
          </a:p>
          <a:p>
            <a:pPr marL="0" indent="0">
              <a:buNone/>
            </a:pPr>
            <a:r>
              <a:rPr lang="zh-CN" altLang="en-US" sz="2400" dirty="0"/>
              <a:t>新增了一个欢迎界面</a:t>
            </a:r>
            <a:r>
              <a:rPr lang="en-US" altLang="zh-CN" sz="2400" dirty="0" err="1"/>
              <a:t>SplashActivity</a:t>
            </a:r>
            <a:r>
              <a:rPr lang="zh-CN" altLang="en-US" sz="2400" dirty="0"/>
              <a:t>类，新增了大约</a:t>
            </a:r>
            <a:r>
              <a:rPr lang="en-US" altLang="zh-CN" sz="2400" dirty="0"/>
              <a:t>1000</a:t>
            </a:r>
            <a:r>
              <a:rPr lang="zh-CN" altLang="en-US" sz="2400" dirty="0"/>
              <a:t>行左右的代码</a:t>
            </a:r>
            <a:endParaRPr lang="en-US" altLang="zh-CN" sz="24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BF0C7A-DF55-4603-BE24-F089B1D52C99}"/>
              </a:ext>
            </a:extLst>
          </p:cNvPr>
          <p:cNvSpPr txBox="1"/>
          <p:nvPr/>
        </p:nvSpPr>
        <p:spPr>
          <a:xfrm>
            <a:off x="6095206" y="1592796"/>
            <a:ext cx="381546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kumimoji="1" lang="zh-CN" altLang="en-US" dirty="0">
                <a:solidFill>
                  <a:srgbClr val="002060"/>
                </a:solidFill>
                <a:latin typeface="+mn-lt"/>
                <a:ea typeface="+mn-ea"/>
              </a:rPr>
              <a:t>段落操作</a:t>
            </a:r>
            <a:endParaRPr kumimoji="1" lang="en-US" altLang="zh-CN" dirty="0">
              <a:solidFill>
                <a:srgbClr val="002060"/>
              </a:solidFill>
              <a:latin typeface="+mn-lt"/>
              <a:ea typeface="+mn-e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kumimoji="1" lang="zh-CN" altLang="en-US" dirty="0">
                <a:solidFill>
                  <a:srgbClr val="002060"/>
                </a:solidFill>
                <a:latin typeface="+mn-lt"/>
                <a:ea typeface="+mn-ea"/>
              </a:rPr>
              <a:t>多重标题</a:t>
            </a:r>
            <a:endParaRPr kumimoji="1" lang="en-US" altLang="zh-CN" dirty="0">
              <a:solidFill>
                <a:srgbClr val="002060"/>
              </a:solidFill>
              <a:latin typeface="+mn-lt"/>
              <a:ea typeface="+mn-e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kumimoji="1" lang="zh-CN" altLang="en-US" dirty="0">
                <a:solidFill>
                  <a:srgbClr val="002060"/>
                </a:solidFill>
                <a:latin typeface="+mn-lt"/>
                <a:ea typeface="+mn-ea"/>
              </a:rPr>
              <a:t>项目符号与数字列表编号</a:t>
            </a:r>
            <a:endParaRPr kumimoji="1" lang="en-US" altLang="zh-CN" strike="sngStrike" dirty="0">
              <a:solidFill>
                <a:srgbClr val="002060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trike="sngStrike" dirty="0">
                <a:solidFill>
                  <a:srgbClr val="002060"/>
                </a:solidFill>
                <a:latin typeface="+mn-lt"/>
                <a:ea typeface="+mn-ea"/>
              </a:rPr>
              <a:t>自动删除空便签</a:t>
            </a:r>
            <a:endParaRPr kumimoji="1" lang="en-US" altLang="zh-CN" strike="sngStrike" dirty="0">
              <a:solidFill>
                <a:srgbClr val="002060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trike="sngStrike" dirty="0">
                <a:solidFill>
                  <a:srgbClr val="002060"/>
                </a:solidFill>
                <a:latin typeface="+mn-lt"/>
                <a:ea typeface="+mn-ea"/>
              </a:rPr>
              <a:t>插入图片</a:t>
            </a:r>
            <a:endParaRPr kumimoji="1" lang="en-US" altLang="zh-CN" strike="sngStrike" dirty="0">
              <a:solidFill>
                <a:srgbClr val="002060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trike="sngStrike" dirty="0">
                <a:solidFill>
                  <a:srgbClr val="002060"/>
                </a:solidFill>
                <a:latin typeface="+mn-lt"/>
                <a:ea typeface="+mn-ea"/>
              </a:rPr>
              <a:t>朗读功能</a:t>
            </a:r>
            <a:endParaRPr kumimoji="1" lang="en-US" altLang="zh-CN" strike="sngStrike" dirty="0">
              <a:solidFill>
                <a:srgbClr val="002060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en-US" altLang="zh-CN" dirty="0">
                <a:solidFill>
                  <a:srgbClr val="002060"/>
                </a:solidFill>
                <a:latin typeface="+mn-lt"/>
                <a:ea typeface="+mn-ea"/>
              </a:rPr>
              <a:t>···</a:t>
            </a:r>
          </a:p>
        </p:txBody>
      </p:sp>
    </p:spTree>
    <p:extLst>
      <p:ext uri="{BB962C8B-B14F-4D97-AF65-F5344CB8AC3E}">
        <p14:creationId xmlns:p14="http://schemas.microsoft.com/office/powerpoint/2010/main" val="241046998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3/3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开源软件泛读、标注和维护报告文档：</a:t>
            </a:r>
            <a:r>
              <a:rPr lang="en-US" altLang="zh-CN" dirty="0"/>
              <a:t>21</a:t>
            </a:r>
            <a:r>
              <a:rPr lang="zh-CN" altLang="en-US" dirty="0"/>
              <a:t>页、</a:t>
            </a:r>
            <a:r>
              <a:rPr lang="en-US" altLang="zh-CN" dirty="0"/>
              <a:t>15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开源软件的质量分析报告文档：</a:t>
            </a:r>
            <a:r>
              <a:rPr lang="en-US" altLang="zh-CN" dirty="0"/>
              <a:t> 28</a:t>
            </a:r>
            <a:r>
              <a:rPr lang="zh-CN" altLang="en-US" dirty="0"/>
              <a:t>页、</a:t>
            </a:r>
            <a:r>
              <a:rPr lang="en-US" altLang="zh-CN" dirty="0"/>
              <a:t>42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小组中每个同学的贡献度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杨逸哲</a:t>
            </a:r>
            <a:r>
              <a:rPr lang="en-US" altLang="zh-CN" sz="2400" dirty="0"/>
              <a:t>1.1  			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吴舒先</a:t>
            </a:r>
            <a:r>
              <a:rPr lang="en-US" altLang="zh-CN" sz="2400" dirty="0"/>
              <a:t>0.9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8081723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E4DE69-0FE5-4CE7-A9FF-9B2132318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EBDB89C6-141B-4687-F640-19A0501DE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7281" y="716506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14EFD246-BAF2-4780-9A7D-6B4BB69F2E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294822"/>
              </p:ext>
            </p:extLst>
          </p:nvPr>
        </p:nvGraphicFramePr>
        <p:xfrm>
          <a:off x="3647281" y="716506"/>
          <a:ext cx="4895850" cy="588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Visio" r:id="rId3" imgW="7229076" imgH="8686385" progId="Visio.Drawing.15">
                  <p:embed/>
                </p:oleObj>
              </mc:Choice>
              <mc:Fallback>
                <p:oleObj name="Visio" r:id="rId3" imgW="7229076" imgH="8686385" progId="Visio.Drawing.15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4507FFE9-BDB4-B1E4-F1A2-D8701F2D5F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7281" y="716506"/>
                        <a:ext cx="4895850" cy="588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186656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51848-2B22-16BC-1381-0CFC0F13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60D2BE-A0AF-1788-630B-9218EC701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902" y="813467"/>
            <a:ext cx="5328592" cy="5816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319548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DC27DBE-8C68-4485-BD60-DF1DD7FBC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58" y="716506"/>
            <a:ext cx="8735087" cy="417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8165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ABB460-497D-C98F-4998-97E099959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481" y="728518"/>
            <a:ext cx="4657725" cy="26479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A4EA28B-6B76-D5DD-97DC-250BEC9D5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06" y="729098"/>
            <a:ext cx="3590925" cy="25908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D3BAF1A-71D3-998D-3D94-B16A1EBD07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0791" y="3429000"/>
            <a:ext cx="7419975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318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DFB3C81-50B5-4C35-A762-2FB7FFDFF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706" y="716506"/>
            <a:ext cx="7790541" cy="569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5712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FAE3A56-0C5F-9FDE-741F-C4BF18E04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158" y="1340768"/>
            <a:ext cx="8220075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2843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代码风格方面，遵循了开发的命名规范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代码设计方面，遵循了模块化、信息隐藏、低耦合度的原则</a:t>
            </a:r>
            <a:endParaRPr lang="en-US" altLang="zh-CN" dirty="0"/>
          </a:p>
          <a:p>
            <a:r>
              <a:rPr lang="zh-CN" altLang="en-US" dirty="0"/>
              <a:t>存在哪些质量问题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主要有原代码注释不足、部分代码过于复杂、存在未实现的代码</a:t>
            </a:r>
          </a:p>
        </p:txBody>
      </p:sp>
    </p:spTree>
    <p:extLst>
      <p:ext uri="{BB962C8B-B14F-4D97-AF65-F5344CB8AC3E}">
        <p14:creationId xmlns:p14="http://schemas.microsoft.com/office/powerpoint/2010/main" val="162046649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E2F225C-2076-4F7E-B480-67714FF32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894" y="716506"/>
            <a:ext cx="4900463" cy="602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7886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8394D10-FC05-67BB-4891-CC3074723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051" y="836712"/>
            <a:ext cx="5274310" cy="5756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028332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EE71CD-B9F0-4E1C-AA2C-CD6694F5F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74" y="721589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081A25D1-FD75-4A4B-BAF1-BA7DBDB4BC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9388166"/>
              </p:ext>
            </p:extLst>
          </p:nvPr>
        </p:nvGraphicFramePr>
        <p:xfrm>
          <a:off x="405745" y="1052736"/>
          <a:ext cx="4788532" cy="4281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Visio" r:id="rId3" imgW="4457594" imgH="3985173" progId="Visio.Drawing.15">
                  <p:embed/>
                </p:oleObj>
              </mc:Choice>
              <mc:Fallback>
                <p:oleObj name="Visio" r:id="rId3" imgW="4457594" imgH="3985173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745" y="1052736"/>
                        <a:ext cx="4788532" cy="42812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>
            <a:extLst>
              <a:ext uri="{FF2B5EF4-FFF2-40B4-BE49-F238E27FC236}">
                <a16:creationId xmlns:a16="http://schemas.microsoft.com/office/drawing/2014/main" id="{BDECB0B1-1700-417E-8701-5F74A48EB2F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377373" y="1808813"/>
            <a:ext cx="129831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7B910D54-F2F8-45EB-A629-450973BA4F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117069"/>
              </p:ext>
            </p:extLst>
          </p:nvPr>
        </p:nvGraphicFramePr>
        <p:xfrm>
          <a:off x="5417539" y="1971658"/>
          <a:ext cx="6406466" cy="2443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Visio" r:id="rId5" imgW="6004418" imgH="2293628" progId="Visio.Drawing.15">
                  <p:embed/>
                </p:oleObj>
              </mc:Choice>
              <mc:Fallback>
                <p:oleObj name="Visio" r:id="rId5" imgW="6004418" imgH="2293628" progId="Visio.Drawing.15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7539" y="1971658"/>
                        <a:ext cx="6406466" cy="24434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506694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E5D948F-A278-447A-A375-8FEAFCA38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794" y="1039948"/>
            <a:ext cx="6660740" cy="462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2066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326EBE1-5DEF-4877-ABCC-7AC2CCEC5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66" y="908720"/>
            <a:ext cx="684847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9006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3F9B44-5BBF-0D36-07B4-AD68827E5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6" y="872716"/>
            <a:ext cx="2200275" cy="466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7FAAA15-CC52-B4F0-A2EF-0079A681E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821" y="829853"/>
            <a:ext cx="2314575" cy="4752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646E458-FF25-E1D5-D320-4A6411A79DB7}"/>
              </a:ext>
            </a:extLst>
          </p:cNvPr>
          <p:cNvSpPr txBox="1"/>
          <p:nvPr/>
        </p:nvSpPr>
        <p:spPr>
          <a:xfrm>
            <a:off x="1007459" y="5571364"/>
            <a:ext cx="2200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</a:rPr>
              <a:t>切换背景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01AB358-0A76-5456-9FD4-9F376A410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758" y="900973"/>
            <a:ext cx="2277745" cy="468185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5D5CD24-B2CD-E716-EB61-B3883649B209}"/>
              </a:ext>
            </a:extLst>
          </p:cNvPr>
          <p:cNvSpPr txBox="1"/>
          <p:nvPr/>
        </p:nvSpPr>
        <p:spPr>
          <a:xfrm flipH="1">
            <a:off x="6094476" y="5748522"/>
            <a:ext cx="2358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  <a:latin typeface="+mn-ea"/>
                <a:ea typeface="+mn-ea"/>
              </a:rPr>
              <a:t>富文本编辑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FA8218B-3615-A6C4-737C-D327E07FFF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195" y="967966"/>
            <a:ext cx="2252345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C4EFE51-895D-77EA-F812-E52087CCB9FB}"/>
              </a:ext>
            </a:extLst>
          </p:cNvPr>
          <p:cNvSpPr txBox="1"/>
          <p:nvPr/>
        </p:nvSpPr>
        <p:spPr>
          <a:xfrm>
            <a:off x="9622481" y="5597646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  <a:latin typeface="+mn-ea"/>
                <a:ea typeface="+mn-ea"/>
              </a:rPr>
              <a:t>回收站</a:t>
            </a:r>
          </a:p>
        </p:txBody>
      </p:sp>
    </p:spTree>
    <p:extLst>
      <p:ext uri="{BB962C8B-B14F-4D97-AF65-F5344CB8AC3E}">
        <p14:creationId xmlns:p14="http://schemas.microsoft.com/office/powerpoint/2010/main" val="3897311031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300</TotalTime>
  <Words>559</Words>
  <Application>Microsoft Office PowerPoint</Application>
  <PresentationFormat>自定义</PresentationFormat>
  <Paragraphs>75</Paragraphs>
  <Slides>17</Slides>
  <Notes>9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微软雅黑</vt:lpstr>
      <vt:lpstr>Arial</vt:lpstr>
      <vt:lpstr>Times New Roman</vt:lpstr>
      <vt:lpstr>Verdana</vt:lpstr>
      <vt:lpstr>Wingdings</vt:lpstr>
      <vt:lpstr>自定义设计方案</vt:lpstr>
      <vt:lpstr>Visio</vt:lpstr>
      <vt:lpstr>Microsoft Visio 绘图</vt:lpstr>
      <vt:lpstr>PowerPoint 演示文稿</vt:lpstr>
      <vt:lpstr>实践整体情况（1/3）</vt:lpstr>
      <vt:lpstr>实践整体情况（2/3）</vt:lpstr>
      <vt:lpstr>实践整体情况（3/3）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小米便签软件新增功能后的用例图</vt:lpstr>
      <vt:lpstr>小米便签软件新增功能后的软件架构图</vt:lpstr>
      <vt:lpstr>小米便签软件新增功能后的软件架构图</vt:lpstr>
      <vt:lpstr>小米便签软件新增代码示例（类）</vt:lpstr>
      <vt:lpstr>小米便签软件新增代码示例（方法）</vt:lpstr>
      <vt:lpstr>运行和演示小米便签的功能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逸哲 杨</cp:lastModifiedBy>
  <cp:revision>2501</cp:revision>
  <dcterms:created xsi:type="dcterms:W3CDTF">2113-01-01T00:00:00Z</dcterms:created>
  <dcterms:modified xsi:type="dcterms:W3CDTF">2024-01-19T01:31:47Z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B605E4BF24AC4015B4D9A70B13182C23</vt:lpwstr>
  </property>
</Properties>
</file>