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891" r:id="rId2"/>
    <p:sldId id="321" r:id="rId3"/>
    <p:sldId id="2921" r:id="rId4"/>
    <p:sldId id="2893" r:id="rId5"/>
    <p:sldId id="2894" r:id="rId6"/>
    <p:sldId id="2895" r:id="rId7"/>
    <p:sldId id="2899" r:id="rId8"/>
    <p:sldId id="2898" r:id="rId9"/>
    <p:sldId id="2896" r:id="rId10"/>
    <p:sldId id="340" r:id="rId11"/>
    <p:sldId id="2925" r:id="rId12"/>
    <p:sldId id="2900" r:id="rId13"/>
    <p:sldId id="331" r:id="rId14"/>
    <p:sldId id="2897" r:id="rId15"/>
    <p:sldId id="2901" r:id="rId16"/>
    <p:sldId id="2908" r:id="rId17"/>
    <p:sldId id="2902" r:id="rId18"/>
    <p:sldId id="2909" r:id="rId19"/>
    <p:sldId id="2914" r:id="rId20"/>
    <p:sldId id="2913" r:id="rId21"/>
    <p:sldId id="2912" r:id="rId22"/>
    <p:sldId id="2911" r:id="rId23"/>
    <p:sldId id="2910" r:id="rId24"/>
    <p:sldId id="2915" r:id="rId25"/>
    <p:sldId id="2905" r:id="rId26"/>
    <p:sldId id="2903" r:id="rId27"/>
    <p:sldId id="2919" r:id="rId28"/>
    <p:sldId id="2904" r:id="rId29"/>
    <p:sldId id="330" r:id="rId30"/>
    <p:sldId id="2906" r:id="rId31"/>
    <p:sldId id="325" r:id="rId32"/>
    <p:sldId id="2916" r:id="rId33"/>
    <p:sldId id="324" r:id="rId34"/>
    <p:sldId id="2923" r:id="rId35"/>
    <p:sldId id="2922" r:id="rId36"/>
    <p:sldId id="332" r:id="rId37"/>
    <p:sldId id="2917" r:id="rId38"/>
    <p:sldId id="2918" r:id="rId39"/>
    <p:sldId id="326" r:id="rId40"/>
    <p:sldId id="2920" r:id="rId41"/>
    <p:sldId id="329" r:id="rId42"/>
    <p:sldId id="2892" r:id="rId43"/>
    <p:sldId id="328" r:id="rId44"/>
  </p:sldIdLst>
  <p:sldSz cx="12190413" cy="6858000"/>
  <p:notesSz cx="7099300" cy="10234613"/>
  <p:custDataLst>
    <p:tags r:id="rId4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 varScale="1">
        <p:scale>
          <a:sx n="101" d="100"/>
          <a:sy n="101" d="100"/>
        </p:scale>
        <p:origin x="978" y="108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5061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687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08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164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962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051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310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855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FF5B01-60C9-4A9E-A885-2AFCFEB64AF0}" type="slidenum">
              <a:rPr kumimoji="1" lang="zh-CN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383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78966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199347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1147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161338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82221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77573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43299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15542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91322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25471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500636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21523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347949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44727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225985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31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28392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33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03590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392371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39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054479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41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84110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43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项目名称：基于</a:t>
            </a:r>
            <a:r>
              <a:rPr lang="en-US" altLang="zh-CN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Html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JavaScript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的药品管理系统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陈永杭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2024.07.05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49AA2C-A1DA-0D04-46C4-2CFC19949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94" y="1664804"/>
            <a:ext cx="7602521" cy="395964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</a:p>
          <a:p>
            <a:pPr marL="457200" lvl="1" indent="0">
              <a:buNone/>
            </a:pPr>
            <a:r>
              <a:rPr lang="zh-CN" altLang="en-US" dirty="0"/>
              <a:t>背景：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800" dirty="0"/>
              <a:t>传统的药品管理方</a:t>
            </a:r>
            <a:r>
              <a:rPr lang="zh-CN" altLang="en-US" dirty="0"/>
              <a:t>式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800" dirty="0"/>
              <a:t>面临信息不透明、</a:t>
            </a:r>
            <a:endParaRPr lang="en-US" altLang="zh-CN" sz="2800" dirty="0"/>
          </a:p>
          <a:p>
            <a:pPr marL="457200" lvl="1" indent="0">
              <a:buNone/>
            </a:pPr>
            <a:r>
              <a:rPr lang="zh-CN" altLang="en-US" sz="2800" dirty="0"/>
              <a:t>效率低下、</a:t>
            </a:r>
            <a:endParaRPr lang="en-US" altLang="zh-CN" sz="2800" dirty="0"/>
          </a:p>
          <a:p>
            <a:pPr marL="457200" lvl="1" indent="0">
              <a:buNone/>
            </a:pPr>
            <a:r>
              <a:rPr lang="zh-CN" altLang="en-US" sz="2800" dirty="0"/>
              <a:t>数据丢失、</a:t>
            </a:r>
            <a:endParaRPr lang="en-US" altLang="zh-CN" sz="2800" dirty="0"/>
          </a:p>
          <a:p>
            <a:pPr marL="457200" lvl="1" indent="0">
              <a:buNone/>
            </a:pPr>
            <a:r>
              <a:rPr lang="zh-CN" altLang="en-US" dirty="0"/>
              <a:t>统计困难</a:t>
            </a:r>
            <a:r>
              <a:rPr lang="zh-CN" altLang="en-US" sz="2800" dirty="0"/>
              <a:t>等问题</a:t>
            </a:r>
            <a:endParaRPr lang="en-US" altLang="zh-CN" sz="2800" dirty="0"/>
          </a:p>
          <a:p>
            <a:pPr lvl="1"/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1A258D2-3266-3934-49A7-3AB2B42468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094" y="1125538"/>
            <a:ext cx="6948264" cy="521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0706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0590" y="908844"/>
            <a:ext cx="10920052" cy="5040312"/>
          </a:xfrm>
        </p:spPr>
        <p:txBody>
          <a:bodyPr/>
          <a:lstStyle/>
          <a:p>
            <a:r>
              <a:rPr lang="zh-CN" altLang="en-US" dirty="0"/>
              <a:t>现实问题</a:t>
            </a:r>
          </a:p>
          <a:p>
            <a:pPr lvl="1"/>
            <a:r>
              <a:rPr lang="zh-CN" altLang="en-US" dirty="0"/>
              <a:t>欲解决的现实问题：</a:t>
            </a:r>
            <a:endParaRPr lang="en-US" altLang="zh-CN" dirty="0"/>
          </a:p>
          <a:p>
            <a:pPr lvl="1"/>
            <a:endParaRPr lang="en-US" altLang="zh-CN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800" dirty="0"/>
              <a:t>传统的药品管理方式可能依赖于纸质档案或简单的电子表格，存在信息不统一、不易查找的问题。</a:t>
            </a:r>
            <a:endParaRPr lang="en-US" altLang="zh-CN" sz="2800" dirty="0"/>
          </a:p>
          <a:p>
            <a:pPr lvl="2"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800" dirty="0"/>
              <a:t>药品的库存管理涉及到药品的入库、出库等环节，传统的手工管理容易出现错误和漏洞，导致库存不足或过剩。</a:t>
            </a:r>
            <a:endParaRPr lang="en-US" altLang="zh-CN" sz="2800" dirty="0"/>
          </a:p>
          <a:p>
            <a:pPr lvl="2"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800" dirty="0"/>
              <a:t>出现药品相关问题纠纷时，难以确认当时的出库信息和入库信息，无法及时找到维护自身权益的信息。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170993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</a:p>
          <a:p>
            <a:pPr lvl="1"/>
            <a:r>
              <a:rPr lang="zh-CN" altLang="en-US" dirty="0"/>
              <a:t>实际意义和价值：</a:t>
            </a:r>
            <a:endParaRPr lang="en-US" altLang="zh-CN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dirty="0"/>
              <a:t>可以帮助药房记录药品的采购、库存、销售等信息，药品的信息管理、统计等功能都可以通过该系统实现，提高药房的运营效率。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AB4A531-76EB-C179-8477-7A3A584C1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60" y="3609020"/>
            <a:ext cx="4330151" cy="2440297"/>
          </a:xfrm>
          <a:prstGeom prst="rect">
            <a:avLst/>
          </a:prstGeom>
        </p:spPr>
      </p:pic>
      <p:sp>
        <p:nvSpPr>
          <p:cNvPr id="5" name="箭头: 右 4">
            <a:extLst>
              <a:ext uri="{FF2B5EF4-FFF2-40B4-BE49-F238E27FC236}">
                <a16:creationId xmlns:a16="http://schemas.microsoft.com/office/drawing/2014/main" id="{855E2293-21CF-39FD-BCD6-06CCB6EC3A8D}"/>
              </a:ext>
            </a:extLst>
          </p:cNvPr>
          <p:cNvSpPr/>
          <p:nvPr/>
        </p:nvSpPr>
        <p:spPr>
          <a:xfrm>
            <a:off x="4980584" y="4451126"/>
            <a:ext cx="1266469" cy="7560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A43A52-BFC6-EFB9-2325-156991138D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0"/>
          <a:stretch/>
        </p:blipFill>
        <p:spPr>
          <a:xfrm>
            <a:off x="6317559" y="3505283"/>
            <a:ext cx="5423946" cy="265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0732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"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记录药品的进库、库存、出库等信息，进行药房内药品信息的添加、修改、删除、查询操作。自动生成出库入库记录，统计药品数量，收入和支出信息。</a:t>
            </a:r>
          </a:p>
          <a:p>
            <a:pPr marL="457200" lvl="1" indent="0">
              <a:buNone/>
            </a:pPr>
            <a:endParaRPr lang="zh-CN" altLang="en-US" dirty="0"/>
          </a:p>
          <a:p>
            <a:r>
              <a:rPr lang="zh-CN" altLang="en-US" dirty="0"/>
              <a:t>需求创意</a:t>
            </a:r>
          </a:p>
          <a:p>
            <a:pPr lvl="1"/>
            <a:r>
              <a:rPr lang="zh-CN" altLang="en-US" dirty="0">
                <a:sym typeface="+mn-ea"/>
              </a:rPr>
              <a:t>药品统计可视化，快速得到统计信息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在药品数量发生变化（入库，出库）时，自动生成药品入库，出库记录。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16549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90BA9B7-FA74-BCE1-E19E-29E5187059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7034" y="712314"/>
            <a:ext cx="5737983" cy="5832178"/>
          </a:xfrm>
          <a:prstGeom prst="rect">
            <a:avLst/>
          </a:prstGeom>
        </p:spPr>
      </p:pic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用例模型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52030723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954D5C1-4677-CF80-BD7A-F1EA3BF0DB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976" y="1122859"/>
            <a:ext cx="6162675" cy="4974590"/>
          </a:xfrm>
          <a:prstGeom prst="rect">
            <a:avLst/>
          </a:prstGeom>
        </p:spPr>
      </p:pic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FC54D62-9E61-210B-8CCA-74654654FC4A}"/>
              </a:ext>
            </a:extLst>
          </p:cNvPr>
          <p:cNvSpPr txBox="1"/>
          <p:nvPr/>
        </p:nvSpPr>
        <p:spPr>
          <a:xfrm>
            <a:off x="5389313" y="612505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zh-CN" altLang="en-US" sz="2800" b="0" dirty="0">
                <a:solidFill>
                  <a:srgbClr val="002060"/>
                </a:solidFill>
                <a:latin typeface="Verdana"/>
                <a:ea typeface="微软雅黑"/>
              </a:rPr>
              <a:t>“修改药品信息”用例的顺序图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微软雅黑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FAA722B-A8EE-E91C-0F02-2E707DCFC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811461"/>
              </p:ext>
            </p:extLst>
          </p:nvPr>
        </p:nvGraphicFramePr>
        <p:xfrm>
          <a:off x="370570" y="1808820"/>
          <a:ext cx="4747547" cy="4482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547">
                  <a:extLst>
                    <a:ext uri="{9D8B030D-6E8A-4147-A177-3AD203B41FA5}">
                      <a16:colId xmlns:a16="http://schemas.microsoft.com/office/drawing/2014/main" val="83429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19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、登录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7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、查找药品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5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、修改药品信息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6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、增加药品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8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、删除药品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93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r>
                        <a:rPr lang="zh-CN" altLang="en-US" dirty="0"/>
                        <a:t>、药品分类信息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94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7</a:t>
                      </a:r>
                      <a:r>
                        <a:rPr lang="zh-CN" altLang="en-US" dirty="0"/>
                        <a:t>、进库药品统计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2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、出库药品统计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12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、药品统计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208489"/>
                  </a:ext>
                </a:extLst>
              </a:tr>
              <a:tr h="403155"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、导出药品信息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22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11</a:t>
                      </a:r>
                      <a:r>
                        <a:rPr lang="zh-CN" altLang="en-US" dirty="0"/>
                        <a:t>、导入药品信息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74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748795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52E4148-CB7A-D4AA-465A-BA74E1D40C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834" y="1364918"/>
            <a:ext cx="7907892" cy="4816162"/>
          </a:xfrm>
          <a:prstGeom prst="rect">
            <a:avLst/>
          </a:prstGeom>
        </p:spPr>
      </p:pic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分析类图</a:t>
            </a:r>
          </a:p>
        </p:txBody>
      </p:sp>
    </p:spTree>
    <p:extLst>
      <p:ext uri="{BB962C8B-B14F-4D97-AF65-F5344CB8AC3E}">
        <p14:creationId xmlns:p14="http://schemas.microsoft.com/office/powerpoint/2010/main" val="105131322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en-US" altLang="zh-CN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性能要求：</a:t>
            </a:r>
            <a:endParaRPr lang="en-US" altLang="zh-CN" dirty="0">
              <a:sym typeface="+mn-ea"/>
            </a:endParaRPr>
          </a:p>
          <a:p>
            <a:pPr lvl="1"/>
            <a:endParaRPr lang="en-US" altLang="zh-CN" dirty="0">
              <a:sym typeface="+mn-ea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800" dirty="0">
                <a:sym typeface="+mn-ea"/>
              </a:rPr>
              <a:t>所有功能的响应时间不超过</a:t>
            </a:r>
            <a:r>
              <a:rPr lang="en-US" altLang="zh-CN" sz="2800" dirty="0">
                <a:sym typeface="+mn-ea"/>
              </a:rPr>
              <a:t>1s</a:t>
            </a:r>
          </a:p>
          <a:p>
            <a:pPr lvl="1"/>
            <a:r>
              <a:rPr lang="zh-CN" altLang="en-US" dirty="0">
                <a:sym typeface="+mn-ea"/>
              </a:rPr>
              <a:t>界面要求：</a:t>
            </a:r>
            <a:endParaRPr lang="en-US" altLang="zh-CN" dirty="0">
              <a:sym typeface="+mn-ea"/>
            </a:endParaRPr>
          </a:p>
          <a:p>
            <a:pPr lvl="1"/>
            <a:endParaRPr lang="en-US" altLang="zh-CN" dirty="0">
              <a:sym typeface="+mn-ea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zh-CN" altLang="en-US" sz="2800" dirty="0">
                <a:sym typeface="+mn-ea"/>
              </a:rPr>
              <a:t>界面要求简单，易懂，紧凑。并且可以从界面使用所有预期功能</a:t>
            </a:r>
            <a:endParaRPr lang="en-US" altLang="zh-CN" sz="2800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软件需求文档</a:t>
            </a:r>
            <a:r>
              <a:rPr lang="en-US" altLang="zh-CN" sz="2800" b="0" dirty="0"/>
              <a:t>	</a:t>
            </a:r>
          </a:p>
          <a:p>
            <a:pPr lvl="1"/>
            <a:r>
              <a:rPr lang="zh-CN" altLang="en-US" b="0" dirty="0"/>
              <a:t>软件需求构思与创意文档</a:t>
            </a:r>
            <a:endParaRPr lang="en-US" altLang="zh-CN" b="0" dirty="0"/>
          </a:p>
          <a:p>
            <a:pPr marL="914400" lvl="2" indent="0">
              <a:buNone/>
            </a:pPr>
            <a:r>
              <a:rPr lang="en-US" altLang="zh-CN" sz="3200" dirty="0"/>
              <a:t>1</a:t>
            </a:r>
            <a:r>
              <a:rPr lang="zh-CN" altLang="en-US" sz="3200" dirty="0"/>
              <a:t>、</a:t>
            </a:r>
            <a:r>
              <a:rPr lang="zh-CN" altLang="zh-CN" sz="3200" kern="100" dirty="0">
                <a:effectLst/>
                <a:latin typeface="Calibri Light" panose="020F03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背景介绍</a:t>
            </a:r>
            <a:endParaRPr lang="zh-CN" altLang="zh-CN" sz="3200" kern="100" dirty="0">
              <a:effectLst/>
              <a:latin typeface="Calibri Light" panose="020F03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CN" sz="3200" dirty="0"/>
              <a:t>2</a:t>
            </a:r>
            <a:r>
              <a:rPr lang="zh-CN" altLang="en-US" sz="3200" dirty="0"/>
              <a:t>、</a:t>
            </a:r>
            <a:r>
              <a:rPr lang="zh-CN" altLang="zh-CN" sz="3200" kern="100" dirty="0">
                <a:effectLst/>
                <a:latin typeface="Calibri Light" panose="020F03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欲解决问题</a:t>
            </a:r>
            <a:endParaRPr lang="zh-CN" altLang="zh-CN" sz="3200" kern="100" dirty="0">
              <a:effectLst/>
              <a:latin typeface="Calibri Light" panose="020F03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CN" sz="3200" dirty="0"/>
              <a:t>3</a:t>
            </a:r>
            <a:r>
              <a:rPr lang="zh-CN" altLang="en-US" sz="3200" dirty="0"/>
              <a:t>、</a:t>
            </a:r>
            <a:r>
              <a:rPr lang="zh-CN" altLang="zh-CN" sz="3200" kern="100" dirty="0">
                <a:effectLst/>
                <a:latin typeface="Calibri Light" panose="020F03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软件创意</a:t>
            </a:r>
            <a:endParaRPr lang="zh-CN" altLang="zh-CN" sz="3200" kern="100" dirty="0">
              <a:effectLst/>
              <a:latin typeface="Calibri Light" panose="020F03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CN" sz="3200" dirty="0"/>
              <a:t>4</a:t>
            </a:r>
            <a:r>
              <a:rPr lang="zh-CN" altLang="en-US" sz="3200" dirty="0"/>
              <a:t>、</a:t>
            </a:r>
            <a:r>
              <a:rPr lang="zh-CN" altLang="zh-CN" sz="3200" kern="100" dirty="0">
                <a:effectLst/>
                <a:latin typeface="Calibri Light" panose="020F03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系统的组成和部署</a:t>
            </a:r>
            <a:endParaRPr lang="zh-CN" altLang="zh-CN" sz="3200" kern="100" dirty="0">
              <a:effectLst/>
              <a:latin typeface="Calibri Light" panose="020F03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CN" sz="3200" dirty="0"/>
              <a:t>5</a:t>
            </a:r>
            <a:r>
              <a:rPr lang="zh-CN" altLang="en-US" sz="3200" dirty="0"/>
              <a:t>、</a:t>
            </a:r>
            <a:r>
              <a:rPr lang="zh-CN" altLang="zh-CN" sz="3200" kern="100" dirty="0">
                <a:effectLst/>
                <a:latin typeface="Calibri Light" panose="020F03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软件系统的功能描述</a:t>
            </a:r>
            <a:endParaRPr lang="zh-CN" altLang="zh-CN" sz="3200" kern="100" dirty="0">
              <a:effectLst/>
              <a:latin typeface="Calibri Light" panose="020F03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CN" sz="3200" dirty="0"/>
              <a:t>6</a:t>
            </a:r>
            <a:r>
              <a:rPr lang="zh-CN" altLang="en-US" sz="3200" dirty="0"/>
              <a:t>、</a:t>
            </a:r>
            <a:r>
              <a:rPr lang="zh-CN" altLang="zh-CN" sz="3200" kern="100" dirty="0">
                <a:effectLst/>
                <a:latin typeface="Calibri Light" panose="020F03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可行性及潜在风险</a:t>
            </a:r>
            <a:endParaRPr lang="zh-CN" altLang="zh-CN" sz="3200" kern="100" dirty="0">
              <a:effectLst/>
              <a:latin typeface="Calibri Light" panose="020F03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altLang="zh-CN" sz="2000" b="0" dirty="0"/>
          </a:p>
          <a:p>
            <a:pPr marL="457200" lvl="1" indent="0">
              <a:buNone/>
            </a:pPr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48686435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软件需求文档</a:t>
            </a:r>
            <a:endParaRPr lang="en-US" altLang="zh-CN" sz="2400" b="0" dirty="0"/>
          </a:p>
          <a:p>
            <a:pPr lvl="1"/>
            <a:r>
              <a:rPr lang="zh-CN" altLang="en-US" b="0" dirty="0"/>
              <a:t>软件需求规格说明书</a:t>
            </a:r>
            <a:endParaRPr lang="en-US" altLang="zh-CN" b="0" dirty="0"/>
          </a:p>
          <a:p>
            <a:pPr marL="914400" lvl="2" indent="0">
              <a:buNone/>
            </a:pPr>
            <a:r>
              <a:rPr lang="en-US" altLang="zh-CN" sz="3200" dirty="0"/>
              <a:t>1</a:t>
            </a:r>
            <a:r>
              <a:rPr lang="zh-CN" altLang="en-US" sz="3200" dirty="0"/>
              <a:t>、引言</a:t>
            </a:r>
            <a:endParaRPr lang="en-US" altLang="zh-CN" sz="3200" dirty="0"/>
          </a:p>
          <a:p>
            <a:pPr marL="914400" lvl="2" indent="0">
              <a:buNone/>
            </a:pPr>
            <a:r>
              <a:rPr lang="en-US" altLang="zh-CN" sz="3200" dirty="0"/>
              <a:t>2</a:t>
            </a:r>
            <a:r>
              <a:rPr lang="zh-CN" altLang="en-US" sz="3200" dirty="0"/>
              <a:t>、</a:t>
            </a:r>
            <a:r>
              <a:rPr lang="zh-CN" altLang="zh-CN" sz="3200" dirty="0"/>
              <a:t>软件的一般性描述</a:t>
            </a:r>
            <a:endParaRPr lang="en-US" altLang="zh-CN" sz="3200" dirty="0"/>
          </a:p>
          <a:p>
            <a:pPr marL="914400" lvl="2" indent="0">
              <a:buNone/>
            </a:pPr>
            <a:r>
              <a:rPr lang="en-US" altLang="zh-CN" sz="3200" dirty="0"/>
              <a:t>3</a:t>
            </a:r>
            <a:r>
              <a:rPr lang="zh-CN" altLang="en-US" sz="3200" dirty="0"/>
              <a:t>、软件功能需求描述</a:t>
            </a:r>
            <a:endParaRPr lang="en-US" altLang="zh-CN" sz="3200" dirty="0"/>
          </a:p>
          <a:p>
            <a:pPr marL="914400" lvl="2" indent="0">
              <a:buNone/>
            </a:pPr>
            <a:r>
              <a:rPr lang="en-US" altLang="zh-CN" sz="3200" dirty="0"/>
              <a:t>4</a:t>
            </a:r>
            <a:r>
              <a:rPr lang="zh-CN" altLang="en-US" sz="3200" dirty="0"/>
              <a:t>、其它软件需求描述</a:t>
            </a:r>
            <a:endParaRPr lang="en-US" altLang="zh-CN" sz="3200" dirty="0"/>
          </a:p>
          <a:p>
            <a:pPr marL="914400" lvl="2" indent="0">
              <a:buNone/>
            </a:pPr>
            <a:r>
              <a:rPr lang="en-US" altLang="zh-CN" sz="3200" dirty="0"/>
              <a:t>5</a:t>
            </a:r>
            <a:r>
              <a:rPr lang="zh-CN" altLang="en-US" sz="3200" dirty="0"/>
              <a:t>、软件原型</a:t>
            </a:r>
          </a:p>
        </p:txBody>
      </p:sp>
    </p:spTree>
    <p:extLst>
      <p:ext uri="{BB962C8B-B14F-4D97-AF65-F5344CB8AC3E}">
        <p14:creationId xmlns:p14="http://schemas.microsoft.com/office/powerpoint/2010/main" val="209007915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Html</a:t>
            </a:r>
            <a:r>
              <a:rPr lang="zh-CN" altLang="en-US" dirty="0"/>
              <a:t>前端开发技术</a:t>
            </a:r>
            <a:endParaRPr lang="en-US" altLang="zh-CN" dirty="0"/>
          </a:p>
          <a:p>
            <a:pPr lvl="1"/>
            <a:r>
              <a:rPr lang="en-US" altLang="zh-CN" dirty="0"/>
              <a:t>Node.js</a:t>
            </a:r>
            <a:r>
              <a:rPr lang="zh-CN" altLang="en-US" dirty="0"/>
              <a:t>后端开发技术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dirty="0"/>
              <a:t>HTML</a:t>
            </a:r>
            <a:r>
              <a:rPr lang="zh-CN" altLang="en-US" dirty="0"/>
              <a:t>（超文本标记语言）</a:t>
            </a:r>
            <a:endParaRPr lang="en-US" altLang="zh-CN" dirty="0"/>
          </a:p>
          <a:p>
            <a:pPr lvl="1"/>
            <a:r>
              <a:rPr lang="en-US" altLang="zh-CN" dirty="0"/>
              <a:t>CSS</a:t>
            </a:r>
            <a:r>
              <a:rPr lang="zh-CN" altLang="en-US" dirty="0"/>
              <a:t>（层叠样式表）</a:t>
            </a:r>
            <a:endParaRPr lang="en-US" altLang="zh-CN" dirty="0"/>
          </a:p>
          <a:p>
            <a:pPr lvl="1"/>
            <a:r>
              <a:rPr lang="en-US" altLang="zh-CN" dirty="0"/>
              <a:t>JavaScript(</a:t>
            </a:r>
            <a:r>
              <a:rPr lang="zh-CN" altLang="en-US" dirty="0"/>
              <a:t>编程语言</a:t>
            </a:r>
            <a:r>
              <a:rPr lang="en-US" altLang="zh-CN" dirty="0"/>
              <a:t>)</a:t>
            </a:r>
          </a:p>
          <a:p>
            <a:pPr lvl="1"/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软件工具</a:t>
            </a:r>
            <a:endParaRPr lang="en-US" altLang="zh-CN" dirty="0"/>
          </a:p>
          <a:p>
            <a:endParaRPr lang="en-US" altLang="zh-CN" dirty="0"/>
          </a:p>
          <a:p>
            <a:pPr lvl="1"/>
            <a:r>
              <a:rPr lang="zh-CN" altLang="en-US" dirty="0"/>
              <a:t>华为云</a:t>
            </a:r>
            <a:r>
              <a:rPr lang="en-US" altLang="zh-CN" dirty="0"/>
              <a:t>CodeArts</a:t>
            </a:r>
            <a:r>
              <a:rPr lang="zh-CN" altLang="en-US" dirty="0"/>
              <a:t>建模工具</a:t>
            </a:r>
            <a:endParaRPr lang="en-US" altLang="zh-CN" dirty="0"/>
          </a:p>
          <a:p>
            <a:pPr lvl="1"/>
            <a:r>
              <a:rPr lang="zh-CN" altLang="en-US" dirty="0"/>
              <a:t>“文心一言”大模型</a:t>
            </a:r>
            <a:endParaRPr lang="en-US" altLang="zh-CN" dirty="0"/>
          </a:p>
          <a:p>
            <a:pPr lvl="1"/>
            <a:r>
              <a:rPr lang="zh-CN" altLang="en-US" dirty="0"/>
              <a:t>华为云</a:t>
            </a:r>
            <a:r>
              <a:rPr lang="en-US" altLang="zh-CN" dirty="0"/>
              <a:t>CodeCheck</a:t>
            </a:r>
            <a:r>
              <a:rPr lang="zh-CN" altLang="en-US" dirty="0"/>
              <a:t>代码质量分析工具</a:t>
            </a:r>
            <a:endParaRPr lang="en-US" altLang="zh-CN" dirty="0"/>
          </a:p>
          <a:p>
            <a:pPr lvl="1"/>
            <a:r>
              <a:rPr lang="en-US" altLang="zh-CN" dirty="0"/>
              <a:t>VSCode</a:t>
            </a:r>
            <a:r>
              <a:rPr lang="zh-CN" altLang="en-US" dirty="0"/>
              <a:t>代码编写工具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9110972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019071A-5CF1-2B7D-D398-CCA0FFC396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525" y="2189236"/>
            <a:ext cx="7416502" cy="4385645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包图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9225637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部署图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9E949C-CC53-415A-FC22-9CEAF643E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260" y="2384884"/>
            <a:ext cx="10453403" cy="388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089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登录界面</a:t>
            </a:r>
            <a:endParaRPr lang="en-US" altLang="zh-CN" sz="2800" dirty="0"/>
          </a:p>
          <a:p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3309D6-AB19-35F3-B154-3AB02C78E0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7"/>
          <a:stretch/>
        </p:blipFill>
        <p:spPr>
          <a:xfrm>
            <a:off x="1414686" y="2216563"/>
            <a:ext cx="9636335" cy="435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5891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sz="2800" dirty="0"/>
          </a:p>
          <a:p>
            <a:pPr marL="0" indent="0">
              <a:buNone/>
            </a:pPr>
            <a:r>
              <a:rPr lang="zh-CN" altLang="en-US" sz="2800" dirty="0"/>
              <a:t>药品基本操作页面</a:t>
            </a:r>
            <a:endParaRPr lang="en-US" altLang="zh-CN" sz="2800" dirty="0"/>
          </a:p>
          <a:p>
            <a:endParaRPr lang="en-US" altLang="zh-CN" sz="2800" dirty="0"/>
          </a:p>
          <a:p>
            <a:endParaRPr lang="en-US" altLang="zh-CN" sz="2800" dirty="0"/>
          </a:p>
          <a:p>
            <a:endParaRPr lang="en-US" altLang="zh-CN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F8A6F1-D83F-A77F-D973-B0597E4E85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0"/>
          <a:stretch/>
        </p:blipFill>
        <p:spPr>
          <a:xfrm>
            <a:off x="1611386" y="2197793"/>
            <a:ext cx="8967639" cy="439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0515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药品分类信息页面</a:t>
            </a:r>
            <a:endParaRPr lang="en-US" altLang="zh-CN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92D6750-2003-71E5-E419-F5DC3F2059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7"/>
          <a:stretch/>
        </p:blipFill>
        <p:spPr>
          <a:xfrm>
            <a:off x="1464238" y="2146267"/>
            <a:ext cx="9071075" cy="444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5548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进库药品统计页面</a:t>
            </a:r>
            <a:endParaRPr lang="en-US" altLang="zh-CN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CDB649-CF53-AFCE-F9F9-D5A76242F6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5"/>
          <a:stretch/>
        </p:blipFill>
        <p:spPr>
          <a:xfrm>
            <a:off x="1620075" y="2197841"/>
            <a:ext cx="8950261" cy="437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1551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b="0" dirty="0"/>
          </a:p>
          <a:p>
            <a:pPr marL="0" indent="0">
              <a:buNone/>
            </a:pPr>
            <a:r>
              <a:rPr lang="zh-CN" altLang="en-US" sz="2800" b="1" dirty="0"/>
              <a:t>出库药品统计页面</a:t>
            </a:r>
            <a:endParaRPr lang="en-US" altLang="zh-CN" sz="28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1F484F-B7A0-0DED-85EC-10180666D4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5"/>
          <a:stretch/>
        </p:blipFill>
        <p:spPr>
          <a:xfrm>
            <a:off x="1530014" y="2188337"/>
            <a:ext cx="8939523" cy="437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4451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b="0" dirty="0"/>
          </a:p>
          <a:p>
            <a:pPr marL="0" indent="0">
              <a:buNone/>
            </a:pPr>
            <a:r>
              <a:rPr lang="zh-CN" altLang="en-US" sz="2800" b="1" dirty="0"/>
              <a:t>药品统计界面</a:t>
            </a:r>
            <a:endParaRPr lang="en-US" altLang="zh-CN" sz="28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F84110B-F99F-15DC-27B8-F83989D76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6"/>
          <a:stretch/>
        </p:blipFill>
        <p:spPr>
          <a:xfrm>
            <a:off x="1458006" y="2159490"/>
            <a:ext cx="9083539" cy="441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71953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导入药品信息页面</a:t>
            </a:r>
            <a:endParaRPr lang="en-US" altLang="zh-CN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24B5DA5-B7AD-7229-634D-649DDF8420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9"/>
          <a:stretch/>
        </p:blipFill>
        <p:spPr>
          <a:xfrm>
            <a:off x="1530014" y="2192007"/>
            <a:ext cx="8939523" cy="438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4018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导出药品信息页面</a:t>
            </a:r>
            <a:endParaRPr lang="en-US" altLang="zh-CN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5C42A6-7497-A664-58FF-80AFC74BDD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5"/>
          <a:stretch/>
        </p:blipFill>
        <p:spPr>
          <a:xfrm>
            <a:off x="1530014" y="2203091"/>
            <a:ext cx="8939523" cy="437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28488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3BFD90B-B61B-07B6-ED1F-1D906EC6E8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886" y="1639312"/>
            <a:ext cx="7734270" cy="4805689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界面设计类图</a:t>
            </a:r>
            <a:endParaRPr lang="en-US" altLang="zh-CN" sz="2800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9147281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FCD65E0-F680-14C3-D0C4-B3E957F81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931" y="1592619"/>
            <a:ext cx="5419022" cy="4374304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77E6A42-FC09-1B59-63D5-9D01FA5F1AB5}"/>
              </a:ext>
            </a:extLst>
          </p:cNvPr>
          <p:cNvSpPr txBox="1"/>
          <p:nvPr/>
        </p:nvSpPr>
        <p:spPr>
          <a:xfrm>
            <a:off x="5128356" y="596692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zh-CN" altLang="en-US" sz="2800" b="0" dirty="0">
                <a:solidFill>
                  <a:srgbClr val="002060"/>
                </a:solidFill>
                <a:latin typeface="Verdana"/>
                <a:ea typeface="微软雅黑"/>
              </a:rPr>
              <a:t>“修改药品信息”用例的顺序图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微软雅黑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85087CD-6A93-1598-5F5D-D000427D4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777359"/>
              </p:ext>
            </p:extLst>
          </p:nvPr>
        </p:nvGraphicFramePr>
        <p:xfrm>
          <a:off x="370570" y="1808820"/>
          <a:ext cx="4747547" cy="4482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547">
                  <a:extLst>
                    <a:ext uri="{9D8B030D-6E8A-4147-A177-3AD203B41FA5}">
                      <a16:colId xmlns:a16="http://schemas.microsoft.com/office/drawing/2014/main" val="83429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19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、登录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7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、查找药品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5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、修改药品信息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6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、增加药品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8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、删除药品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93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r>
                        <a:rPr lang="zh-CN" altLang="en-US" dirty="0"/>
                        <a:t>、药品分类信息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94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7</a:t>
                      </a:r>
                      <a:r>
                        <a:rPr lang="zh-CN" altLang="en-US" dirty="0"/>
                        <a:t>、进库药品统计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2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、出库药品统计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12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、药品统计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208489"/>
                  </a:ext>
                </a:extLst>
              </a:tr>
              <a:tr h="403155"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、导出药品信息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22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11</a:t>
                      </a:r>
                      <a:r>
                        <a:rPr lang="zh-CN" altLang="en-US" dirty="0"/>
                        <a:t>、导入药品信息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74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1127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98BEB76-3AB6-2329-3E22-F935C40843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53" y="1703967"/>
            <a:ext cx="5940660" cy="44618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B606006-8475-D6CC-1754-54B748706EF3}"/>
              </a:ext>
            </a:extLst>
          </p:cNvPr>
          <p:cNvSpPr txBox="1"/>
          <p:nvPr/>
        </p:nvSpPr>
        <p:spPr>
          <a:xfrm>
            <a:off x="5072121" y="61658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zh-CN" altLang="en-US" sz="2800" b="0" dirty="0">
                <a:solidFill>
                  <a:srgbClr val="002060"/>
                </a:solidFill>
                <a:latin typeface="Verdana"/>
                <a:ea typeface="微软雅黑"/>
              </a:rPr>
              <a:t>“修改药品信息”用例的设计类图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微软雅黑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3A5881F-BD88-2E2C-5B23-E2555F431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777359"/>
              </p:ext>
            </p:extLst>
          </p:nvPr>
        </p:nvGraphicFramePr>
        <p:xfrm>
          <a:off x="370570" y="1808820"/>
          <a:ext cx="4747547" cy="4482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547">
                  <a:extLst>
                    <a:ext uri="{9D8B030D-6E8A-4147-A177-3AD203B41FA5}">
                      <a16:colId xmlns:a16="http://schemas.microsoft.com/office/drawing/2014/main" val="83429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19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、登录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7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、查找药品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5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、修改药品信息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6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、增加药品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8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、删除药品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93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r>
                        <a:rPr lang="zh-CN" altLang="en-US" dirty="0"/>
                        <a:t>、药品分类信息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94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7</a:t>
                      </a:r>
                      <a:r>
                        <a:rPr lang="zh-CN" altLang="en-US" dirty="0"/>
                        <a:t>、进库药品统计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2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、出库药品统计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12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、药品统计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208489"/>
                  </a:ext>
                </a:extLst>
              </a:tr>
              <a:tr h="403155"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、导出药品信息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22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11</a:t>
                      </a:r>
                      <a:r>
                        <a:rPr lang="zh-CN" altLang="en-US" dirty="0"/>
                        <a:t>、导入药品信息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74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643474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7FAF729-9697-F56E-D46D-5809BA2FDA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50" y="1354896"/>
            <a:ext cx="7907892" cy="4816162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类设计及其模型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8FC33EE-6C43-D47B-D98D-1274C13D99A7}"/>
              </a:ext>
            </a:extLst>
          </p:cNvPr>
          <p:cNvSpPr txBox="1"/>
          <p:nvPr/>
        </p:nvSpPr>
        <p:spPr>
          <a:xfrm>
            <a:off x="2573308" y="6133598"/>
            <a:ext cx="7043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                   设计类图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1781982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数据设计类图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42CD6C-B55E-5512-B3CF-9B35BBAD6C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46" y="2490589"/>
            <a:ext cx="11809519" cy="408198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73C19B1-3878-C1BA-C24E-C87B2986D1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766" y="716506"/>
            <a:ext cx="6761924" cy="5844842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数据操作的活动图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6755110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F3C4EC4-70DE-655D-02BA-D0CB7D842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98" y="1304764"/>
            <a:ext cx="8218016" cy="5209080"/>
          </a:xfrm>
          <a:prstGeom prst="rect">
            <a:avLst/>
          </a:prstGeom>
        </p:spPr>
      </p:pic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6574" y="726825"/>
            <a:ext cx="10920052" cy="5040312"/>
          </a:xfrm>
        </p:spPr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22188" y="908844"/>
            <a:ext cx="10920052" cy="5040312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重用开源代码量</a:t>
            </a:r>
            <a:r>
              <a:rPr lang="en-US" altLang="zh-CN" dirty="0"/>
              <a:t>63316</a:t>
            </a:r>
            <a:r>
              <a:rPr lang="zh-CN" altLang="en-US" dirty="0"/>
              <a:t>行</a:t>
            </a:r>
            <a:endParaRPr lang="en-US" altLang="zh-CN" dirty="0"/>
          </a:p>
          <a:p>
            <a:pPr lvl="1"/>
            <a:r>
              <a:rPr lang="zh-CN" altLang="en-US" dirty="0"/>
              <a:t>独立编写代码量</a:t>
            </a:r>
            <a:r>
              <a:rPr lang="en-US" altLang="zh-CN" dirty="0"/>
              <a:t>6155</a:t>
            </a:r>
            <a:r>
              <a:rPr lang="zh-CN" altLang="en-US" dirty="0"/>
              <a:t>行</a:t>
            </a:r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/>
              <a:t>echart</a:t>
            </a:r>
            <a:r>
              <a:rPr lang="zh-CN" altLang="en-US" dirty="0"/>
              <a:t>开源软件实现了药品统计的图表显示</a:t>
            </a:r>
            <a:endParaRPr lang="en-US" altLang="zh-CN" dirty="0"/>
          </a:p>
          <a:p>
            <a:pPr lvl="1"/>
            <a:r>
              <a:rPr lang="zh-CN" altLang="en-US" dirty="0"/>
              <a:t>使用网上开源的</a:t>
            </a:r>
            <a:r>
              <a:rPr lang="en-US" altLang="zh-CN" dirty="0"/>
              <a:t>CSS</a:t>
            </a:r>
            <a:r>
              <a:rPr lang="zh-CN" altLang="en-US" dirty="0"/>
              <a:t>样式</a:t>
            </a:r>
            <a:endParaRPr lang="en-US" altLang="zh-CN" dirty="0"/>
          </a:p>
          <a:p>
            <a:pPr lvl="1"/>
            <a:r>
              <a:rPr lang="zh-CN" altLang="en-US" dirty="0"/>
              <a:t>使用开源代码处理文本数据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6538781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对药品基本操作模块开展了单元测试</a:t>
            </a:r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FF60CA7-4D54-D3A9-AF49-9945C2F5B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50" y="2996952"/>
            <a:ext cx="11809312" cy="328887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7DACF3-8932-89AA-2C4B-796F6B9D9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395" y="1125538"/>
            <a:ext cx="7617068" cy="539807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16D1F35-DE3C-9DD9-1B15-11FD89C7D3AE}"/>
              </a:ext>
            </a:extLst>
          </p:cNvPr>
          <p:cNvSpPr txBox="1"/>
          <p:nvPr/>
        </p:nvSpPr>
        <p:spPr>
          <a:xfrm>
            <a:off x="298562" y="1843950"/>
            <a:ext cx="29883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将测试用例转化为发送给后端的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json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信息。在指定端口向后端发送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post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请求，后端会返回执行完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post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微软雅黑"/>
              </a:rPr>
              <a:t>信息对应操作后的信息，网页内根据后端返回的信息与预期的结果对比，将结果展现在表格里。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275349330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0590" y="1124744"/>
            <a:ext cx="10920052" cy="5040312"/>
          </a:xfrm>
        </p:spPr>
        <p:txBody>
          <a:bodyPr/>
          <a:lstStyle/>
          <a:p>
            <a:r>
              <a:rPr lang="zh-CN" altLang="en-US" dirty="0"/>
              <a:t>测试演示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7月4日">
            <a:hlinkClick r:id="" action="ppaction://media"/>
            <a:extLst>
              <a:ext uri="{FF2B5EF4-FFF2-40B4-BE49-F238E27FC236}">
                <a16:creationId xmlns:a16="http://schemas.microsoft.com/office/drawing/2014/main" id="{64DE5BAD-D2DA-C2EA-1A7B-51A15E8C36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7462" y="1710111"/>
            <a:ext cx="8615487" cy="484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69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endParaRPr lang="en-US" altLang="zh-CN" dirty="0"/>
          </a:p>
          <a:p>
            <a:pPr lvl="1"/>
            <a:r>
              <a:rPr lang="zh-CN" altLang="en-US" dirty="0"/>
              <a:t>对重要功能进行单元测试</a:t>
            </a:r>
            <a:endParaRPr lang="en-US" altLang="zh-CN" dirty="0"/>
          </a:p>
          <a:p>
            <a:pPr lvl="1"/>
            <a:r>
              <a:rPr lang="zh-CN" altLang="en-US" dirty="0"/>
              <a:t>使用华为云</a:t>
            </a:r>
            <a:r>
              <a:rPr lang="en-US" altLang="zh-CN" dirty="0"/>
              <a:t>CodeCheck</a:t>
            </a:r>
            <a:r>
              <a:rPr lang="zh-CN" altLang="en-US" dirty="0"/>
              <a:t>进行代码质量分析</a:t>
            </a:r>
            <a:endParaRPr lang="en-US" altLang="zh-CN" dirty="0"/>
          </a:p>
          <a:p>
            <a:pPr lvl="1"/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30365F-A39A-5D8A-3CBC-016BA46E8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630" y="1741483"/>
            <a:ext cx="6815151" cy="48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87916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8FA2055-8065-6641-147C-847BF91D0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253" y="1125538"/>
            <a:ext cx="7198212" cy="53173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148A7F1-3B37-0A37-DCE4-9330DD2A6A81}"/>
              </a:ext>
            </a:extLst>
          </p:cNvPr>
          <p:cNvSpPr txBox="1"/>
          <p:nvPr/>
        </p:nvSpPr>
        <p:spPr>
          <a:xfrm>
            <a:off x="730611" y="1968322"/>
            <a:ext cx="31294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0" dirty="0">
                <a:solidFill>
                  <a:srgbClr val="002060"/>
                </a:solidFill>
                <a:latin typeface="+mn-lt"/>
                <a:ea typeface="+mn-ea"/>
              </a:rPr>
              <a:t>利用</a:t>
            </a:r>
            <a:r>
              <a:rPr kumimoji="1" lang="en-US" altLang="zh-CN" sz="2800" b="0" dirty="0">
                <a:solidFill>
                  <a:srgbClr val="002060"/>
                </a:solidFill>
                <a:latin typeface="+mn-lt"/>
                <a:ea typeface="+mn-ea"/>
              </a:rPr>
              <a:t>gitte</a:t>
            </a:r>
            <a:r>
              <a:rPr kumimoji="1" lang="zh-CN" altLang="en-US" sz="2800" b="0" dirty="0">
                <a:solidFill>
                  <a:srgbClr val="002060"/>
                </a:solidFill>
                <a:latin typeface="+mn-lt"/>
                <a:ea typeface="+mn-ea"/>
              </a:rPr>
              <a:t>平台集成的</a:t>
            </a:r>
            <a:r>
              <a:rPr kumimoji="1" lang="en-US" altLang="zh-CN" sz="2800" b="0" dirty="0">
                <a:solidFill>
                  <a:srgbClr val="002060"/>
                </a:solidFill>
                <a:latin typeface="+mn-lt"/>
                <a:ea typeface="+mn-ea"/>
              </a:rPr>
              <a:t>CodeCheck</a:t>
            </a:r>
            <a:r>
              <a:rPr kumimoji="1" lang="zh-CN" altLang="en-US" sz="2800" b="0" dirty="0">
                <a:solidFill>
                  <a:srgbClr val="002060"/>
                </a:solidFill>
                <a:latin typeface="+mn-lt"/>
                <a:ea typeface="+mn-ea"/>
              </a:rPr>
              <a:t>代码质量检测工具对代码进行检查。</a:t>
            </a:r>
            <a:endParaRPr kumimoji="1" lang="en-US" altLang="zh-CN" sz="2800" b="0" dirty="0">
              <a:solidFill>
                <a:srgbClr val="002060"/>
              </a:solidFill>
              <a:latin typeface="+mn-lt"/>
              <a:ea typeface="+mn-ea"/>
            </a:endParaRPr>
          </a:p>
          <a:p>
            <a:r>
              <a:rPr kumimoji="1" lang="zh-CN" altLang="en-US" sz="2800" b="0" dirty="0">
                <a:solidFill>
                  <a:srgbClr val="002060"/>
                </a:solidFill>
                <a:latin typeface="+mn-lt"/>
                <a:ea typeface="+mn-ea"/>
              </a:rPr>
              <a:t>其中问题集中于网页中部分模块的格式以及编写问题。</a:t>
            </a:r>
          </a:p>
        </p:txBody>
      </p:sp>
    </p:spTree>
    <p:extLst>
      <p:ext uri="{BB962C8B-B14F-4D97-AF65-F5344CB8AC3E}">
        <p14:creationId xmlns:p14="http://schemas.microsoft.com/office/powerpoint/2010/main" val="842886481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F9AF6AC-CCB0-B584-5E58-2F6A3F90A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47" y="1808820"/>
            <a:ext cx="6734570" cy="250546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53AB9DB-B549-C1FB-AC78-7AAD74FCDA47}"/>
              </a:ext>
            </a:extLst>
          </p:cNvPr>
          <p:cNvSpPr txBox="1"/>
          <p:nvPr/>
        </p:nvSpPr>
        <p:spPr>
          <a:xfrm>
            <a:off x="1054646" y="4520509"/>
            <a:ext cx="9505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002060"/>
                </a:solidFill>
                <a:latin typeface="Verdana"/>
                <a:ea typeface="微软雅黑"/>
              </a:rPr>
              <a:t>Web</a:t>
            </a:r>
            <a:r>
              <a:rPr kumimoji="1" lang="zh-CN" altLang="en-US" sz="2800" dirty="0">
                <a:solidFill>
                  <a:srgbClr val="002060"/>
                </a:solidFill>
                <a:latin typeface="Verdana"/>
                <a:ea typeface="微软雅黑"/>
              </a:rPr>
              <a:t>端部署：火狐浏览器、</a:t>
            </a:r>
            <a:r>
              <a:rPr kumimoji="1" lang="en-US" altLang="zh-CN" sz="2800" dirty="0">
                <a:solidFill>
                  <a:srgbClr val="002060"/>
                </a:solidFill>
                <a:latin typeface="Verdana"/>
                <a:ea typeface="微软雅黑"/>
              </a:rPr>
              <a:t>Windows10</a:t>
            </a:r>
          </a:p>
          <a:p>
            <a:r>
              <a:rPr kumimoji="1" lang="zh-CN" altLang="en-US" sz="2800" dirty="0">
                <a:solidFill>
                  <a:srgbClr val="002060"/>
                </a:solidFill>
                <a:latin typeface="Verdana"/>
                <a:ea typeface="微软雅黑"/>
              </a:rPr>
              <a:t>后端服务器部署：</a:t>
            </a:r>
            <a:r>
              <a:rPr kumimoji="1" lang="en-US" altLang="zh-CN" sz="2800" dirty="0">
                <a:solidFill>
                  <a:srgbClr val="002060"/>
                </a:solidFill>
                <a:latin typeface="Verdana"/>
                <a:ea typeface="微软雅黑"/>
              </a:rPr>
              <a:t>Node.js 20.12.2</a:t>
            </a:r>
            <a:r>
              <a:rPr kumimoji="1" lang="zh-CN" altLang="en-US" sz="2800" dirty="0">
                <a:solidFill>
                  <a:srgbClr val="002060"/>
                </a:solidFill>
                <a:latin typeface="Verdana"/>
                <a:ea typeface="微软雅黑"/>
              </a:rPr>
              <a:t>、</a:t>
            </a:r>
            <a:r>
              <a:rPr kumimoji="1" lang="en-US" altLang="zh-CN" sz="2800" dirty="0">
                <a:solidFill>
                  <a:srgbClr val="002060"/>
                </a:solidFill>
                <a:latin typeface="Verdana"/>
                <a:ea typeface="微软雅黑"/>
              </a:rPr>
              <a:t>Windows10</a:t>
            </a:r>
          </a:p>
          <a:p>
            <a:r>
              <a:rPr kumimoji="1" lang="zh-CN" altLang="en-US" sz="2800" dirty="0">
                <a:solidFill>
                  <a:srgbClr val="002060"/>
                </a:solidFill>
                <a:latin typeface="Verdana"/>
                <a:ea typeface="微软雅黑"/>
              </a:rPr>
              <a:t>数据库系统</a:t>
            </a:r>
            <a:r>
              <a:rPr kumimoji="1" lang="en-US" altLang="zh-CN" sz="2800" dirty="0">
                <a:solidFill>
                  <a:srgbClr val="002060"/>
                </a:solidFill>
                <a:latin typeface="Verdana"/>
                <a:ea typeface="微软雅黑"/>
              </a:rPr>
              <a:t>:MySql 5.7 Windows10</a:t>
            </a:r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演示软件系统的运行情况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0012609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</a:p>
          <a:p>
            <a:pPr lvl="1"/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en-US" altLang="zh-CN" dirty="0"/>
              <a:t>gitee</a:t>
            </a:r>
            <a:r>
              <a:rPr lang="zh-CN" altLang="en-US" dirty="0"/>
              <a:t>、知识荟</a:t>
            </a:r>
          </a:p>
          <a:p>
            <a:r>
              <a:rPr lang="zh-CN" altLang="en-US" dirty="0"/>
              <a:t>介绍如何基于开源社区来促进软件项目开发，解决软件开发问题等</a:t>
            </a:r>
            <a:endParaRPr lang="en-US" altLang="zh-CN" dirty="0"/>
          </a:p>
          <a:p>
            <a:pPr lvl="1"/>
            <a:r>
              <a:rPr lang="zh-CN" altLang="en-US" sz="2400" dirty="0"/>
              <a:t>在开源社区中寻找具体功能的实现方法，更改测试后应用到系统中。</a:t>
            </a:r>
          </a:p>
          <a:p>
            <a:pPr lvl="1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CB5D8C-9D6E-810B-DADB-AD1AD8A33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18" y="4221088"/>
            <a:ext cx="11458575" cy="22669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86BD4-FC28-0BBB-FF72-98EB12E95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DC26DC7-C5FA-A105-CFC6-C9A0B766E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560715"/>
              </p:ext>
            </p:extLst>
          </p:nvPr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>
                  <a:extLst>
                    <a:ext uri="{9D8B030D-6E8A-4147-A177-3AD203B41FA5}">
                      <a16:colId xmlns:a16="http://schemas.microsoft.com/office/drawing/2014/main" val="4164891040"/>
                    </a:ext>
                  </a:extLst>
                </a:gridCol>
                <a:gridCol w="1538672">
                  <a:extLst>
                    <a:ext uri="{9D8B030D-6E8A-4147-A177-3AD203B41FA5}">
                      <a16:colId xmlns:a16="http://schemas.microsoft.com/office/drawing/2014/main" val="3959858065"/>
                    </a:ext>
                  </a:extLst>
                </a:gridCol>
                <a:gridCol w="7319251">
                  <a:extLst>
                    <a:ext uri="{9D8B030D-6E8A-4147-A177-3AD203B41FA5}">
                      <a16:colId xmlns:a16="http://schemas.microsoft.com/office/drawing/2014/main" val="372008232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084664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36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陈永杭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所有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2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2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389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14779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pPr lvl="1"/>
            <a:r>
              <a:rPr lang="zh-CN" altLang="en-US" dirty="0"/>
              <a:t>初始前端和后端之间消息传递不知如何解决</a:t>
            </a:r>
            <a:endParaRPr lang="en-US" altLang="zh-CN" dirty="0"/>
          </a:p>
          <a:p>
            <a:pPr lvl="1"/>
            <a:r>
              <a:rPr lang="zh-CN" altLang="en-US" dirty="0"/>
              <a:t>单人在文档方面工作较为吃力</a:t>
            </a:r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en-US" altLang="zh-CN" dirty="0"/>
          </a:p>
          <a:p>
            <a:pPr lvl="1"/>
            <a:r>
              <a:rPr lang="zh-CN" altLang="en-US" dirty="0"/>
              <a:t>在编码前做好设计很有必要</a:t>
            </a:r>
            <a:endParaRPr lang="en-US" altLang="zh-CN" dirty="0"/>
          </a:p>
          <a:p>
            <a:pPr lvl="1"/>
            <a:r>
              <a:rPr lang="zh-CN" altLang="en-US" dirty="0"/>
              <a:t>选择使用框架很重要</a:t>
            </a:r>
            <a:endParaRPr lang="en-US" altLang="zh-CN" dirty="0"/>
          </a:p>
          <a:p>
            <a:pPr lvl="1"/>
            <a:r>
              <a:rPr lang="zh-CN" altLang="en-US" dirty="0"/>
              <a:t>使用开源社区和大模型工具可以解决很多问题，节约大量时间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pPr lvl="1"/>
            <a:r>
              <a:rPr lang="zh-CN" altLang="en-US" dirty="0"/>
              <a:t>对于网页开发有了一定的了解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750</TotalTime>
  <Words>1304</Words>
  <Application>Microsoft Office PowerPoint</Application>
  <PresentationFormat>自定义</PresentationFormat>
  <Paragraphs>283</Paragraphs>
  <Slides>43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0" baseType="lpstr">
      <vt:lpstr>微软雅黑</vt:lpstr>
      <vt:lpstr>Arial</vt:lpstr>
      <vt:lpstr>Calibri Light</vt:lpstr>
      <vt:lpstr>Times New Roman</vt:lpstr>
      <vt:lpstr>Verdana</vt:lpstr>
      <vt:lpstr>Wingdings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软件测试</vt:lpstr>
      <vt:lpstr>软件测试</vt:lpstr>
      <vt:lpstr>软件测试</vt:lpstr>
      <vt:lpstr>软件质量与保证</vt:lpstr>
      <vt:lpstr>软件质量与保证</vt:lpstr>
      <vt:lpstr>软件质量与保证</vt:lpstr>
      <vt:lpstr>系统部署与运行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Lambert Chen</cp:lastModifiedBy>
  <cp:revision>2504</cp:revision>
  <dcterms:created xsi:type="dcterms:W3CDTF">2113-01-01T00:00:00Z</dcterms:created>
  <dcterms:modified xsi:type="dcterms:W3CDTF">2024-07-05T03:28:46Z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