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891" r:id="rId2"/>
    <p:sldId id="321" r:id="rId3"/>
    <p:sldId id="2927" r:id="rId4"/>
    <p:sldId id="2926" r:id="rId5"/>
    <p:sldId id="2903" r:id="rId6"/>
    <p:sldId id="2892" r:id="rId7"/>
    <p:sldId id="2893" r:id="rId8"/>
    <p:sldId id="2894" r:id="rId9"/>
    <p:sldId id="2924" r:id="rId10"/>
    <p:sldId id="2896" r:id="rId11"/>
    <p:sldId id="2925" r:id="rId12"/>
    <p:sldId id="2911" r:id="rId13"/>
    <p:sldId id="2910" r:id="rId14"/>
    <p:sldId id="2912" r:id="rId15"/>
    <p:sldId id="2913" r:id="rId16"/>
    <p:sldId id="2908" r:id="rId17"/>
    <p:sldId id="2914" r:id="rId18"/>
    <p:sldId id="2915" r:id="rId19"/>
    <p:sldId id="2909" r:id="rId20"/>
    <p:sldId id="2917" r:id="rId21"/>
    <p:sldId id="2918" r:id="rId22"/>
    <p:sldId id="2919" r:id="rId23"/>
    <p:sldId id="2916" r:id="rId24"/>
    <p:sldId id="2921" r:id="rId25"/>
    <p:sldId id="2920" r:id="rId26"/>
    <p:sldId id="2922" r:id="rId27"/>
    <p:sldId id="2898" r:id="rId28"/>
    <p:sldId id="2900" r:id="rId29"/>
    <p:sldId id="2899" r:id="rId30"/>
    <p:sldId id="2901" r:id="rId31"/>
    <p:sldId id="2923" r:id="rId32"/>
    <p:sldId id="2905" r:id="rId33"/>
    <p:sldId id="2907" r:id="rId34"/>
    <p:sldId id="2906" r:id="rId35"/>
    <p:sldId id="2902" r:id="rId36"/>
  </p:sldIdLst>
  <p:sldSz cx="12190413" cy="6858000"/>
  <p:notesSz cx="7099300" cy="10234613"/>
  <p:custDataLst>
    <p:tags r:id="rId3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2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>
      <p:cViewPr varScale="1">
        <p:scale>
          <a:sx n="73" d="100"/>
          <a:sy n="73" d="100"/>
        </p:scale>
        <p:origin x="339" y="87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12168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730060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46207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：肖左己、李彤、李亚鹏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19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dirty="0"/>
              <a:t>精读了哪些包中的哪些类，总共精读了多少行代码</a:t>
            </a:r>
            <a:endParaRPr lang="en-US" altLang="zh-CN" dirty="0"/>
          </a:p>
          <a:p>
            <a:r>
              <a:rPr lang="en-US" altLang="zh-CN" sz="2400" dirty="0"/>
              <a:t>Data</a:t>
            </a:r>
            <a:r>
              <a:rPr lang="zh-CN" altLang="en-US" sz="2400" dirty="0"/>
              <a:t>包：</a:t>
            </a:r>
            <a:r>
              <a:rPr lang="en-US" altLang="zh-CN" sz="2400" dirty="0"/>
              <a:t>Notes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NotesProvider</a:t>
            </a:r>
            <a:r>
              <a:rPr lang="zh-CN" altLang="en-US" sz="2400" dirty="0"/>
              <a:t>类</a:t>
            </a:r>
            <a:endParaRPr lang="en-US" altLang="zh-CN" sz="2400" dirty="0"/>
          </a:p>
          <a:p>
            <a:r>
              <a:rPr lang="en-US" altLang="zh-CN" sz="2400" dirty="0" err="1"/>
              <a:t>gtask.exception</a:t>
            </a:r>
            <a:r>
              <a:rPr lang="zh-CN" altLang="en-US" sz="2400" dirty="0"/>
              <a:t>包：</a:t>
            </a:r>
            <a:r>
              <a:rPr lang="en-US" altLang="zh-CN" sz="2400" dirty="0" err="1"/>
              <a:t>ActionFailureException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NetworkFailureException</a:t>
            </a:r>
            <a:endParaRPr lang="en-US" altLang="zh-CN" sz="2400" dirty="0"/>
          </a:p>
          <a:p>
            <a:r>
              <a:rPr lang="en-US" altLang="zh-CN" sz="2400" dirty="0" err="1"/>
              <a:t>Gtask.data</a:t>
            </a:r>
            <a:r>
              <a:rPr lang="zh-CN" altLang="en-US" sz="2400" dirty="0"/>
              <a:t>包：</a:t>
            </a:r>
            <a:r>
              <a:rPr lang="en-US" altLang="zh-CN" sz="2400" dirty="0" err="1"/>
              <a:t>SqlData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SqlNote</a:t>
            </a:r>
            <a:r>
              <a:rPr lang="zh-CN" altLang="en-US" sz="2400" dirty="0"/>
              <a:t>类、</a:t>
            </a:r>
            <a:r>
              <a:rPr lang="en-US" altLang="zh-CN" sz="2400" dirty="0"/>
              <a:t>Task</a:t>
            </a:r>
            <a:r>
              <a:rPr lang="zh-CN" altLang="en-US" sz="2400" dirty="0"/>
              <a:t>类、</a:t>
            </a:r>
            <a:endParaRPr lang="en-US" altLang="zh-CN" sz="2400" dirty="0"/>
          </a:p>
          <a:p>
            <a:r>
              <a:rPr lang="en-US" altLang="zh-CN" sz="2400" dirty="0"/>
              <a:t>model</a:t>
            </a:r>
            <a:r>
              <a:rPr lang="zh-CN" altLang="en-US" sz="2400" dirty="0"/>
              <a:t>包：</a:t>
            </a:r>
            <a:r>
              <a:rPr lang="en-US" altLang="zh-CN" sz="2400" dirty="0" err="1"/>
              <a:t>WorkingNote</a:t>
            </a:r>
            <a:endParaRPr lang="en-US" altLang="zh-CN" sz="2400" dirty="0"/>
          </a:p>
          <a:p>
            <a:r>
              <a:rPr lang="en-US" altLang="zh-CN" sz="2400" dirty="0"/>
              <a:t>tool</a:t>
            </a:r>
            <a:r>
              <a:rPr lang="zh-CN" altLang="en-US" sz="2400" dirty="0"/>
              <a:t>包：</a:t>
            </a:r>
            <a:r>
              <a:rPr lang="en-US" altLang="zh-CN" sz="2400" dirty="0" err="1"/>
              <a:t>BackupUtils</a:t>
            </a:r>
            <a:r>
              <a:rPr lang="zh-CN" altLang="en-US" sz="2400" dirty="0"/>
              <a:t>类</a:t>
            </a:r>
            <a:r>
              <a:rPr lang="en-US" altLang="zh-CN" sz="2400" dirty="0"/>
              <a:t>,</a:t>
            </a:r>
            <a:r>
              <a:rPr lang="en-US" altLang="zh-CN" sz="2400" dirty="0" err="1"/>
              <a:t>DataUtils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GTaskStringUtils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ResourceParser</a:t>
            </a:r>
            <a:r>
              <a:rPr lang="zh-CN" altLang="en-US" sz="2400" dirty="0"/>
              <a:t>类</a:t>
            </a:r>
            <a:endParaRPr lang="en-US" altLang="zh-CN" sz="2400" dirty="0"/>
          </a:p>
          <a:p>
            <a:r>
              <a:rPr lang="en-US" altLang="zh-CN" sz="2400" dirty="0"/>
              <a:t>UI</a:t>
            </a:r>
            <a:r>
              <a:rPr lang="zh-CN" altLang="en-US" sz="2400" dirty="0"/>
              <a:t>包：</a:t>
            </a:r>
            <a:r>
              <a:rPr lang="en-US" altLang="zh-CN" sz="2400" dirty="0" err="1"/>
              <a:t>AlarmAlertActivity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AlarmLnitReceiver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DataTimePicker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NoteEditText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NoteEditActivity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NotesListltem</a:t>
            </a:r>
            <a:r>
              <a:rPr lang="zh-CN" altLang="en-US" sz="2400" dirty="0"/>
              <a:t>类</a:t>
            </a:r>
            <a:endParaRPr lang="en-US" altLang="zh-CN" sz="2400" dirty="0"/>
          </a:p>
          <a:p>
            <a:r>
              <a:rPr lang="zh-CN" altLang="en-US" sz="2400" dirty="0"/>
              <a:t>总共代码行数：</a:t>
            </a:r>
            <a:r>
              <a:rPr lang="en-US" altLang="zh-CN" sz="2400" dirty="0"/>
              <a:t>6176</a:t>
            </a:r>
          </a:p>
          <a:p>
            <a:endParaRPr lang="en-US" altLang="zh-CN" sz="2400" dirty="0"/>
          </a:p>
          <a:p>
            <a:r>
              <a:rPr lang="zh-CN" altLang="en-US" dirty="0"/>
              <a:t>标注了哪些包中的哪些类，总共标注了多少行代码</a:t>
            </a:r>
            <a:endParaRPr lang="en-US" altLang="zh-CN" dirty="0"/>
          </a:p>
          <a:p>
            <a:r>
              <a:rPr lang="zh-CN" altLang="en-US" dirty="0"/>
              <a:t>新增了哪些功能，新增了哪些类，新增了多少行代码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标注了哪些包中的哪些类，总共标注了多少行代码</a:t>
            </a:r>
            <a:endParaRPr lang="en-US" altLang="zh-CN" dirty="0"/>
          </a:p>
          <a:p>
            <a:r>
              <a:rPr lang="zh-CN" altLang="en-US" sz="2400" dirty="0"/>
              <a:t>小组对</a:t>
            </a:r>
            <a:r>
              <a:rPr lang="en-US" altLang="zh-CN" sz="2400" dirty="0"/>
              <a:t>tool</a:t>
            </a:r>
            <a:r>
              <a:rPr lang="zh-CN" altLang="en-US" sz="2400" dirty="0"/>
              <a:t>、</a:t>
            </a:r>
            <a:r>
              <a:rPr lang="en-US" altLang="zh-CN" sz="2400" dirty="0" err="1"/>
              <a:t>gtask</a:t>
            </a:r>
            <a:r>
              <a:rPr lang="zh-CN" altLang="en-US" sz="2400" dirty="0"/>
              <a:t>、</a:t>
            </a:r>
            <a:r>
              <a:rPr lang="en-US" altLang="zh-CN" sz="2400" dirty="0" err="1"/>
              <a:t>ui</a:t>
            </a:r>
            <a:r>
              <a:rPr lang="zh-CN" altLang="en-US" sz="2400" dirty="0"/>
              <a:t>包中共</a:t>
            </a:r>
            <a:r>
              <a:rPr lang="en-US" altLang="zh-CN" sz="2400" dirty="0"/>
              <a:t>19</a:t>
            </a:r>
            <a:r>
              <a:rPr lang="zh-CN" altLang="en-US" sz="2400" dirty="0"/>
              <a:t>个类的代码进行了标注</a:t>
            </a:r>
            <a:endParaRPr lang="en-US" altLang="zh-CN" sz="2400" dirty="0"/>
          </a:p>
          <a:p>
            <a:r>
              <a:rPr lang="en-US" altLang="zh-CN" sz="2400" dirty="0" err="1"/>
              <a:t>BackupUtils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DataUtils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GtaskStringUtils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ImageUtils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ScreenUtils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ResourceParser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ActionFailureException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NetworkFailureException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AlarmAlertActivity</a:t>
            </a:r>
            <a:r>
              <a:rPr lang="en-US" altLang="zh-CN" sz="2400" dirty="0"/>
              <a:t>.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AlarmInitReceiver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AlarmReceiver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DateTimePickerDialog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DropdownMenu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NoteEditActivity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NotesListActivity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SplashActivity</a:t>
            </a:r>
            <a:r>
              <a:rPr lang="zh-CN" altLang="en-US" sz="2400" dirty="0"/>
              <a:t>类、</a:t>
            </a:r>
            <a:r>
              <a:rPr lang="en-US" altLang="zh-CN" sz="2400" dirty="0"/>
              <a:t>Metadata</a:t>
            </a:r>
            <a:r>
              <a:rPr lang="zh-CN" altLang="en-US" sz="2400" dirty="0"/>
              <a:t>类、</a:t>
            </a:r>
            <a:r>
              <a:rPr lang="en-US" altLang="zh-CN" sz="2400" dirty="0"/>
              <a:t>Node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Sqldata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Sqlnote</a:t>
            </a:r>
            <a:r>
              <a:rPr lang="zh-CN" altLang="en-US" sz="2400" dirty="0"/>
              <a:t>类、</a:t>
            </a:r>
            <a:r>
              <a:rPr lang="en-US" altLang="zh-CN" sz="2400" dirty="0"/>
              <a:t>Task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Deletingpassword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Changingpassword</a:t>
            </a:r>
            <a:r>
              <a:rPr lang="zh-CN" altLang="en-US" sz="2400" dirty="0"/>
              <a:t>类</a:t>
            </a:r>
            <a:endParaRPr lang="en-US" altLang="zh-CN" sz="2400" dirty="0"/>
          </a:p>
          <a:p>
            <a:r>
              <a:rPr lang="zh-CN" altLang="en-US" sz="2400" dirty="0"/>
              <a:t>标注的代码行数共有</a:t>
            </a:r>
            <a:r>
              <a:rPr lang="en-US" altLang="zh-CN" sz="2400" dirty="0"/>
              <a:t>1302</a:t>
            </a:r>
            <a:r>
              <a:rPr lang="zh-CN" altLang="en-US" sz="2400" dirty="0"/>
              <a:t>行。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74903774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新增了哪些功能，新增了哪些类，新增了多少行代码</a:t>
            </a:r>
            <a:endParaRPr lang="en-US" altLang="zh-CN" dirty="0"/>
          </a:p>
          <a:p>
            <a:r>
              <a:rPr lang="zh-CN" altLang="en-US" sz="2000" dirty="0"/>
              <a:t>新增功能：自动删除空便签、更换字体、手动更换背景、启动展示动画、私密模式、显示当前文件的数量、实现回收站功能、插入图片功能</a:t>
            </a:r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r>
              <a:rPr lang="zh-CN" altLang="en-US" sz="2000" dirty="0"/>
              <a:t>新增类：</a:t>
            </a:r>
            <a:r>
              <a:rPr lang="en-US" altLang="zh-CN" sz="2000" dirty="0" err="1"/>
              <a:t>ResourceParser</a:t>
            </a:r>
            <a:r>
              <a:rPr lang="zh-CN" altLang="en-US" sz="2000" dirty="0"/>
              <a:t>类、</a:t>
            </a:r>
            <a:r>
              <a:rPr lang="en-US" altLang="zh-CN" sz="2000" dirty="0" err="1"/>
              <a:t>ScreenUtils</a:t>
            </a:r>
            <a:r>
              <a:rPr lang="zh-CN" altLang="en-US" sz="2000" dirty="0"/>
              <a:t>类、</a:t>
            </a:r>
            <a:r>
              <a:rPr lang="en-US" altLang="zh-CN" sz="2000" dirty="0" err="1"/>
              <a:t>ChangingPassword</a:t>
            </a:r>
            <a:r>
              <a:rPr lang="zh-CN" altLang="en-US" sz="2000" dirty="0"/>
              <a:t>类、</a:t>
            </a:r>
            <a:r>
              <a:rPr lang="en-US" altLang="zh-CN" sz="2000" dirty="0" err="1"/>
              <a:t>DeletingPassword</a:t>
            </a:r>
            <a:r>
              <a:rPr lang="zh-CN" altLang="en-US" sz="2000" dirty="0"/>
              <a:t>类、</a:t>
            </a:r>
            <a:r>
              <a:rPr lang="en-US" altLang="zh-CN" sz="2000" dirty="0" err="1"/>
              <a:t>LoginActivity</a:t>
            </a:r>
            <a:r>
              <a:rPr lang="zh-CN" altLang="en-US" sz="2000" dirty="0"/>
              <a:t>类、</a:t>
            </a:r>
            <a:r>
              <a:rPr lang="en-US" altLang="zh-CN" sz="2000" dirty="0" err="1"/>
              <a:t>SettingPassword</a:t>
            </a:r>
            <a:r>
              <a:rPr lang="zh-CN" altLang="en-US" sz="2000" dirty="0"/>
              <a:t>类</a:t>
            </a:r>
            <a:r>
              <a:rPr lang="en-US" altLang="zh-CN" sz="2000" dirty="0" err="1"/>
              <a:t>SplashActivity</a:t>
            </a:r>
            <a:r>
              <a:rPr lang="zh-CN" altLang="en-US" sz="2000" dirty="0"/>
              <a:t>类</a:t>
            </a:r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r>
              <a:rPr lang="zh-CN" altLang="en-US" sz="2000" dirty="0"/>
              <a:t>新增和维护代码：</a:t>
            </a:r>
            <a:r>
              <a:rPr lang="en-US" altLang="zh-CN" sz="2000" dirty="0"/>
              <a:t>1085</a:t>
            </a:r>
            <a:r>
              <a:rPr lang="zh-CN" altLang="en-US" sz="2000" dirty="0"/>
              <a:t>行</a:t>
            </a:r>
            <a:endParaRPr lang="en-US" altLang="zh-CN" sz="20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267314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2/2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开源软件泛读、标注和维护报告文档：</a:t>
            </a:r>
            <a:r>
              <a:rPr lang="en-US" altLang="zh-CN" dirty="0"/>
              <a:t>25</a:t>
            </a:r>
            <a:r>
              <a:rPr lang="zh-CN" altLang="en-US" dirty="0"/>
              <a:t>页、</a:t>
            </a:r>
            <a:r>
              <a:rPr lang="en-US" altLang="zh-CN" dirty="0"/>
              <a:t>28</a:t>
            </a:r>
            <a:r>
              <a:rPr lang="zh-CN" altLang="en-US" dirty="0"/>
              <a:t>张图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开源软件的质量分析报告文档：共有</a:t>
            </a:r>
            <a:r>
              <a:rPr lang="en-US" altLang="zh-CN" dirty="0"/>
              <a:t>19</a:t>
            </a:r>
            <a:r>
              <a:rPr lang="zh-CN" altLang="en-US" dirty="0"/>
              <a:t>页、</a:t>
            </a:r>
            <a:r>
              <a:rPr lang="en-US" altLang="zh-CN" dirty="0"/>
              <a:t>47</a:t>
            </a:r>
            <a:r>
              <a:rPr lang="zh-CN" altLang="en-US" dirty="0"/>
              <a:t>张图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小组中每个同学的贡献度分别是多少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sz="2000" dirty="0"/>
              <a:t>肖左己：</a:t>
            </a:r>
            <a:r>
              <a:rPr lang="en-US" altLang="zh-CN" sz="2000" dirty="0"/>
              <a:t>1.05                           </a:t>
            </a:r>
            <a:r>
              <a:rPr lang="zh-CN" altLang="en-US" sz="2000" dirty="0"/>
              <a:t>李亚鹏：</a:t>
            </a:r>
            <a:r>
              <a:rPr lang="en-US" altLang="zh-CN" sz="2000" dirty="0"/>
              <a:t>1.00                     </a:t>
            </a:r>
            <a:r>
              <a:rPr lang="zh-CN" altLang="en-US" sz="2000" dirty="0"/>
              <a:t>李  彤：</a:t>
            </a:r>
            <a:r>
              <a:rPr lang="en-US" altLang="zh-CN" sz="2000" dirty="0"/>
              <a:t>0.95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081723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E4DE69-0FE5-4CE7-A9FF-9B2132318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359790EE-040C-679E-ED53-33F462877D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3528" y="908844"/>
            <a:ext cx="7323356" cy="5040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186656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C51848-2B22-16BC-1381-0CFC0F13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</a:p>
        </p:txBody>
      </p:sp>
      <p:pic>
        <p:nvPicPr>
          <p:cNvPr id="4" name="内容占位符 3" descr="1702209131797">
            <a:extLst>
              <a:ext uri="{FF2B5EF4-FFF2-40B4-BE49-F238E27FC236}">
                <a16:creationId xmlns:a16="http://schemas.microsoft.com/office/drawing/2014/main" id="{23C48A5F-04B9-C714-ECFA-B3087C5DE7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1351" y="836712"/>
            <a:ext cx="5047710" cy="55906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319548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450" y="2098040"/>
            <a:ext cx="6049010" cy="26847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563360" y="1917065"/>
            <a:ext cx="546862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写在类上的文档标注一般分为三段：</a:t>
            </a:r>
          </a:p>
          <a:p>
            <a:endParaRPr lang="zh-CN" altLang="en-US">
              <a:solidFill>
                <a:schemeClr val="tx1"/>
              </a:solidFill>
            </a:endParaRPr>
          </a:p>
          <a:p>
            <a:r>
              <a:rPr lang="zh-CN" altLang="en-US">
                <a:solidFill>
                  <a:schemeClr val="tx1"/>
                </a:solidFill>
              </a:rPr>
              <a:t>第一段：概要描述，通常用一句或者一段话简要描述该类的作用</a:t>
            </a:r>
          </a:p>
          <a:p>
            <a:r>
              <a:rPr lang="zh-CN" altLang="en-US">
                <a:solidFill>
                  <a:schemeClr val="tx1"/>
                </a:solidFill>
              </a:rPr>
              <a:t>第二段：详细描述，通常用一段或者多段话来详细描述该类的作用</a:t>
            </a:r>
          </a:p>
          <a:p>
            <a:r>
              <a:rPr lang="zh-CN" altLang="en-US">
                <a:solidFill>
                  <a:schemeClr val="tx1"/>
                </a:solidFill>
              </a:rPr>
              <a:t>第三段：文档标注，用于标注作者、创建时间、参阅类等信息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645" y="1953260"/>
            <a:ext cx="5764530" cy="31902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167120" y="1845310"/>
            <a:ext cx="578167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写在方法上的文档标注一般分为三段：</a:t>
            </a:r>
          </a:p>
          <a:p>
            <a:endParaRPr lang="zh-CN" altLang="en-US">
              <a:solidFill>
                <a:schemeClr val="tx1"/>
              </a:solidFill>
            </a:endParaRPr>
          </a:p>
          <a:p>
            <a:r>
              <a:rPr lang="zh-CN" altLang="en-US">
                <a:solidFill>
                  <a:schemeClr val="tx1"/>
                </a:solidFill>
              </a:rPr>
              <a:t>第一段：概要描述，通常用一句或者一段话简要描述该方法的作用</a:t>
            </a:r>
          </a:p>
          <a:p>
            <a:r>
              <a:rPr lang="zh-CN" altLang="en-US">
                <a:solidFill>
                  <a:schemeClr val="tx1"/>
                </a:solidFill>
              </a:rPr>
              <a:t>第二段：详细描述，通常用一段或者多段话来详细描述该方法的作用（简单的方法可略过）</a:t>
            </a:r>
          </a:p>
          <a:p>
            <a:r>
              <a:rPr lang="zh-CN" altLang="en-US">
                <a:solidFill>
                  <a:schemeClr val="tx1"/>
                </a:solidFill>
              </a:rPr>
              <a:t>第三段：文档标注，用于标注参数、返回值、异常、参阅等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</a:p>
        </p:txBody>
      </p:sp>
      <p:pic>
        <p:nvPicPr>
          <p:cNvPr id="5" name="内容占位符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865" y="3140710"/>
            <a:ext cx="4161155" cy="2193925"/>
          </a:xfrm>
          <a:prstGeom prst="rect">
            <a:avLst/>
          </a:prstGeom>
        </p:spPr>
      </p:pic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4690" y="3140710"/>
            <a:ext cx="5695315" cy="220281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414780" y="1664970"/>
            <a:ext cx="912876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快标注是为了方便注释时可以跨越多行从而相对行行注释省时省力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8245" y="3068955"/>
            <a:ext cx="4457700" cy="20955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286760" y="1628775"/>
            <a:ext cx="54717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</a:rPr>
              <a:t>语句标注内容就是本行代码在干什么。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580" y="3068955"/>
            <a:ext cx="4170045" cy="209486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代码风格</a:t>
            </a:r>
            <a:endParaRPr lang="en-US" altLang="zh-CN" dirty="0"/>
          </a:p>
          <a:p>
            <a:r>
              <a:rPr lang="zh-CN" altLang="zh-CN" sz="1800" b="1" kern="100" dirty="0">
                <a:effectLst/>
                <a:latin typeface="等线 Light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风格严谨，格式规范，形式统一</a:t>
            </a:r>
            <a:endParaRPr lang="en-US" altLang="zh-CN" sz="1800" b="1" kern="100" dirty="0">
              <a:effectLst/>
              <a:latin typeface="等线 Light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zh-CN" sz="1800" b="1" kern="100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zh-CN" sz="1800" b="1" kern="100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37F77BC-C857-6546-ECE4-3709BE660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90" y="2400359"/>
            <a:ext cx="3888432" cy="23360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2C8C724-C5C4-4A5B-2B10-4BAA7E1B8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226" y="1113257"/>
            <a:ext cx="4932548" cy="257420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19A60F6-8F24-F82F-BAB8-7D9AC1D989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3647" y="4005064"/>
            <a:ext cx="6167706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216940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代码风格</a:t>
            </a:r>
            <a:endParaRPr lang="en-US" altLang="zh-CN" dirty="0"/>
          </a:p>
          <a:p>
            <a:r>
              <a:rPr lang="zh-CN" altLang="zh-CN" sz="1800" b="1" kern="100" dirty="0">
                <a:effectLst/>
                <a:latin typeface="等线 Light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风格严谨，格式规范，形式统一</a:t>
            </a:r>
            <a:endParaRPr lang="en-US" altLang="zh-CN" sz="1800" b="1" kern="100" dirty="0">
              <a:effectLst/>
              <a:latin typeface="等线 Light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zh-CN" sz="1800" b="1" kern="100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zh-CN" sz="1800" b="1" kern="100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8FF476A-9AE9-1018-D35A-98574A843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634" y="2312876"/>
            <a:ext cx="4846955" cy="351282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F0701CE-EBAB-D517-F56D-E6DD25776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848" y="2816932"/>
            <a:ext cx="4739005" cy="196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036713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代码风格</a:t>
            </a:r>
            <a:endParaRPr lang="zh-CN" altLang="zh-CN" sz="1800" b="1" kern="100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800" kern="10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符号命名讲究，既符合行业规范，也“望文生义”</a:t>
            </a:r>
            <a:endParaRPr lang="en-US" altLang="zh-CN" sz="1800" kern="100" dirty="0"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·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小米便签的符号命名遵循“驼峰命名法”，分为大、小驼峰法。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·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命名效果好，可以望文生义</a:t>
            </a:r>
          </a:p>
          <a:p>
            <a:pPr marL="0" indent="0">
              <a:buNone/>
            </a:pP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en-US" altLang="zh-CN" sz="1800" kern="100" dirty="0"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1800" b="1" kern="100" dirty="0">
              <a:effectLst/>
              <a:latin typeface="等线 Light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zh-CN" sz="1800" b="1" kern="100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657DADC-2E02-AEC8-5FD8-4A5F049DE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186" y="2744924"/>
            <a:ext cx="5364596" cy="361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7789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代码风格</a:t>
            </a:r>
            <a:endParaRPr lang="en-US" altLang="zh-CN" sz="1800" kern="100" dirty="0"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800" b="1" kern="100" dirty="0">
                <a:effectLst/>
                <a:latin typeface="等线 Light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使用注释，增强可读性</a:t>
            </a:r>
            <a:endParaRPr lang="en-US" altLang="zh-CN" sz="1800" b="1" kern="100" dirty="0">
              <a:effectLst/>
              <a:latin typeface="等线 Light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 algn="l">
              <a:lnSpc>
                <a:spcPct val="150000"/>
              </a:lnSpc>
              <a:buNone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·类注释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: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使用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JavaDoc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格式，在类的上方添加注释，描述类的功能、作者、版本等信息。</a:t>
            </a:r>
          </a:p>
          <a:p>
            <a:pPr indent="0" algn="l">
              <a:lnSpc>
                <a:spcPct val="150000"/>
              </a:lnSpc>
              <a:buNone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·方法注释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: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使用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JavaDoc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格式，在方法的上方添加注释，描述方法的功能、参数、返回值等信息。</a:t>
            </a:r>
          </a:p>
          <a:p>
            <a:pPr indent="0" algn="l">
              <a:lnSpc>
                <a:spcPct val="150000"/>
              </a:lnSpc>
              <a:buNone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·块注释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: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使用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/* */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进行多行注释，解释代码块的功能。</a:t>
            </a:r>
          </a:p>
          <a:p>
            <a:pPr indent="0" algn="l">
              <a:lnSpc>
                <a:spcPct val="150000"/>
              </a:lnSpc>
              <a:buNone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·行内注释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: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使用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//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进行行内注释，解释代码意图或备注信息。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DC3117E-24EF-D6C3-6FF9-C866C7293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3318" y="3140968"/>
            <a:ext cx="4426585" cy="285940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1795BA4-F1BC-7777-F6C9-CBF0D34F1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204" y="4026158"/>
            <a:ext cx="4010660" cy="197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26839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代码设计</a:t>
            </a:r>
            <a:endParaRPr lang="en-US" altLang="zh-CN" dirty="0"/>
          </a:p>
          <a:p>
            <a:r>
              <a:rPr lang="zh-CN" altLang="zh-CN" sz="180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可理解性方面，代码框架清晰</a:t>
            </a:r>
            <a:endParaRPr lang="en-US" altLang="zh-CN" sz="1800" kern="100" dirty="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A62319B-4546-064B-E874-784267301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206" y="748491"/>
            <a:ext cx="4180167" cy="579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90640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代码设计</a:t>
            </a:r>
            <a:endParaRPr lang="en-US" altLang="zh-CN" dirty="0"/>
          </a:p>
          <a:p>
            <a:r>
              <a:rPr lang="zh-CN" altLang="zh-CN" sz="180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模块化方面，每个文件中只有一个类，类与类之间通过特定的接口联系，模块化较为彻底，体现出清晰的软件设计思想</a:t>
            </a:r>
            <a:endParaRPr lang="zh-CN" altLang="en-US" sz="1800" kern="100" dirty="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690AF8E-DA79-E5A6-7FF3-DE394932A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946" y="2564904"/>
            <a:ext cx="7112549" cy="327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73562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代码设计</a:t>
            </a:r>
            <a:endParaRPr lang="en-US" altLang="zh-CN" dirty="0"/>
          </a:p>
          <a:p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信息隐藏与高内聚度、低耦合度方面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4A52302-1345-661F-CF61-4DD9BE5C4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90" y="2312876"/>
            <a:ext cx="6279247" cy="316835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9F9621A-ED11-03D9-168C-E645684A9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099" y="1246018"/>
            <a:ext cx="4407440" cy="213371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44BAA7E-3DF4-A321-7A43-B2FBB8ABC9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8792" y="3780283"/>
            <a:ext cx="4120408" cy="250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427690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编程技能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indent="0" algn="just">
              <a:lnSpc>
                <a:spcPct val="150000"/>
              </a:lnSpc>
              <a:buNone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·首先是“软实力”上，代码美观整洁，风格严谨讲究。命名合理，充分利用了代码编写本身的外观等物理性质，来一定程度上反映代码的逻辑性质。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 algn="just">
              <a:lnSpc>
                <a:spcPct val="150000"/>
              </a:lnSpc>
              <a:buNone/>
            </a:pP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·其次是“硬实力”上，代码模块化彻底，这样让代码的稳定性、可扩展性增强，同时结构因为模块化而清晰，增强了可读性。</a:t>
            </a:r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6330531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内部质量</a:t>
            </a:r>
            <a:endParaRPr lang="en-US" altLang="zh-CN" dirty="0"/>
          </a:p>
          <a:p>
            <a:r>
              <a:rPr lang="zh-CN" altLang="zh-CN" sz="180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小米便签的代码存在少量复杂的嵌套和循环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25F6394-27F2-C3D0-9A1C-6F96DAEF8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894" y="2312876"/>
            <a:ext cx="5072432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133254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内部质量</a:t>
            </a:r>
            <a:endParaRPr lang="en-US" altLang="zh-CN" dirty="0"/>
          </a:p>
          <a:p>
            <a:r>
              <a:rPr lang="zh-CN" altLang="zh-CN" sz="180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代码在处理错误和资源释放时存在问题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FC4C336-FB17-BFC9-6ACC-A8D62FF29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4926" y="2204864"/>
            <a:ext cx="5040560" cy="377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422521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内部质量</a:t>
            </a:r>
            <a:endParaRPr lang="en-US" altLang="zh-CN" dirty="0"/>
          </a:p>
          <a:p>
            <a:r>
              <a:rPr lang="zh-CN" altLang="zh-CN" sz="180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定义一些无意义常量</a:t>
            </a:r>
            <a:endParaRPr lang="en-US" altLang="zh-CN" sz="1800" kern="100" dirty="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80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80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80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80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没有完成一些需要额外工作或改进但未立即实现的区域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12A4176-0480-4D04-BD11-5344509C5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621" y="2075114"/>
            <a:ext cx="5274310" cy="8128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EE839FE-3F05-9574-27B6-5EF8FBC05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891" y="3485740"/>
            <a:ext cx="3262630" cy="286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22720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外部质量</a:t>
            </a:r>
            <a:endParaRPr lang="en-US" altLang="zh-CN" dirty="0"/>
          </a:p>
          <a:p>
            <a:r>
              <a:rPr lang="zh-CN" altLang="zh-CN" sz="180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兼容性问题</a:t>
            </a:r>
            <a:endParaRPr lang="en-US" altLang="zh-CN" sz="1800" kern="100" dirty="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80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E740ADB-A2B9-1AAD-870A-51C8D5FEC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051" y="1876584"/>
            <a:ext cx="5274310" cy="353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478597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外部质量</a:t>
            </a:r>
            <a:endParaRPr lang="en-US" altLang="zh-CN" dirty="0"/>
          </a:p>
          <a:p>
            <a:r>
              <a:rPr lang="zh-CN" altLang="en-US" sz="180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外观效果不够吸引人，比较简单粗糙</a:t>
            </a:r>
            <a:endParaRPr lang="en-US" altLang="zh-CN" sz="180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6DCF247-B283-9309-5E03-9091474E0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174" y="1232756"/>
            <a:ext cx="2669458" cy="524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860441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质量分析工具分析</a:t>
            </a:r>
            <a:endParaRPr lang="en-US" altLang="zh-CN" dirty="0"/>
          </a:p>
          <a:p>
            <a:r>
              <a:rPr lang="en-US" altLang="zh-CN" sz="1800" kern="100" dirty="0" err="1"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codeup</a:t>
            </a:r>
            <a:endParaRPr lang="en-US" altLang="zh-CN" sz="1800" kern="100" dirty="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80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735EE8D-64FD-DC39-6AE0-803E72517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398" y="1952836"/>
            <a:ext cx="5313616" cy="377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42622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质量分析工具分析</a:t>
            </a:r>
            <a:endParaRPr lang="en-US" altLang="zh-CN" dirty="0"/>
          </a:p>
          <a:p>
            <a:r>
              <a:rPr lang="en-US" altLang="zh-CN" sz="1800" kern="100" dirty="0" err="1"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Sonarqube</a:t>
            </a:r>
            <a:endParaRPr lang="en-US" altLang="zh-CN" sz="180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32601FC-42F4-0531-F9AF-8230510D9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729" y="2110699"/>
            <a:ext cx="9310093" cy="362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56815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955380C-43B8-FAFC-D14D-B4EE555C77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278" y="840342"/>
            <a:ext cx="4500500" cy="5610757"/>
          </a:xfr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C038434-5ACB-43D3-0D3C-B9459C5F6CD1}"/>
              </a:ext>
            </a:extLst>
          </p:cNvPr>
          <p:cNvSpPr txBox="1"/>
          <p:nvPr/>
        </p:nvSpPr>
        <p:spPr>
          <a:xfrm>
            <a:off x="334566" y="1592796"/>
            <a:ext cx="26282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前用例：</a:t>
            </a:r>
            <a:endParaRPr lang="en-U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zh-CN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登录到服务器</a:t>
            </a:r>
            <a:endParaRPr lang="en-U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zh-CN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便签的文本编辑</a:t>
            </a:r>
            <a:endParaRPr lang="en-U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zh-CN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便签的删除</a:t>
            </a:r>
            <a:endParaRPr lang="en-U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zh-CN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检索便签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F719219-2556-AAA6-BF42-1BB20EC2369A}"/>
              </a:ext>
            </a:extLst>
          </p:cNvPr>
          <p:cNvSpPr txBox="1"/>
          <p:nvPr/>
        </p:nvSpPr>
        <p:spPr>
          <a:xfrm>
            <a:off x="3565562" y="1580076"/>
            <a:ext cx="30532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后用例：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本地</a:t>
            </a:r>
            <a:r>
              <a:rPr lang="en-US" altLang="zh-CN" dirty="0"/>
              <a:t>APP</a:t>
            </a:r>
            <a:r>
              <a:rPr lang="zh-CN" altLang="en-US" dirty="0"/>
              <a:t>锁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便签的模式，字体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自动删除和回收功能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自动统计数量</a:t>
            </a: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638A31C3-11B7-3292-08D2-B6849DB25F51}"/>
              </a:ext>
            </a:extLst>
          </p:cNvPr>
          <p:cNvCxnSpPr/>
          <p:nvPr/>
        </p:nvCxnSpPr>
        <p:spPr>
          <a:xfrm>
            <a:off x="1648712" y="1844824"/>
            <a:ext cx="174619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FD717A0A-774F-BF68-80C8-B51E1651AB4E}"/>
              </a:ext>
            </a:extLst>
          </p:cNvPr>
          <p:cNvCxnSpPr>
            <a:cxnSpLocks/>
          </p:cNvCxnSpPr>
          <p:nvPr/>
        </p:nvCxnSpPr>
        <p:spPr>
          <a:xfrm>
            <a:off x="2388289" y="2564904"/>
            <a:ext cx="100661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A58D1064-1D92-1B55-85D9-BDEB68B55199}"/>
              </a:ext>
            </a:extLst>
          </p:cNvPr>
          <p:cNvCxnSpPr>
            <a:cxnSpLocks/>
          </p:cNvCxnSpPr>
          <p:nvPr/>
        </p:nvCxnSpPr>
        <p:spPr>
          <a:xfrm>
            <a:off x="2701829" y="3288627"/>
            <a:ext cx="69307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BFD39927-3A0E-6270-C932-13F23538824C}"/>
              </a:ext>
            </a:extLst>
          </p:cNvPr>
          <p:cNvCxnSpPr>
            <a:cxnSpLocks/>
          </p:cNvCxnSpPr>
          <p:nvPr/>
        </p:nvCxnSpPr>
        <p:spPr>
          <a:xfrm>
            <a:off x="2031851" y="3969060"/>
            <a:ext cx="136305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1F2E11EC-7592-2DA1-31B8-75F4ACB8D706}"/>
              </a:ext>
            </a:extLst>
          </p:cNvPr>
          <p:cNvCxnSpPr/>
          <p:nvPr/>
        </p:nvCxnSpPr>
        <p:spPr>
          <a:xfrm>
            <a:off x="1776221" y="4725144"/>
            <a:ext cx="174619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178868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6649EEB0-439D-5727-4AAE-807566FBF0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852" y="836712"/>
            <a:ext cx="6280708" cy="5750926"/>
          </a:xfrm>
        </p:spPr>
      </p:pic>
    </p:spTree>
    <p:extLst>
      <p:ext uri="{BB962C8B-B14F-4D97-AF65-F5344CB8AC3E}">
        <p14:creationId xmlns:p14="http://schemas.microsoft.com/office/powerpoint/2010/main" val="1250283322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D7F46-0FFE-40A6-D5CA-3DC112873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Ui</a:t>
            </a:r>
            <a:r>
              <a:rPr lang="zh-CN" altLang="en-US" dirty="0"/>
              <a:t>包中新增</a:t>
            </a:r>
            <a:r>
              <a:rPr lang="en-US" altLang="zh-CN" dirty="0" err="1"/>
              <a:t>SplashActivity</a:t>
            </a:r>
            <a:r>
              <a:rPr lang="zh-CN" altLang="en-US" dirty="0"/>
              <a:t>类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zh-CN" altLang="en-US" sz="1800" dirty="0"/>
              <a:t>作用：用来实现启动界面的功能，</a:t>
            </a:r>
            <a:endParaRPr lang="en-US" altLang="zh-CN" sz="1800" dirty="0"/>
          </a:p>
          <a:p>
            <a:pPr marL="0" indent="0">
              <a:buNone/>
            </a:pPr>
            <a:r>
              <a:rPr lang="en-US" altLang="zh-CN" sz="1800" dirty="0"/>
              <a:t>		</a:t>
            </a:r>
            <a:r>
              <a:rPr lang="zh-CN" altLang="en-US" sz="1800" dirty="0"/>
              <a:t>将原本软件启动时第一个运行的类从</a:t>
            </a:r>
            <a:r>
              <a:rPr lang="en-US" altLang="zh-CN" sz="1800" dirty="0" err="1"/>
              <a:t>NotesListActivity</a:t>
            </a:r>
            <a:endParaRPr lang="en-US" altLang="zh-CN" sz="1800" dirty="0"/>
          </a:p>
          <a:p>
            <a:pPr marL="0" indent="0">
              <a:buNone/>
            </a:pPr>
            <a:r>
              <a:rPr lang="en-US" altLang="zh-CN" sz="1800" dirty="0"/>
              <a:t>		</a:t>
            </a:r>
            <a:r>
              <a:rPr lang="zh-CN" altLang="en-US" sz="1800" dirty="0"/>
              <a:t>转到</a:t>
            </a:r>
            <a:r>
              <a:rPr lang="en-US" altLang="zh-CN" sz="1800" dirty="0" err="1"/>
              <a:t>SplashActivity</a:t>
            </a:r>
            <a:endParaRPr lang="en-US" altLang="zh-CN" sz="18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D200FF0-D9CF-75A3-0D69-54F18E2CB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74" y="3248980"/>
            <a:ext cx="5226183" cy="212423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C67AFD5-491C-9197-EBF8-D17C60B81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206" y="2960948"/>
            <a:ext cx="5406279" cy="297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420669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D7F46-0FFE-40A6-D5CA-3DC112873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NoteEditActivity</a:t>
            </a:r>
            <a:r>
              <a:rPr lang="zh-CN" altLang="en-US" dirty="0"/>
              <a:t>类</a:t>
            </a:r>
            <a:endParaRPr lang="en-US" altLang="zh-CN" dirty="0"/>
          </a:p>
          <a:p>
            <a:r>
              <a:rPr lang="zh-CN" altLang="en-US" sz="2000" dirty="0"/>
              <a:t>修改</a:t>
            </a:r>
            <a:r>
              <a:rPr lang="en-US" altLang="zh-CN" sz="2000" dirty="0" err="1"/>
              <a:t>saveNote</a:t>
            </a:r>
            <a:r>
              <a:rPr lang="en-US" altLang="zh-CN" sz="2000" dirty="0"/>
              <a:t>()</a:t>
            </a:r>
            <a:r>
              <a:rPr lang="zh-CN" altLang="en-US" sz="2000" dirty="0"/>
              <a:t>方法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EA77AC3-95E1-29DC-D4D1-5814B4822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90" y="2187103"/>
            <a:ext cx="5391407" cy="275473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E195791-F4E8-6779-8547-F9B65BCE3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206" y="2187104"/>
            <a:ext cx="4997414" cy="291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90063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D7F46-0FFE-40A6-D5CA-3DC112873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NoteEditActivity</a:t>
            </a:r>
            <a:r>
              <a:rPr lang="zh-CN" altLang="en-US" dirty="0"/>
              <a:t>类</a:t>
            </a:r>
            <a:endParaRPr lang="en-US" altLang="zh-CN" dirty="0"/>
          </a:p>
          <a:p>
            <a:r>
              <a:rPr lang="zh-CN" altLang="en-US" sz="2000" dirty="0"/>
              <a:t>新增</a:t>
            </a:r>
            <a:r>
              <a:rPr lang="en-US" altLang="zh-CN" sz="2000" dirty="0" err="1"/>
              <a:t>showSingleAlertDiglog</a:t>
            </a:r>
            <a:r>
              <a:rPr lang="en-US" altLang="zh-CN" sz="2000" dirty="0"/>
              <a:t>()</a:t>
            </a:r>
            <a:r>
              <a:rPr lang="zh-CN" altLang="en-US" sz="2000" dirty="0"/>
              <a:t>方法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F1F36D-9BBA-E3FD-B827-25A4ADD07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902" y="2204864"/>
            <a:ext cx="5220580" cy="420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998507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1323439"/>
          </a:xfrm>
        </p:spPr>
        <p:txBody>
          <a:bodyPr/>
          <a:lstStyle/>
          <a:p>
            <a:r>
              <a:rPr lang="zh-CN" altLang="en-US" dirty="0"/>
              <a:t>小米便签软件的质量分析（增加功能后）</a:t>
            </a:r>
            <a:br>
              <a:rPr lang="zh-CN" altLang="en-US" dirty="0"/>
            </a:b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D2FB83D-5468-1BFD-85F1-27FF9F3B3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547" y="980728"/>
            <a:ext cx="9225318" cy="538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564054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小米便签软件缺陷维护示例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A341C9C-7EBE-5C88-576D-CE4814BADB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98" y="1448780"/>
            <a:ext cx="6509574" cy="1332148"/>
          </a:xfr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25E4B8A-41BE-19B1-0A13-5F7EE799A7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540"/>
          <a:stretch/>
        </p:blipFill>
        <p:spPr>
          <a:xfrm>
            <a:off x="550590" y="2996952"/>
            <a:ext cx="5040560" cy="260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107696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1323439"/>
          </a:xfrm>
        </p:spPr>
        <p:txBody>
          <a:bodyPr/>
          <a:lstStyle/>
          <a:p>
            <a:r>
              <a:rPr lang="zh-CN" altLang="en-US" dirty="0"/>
              <a:t>小米便签软件的质量分析（缺陷维护后）</a:t>
            </a:r>
            <a:br>
              <a:rPr lang="zh-CN" altLang="en-US" dirty="0"/>
            </a:b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BF1D0C7-DC79-FC16-C171-44D881E41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822" y="836712"/>
            <a:ext cx="6912768" cy="490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42745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927B54F8-1EFD-93A1-7B97-C18A7A5794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90" y="1052736"/>
            <a:ext cx="2520280" cy="504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CD3379D-124F-FE7A-0054-3B4E21C62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654" y="998730"/>
            <a:ext cx="2625542" cy="514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12700E8-2347-6C56-299B-7E5AFF3B9E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543" y="932300"/>
            <a:ext cx="2625541" cy="5229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2F7E28E-6347-AFFF-ADED-F18BB9C3FC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5546" y="998730"/>
            <a:ext cx="2625540" cy="51903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7311031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873</TotalTime>
  <Words>1242</Words>
  <Application>Microsoft Office PowerPoint</Application>
  <PresentationFormat>自定义</PresentationFormat>
  <Paragraphs>165</Paragraphs>
  <Slides>35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3" baseType="lpstr">
      <vt:lpstr>等线</vt:lpstr>
      <vt:lpstr>等线 Light</vt:lpstr>
      <vt:lpstr>宋体</vt:lpstr>
      <vt:lpstr>微软雅黑</vt:lpstr>
      <vt:lpstr>Arial</vt:lpstr>
      <vt:lpstr>Times New Roman</vt:lpstr>
      <vt:lpstr>Wingdings</vt:lpstr>
      <vt:lpstr>自定义设计方案</vt:lpstr>
      <vt:lpstr>PowerPoint 演示文稿</vt:lpstr>
      <vt:lpstr>实践整体情况（1/2）</vt:lpstr>
      <vt:lpstr>实践整体情况（1/2）</vt:lpstr>
      <vt:lpstr>实践整体情况（1/2）</vt:lpstr>
      <vt:lpstr>实践整体情况（2/2）</vt:lpstr>
      <vt:lpstr>小米便签软件的用例图</vt:lpstr>
      <vt:lpstr>小米便签软件的架构图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小米便签软件新增功能后的用例图</vt:lpstr>
      <vt:lpstr>小米便签软件新增功能后的软件架构图</vt:lpstr>
      <vt:lpstr>小米便签软件新增代码示例（类）</vt:lpstr>
      <vt:lpstr>小米便签软件新增代码示例（方法）</vt:lpstr>
      <vt:lpstr>小米便签软件新增代码示例（方法）</vt:lpstr>
      <vt:lpstr>小米便签软件的质量分析（增加功能后） </vt:lpstr>
      <vt:lpstr>小米便签软件缺陷维护示例</vt:lpstr>
      <vt:lpstr>小米便签软件的质量分析（缺陷维护后） </vt:lpstr>
      <vt:lpstr>运行和演示小米便签的功能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YAPENG LI</cp:lastModifiedBy>
  <cp:revision>2474</cp:revision>
  <dcterms:created xsi:type="dcterms:W3CDTF">2113-01-01T00:00:00Z</dcterms:created>
  <dcterms:modified xsi:type="dcterms:W3CDTF">2024-01-18T18:47:43Z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ICV">
    <vt:lpwstr>B605E4BF24AC4015B4D9A70B13182C23</vt:lpwstr>
  </property>
</Properties>
</file>