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1" r:id="rId2"/>
    <p:sldId id="278" r:id="rId3"/>
    <p:sldId id="263" r:id="rId4"/>
    <p:sldId id="265" r:id="rId5"/>
    <p:sldId id="266" r:id="rId6"/>
    <p:sldId id="267" r:id="rId7"/>
    <p:sldId id="272" r:id="rId8"/>
    <p:sldId id="273" r:id="rId9"/>
    <p:sldId id="274" r:id="rId10"/>
    <p:sldId id="275" r:id="rId11"/>
    <p:sldId id="279" r:id="rId12"/>
    <p:sldId id="271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3B39-5CA7-4E6E-BE08-B36466285B64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F8DB4-7A12-47BB-A051-017CFAF775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F8DB4-7A12-47BB-A051-017CFAF7754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F8DB4-7A12-47BB-A051-017CFAF775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979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F8DB4-7A12-47BB-A051-017CFAF775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28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DA7FE-3C90-4A86-836A-8660047CC25D}" type="datetimeFigureOut">
              <a:rPr lang="zh-CN" altLang="en-US" smtClean="0"/>
              <a:t>2024/6/2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9F969-AF34-425B-85CD-3BCBB6F0DE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Visio_Drawing1.vsdx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403088"/>
            <a:ext cx="9144000" cy="2051824"/>
          </a:xfrm>
        </p:spPr>
        <p:txBody>
          <a:bodyPr>
            <a:normAutofit/>
          </a:bodyPr>
          <a:lstStyle/>
          <a:p>
            <a:r>
              <a:rPr lang="en-US" altLang="zh-CN" dirty="0"/>
              <a:t>2048</a:t>
            </a:r>
            <a:r>
              <a:rPr lang="zh-CN" altLang="en-US" dirty="0"/>
              <a:t>小游戏</a:t>
            </a:r>
            <a:br>
              <a:rPr lang="en-US" altLang="zh-CN" dirty="0"/>
            </a:br>
            <a:r>
              <a:rPr lang="zh-CN" altLang="en-US" dirty="0"/>
              <a:t>（</a:t>
            </a:r>
            <a:r>
              <a:rPr lang="en-US" altLang="zh-CN" dirty="0"/>
              <a:t>2048game)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E1C38C-1459-50F7-0570-F31534DCD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59771"/>
            <a:ext cx="10515600" cy="1325563"/>
          </a:xfrm>
        </p:spPr>
        <p:txBody>
          <a:bodyPr/>
          <a:lstStyle/>
          <a:p>
            <a:r>
              <a:rPr lang="zh-CN" altLang="en-US" dirty="0"/>
              <a:t>题目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C613D6-A9EB-605B-CC1A-5736028DF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分析、设计与实现</a:t>
            </a:r>
            <a:r>
              <a:rPr lang="en-US" altLang="zh-CN" dirty="0"/>
              <a:t>2048</a:t>
            </a:r>
            <a:r>
              <a:rPr lang="zh-CN" altLang="en-US" dirty="0"/>
              <a:t>小游戏，在</a:t>
            </a:r>
            <a:r>
              <a:rPr lang="en-US" altLang="zh-CN" dirty="0"/>
              <a:t>2048</a:t>
            </a:r>
            <a:r>
              <a:rPr lang="zh-CN" altLang="en-US" dirty="0"/>
              <a:t>游戏中，玩家通过操作数字方块的上下左右移动，使相同数字的方块相邻时合并成一个新的方块，并不断地合并形成更大的数字方块，直到无法继续移动或者达到了目标数字</a:t>
            </a:r>
            <a:r>
              <a:rPr lang="en-US" altLang="zh-CN" dirty="0"/>
              <a:t>2048</a:t>
            </a:r>
            <a:r>
              <a:rPr lang="zh-CN" altLang="en-US" dirty="0"/>
              <a:t>就算胜利。整个游戏的核心就是不断地合并数字方块，直到达到</a:t>
            </a:r>
            <a:r>
              <a:rPr lang="en-US" altLang="zh-CN" dirty="0"/>
              <a:t>2048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283382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621791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7422" y="1099457"/>
            <a:ext cx="11220995" cy="4998348"/>
          </a:xfrm>
        </p:spPr>
        <p:txBody>
          <a:bodyPr>
            <a:noAutofit/>
          </a:bodyPr>
          <a:lstStyle/>
          <a:p>
            <a:r>
              <a:rPr lang="zh-CN" altLang="en-US" sz="4800" dirty="0">
                <a:solidFill>
                  <a:schemeClr val="bg1"/>
                </a:solidFill>
              </a:rPr>
              <a:t>在</a:t>
            </a:r>
            <a:r>
              <a:rPr lang="en-US" altLang="zh-CN" sz="4800" dirty="0">
                <a:solidFill>
                  <a:schemeClr val="bg1"/>
                </a:solidFill>
              </a:rPr>
              <a:t>2048</a:t>
            </a:r>
            <a:r>
              <a:rPr lang="zh-CN" altLang="en-US" sz="4800" dirty="0">
                <a:solidFill>
                  <a:schemeClr val="bg1"/>
                </a:solidFill>
              </a:rPr>
              <a:t>游戏中，玩家</a:t>
            </a:r>
            <a:r>
              <a:rPr lang="zh-CN" altLang="en-US" sz="4800" dirty="0"/>
              <a:t>通过操作数字方块的</a:t>
            </a:r>
            <a:r>
              <a:rPr lang="zh-CN" altLang="en-US" sz="4800" dirty="0">
                <a:solidFill>
                  <a:schemeClr val="bg1"/>
                </a:solidFill>
              </a:rPr>
              <a:t>上下左右移动，使相同</a:t>
            </a:r>
            <a:r>
              <a:rPr lang="zh-CN" altLang="en-US" sz="4800" dirty="0"/>
              <a:t>数字的方块相邻时</a:t>
            </a:r>
            <a:r>
              <a:rPr lang="zh-CN" altLang="en-US" sz="4800" dirty="0">
                <a:solidFill>
                  <a:schemeClr val="bg1"/>
                </a:solidFill>
              </a:rPr>
              <a:t>合并成一个新的方块，</a:t>
            </a:r>
            <a:r>
              <a:rPr lang="zh-CN" altLang="en-US" sz="4800" dirty="0"/>
              <a:t>并不断地合并形成</a:t>
            </a:r>
            <a:r>
              <a:rPr lang="zh-CN" altLang="en-US" sz="4800" dirty="0">
                <a:solidFill>
                  <a:schemeClr val="bg1"/>
                </a:solidFill>
              </a:rPr>
              <a:t>更大的数字方块，直到</a:t>
            </a:r>
            <a:r>
              <a:rPr lang="zh-CN" altLang="en-US" sz="4800" dirty="0"/>
              <a:t>无法继续移动或者</a:t>
            </a:r>
            <a:r>
              <a:rPr lang="zh-CN" altLang="en-US" sz="4800" dirty="0">
                <a:solidFill>
                  <a:schemeClr val="bg1"/>
                </a:solidFill>
              </a:rPr>
              <a:t>达到了目标数字</a:t>
            </a:r>
            <a:r>
              <a:rPr lang="en-US" altLang="zh-CN" sz="4800" dirty="0">
                <a:solidFill>
                  <a:schemeClr val="bg1"/>
                </a:solidFill>
              </a:rPr>
              <a:t>2048</a:t>
            </a:r>
            <a:r>
              <a:rPr lang="zh-CN" altLang="en-US" sz="4800" dirty="0"/>
              <a:t>就算胜利。整个游戏</a:t>
            </a:r>
            <a:r>
              <a:rPr lang="zh-CN" altLang="en-US" sz="4800" dirty="0">
                <a:solidFill>
                  <a:schemeClr val="bg1"/>
                </a:solidFill>
              </a:rPr>
              <a:t>的核心就是不断地合并</a:t>
            </a:r>
            <a:r>
              <a:rPr lang="zh-CN" altLang="en-US" sz="4800" dirty="0"/>
              <a:t>数字方块，直到达</a:t>
            </a:r>
            <a:r>
              <a:rPr lang="zh-CN" altLang="en-US" sz="4800" dirty="0">
                <a:solidFill>
                  <a:schemeClr val="bg1"/>
                </a:solidFill>
              </a:rPr>
              <a:t>到</a:t>
            </a:r>
            <a:r>
              <a:rPr lang="en-US" altLang="zh-CN" sz="4800" dirty="0">
                <a:solidFill>
                  <a:schemeClr val="bg1"/>
                </a:solidFill>
              </a:rPr>
              <a:t>2048</a:t>
            </a:r>
            <a:r>
              <a:rPr lang="zh-CN" altLang="en-US" sz="4800" dirty="0">
                <a:solidFill>
                  <a:schemeClr val="bg1"/>
                </a:solidFill>
              </a:rPr>
              <a:t>，挑战玩家逻</a:t>
            </a:r>
            <a:r>
              <a:rPr lang="zh-CN" altLang="en-US" sz="4800" dirty="0"/>
              <a:t>辑思维和操作技巧。。  </a:t>
            </a:r>
            <a:endParaRPr lang="zh-CN" alt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267307"/>
            <a:ext cx="12192000" cy="359069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5502" y="1878662"/>
            <a:ext cx="11220995" cy="3757004"/>
          </a:xfrm>
        </p:spPr>
        <p:txBody>
          <a:bodyPr>
            <a:noAutofit/>
          </a:bodyPr>
          <a:lstStyle/>
          <a:p>
            <a:r>
              <a:rPr lang="zh-CN" altLang="zh-CN" sz="5400" dirty="0"/>
              <a:t>游戏板块设计：</a:t>
            </a:r>
            <a:r>
              <a:rPr lang="en-US" altLang="zh-CN" sz="5400" dirty="0"/>
              <a:t>2048</a:t>
            </a:r>
            <a:r>
              <a:rPr lang="zh-CN" altLang="zh-CN" sz="5400" dirty="0"/>
              <a:t>小游戏的核心是方块的移动和合并，因此需要设计一个游戏板块来展示数字方块的状态，并</a:t>
            </a:r>
            <a:r>
              <a:rPr lang="zh-CN" altLang="zh-CN" sz="5400" dirty="0">
                <a:solidFill>
                  <a:schemeClr val="bg1"/>
                </a:solidFill>
              </a:rPr>
              <a:t>接受玩家操作。这涉及到界面布局、图形绘制、动画效果等方面的技术实现。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88926" y="1"/>
            <a:ext cx="6003073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411687" y="530022"/>
            <a:ext cx="51598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游戏设计能力：学生在开发</a:t>
            </a:r>
            <a:r>
              <a:rPr lang="en-US" altLang="zh-CN" sz="4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2048</a:t>
            </a:r>
            <a:r>
              <a:rPr lang="zh-CN" altLang="zh-CN" sz="4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小游戏的过程中，可以提升自己的游戏设计与逻辑思维能力，了解游戏开发的基本流程和原理。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CD61C5D-95E3-71A4-C8BD-6FC9D1D68722}"/>
              </a:ext>
            </a:extLst>
          </p:cNvPr>
          <p:cNvSpPr txBox="1"/>
          <p:nvPr/>
        </p:nvSpPr>
        <p:spPr>
          <a:xfrm>
            <a:off x="152400" y="530022"/>
            <a:ext cx="497477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技术提升：通过开发这个小游戏，可以帮助学生掌握</a:t>
            </a:r>
            <a:r>
              <a:rPr lang="en-US" altLang="zh-CN" sz="4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Python</a:t>
            </a:r>
            <a:r>
              <a:rPr lang="zh-CN" altLang="zh-CN" sz="4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编程语言和游戏开发库的使用，提升他们的编程能力和项目实施经验。</a:t>
            </a:r>
          </a:p>
          <a:p>
            <a:r>
              <a:rPr lang="en-US" altLang="zh-CN" sz="4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 </a:t>
            </a:r>
            <a:endParaRPr lang="zh-CN" altLang="zh-CN" sz="40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endParaRPr lang="zh-CN" altLang="en-US" sz="66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37122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52535" y="3810475"/>
            <a:ext cx="107400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成本低廉：开发</a:t>
            </a:r>
            <a:r>
              <a:rPr lang="en-US" altLang="zh-CN" dirty="0"/>
              <a:t>Python</a:t>
            </a:r>
            <a:r>
              <a:rPr lang="zh-CN" altLang="zh-CN" dirty="0"/>
              <a:t>小游戏的成本相对较低，主要投入在开发工具和时间成本上。</a:t>
            </a:r>
          </a:p>
          <a:p>
            <a:r>
              <a:rPr lang="en-US" altLang="zh-CN" dirty="0"/>
              <a:t> </a:t>
            </a:r>
            <a:endParaRPr lang="zh-CN" altLang="zh-CN" dirty="0"/>
          </a:p>
          <a:p>
            <a:r>
              <a:rPr lang="zh-CN" altLang="zh-CN" dirty="0"/>
              <a:t>收益潜力：尽管单个小游戏的收益可能有限，但若能够获得一定数量的用户和流量，依然有一定的商业潜力。</a:t>
            </a:r>
          </a:p>
          <a:p>
            <a:r>
              <a:rPr lang="en-US" altLang="zh-CN" dirty="0"/>
              <a:t> </a:t>
            </a:r>
            <a:endParaRPr lang="zh-CN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352535" y="871281"/>
            <a:ext cx="76866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zh-CN" dirty="0">
                <a:solidFill>
                  <a:schemeClr val="bg1"/>
                </a:solidFill>
              </a:rPr>
              <a:t>语言：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zh-CN" dirty="0">
                <a:solidFill>
                  <a:schemeClr val="bg1"/>
                </a:solidFill>
              </a:rPr>
              <a:t>是一种简单易学的编程语言，适合用于开发小型游戏项目，具有丰富的第三方库和资源支持。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 </a:t>
            </a:r>
            <a:endParaRPr lang="zh-CN" altLang="zh-CN" dirty="0">
              <a:solidFill>
                <a:schemeClr val="bg1"/>
              </a:solidFill>
            </a:endParaRPr>
          </a:p>
          <a:p>
            <a:r>
              <a:rPr lang="zh-CN" altLang="zh-CN" dirty="0">
                <a:solidFill>
                  <a:schemeClr val="bg1"/>
                </a:solidFill>
              </a:rPr>
              <a:t>游戏开发库：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zh-CN" dirty="0">
                <a:solidFill>
                  <a:schemeClr val="bg1"/>
                </a:solidFill>
              </a:rPr>
              <a:t>有许多游戏开发库，如</a:t>
            </a:r>
            <a:r>
              <a:rPr lang="en-US" altLang="zh-CN" dirty="0" err="1">
                <a:solidFill>
                  <a:schemeClr val="bg1"/>
                </a:solidFill>
              </a:rPr>
              <a:t>Pygame</a:t>
            </a:r>
            <a:r>
              <a:rPr lang="zh-CN" altLang="zh-CN" dirty="0">
                <a:solidFill>
                  <a:schemeClr val="bg1"/>
                </a:solidFill>
              </a:rPr>
              <a:t>、</a:t>
            </a:r>
            <a:r>
              <a:rPr lang="en-US" altLang="zh-CN" dirty="0" err="1">
                <a:solidFill>
                  <a:schemeClr val="bg1"/>
                </a:solidFill>
              </a:rPr>
              <a:t>Pyglet</a:t>
            </a:r>
            <a:r>
              <a:rPr lang="zh-CN" altLang="zh-CN" dirty="0">
                <a:solidFill>
                  <a:schemeClr val="bg1"/>
                </a:solidFill>
              </a:rPr>
              <a:t>等，可以帮助开发者快速构建游戏界面和逻辑。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 </a:t>
            </a:r>
            <a:endParaRPr lang="zh-CN" altLang="zh-CN" dirty="0">
              <a:solidFill>
                <a:schemeClr val="bg1"/>
              </a:solidFill>
            </a:endParaRPr>
          </a:p>
          <a:p>
            <a:r>
              <a:rPr lang="zh-CN" altLang="zh-CN" dirty="0">
                <a:solidFill>
                  <a:schemeClr val="bg1"/>
                </a:solidFill>
              </a:rPr>
              <a:t>跨平台性：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zh-CN" dirty="0">
                <a:solidFill>
                  <a:schemeClr val="bg1"/>
                </a:solidFill>
              </a:rPr>
              <a:t>可以跨平台运行，可以在</a:t>
            </a:r>
            <a:r>
              <a:rPr lang="en-US" altLang="zh-CN" dirty="0">
                <a:solidFill>
                  <a:schemeClr val="bg1"/>
                </a:solidFill>
              </a:rPr>
              <a:t>Windows</a:t>
            </a:r>
            <a:r>
              <a:rPr lang="zh-CN" altLang="zh-CN" dirty="0">
                <a:solidFill>
                  <a:schemeClr val="bg1"/>
                </a:solidFill>
              </a:rPr>
              <a:t>、</a:t>
            </a:r>
            <a:r>
              <a:rPr lang="en-US" altLang="zh-CN" dirty="0">
                <a:solidFill>
                  <a:schemeClr val="bg1"/>
                </a:solidFill>
              </a:rPr>
              <a:t>macOS</a:t>
            </a:r>
            <a:r>
              <a:rPr lang="zh-CN" altLang="zh-CN" dirty="0">
                <a:solidFill>
                  <a:schemeClr val="bg1"/>
                </a:solidFill>
              </a:rPr>
              <a:t>和</a:t>
            </a:r>
            <a:r>
              <a:rPr lang="en-US" altLang="zh-CN" dirty="0">
                <a:solidFill>
                  <a:schemeClr val="bg1"/>
                </a:solidFill>
              </a:rPr>
              <a:t>Linux</a:t>
            </a:r>
            <a:r>
              <a:rPr lang="zh-CN" altLang="zh-CN" dirty="0">
                <a:solidFill>
                  <a:schemeClr val="bg1"/>
                </a:solidFill>
              </a:rPr>
              <a:t>等操作系统上开发和运行游戏。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 </a:t>
            </a:r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E427229-5F07-4FC4-9D16-C6E6DFBF218C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776273-17EB-4878-A909-6E7EE7DC5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83" y="289855"/>
            <a:ext cx="10515600" cy="1325563"/>
          </a:xfrm>
        </p:spPr>
        <p:txBody>
          <a:bodyPr/>
          <a:lstStyle/>
          <a:p>
            <a:pPr algn="l"/>
            <a:r>
              <a:rPr lang="zh-CN" altLang="en-US" b="1" dirty="0">
                <a:solidFill>
                  <a:schemeClr val="bg1"/>
                </a:solidFill>
                <a:latin typeface="PingFang SC"/>
              </a:rPr>
              <a:t>游戏主界面</a:t>
            </a:r>
            <a:endParaRPr lang="zh-CN" altLang="en-US" b="1" i="0" dirty="0">
              <a:solidFill>
                <a:schemeClr val="bg1"/>
              </a:solidFill>
              <a:effectLst/>
              <a:latin typeface="PingFang SC"/>
            </a:endParaRPr>
          </a:p>
        </p:txBody>
      </p:sp>
      <p:pic>
        <p:nvPicPr>
          <p:cNvPr id="1027" name="图片 1">
            <a:extLst>
              <a:ext uri="{FF2B5EF4-FFF2-40B4-BE49-F238E27FC236}">
                <a16:creationId xmlns:a16="http://schemas.microsoft.com/office/drawing/2014/main" id="{47F8FA11-5BD6-1409-631A-55C6D10A2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464" y="1077686"/>
            <a:ext cx="3826535" cy="514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858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7C985C4-B417-4790-9A25-A0E1B42D5665}"/>
              </a:ext>
            </a:extLst>
          </p:cNvPr>
          <p:cNvSpPr/>
          <p:nvPr/>
        </p:nvSpPr>
        <p:spPr>
          <a:xfrm>
            <a:off x="0" y="1461772"/>
            <a:ext cx="12192000" cy="539622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F5CC769-0C5D-40C9-9756-F3F53BCC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1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CN" altLang="zh-CN" sz="8800" b="0" kern="100" dirty="0">
                <a:effectLst/>
                <a:latin typeface="等线" panose="02010600030101010101" pitchFamily="2" charset="-122"/>
                <a:ea typeface="黑体" panose="02010609060101010101" pitchFamily="49" charset="-122"/>
              </a:rPr>
              <a:t>需求描述</a:t>
            </a:r>
            <a:br>
              <a:rPr lang="zh-CN" altLang="zh-CN" sz="8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</a:br>
            <a:endParaRPr lang="zh-CN" altLang="en-US" sz="8800" b="1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6CDC7C0-C068-85FB-61C4-E8BBB48A2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1772"/>
            <a:ext cx="10798629" cy="52873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需求</a:t>
            </a:r>
            <a:r>
              <a:rPr lang="en-US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：游戏初始化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描述：当游戏启动时，初始化游戏界面，包括创建游戏棋盘、生成初始方块等。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输入：无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输出：初始化后的游戏界面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需求</a:t>
            </a:r>
            <a:r>
              <a:rPr lang="en-US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：用户输入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描述：响应用户的上、下、左、右方向键操作，移动方块并合并相同数字的方块。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输入：用户的按键操作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输出：更新后的游戏界面和得分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需求</a:t>
            </a:r>
            <a:r>
              <a:rPr lang="en-US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：游戏结束判断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描述：在每次用户操作后，判断游戏是否结束（无法再进行有效移动）。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输入：当前游戏状态</a:t>
            </a:r>
            <a:endParaRPr lang="en-US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输出：游戏是否结束的标识</a:t>
            </a:r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76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5B483-E978-4C9C-8E01-277AE5D07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系统功能分析</a:t>
            </a:r>
            <a:b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</a:b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330402-92F3-47C0-9861-440A6A69FB0E}"/>
              </a:ext>
            </a:extLst>
          </p:cNvPr>
          <p:cNvSpPr/>
          <p:nvPr/>
        </p:nvSpPr>
        <p:spPr>
          <a:xfrm>
            <a:off x="0" y="1394493"/>
            <a:ext cx="12192000" cy="555059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266C997-43AF-6E9C-F1DC-A61D8D9E6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18435"/>
              </p:ext>
            </p:extLst>
          </p:nvPr>
        </p:nvGraphicFramePr>
        <p:xfrm>
          <a:off x="1197429" y="1394493"/>
          <a:ext cx="9067800" cy="5098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3900">
                  <a:extLst>
                    <a:ext uri="{9D8B030D-6E8A-4147-A177-3AD203B41FA5}">
                      <a16:colId xmlns:a16="http://schemas.microsoft.com/office/drawing/2014/main" val="2538385552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2544229665"/>
                    </a:ext>
                  </a:extLst>
                </a:gridCol>
              </a:tblGrid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游戏初始化模块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负责初始化游戏界面和生成初始数字块。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5646842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8858092"/>
                  </a:ext>
                </a:extLst>
              </a:tr>
              <a:tr h="566488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游戏逻辑模块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包括移动数字块、合并数字块、计分等游戏逻辑处理。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226144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52163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用户交互模块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处理用户输入操作，如上下左右移动数字块。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3731654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782153"/>
                  </a:ext>
                </a:extLst>
              </a:tr>
              <a:tr h="566488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界面显示模块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负责显示游戏界面，包括游戏面板、得分、提示信息等。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9291449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866882"/>
                  </a:ext>
                </a:extLst>
              </a:tr>
              <a:tr h="566488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 dirty="0">
                          <a:effectLst/>
                        </a:rPr>
                        <a:t>游戏状态检查模块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检查游戏是否结束，判断是否还有可移动的数字块或者是否达到</a:t>
                      </a:r>
                      <a:r>
                        <a:rPr lang="en-US" sz="1050" kern="100">
                          <a:effectLst/>
                        </a:rPr>
                        <a:t>2048</a:t>
                      </a:r>
                      <a:r>
                        <a:rPr lang="zh-CN" sz="1050" kern="100">
                          <a:effectLst/>
                        </a:rPr>
                        <a:t>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0235496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6329136"/>
                  </a:ext>
                </a:extLst>
              </a:tr>
              <a:tr h="566488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游戏结束处理模块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处理游戏结束后的逻辑，如显示游戏结束信息、重新开始游戏等。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0444706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715283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数据保存模块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</a:rPr>
                        <a:t>保存游戏得分和记录，以便下次游戏时能够继续。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4139679"/>
                  </a:ext>
                </a:extLst>
              </a:tr>
              <a:tr h="283243"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30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036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8F1B52-34D2-47AF-A8D8-F3E5F523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b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</a:br>
            <a:endParaRPr lang="zh-CN" altLang="en-US" sz="6000" dirty="0"/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24A69C3F-3481-35F2-98D5-7104EC74C0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119138"/>
              </p:ext>
            </p:extLst>
          </p:nvPr>
        </p:nvGraphicFramePr>
        <p:xfrm>
          <a:off x="2231572" y="876753"/>
          <a:ext cx="7156839" cy="5981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651722" imgH="5156507" progId="Visio.Drawing.15">
                  <p:embed/>
                </p:oleObj>
              </mc:Choice>
              <mc:Fallback>
                <p:oleObj name="Visio" r:id="rId2" imgW="5651722" imgH="5156507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1572" y="876753"/>
                        <a:ext cx="7156839" cy="59812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0714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8F1B52-34D2-47AF-A8D8-F3E5F523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sz="5300" kern="100" dirty="0">
                <a:effectLst/>
                <a:latin typeface="+mj-ea"/>
                <a:cs typeface="Times New Roman" panose="02020603050405020304" pitchFamily="18" charset="0"/>
              </a:rPr>
              <a:t>游戏过程流程</a:t>
            </a:r>
            <a:r>
              <a:rPr lang="zh-CN" altLang="en-US" sz="5300" b="1" kern="100" dirty="0">
                <a:solidFill>
                  <a:srgbClr val="000000"/>
                </a:solidFill>
                <a:latin typeface="+mj-ea"/>
              </a:rPr>
              <a:t>图</a:t>
            </a:r>
            <a:b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</a:br>
            <a:endParaRPr lang="zh-CN" altLang="en-US" sz="6000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17245A4-3927-6383-BC26-9800ADC51D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15540"/>
              </p:ext>
            </p:extLst>
          </p:nvPr>
        </p:nvGraphicFramePr>
        <p:xfrm>
          <a:off x="0" y="20639"/>
          <a:ext cx="11781633" cy="607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093061" imgH="3657600" progId="Visio.Drawing.15">
                  <p:embed/>
                </p:oleObj>
              </mc:Choice>
              <mc:Fallback>
                <p:oleObj name="Visio" r:id="rId2" imgW="7093061" imgH="3657600" progId="Visio.Drawing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39"/>
                        <a:ext cx="11781633" cy="607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545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5210" y="21056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9900" b="1" dirty="0">
                <a:ln w="76200">
                  <a:solidFill>
                    <a:schemeClr val="bg1"/>
                  </a:solidFill>
                </a:ln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THANKS</a:t>
            </a:r>
            <a:endParaRPr lang="zh-CN" altLang="en-US" sz="19900" b="1" dirty="0">
              <a:solidFill>
                <a:schemeClr val="dk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zh-CN" altLang="en-US" sz="19900" b="1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DF397A9-1405-1BBA-FB99-989CA5861A26}"/>
              </a:ext>
            </a:extLst>
          </p:cNvPr>
          <p:cNvSpPr txBox="1"/>
          <p:nvPr/>
        </p:nvSpPr>
        <p:spPr>
          <a:xfrm>
            <a:off x="9590133" y="4517570"/>
            <a:ext cx="3113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36021326967_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698</Words>
  <Application>Microsoft Office PowerPoint</Application>
  <PresentationFormat>宽屏</PresentationFormat>
  <Paragraphs>70</Paragraphs>
  <Slides>12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Microsoft YaHei Light</vt:lpstr>
      <vt:lpstr>PingFang SC</vt:lpstr>
      <vt:lpstr>等线</vt:lpstr>
      <vt:lpstr>等线 Light</vt:lpstr>
      <vt:lpstr>宋体</vt:lpstr>
      <vt:lpstr>Arial</vt:lpstr>
      <vt:lpstr>Times New Roman</vt:lpstr>
      <vt:lpstr>Office 主题​​</vt:lpstr>
      <vt:lpstr>Microsoft Visio 绘图</vt:lpstr>
      <vt:lpstr>2048小游戏 （2048game)</vt:lpstr>
      <vt:lpstr>题目</vt:lpstr>
      <vt:lpstr>在2048游戏中，玩家通过操作数字方块的上下左右移动，使相同数字的方块相邻时合并成一个新的方块，并不断地合并形成更大的数字方块，直到无法继续移动或者达到了目标数字2048就算胜利。整个游戏的核心就是不断地合并数字方块，直到达到2048，挑战玩家逻辑思维和操作技巧。。  </vt:lpstr>
      <vt:lpstr>游戏板块设计：2048小游戏的核心是方块的移动和合并，因此需要设计一个游戏板块来展示数字方块的状态，并接受玩家操作。这涉及到界面布局、图形绘制、动画效果等方面的技术实现。</vt:lpstr>
      <vt:lpstr>PowerPoint 演示文稿</vt:lpstr>
      <vt:lpstr>PowerPoint 演示文稿</vt:lpstr>
      <vt:lpstr>游戏主界面</vt:lpstr>
      <vt:lpstr>需求描述 </vt:lpstr>
      <vt:lpstr>系统功能分析 </vt:lpstr>
      <vt:lpstr>图 </vt:lpstr>
      <vt:lpstr>游戏过程流程图 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 （Artificial Intelligence)</dc:title>
  <dc:creator>gd</dc:creator>
  <cp:lastModifiedBy>宇轩 张</cp:lastModifiedBy>
  <cp:revision>20</cp:revision>
  <dcterms:created xsi:type="dcterms:W3CDTF">2021-11-04T06:17:00Z</dcterms:created>
  <dcterms:modified xsi:type="dcterms:W3CDTF">2024-06-02T11:54:39Z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5CA4C48D1EF44770A79B500B126F4181</vt:lpwstr>
  </property>
  <property fmtid="{D5CDD505-2E9C-101B-9397-08002B2CF9AE}" pid="3" name="KSOProductBuildVer">
    <vt:lpwstr>2052-11.1.0.11045</vt:lpwstr>
  </property>
</Properties>
</file>