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61"/>
  </p:handoutMasterIdLst>
  <p:sldIdLst>
    <p:sldId id="256" r:id="rId3"/>
    <p:sldId id="321" r:id="rId4"/>
    <p:sldId id="322" r:id="rId6"/>
    <p:sldId id="341" r:id="rId7"/>
    <p:sldId id="342" r:id="rId8"/>
    <p:sldId id="344" r:id="rId9"/>
    <p:sldId id="368" r:id="rId10"/>
    <p:sldId id="370" r:id="rId11"/>
    <p:sldId id="371" r:id="rId12"/>
    <p:sldId id="369" r:id="rId13"/>
    <p:sldId id="372" r:id="rId14"/>
    <p:sldId id="373" r:id="rId15"/>
    <p:sldId id="378" r:id="rId16"/>
    <p:sldId id="343" r:id="rId17"/>
    <p:sldId id="331" r:id="rId18"/>
    <p:sldId id="330" r:id="rId19"/>
    <p:sldId id="374" r:id="rId20"/>
    <p:sldId id="423" r:id="rId21"/>
    <p:sldId id="422" r:id="rId22"/>
    <p:sldId id="379" r:id="rId23"/>
    <p:sldId id="380" r:id="rId24"/>
    <p:sldId id="381" r:id="rId25"/>
    <p:sldId id="384" r:id="rId26"/>
    <p:sldId id="385" r:id="rId27"/>
    <p:sldId id="386" r:id="rId28"/>
    <p:sldId id="387" r:id="rId29"/>
    <p:sldId id="388" r:id="rId30"/>
    <p:sldId id="383" r:id="rId31"/>
    <p:sldId id="406" r:id="rId32"/>
    <p:sldId id="407" r:id="rId33"/>
    <p:sldId id="408" r:id="rId34"/>
    <p:sldId id="382" r:id="rId35"/>
    <p:sldId id="377" r:id="rId36"/>
    <p:sldId id="410" r:id="rId37"/>
    <p:sldId id="411" r:id="rId38"/>
    <p:sldId id="412" r:id="rId39"/>
    <p:sldId id="413" r:id="rId40"/>
    <p:sldId id="414" r:id="rId41"/>
    <p:sldId id="417" r:id="rId42"/>
    <p:sldId id="418" r:id="rId43"/>
    <p:sldId id="415" r:id="rId44"/>
    <p:sldId id="416" r:id="rId45"/>
    <p:sldId id="419" r:id="rId46"/>
    <p:sldId id="420" r:id="rId47"/>
    <p:sldId id="425" r:id="rId48"/>
    <p:sldId id="325" r:id="rId49"/>
    <p:sldId id="346" r:id="rId50"/>
    <p:sldId id="359" r:id="rId51"/>
    <p:sldId id="324" r:id="rId52"/>
    <p:sldId id="332" r:id="rId53"/>
    <p:sldId id="462" r:id="rId54"/>
    <p:sldId id="326" r:id="rId55"/>
    <p:sldId id="349" r:id="rId56"/>
    <p:sldId id="329" r:id="rId57"/>
    <p:sldId id="328" r:id="rId58"/>
    <p:sldId id="347" r:id="rId59"/>
    <p:sldId id="348" r:id="rId60"/>
  </p:sldIdLst>
  <p:sldSz cx="9144000" cy="6858000" type="screen4x3"/>
  <p:notesSz cx="7099300" cy="10234295"/>
  <p:custDataLst>
    <p:tags r:id="rId65"/>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p:cViewPr varScale="1">
        <p:scale>
          <a:sx n="85" d="100"/>
          <a:sy n="85" d="100"/>
        </p:scale>
        <p:origin x="1378" y="58"/>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gs" Target="tags/tag3.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handoutMaster" Target="handoutMasters/handoutMaster1.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image" Target="../media/image31.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image" Target="../media/image33.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image" Target="../media/image35.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40.png"/><Relationship Id="rId1" Type="http://schemas.openxmlformats.org/officeDocument/2006/relationships/image" Target="../media/image39.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42.png"/><Relationship Id="rId1" Type="http://schemas.openxmlformats.org/officeDocument/2006/relationships/image" Target="../media/image41.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43.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46.png"/><Relationship Id="rId1"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image" Target="../media/image48.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image" Target="../media/image6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2.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“电影评荐系统”</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4" y="3429000"/>
            <a:ext cx="6121400" cy="1944216"/>
          </a:xfrm>
          <a:noFill/>
        </p:spPr>
        <p:txBody>
          <a:bodyPr>
            <a:normAutofit fontScale="85000" lnSpcReduction="20000"/>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曾韡屹</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200340089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丁昊</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200340090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冯大川</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200340091</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付铠彪</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200340102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卢勃旭</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现实问题</a:t>
            </a:r>
            <a:endParaRPr lang="zh-CN" altLang="en-US" dirty="0"/>
          </a:p>
          <a:p>
            <a:pPr lvl="1"/>
            <a:r>
              <a:rPr lang="zh-CN" altLang="en-US" dirty="0"/>
              <a:t>当前人们生活的速度在加快，传统模式的电影信息系统满足不足了现代人的生活追求；服务质量、服务速度、服务的特色内容等等在改变人们的思想。因此设计一个可以交互的电影推荐系统来解决这个问题，一方面可以更好的展现互联网上电影直观性，另一方面可以更好的来适应时代的发展通过以人们更为熟悉、更受欢迎、更便捷的方式来对电影推荐方式进行发展。</a:t>
            </a:r>
            <a:endParaRPr lang="zh-CN" altLang="en-US" dirty="0"/>
          </a:p>
          <a:p>
            <a:pPr marL="109855" indent="0">
              <a:buNone/>
            </a:pPr>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核心功能</a:t>
            </a:r>
            <a:endParaRPr lang="zh-CN" altLang="en-US" dirty="0"/>
          </a:p>
          <a:p>
            <a:pPr lvl="1"/>
            <a:r>
              <a:rPr lang="zh-CN" altLang="en-US" dirty="0"/>
              <a:t>电影推荐系统包括用户、管理员两个部分的详细功能。详细可见下图</a:t>
            </a:r>
            <a:endParaRPr lang="zh-CN" altLang="en-US" dirty="0"/>
          </a:p>
          <a:p>
            <a:pPr marL="109855" indent="0">
              <a:buNone/>
            </a:pPr>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35696" y="2800400"/>
            <a:ext cx="5625058" cy="3240360"/>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需求创意</a:t>
            </a:r>
            <a:endParaRPr lang="zh-CN" altLang="en-US" dirty="0"/>
          </a:p>
          <a:p>
            <a:pPr lvl="1"/>
            <a:r>
              <a:rPr lang="zh-CN" altLang="en-US" dirty="0">
                <a:sym typeface="+mn-ea"/>
              </a:rPr>
              <a:t>改变以前线下电影推荐或者传统线上电影推荐的方法，以用户个人兴趣为核心来实现用户感兴趣电影推荐。同时还可以保留了传统系统中，全部电影信息、留言讨论</a:t>
            </a:r>
            <a:r>
              <a:rPr lang="en-US" altLang="zh-CN" dirty="0">
                <a:sym typeface="+mn-ea"/>
              </a:rPr>
              <a:t>……</a:t>
            </a:r>
            <a:r>
              <a:rPr lang="zh-CN" altLang="en-US" dirty="0">
                <a:sym typeface="+mn-ea"/>
              </a:rPr>
              <a:t>客户端只需要通过浏览器进行访问，方便快捷的浏览网站。</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软件系统的用例图</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7a7c9ea4e67c4164a4a34d199db9c7b"/>
          <p:cNvPicPr>
            <a:picLocks noChangeAspect="1"/>
          </p:cNvPicPr>
          <p:nvPr>
            <p:custDataLst>
              <p:tags r:id="rId1"/>
            </p:custDataLst>
          </p:nvPr>
        </p:nvPicPr>
        <p:blipFill>
          <a:blip r:embed="rId2"/>
          <a:stretch>
            <a:fillRect/>
          </a:stretch>
        </p:blipFill>
        <p:spPr>
          <a:xfrm>
            <a:off x="5112385" y="692785"/>
            <a:ext cx="3574415" cy="6060440"/>
          </a:xfrm>
          <a:prstGeom prst="rect">
            <a:avLst/>
          </a:prstGeom>
        </p:spPr>
      </p:pic>
      <p:sp>
        <p:nvSpPr>
          <p:cNvPr id="4" name="文本框 3"/>
          <p:cNvSpPr txBox="1"/>
          <p:nvPr/>
        </p:nvSpPr>
        <p:spPr>
          <a:xfrm>
            <a:off x="453390" y="2556510"/>
            <a:ext cx="3830320" cy="3138170"/>
          </a:xfrm>
          <a:prstGeom prst="rect">
            <a:avLst/>
          </a:prstGeom>
          <a:noFill/>
        </p:spPr>
        <p:txBody>
          <a:bodyPr wrap="square" rtlCol="0">
            <a:spAutoFit/>
          </a:bodyPr>
          <a:p>
            <a:r>
              <a:rPr lang="zh-CN" altLang="en-US" sz="1800"/>
              <a:t>用户可以在本系统中进行注册登录、查看电影信息、查看推荐的电影、查看电影资讯、进行留言交流。用户在进行一系列交互时必须先进行身份验证。管理员通过管理系统可对前端用户的界面进行修改，分别可以进行下列交互动作：管理类别、管理电影、管理会员、管理留言、管理新闻。管理类别和管理电影对应电影信息，管理留言对应留言交流，管理新闻对应电影资讯。</a:t>
            </a:r>
            <a:endParaRPr lang="zh-CN" altLang="en-US" sz="1800"/>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软件系统登录顺序图</a:t>
            </a:r>
            <a:r>
              <a:rPr lang="en-US" altLang="zh-CN" dirty="0"/>
              <a:t>                     </a:t>
            </a:r>
            <a:r>
              <a:rPr lang="zh-CN" altLang="en-US" dirty="0"/>
              <a:t>软件系统注册顺序图</a:t>
            </a:r>
            <a:endParaRPr lang="zh-CN" altLang="en-US" dirty="0"/>
          </a:p>
          <a:p>
            <a:pPr marL="393065" lvl="1" indent="0">
              <a:buNone/>
            </a:pP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3" descr="d0738642e0c89356ec779dae61d350b"/>
          <p:cNvPicPr>
            <a:picLocks noChangeAspect="1"/>
          </p:cNvPicPr>
          <p:nvPr/>
        </p:nvPicPr>
        <p:blipFill>
          <a:blip r:embed="rId1"/>
          <a:stretch>
            <a:fillRect/>
          </a:stretch>
        </p:blipFill>
        <p:spPr>
          <a:xfrm>
            <a:off x="106998" y="2492693"/>
            <a:ext cx="4123055" cy="2767965"/>
          </a:xfrm>
          <a:prstGeom prst="rect">
            <a:avLst/>
          </a:prstGeom>
        </p:spPr>
      </p:pic>
      <p:pic>
        <p:nvPicPr>
          <p:cNvPr id="4" name="图片 4" descr="39eed26a14fd2803e2e6e43d64bdf1a"/>
          <p:cNvPicPr>
            <a:picLocks noChangeAspect="1"/>
          </p:cNvPicPr>
          <p:nvPr/>
        </p:nvPicPr>
        <p:blipFill>
          <a:blip r:embed="rId2"/>
          <a:stretch>
            <a:fillRect/>
          </a:stretch>
        </p:blipFill>
        <p:spPr>
          <a:xfrm>
            <a:off x="5003800" y="2540635"/>
            <a:ext cx="3761740" cy="2673350"/>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查看电影信息顺序图</a:t>
            </a:r>
            <a:r>
              <a:rPr lang="en-US" altLang="zh-CN" dirty="0"/>
              <a:t>                    </a:t>
            </a:r>
            <a:r>
              <a:rPr lang="zh-CN" altLang="en-US" dirty="0"/>
              <a:t>查看电影推荐顺序图</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5" name="图片 5" descr="979464f338275ba1ee4933d61b06727"/>
          <p:cNvPicPr>
            <a:picLocks noChangeAspect="1"/>
          </p:cNvPicPr>
          <p:nvPr/>
        </p:nvPicPr>
        <p:blipFill>
          <a:blip r:embed="rId1"/>
          <a:stretch>
            <a:fillRect/>
          </a:stretch>
        </p:blipFill>
        <p:spPr>
          <a:xfrm>
            <a:off x="323850" y="2708910"/>
            <a:ext cx="4123055" cy="2506980"/>
          </a:xfrm>
          <a:prstGeom prst="rect">
            <a:avLst/>
          </a:prstGeom>
        </p:spPr>
      </p:pic>
      <p:pic>
        <p:nvPicPr>
          <p:cNvPr id="6" name="图片 6" descr="5016c60a8fa3c2727574df952458563"/>
          <p:cNvPicPr>
            <a:picLocks noChangeAspect="1"/>
          </p:cNvPicPr>
          <p:nvPr/>
        </p:nvPicPr>
        <p:blipFill>
          <a:blip r:embed="rId2"/>
          <a:stretch>
            <a:fillRect/>
          </a:stretch>
        </p:blipFill>
        <p:spPr>
          <a:xfrm>
            <a:off x="4931728" y="2708593"/>
            <a:ext cx="3655695" cy="2299335"/>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查看电影资讯顺序图</a:t>
            </a:r>
            <a:r>
              <a:rPr lang="en-US" altLang="zh-CN" dirty="0"/>
              <a:t>                        </a:t>
            </a:r>
            <a:r>
              <a:rPr lang="zh-CN" altLang="en-US" dirty="0"/>
              <a:t>留言交流顺序图</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7" name="图片 7" descr="49fc9e6e2bf2a72523c4e3ac29d96dd"/>
          <p:cNvPicPr>
            <a:picLocks noChangeAspect="1"/>
          </p:cNvPicPr>
          <p:nvPr/>
        </p:nvPicPr>
        <p:blipFill>
          <a:blip r:embed="rId1"/>
          <a:stretch>
            <a:fillRect/>
          </a:stretch>
        </p:blipFill>
        <p:spPr>
          <a:xfrm>
            <a:off x="251143" y="2449513"/>
            <a:ext cx="4083685" cy="2588895"/>
          </a:xfrm>
          <a:prstGeom prst="rect">
            <a:avLst/>
          </a:prstGeom>
        </p:spPr>
      </p:pic>
      <p:pic>
        <p:nvPicPr>
          <p:cNvPr id="8" name="图片 8" descr="af979a48d66841e6d4613dbc60bb060"/>
          <p:cNvPicPr>
            <a:picLocks noChangeAspect="1"/>
          </p:cNvPicPr>
          <p:nvPr/>
        </p:nvPicPr>
        <p:blipFill>
          <a:blip r:embed="rId2"/>
          <a:stretch>
            <a:fillRect/>
          </a:stretch>
        </p:blipFill>
        <p:spPr>
          <a:xfrm>
            <a:off x="5147945" y="2414270"/>
            <a:ext cx="3651885" cy="2660015"/>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电影信息管理顺序图</a:t>
            </a:r>
            <a:r>
              <a:rPr lang="en-US" altLang="zh-CN" dirty="0"/>
              <a:t>                     </a:t>
            </a:r>
            <a:r>
              <a:rPr lang="zh-CN" altLang="en-US" dirty="0"/>
              <a:t>电影类别管理顺序图</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1" name="图片 41" descr="6746b22f197ecc9326db3058d74aeac"/>
          <p:cNvPicPr>
            <a:picLocks noChangeAspect="1"/>
          </p:cNvPicPr>
          <p:nvPr/>
        </p:nvPicPr>
        <p:blipFill>
          <a:blip r:embed="rId1"/>
          <a:stretch>
            <a:fillRect/>
          </a:stretch>
        </p:blipFill>
        <p:spPr>
          <a:xfrm>
            <a:off x="35560" y="2694305"/>
            <a:ext cx="4446270" cy="2463165"/>
          </a:xfrm>
          <a:prstGeom prst="rect">
            <a:avLst/>
          </a:prstGeom>
        </p:spPr>
      </p:pic>
      <p:pic>
        <p:nvPicPr>
          <p:cNvPr id="42" name="图片 42" descr="172b20ffb2a8f2444ebc3b37645a9d2"/>
          <p:cNvPicPr>
            <a:picLocks noChangeAspect="1"/>
          </p:cNvPicPr>
          <p:nvPr/>
        </p:nvPicPr>
        <p:blipFill>
          <a:blip r:embed="rId2"/>
          <a:stretch>
            <a:fillRect/>
          </a:stretch>
        </p:blipFill>
        <p:spPr>
          <a:xfrm>
            <a:off x="4684395" y="2636520"/>
            <a:ext cx="4002405" cy="2341880"/>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留言评论管理顺序图</a:t>
            </a:r>
            <a:r>
              <a:rPr lang="en-US" altLang="zh-CN" dirty="0"/>
              <a:t>                    </a:t>
            </a:r>
            <a:r>
              <a:rPr lang="zh-CN" altLang="en-US" dirty="0"/>
              <a:t>电影资讯管理顺序图</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3" name="图片 43" descr="6f7bd656807d173cf3936590ba74b9f"/>
          <p:cNvPicPr>
            <a:picLocks noChangeAspect="1"/>
          </p:cNvPicPr>
          <p:nvPr/>
        </p:nvPicPr>
        <p:blipFill>
          <a:blip r:embed="rId1"/>
          <a:stretch>
            <a:fillRect/>
          </a:stretch>
        </p:blipFill>
        <p:spPr>
          <a:xfrm>
            <a:off x="107315" y="2582545"/>
            <a:ext cx="4518025" cy="2117725"/>
          </a:xfrm>
          <a:prstGeom prst="rect">
            <a:avLst/>
          </a:prstGeom>
        </p:spPr>
      </p:pic>
      <p:pic>
        <p:nvPicPr>
          <p:cNvPr id="44" name="图片 44" descr="cb20a453a667cfbc0910b3aa243ece1"/>
          <p:cNvPicPr>
            <a:picLocks noChangeAspect="1"/>
          </p:cNvPicPr>
          <p:nvPr/>
        </p:nvPicPr>
        <p:blipFill>
          <a:blip r:embed="rId2"/>
          <a:stretch>
            <a:fillRect/>
          </a:stretch>
        </p:blipFill>
        <p:spPr>
          <a:xfrm>
            <a:off x="4859973" y="2547938"/>
            <a:ext cx="4164965" cy="2186305"/>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用户管理顺序图</a:t>
            </a:r>
            <a:r>
              <a:rPr lang="en-US" altLang="zh-CN" dirty="0"/>
              <a:t>                   </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5" name="图片 45" descr="9ed1bd76dd60fe67f8d0127f8c9c4d9"/>
          <p:cNvPicPr>
            <a:picLocks noChangeAspect="1"/>
          </p:cNvPicPr>
          <p:nvPr/>
        </p:nvPicPr>
        <p:blipFill>
          <a:blip r:embed="rId1"/>
          <a:stretch>
            <a:fillRect/>
          </a:stretch>
        </p:blipFill>
        <p:spPr>
          <a:xfrm>
            <a:off x="827405" y="2564448"/>
            <a:ext cx="5011420" cy="303847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分析类图</a:t>
            </a:r>
            <a:endParaRPr lang="zh-CN" altLang="en-US" dirty="0"/>
          </a:p>
          <a:p>
            <a:pPr marL="393065" lvl="1" indent="0">
              <a:buNone/>
            </a:pPr>
            <a:r>
              <a:rPr lang="en-US" altLang="zh-CN" dirty="0"/>
              <a:t>                </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8" name="图片 48" descr="3fce668a47744b8aaa00651102946af"/>
          <p:cNvPicPr>
            <a:picLocks noChangeAspect="1"/>
          </p:cNvPicPr>
          <p:nvPr/>
        </p:nvPicPr>
        <p:blipFill>
          <a:blip r:embed="rId1"/>
          <a:stretch>
            <a:fillRect/>
          </a:stretch>
        </p:blipFill>
        <p:spPr>
          <a:xfrm>
            <a:off x="3420110" y="1556385"/>
            <a:ext cx="5639435" cy="4542155"/>
          </a:xfrm>
          <a:prstGeom prst="rect">
            <a:avLst/>
          </a:prstGeom>
        </p:spPr>
      </p:pic>
      <p:sp>
        <p:nvSpPr>
          <p:cNvPr id="2" name="文本框 1"/>
          <p:cNvSpPr txBox="1"/>
          <p:nvPr/>
        </p:nvSpPr>
        <p:spPr>
          <a:xfrm>
            <a:off x="394970" y="2313940"/>
            <a:ext cx="2975610" cy="3784600"/>
          </a:xfrm>
          <a:prstGeom prst="rect">
            <a:avLst/>
          </a:prstGeom>
          <a:noFill/>
        </p:spPr>
        <p:txBody>
          <a:bodyPr wrap="square" rtlCol="0">
            <a:spAutoFit/>
          </a:bodyPr>
          <a:p>
            <a:r>
              <a:rPr lang="zh-CN" altLang="en-US"/>
              <a:t>边界类主要负责界面的显示，控制类主要负责使用者的操作指令的实现，实体类主要负责信息的存储和修改。控制类进行功能实现时会使对应的实体类进行修改或更新，同时边界类的界面内容也会发生变化。</a:t>
            </a:r>
            <a:endParaRPr lang="zh-CN" altLang="en-US"/>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软件的非功能需求</a:t>
            </a:r>
            <a:endParaRPr lang="zh-CN" altLang="en-US" dirty="0">
              <a:sym typeface="+mn-ea"/>
            </a:endParaRPr>
          </a:p>
          <a:p>
            <a:pPr lvl="1"/>
            <a:r>
              <a:rPr lang="zh-CN" altLang="en-US" sz="2300" dirty="0">
                <a:sym typeface="+mn-ea"/>
              </a:rPr>
              <a:t>电影评荐系统具有数据完整性验证的功能，对界面上非法的数据和不完整的数据进行提示，不能直接保存到数据库中，造成不完整性因素。</a:t>
            </a:r>
            <a:endParaRPr lang="zh-CN" altLang="en-US" sz="2300" dirty="0">
              <a:sym typeface="+mn-ea"/>
            </a:endParaRPr>
          </a:p>
          <a:p>
            <a:pPr lvl="1"/>
            <a:r>
              <a:rPr lang="zh-CN" altLang="en-US" sz="2300" dirty="0">
                <a:sym typeface="+mn-ea"/>
              </a:rPr>
              <a:t>电影评荐系统提供一定的交互能力，给不同用户带来方便，提供问题的回答和讨论。并将历史问题归纳整理，作为相同问题的案例进行展示。</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软件开发技术</a:t>
            </a:r>
            <a:endParaRPr lang="en-US" altLang="zh-CN" dirty="0"/>
          </a:p>
          <a:p>
            <a:pPr lvl="1"/>
            <a:r>
              <a:rPr lang="zh-CN" altLang="en-US" dirty="0"/>
              <a:t>前台使用</a:t>
            </a:r>
            <a:r>
              <a:rPr lang="en-US" altLang="zh-CN" dirty="0" err="1"/>
              <a:t>javascript</a:t>
            </a:r>
            <a:r>
              <a:rPr lang="zh-CN" altLang="en-US" dirty="0"/>
              <a:t>中的</a:t>
            </a:r>
            <a:r>
              <a:rPr lang="en-US" altLang="zh-CN" dirty="0" err="1"/>
              <a:t>vue</a:t>
            </a:r>
            <a:r>
              <a:rPr lang="zh-CN" altLang="en-US" dirty="0"/>
              <a:t>框架</a:t>
            </a:r>
            <a:endParaRPr lang="zh-CN" altLang="en-US" dirty="0"/>
          </a:p>
          <a:p>
            <a:pPr lvl="1"/>
            <a:r>
              <a:rPr lang="zh-CN" altLang="en-US" dirty="0"/>
              <a:t>后端使用</a:t>
            </a:r>
            <a:r>
              <a:rPr lang="en-US" altLang="zh-CN" dirty="0"/>
              <a:t>java</a:t>
            </a:r>
            <a:r>
              <a:rPr lang="zh-CN" altLang="en-US" dirty="0"/>
              <a:t>技术</a:t>
            </a:r>
            <a:endParaRPr lang="en-US" altLang="zh-CN" dirty="0"/>
          </a:p>
          <a:p>
            <a:pPr lvl="1"/>
            <a:r>
              <a:rPr lang="zh-CN" altLang="en-US" dirty="0"/>
              <a:t>数据库使用</a:t>
            </a:r>
            <a:r>
              <a:rPr lang="en-US" altLang="zh-CN" dirty="0"/>
              <a:t>MySQL</a:t>
            </a:r>
            <a:endParaRPr lang="en-US" altLang="zh-CN" dirty="0"/>
          </a:p>
          <a:p>
            <a:r>
              <a:rPr lang="zh-CN" altLang="en-US" dirty="0"/>
              <a:t>编程语言</a:t>
            </a:r>
            <a:endParaRPr lang="en-US" altLang="zh-CN" dirty="0"/>
          </a:p>
          <a:p>
            <a:pPr lvl="1"/>
            <a:r>
              <a:rPr lang="en-US" altLang="zh-CN" dirty="0"/>
              <a:t>Java</a:t>
            </a:r>
            <a:r>
              <a:rPr lang="zh-CN" altLang="en-US" dirty="0"/>
              <a:t>编程语言</a:t>
            </a:r>
            <a:endParaRPr lang="en-US" altLang="zh-CN" dirty="0"/>
          </a:p>
          <a:p>
            <a:r>
              <a:rPr lang="zh-CN" altLang="en-US" dirty="0"/>
              <a:t>软件工具</a:t>
            </a:r>
            <a:endParaRPr lang="en-US" altLang="zh-CN" dirty="0"/>
          </a:p>
          <a:p>
            <a:pPr lvl="1"/>
            <a:r>
              <a:rPr lang="en-US" altLang="zh-CN" dirty="0"/>
              <a:t>Eclipse</a:t>
            </a:r>
            <a:r>
              <a:rPr lang="zh-CN" altLang="en-US" dirty="0"/>
              <a:t>、</a:t>
            </a:r>
            <a:r>
              <a:rPr lang="en-US" altLang="zh-CN" dirty="0" err="1"/>
              <a:t>Navicat</a:t>
            </a:r>
            <a:r>
              <a:rPr lang="en-US" altLang="zh-CN" dirty="0"/>
              <a:t> Premium</a:t>
            </a:r>
            <a:endParaRPr lang="en-US" altLang="zh-CN" dirty="0"/>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000"/>
              <a:t>体系结构设计逻辑视图</a:t>
            </a:r>
            <a:endParaRPr lang="en-US" altLang="zh-CN" sz="2000"/>
          </a:p>
          <a:p>
            <a:pPr lvl="1"/>
            <a:endParaRPr lang="zh-CN" altLang="en-US" sz="2000"/>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6" name="图片 46" descr="aaed7862ffba39fca367de8a6db15af"/>
          <p:cNvPicPr>
            <a:picLocks noChangeAspect="1"/>
          </p:cNvPicPr>
          <p:nvPr/>
        </p:nvPicPr>
        <p:blipFill>
          <a:blip r:embed="rId1"/>
          <a:stretch>
            <a:fillRect/>
          </a:stretch>
        </p:blipFill>
        <p:spPr>
          <a:xfrm>
            <a:off x="4283710" y="260033"/>
            <a:ext cx="4645660" cy="6111875"/>
          </a:xfrm>
          <a:prstGeom prst="rect">
            <a:avLst/>
          </a:prstGeom>
        </p:spPr>
      </p:pic>
      <p:sp>
        <p:nvSpPr>
          <p:cNvPr id="2" name="文本框 1"/>
          <p:cNvSpPr txBox="1"/>
          <p:nvPr/>
        </p:nvSpPr>
        <p:spPr>
          <a:xfrm>
            <a:off x="491490" y="2085340"/>
            <a:ext cx="3576320" cy="2861310"/>
          </a:xfrm>
          <a:prstGeom prst="rect">
            <a:avLst/>
          </a:prstGeom>
          <a:noFill/>
        </p:spPr>
        <p:txBody>
          <a:bodyPr wrap="square" rtlCol="0">
            <a:spAutoFit/>
          </a:bodyPr>
          <a:p>
            <a:r>
              <a:rPr lang="zh-CN" altLang="en-US" sz="1800"/>
              <a:t>描述了电影评荐系统的设计架构，图中界面层和业务逻辑层的类来自于需求用例模型和用例交互模型；用户界面层的系统界面用于执行登陆命令和查看界面信息，转至用户逻辑层，用户逻辑层中的类通过数据库接口调用，转至数据层中查看相应实体类的数据，其中界面层和业务逻辑层运用了一些csdn开源代码。</a:t>
            </a:r>
            <a:endParaRPr lang="zh-CN" altLang="en-US" sz="1800"/>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用户</a:t>
            </a:r>
            <a:endParaRPr lang="zh-CN" altLang="en-US" sz="2700">
              <a:sym typeface="+mn-ea"/>
            </a:endParaRPr>
          </a:p>
          <a:p>
            <a:pPr lvl="1"/>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0" name="图片 40" descr="7ef48d458cecbb5c9cb6573889435fb"/>
          <p:cNvPicPr>
            <a:picLocks noChangeAspect="1"/>
          </p:cNvPicPr>
          <p:nvPr/>
        </p:nvPicPr>
        <p:blipFill>
          <a:blip r:embed="rId1"/>
          <a:stretch>
            <a:fillRect/>
          </a:stretch>
        </p:blipFill>
        <p:spPr>
          <a:xfrm>
            <a:off x="539750" y="2493010"/>
            <a:ext cx="7947025" cy="3674110"/>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管理员</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9" name="图片 39" descr="260609218f3efd600b85aeb61ba1758"/>
          <p:cNvPicPr>
            <a:picLocks noChangeAspect="1"/>
          </p:cNvPicPr>
          <p:nvPr/>
        </p:nvPicPr>
        <p:blipFill>
          <a:blip r:embed="rId1"/>
          <a:stretch>
            <a:fillRect/>
          </a:stretch>
        </p:blipFill>
        <p:spPr>
          <a:xfrm>
            <a:off x="1043940" y="2564765"/>
            <a:ext cx="6939915" cy="3355340"/>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软件登录界面原型</a:t>
            </a:r>
            <a:r>
              <a:rPr lang="en-US" altLang="zh-CN" sz="2700">
                <a:sym typeface="+mn-ea"/>
              </a:rPr>
              <a:t>                   </a:t>
            </a:r>
            <a:r>
              <a:rPr lang="zh-CN" altLang="en-US" sz="2700">
                <a:sym typeface="+mn-ea"/>
              </a:rPr>
              <a:t>登录界面类图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9" name="图片 11"/>
          <p:cNvPicPr>
            <a:picLocks noChangeAspect="1"/>
          </p:cNvPicPr>
          <p:nvPr/>
        </p:nvPicPr>
        <p:blipFill>
          <a:blip r:embed="rId1"/>
          <a:stretch>
            <a:fillRect/>
          </a:stretch>
        </p:blipFill>
        <p:spPr>
          <a:xfrm>
            <a:off x="395605" y="2636520"/>
            <a:ext cx="4493895" cy="2642235"/>
          </a:xfrm>
          <a:prstGeom prst="rect">
            <a:avLst/>
          </a:prstGeom>
          <a:noFill/>
          <a:ln>
            <a:noFill/>
          </a:ln>
        </p:spPr>
      </p:pic>
      <p:pic>
        <p:nvPicPr>
          <p:cNvPr id="17" name="图片 17" descr="5cd53547f55655716f85594e9dedc7e"/>
          <p:cNvPicPr>
            <a:picLocks noChangeAspect="1"/>
          </p:cNvPicPr>
          <p:nvPr/>
        </p:nvPicPr>
        <p:blipFill>
          <a:blip r:embed="rId2"/>
          <a:stretch>
            <a:fillRect/>
          </a:stretch>
        </p:blipFill>
        <p:spPr>
          <a:xfrm>
            <a:off x="5147628" y="2924810"/>
            <a:ext cx="3460115" cy="1555750"/>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软件注册界面原型</a:t>
            </a:r>
            <a:r>
              <a:rPr lang="en-US" altLang="zh-CN" sz="2700">
                <a:sym typeface="+mn-ea"/>
              </a:rPr>
              <a:t>                   </a:t>
            </a:r>
            <a:r>
              <a:rPr lang="zh-CN" altLang="en-US" sz="2700">
                <a:sym typeface="+mn-ea"/>
              </a:rPr>
              <a:t>注册界面类图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3" name="图片 4"/>
          <p:cNvPicPr>
            <a:picLocks noChangeAspect="1"/>
          </p:cNvPicPr>
          <p:nvPr/>
        </p:nvPicPr>
        <p:blipFill>
          <a:blip r:embed="rId1"/>
          <a:stretch>
            <a:fillRect/>
          </a:stretch>
        </p:blipFill>
        <p:spPr>
          <a:xfrm>
            <a:off x="1475740" y="2493010"/>
            <a:ext cx="2604135" cy="3660775"/>
          </a:xfrm>
          <a:prstGeom prst="rect">
            <a:avLst/>
          </a:prstGeom>
          <a:noFill/>
          <a:ln>
            <a:noFill/>
          </a:ln>
        </p:spPr>
      </p:pic>
      <p:pic>
        <p:nvPicPr>
          <p:cNvPr id="10" name="图片 10" descr="567599e15ec2b19584f2872bf08463b"/>
          <p:cNvPicPr>
            <a:picLocks noChangeAspect="1"/>
          </p:cNvPicPr>
          <p:nvPr/>
        </p:nvPicPr>
        <p:blipFill>
          <a:blip r:embed="rId2"/>
          <a:stretch>
            <a:fillRect/>
          </a:stretch>
        </p:blipFill>
        <p:spPr>
          <a:xfrm>
            <a:off x="5147628" y="3030538"/>
            <a:ext cx="3231515" cy="1426845"/>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用户首页界面原型</a:t>
            </a:r>
            <a:r>
              <a:rPr lang="en-US" altLang="zh-CN" sz="2700">
                <a:sym typeface="+mn-ea"/>
              </a:rPr>
              <a:t>               </a:t>
            </a:r>
            <a:r>
              <a:rPr lang="zh-CN" altLang="en-US" sz="2700">
                <a:sym typeface="+mn-ea"/>
              </a:rPr>
              <a:t>用户首页界面类图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6" name="图片 5"/>
          <p:cNvPicPr>
            <a:picLocks noChangeAspect="1"/>
          </p:cNvPicPr>
          <p:nvPr/>
        </p:nvPicPr>
        <p:blipFill>
          <a:blip r:embed="rId1"/>
          <a:stretch>
            <a:fillRect/>
          </a:stretch>
        </p:blipFill>
        <p:spPr>
          <a:xfrm>
            <a:off x="971550" y="2420620"/>
            <a:ext cx="3462655" cy="3580130"/>
          </a:xfrm>
          <a:prstGeom prst="rect">
            <a:avLst/>
          </a:prstGeom>
          <a:noFill/>
          <a:ln>
            <a:noFill/>
          </a:ln>
        </p:spPr>
      </p:pic>
      <p:pic>
        <p:nvPicPr>
          <p:cNvPr id="12" name="图片 12" descr="434cf90aaf6551a8bbe757cdadfdfcf"/>
          <p:cNvPicPr>
            <a:picLocks noChangeAspect="1"/>
          </p:cNvPicPr>
          <p:nvPr/>
        </p:nvPicPr>
        <p:blipFill>
          <a:blip r:embed="rId2"/>
          <a:stretch>
            <a:fillRect/>
          </a:stretch>
        </p:blipFill>
        <p:spPr>
          <a:xfrm>
            <a:off x="5436235" y="2755900"/>
            <a:ext cx="2857500" cy="1976120"/>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电影信息界面原型</a:t>
            </a:r>
            <a:r>
              <a:rPr lang="en-US" altLang="zh-CN" sz="2700">
                <a:sym typeface="+mn-ea"/>
              </a:rPr>
              <a:t>               </a:t>
            </a:r>
            <a:r>
              <a:rPr lang="zh-CN" altLang="en-US" sz="2700">
                <a:sym typeface="+mn-ea"/>
              </a:rPr>
              <a:t>电影信息</a:t>
            </a:r>
            <a:r>
              <a:rPr lang="zh-CN" altLang="en-US" sz="2700">
                <a:sym typeface="+mn-ea"/>
              </a:rPr>
              <a:t>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8" name="图片 6"/>
          <p:cNvPicPr>
            <a:picLocks noChangeAspect="1"/>
          </p:cNvPicPr>
          <p:nvPr/>
        </p:nvPicPr>
        <p:blipFill>
          <a:blip r:embed="rId1"/>
          <a:stretch>
            <a:fillRect/>
          </a:stretch>
        </p:blipFill>
        <p:spPr>
          <a:xfrm>
            <a:off x="107315" y="2708910"/>
            <a:ext cx="4834890" cy="2324100"/>
          </a:xfrm>
          <a:prstGeom prst="rect">
            <a:avLst/>
          </a:prstGeom>
          <a:noFill/>
          <a:ln>
            <a:noFill/>
          </a:ln>
        </p:spPr>
      </p:pic>
      <p:pic>
        <p:nvPicPr>
          <p:cNvPr id="18" name="图片 18" descr="efd3dc8d9a8d1175530df4bf385ab96"/>
          <p:cNvPicPr>
            <a:picLocks noChangeAspect="1"/>
          </p:cNvPicPr>
          <p:nvPr/>
        </p:nvPicPr>
        <p:blipFill>
          <a:blip r:embed="rId2"/>
          <a:stretch>
            <a:fillRect/>
          </a:stretch>
        </p:blipFill>
        <p:spPr>
          <a:xfrm>
            <a:off x="5436235" y="2564765"/>
            <a:ext cx="2918460" cy="218440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具体电影信息界面原型</a:t>
            </a:r>
            <a:r>
              <a:rPr lang="en-US" altLang="zh-CN" sz="2700">
                <a:sym typeface="+mn-ea"/>
              </a:rPr>
              <a:t>    </a:t>
            </a:r>
            <a:r>
              <a:rPr lang="zh-CN" altLang="en-US" sz="2700">
                <a:sym typeface="+mn-ea"/>
              </a:rPr>
              <a:t>具体电影信息</a:t>
            </a:r>
            <a:r>
              <a:rPr lang="zh-CN" altLang="en-US" sz="2700">
                <a:sym typeface="+mn-ea"/>
              </a:rPr>
              <a:t>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9" name="图片 7"/>
          <p:cNvPicPr>
            <a:picLocks noChangeAspect="1"/>
          </p:cNvPicPr>
          <p:nvPr/>
        </p:nvPicPr>
        <p:blipFill>
          <a:blip r:embed="rId1"/>
          <a:stretch>
            <a:fillRect/>
          </a:stretch>
        </p:blipFill>
        <p:spPr>
          <a:xfrm>
            <a:off x="683895" y="2493010"/>
            <a:ext cx="3961765" cy="3514090"/>
          </a:xfrm>
          <a:prstGeom prst="rect">
            <a:avLst/>
          </a:prstGeom>
          <a:noFill/>
          <a:ln>
            <a:noFill/>
          </a:ln>
        </p:spPr>
      </p:pic>
      <p:pic>
        <p:nvPicPr>
          <p:cNvPr id="16" name="图片 16" descr="f30b03342b0d76cde2519a9614464df"/>
          <p:cNvPicPr>
            <a:picLocks noChangeAspect="1"/>
          </p:cNvPicPr>
          <p:nvPr/>
        </p:nvPicPr>
        <p:blipFill>
          <a:blip r:embed="rId2"/>
          <a:stretch>
            <a:fillRect/>
          </a:stretch>
        </p:blipFill>
        <p:spPr>
          <a:xfrm>
            <a:off x="5003800" y="2853055"/>
            <a:ext cx="3453765" cy="2000250"/>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电影资讯界面原型</a:t>
            </a:r>
            <a:r>
              <a:rPr lang="en-US" altLang="zh-CN" sz="2700">
                <a:sym typeface="+mn-ea"/>
              </a:rPr>
              <a:t>               </a:t>
            </a:r>
            <a:r>
              <a:rPr lang="zh-CN" altLang="en-US" sz="2700">
                <a:sym typeface="+mn-ea"/>
              </a:rPr>
              <a:t>电影资讯</a:t>
            </a:r>
            <a:r>
              <a:rPr lang="zh-CN" altLang="en-US" sz="2700">
                <a:sym typeface="+mn-ea"/>
              </a:rPr>
              <a:t>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1" name="图片 8"/>
          <p:cNvPicPr>
            <a:picLocks noChangeAspect="1"/>
          </p:cNvPicPr>
          <p:nvPr/>
        </p:nvPicPr>
        <p:blipFill>
          <a:blip r:embed="rId1"/>
          <a:stretch>
            <a:fillRect/>
          </a:stretch>
        </p:blipFill>
        <p:spPr>
          <a:xfrm>
            <a:off x="323850" y="2636520"/>
            <a:ext cx="4528185" cy="2971800"/>
          </a:xfrm>
          <a:prstGeom prst="rect">
            <a:avLst/>
          </a:prstGeom>
          <a:noFill/>
          <a:ln>
            <a:noFill/>
          </a:ln>
        </p:spPr>
      </p:pic>
      <p:pic>
        <p:nvPicPr>
          <p:cNvPr id="19" name="图片 19" descr="b3ccbe56e25acbc31abb0b73827c1d5"/>
          <p:cNvPicPr>
            <a:picLocks noChangeAspect="1"/>
          </p:cNvPicPr>
          <p:nvPr/>
        </p:nvPicPr>
        <p:blipFill>
          <a:blip r:embed="rId2"/>
          <a:stretch>
            <a:fillRect/>
          </a:stretch>
        </p:blipFill>
        <p:spPr>
          <a:xfrm>
            <a:off x="5220335" y="3140710"/>
            <a:ext cx="3143885" cy="1471295"/>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留言交流界面原型</a:t>
            </a:r>
            <a:r>
              <a:rPr lang="en-US" altLang="zh-CN" sz="2700">
                <a:sym typeface="+mn-ea"/>
              </a:rPr>
              <a:t>               </a:t>
            </a:r>
            <a:r>
              <a:rPr lang="zh-CN" altLang="en-US" sz="2700">
                <a:sym typeface="+mn-ea"/>
              </a:rPr>
              <a:t>留言交流</a:t>
            </a:r>
            <a:r>
              <a:rPr lang="zh-CN" altLang="en-US" sz="2700">
                <a:sym typeface="+mn-ea"/>
              </a:rPr>
              <a:t>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3" name="图片 9"/>
          <p:cNvPicPr>
            <a:picLocks noChangeAspect="1"/>
          </p:cNvPicPr>
          <p:nvPr/>
        </p:nvPicPr>
        <p:blipFill>
          <a:blip r:embed="rId1"/>
          <a:stretch>
            <a:fillRect/>
          </a:stretch>
        </p:blipFill>
        <p:spPr>
          <a:xfrm>
            <a:off x="971550" y="2564765"/>
            <a:ext cx="3414395" cy="3390265"/>
          </a:xfrm>
          <a:prstGeom prst="rect">
            <a:avLst/>
          </a:prstGeom>
          <a:noFill/>
          <a:ln>
            <a:noFill/>
          </a:ln>
        </p:spPr>
      </p:pic>
      <p:pic>
        <p:nvPicPr>
          <p:cNvPr id="20" name="图片 20" descr="2e81b9e8d36eeaf25d04fe21e8c4352"/>
          <p:cNvPicPr>
            <a:picLocks noChangeAspect="1"/>
          </p:cNvPicPr>
          <p:nvPr/>
        </p:nvPicPr>
        <p:blipFill>
          <a:blip r:embed="rId2"/>
          <a:stretch>
            <a:fillRect/>
          </a:stretch>
        </p:blipFill>
        <p:spPr>
          <a:xfrm>
            <a:off x="5003800" y="3068955"/>
            <a:ext cx="3659505" cy="1673225"/>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个人中心界面原型</a:t>
            </a:r>
            <a:r>
              <a:rPr lang="en-US" altLang="zh-CN" sz="2700">
                <a:sym typeface="+mn-ea"/>
              </a:rPr>
              <a:t>                </a:t>
            </a:r>
            <a:r>
              <a:rPr lang="zh-CN" sz="2700">
                <a:sym typeface="+mn-ea"/>
              </a:rPr>
              <a:t>个人中心</a:t>
            </a:r>
            <a:r>
              <a:rPr lang="zh-CN" altLang="en-US" sz="2700">
                <a:sym typeface="+mn-ea"/>
              </a:rPr>
              <a:t>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5" name="图片 10"/>
          <p:cNvPicPr>
            <a:picLocks noChangeAspect="1"/>
          </p:cNvPicPr>
          <p:nvPr/>
        </p:nvPicPr>
        <p:blipFill>
          <a:blip r:embed="rId1"/>
          <a:stretch>
            <a:fillRect/>
          </a:stretch>
        </p:blipFill>
        <p:spPr>
          <a:xfrm>
            <a:off x="683895" y="2564765"/>
            <a:ext cx="3862070" cy="3431540"/>
          </a:xfrm>
          <a:prstGeom prst="rect">
            <a:avLst/>
          </a:prstGeom>
          <a:noFill/>
          <a:ln>
            <a:noFill/>
          </a:ln>
        </p:spPr>
      </p:pic>
      <p:pic>
        <p:nvPicPr>
          <p:cNvPr id="21" name="图片 21" descr="72552093fef0ec159a2f70c9a38172b"/>
          <p:cNvPicPr>
            <a:picLocks noChangeAspect="1"/>
          </p:cNvPicPr>
          <p:nvPr/>
        </p:nvPicPr>
        <p:blipFill>
          <a:blip r:embed="rId2"/>
          <a:stretch>
            <a:fillRect/>
          </a:stretch>
        </p:blipFill>
        <p:spPr>
          <a:xfrm>
            <a:off x="5363845" y="2853055"/>
            <a:ext cx="3013710" cy="1898650"/>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管理员首页界面原型</a:t>
            </a:r>
            <a:r>
              <a:rPr lang="en-US" altLang="zh-CN" sz="2700">
                <a:sym typeface="+mn-ea"/>
              </a:rPr>
              <a:t>          </a:t>
            </a:r>
            <a:r>
              <a:rPr lang="zh-CN" altLang="en-US" sz="2700">
                <a:sym typeface="+mn-ea"/>
              </a:rPr>
              <a:t>管理员首页界面类图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0" name="图片 12"/>
          <p:cNvPicPr>
            <a:picLocks noChangeAspect="1"/>
          </p:cNvPicPr>
          <p:nvPr/>
        </p:nvPicPr>
        <p:blipFill>
          <a:blip r:embed="rId1"/>
          <a:stretch>
            <a:fillRect/>
          </a:stretch>
        </p:blipFill>
        <p:spPr>
          <a:xfrm>
            <a:off x="107315" y="2708910"/>
            <a:ext cx="5050155" cy="2433320"/>
          </a:xfrm>
          <a:prstGeom prst="rect">
            <a:avLst/>
          </a:prstGeom>
          <a:noFill/>
          <a:ln>
            <a:noFill/>
          </a:ln>
        </p:spPr>
      </p:pic>
      <p:pic>
        <p:nvPicPr>
          <p:cNvPr id="24" name="图片 24" descr="144ebf9e5d2a769e18ffd3de554642d"/>
          <p:cNvPicPr>
            <a:picLocks noChangeAspect="1"/>
          </p:cNvPicPr>
          <p:nvPr/>
        </p:nvPicPr>
        <p:blipFill>
          <a:blip r:embed="rId2"/>
          <a:stretch>
            <a:fillRect/>
          </a:stretch>
        </p:blipFill>
        <p:spPr>
          <a:xfrm>
            <a:off x="5220335" y="2929890"/>
            <a:ext cx="3394710" cy="1991360"/>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电影信息管理界面原型</a:t>
            </a:r>
            <a:r>
              <a:rPr lang="en-US" altLang="zh-CN" sz="2700">
                <a:sym typeface="+mn-ea"/>
              </a:rPr>
              <a:t>     </a:t>
            </a:r>
            <a:r>
              <a:rPr lang="zh-CN" altLang="en-US" sz="2700">
                <a:sym typeface="+mn-ea"/>
              </a:rPr>
              <a:t>电影信息管理界面类图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2" name="图片 14"/>
          <p:cNvPicPr>
            <a:picLocks noChangeAspect="1"/>
          </p:cNvPicPr>
          <p:nvPr/>
        </p:nvPicPr>
        <p:blipFill>
          <a:blip r:embed="rId1"/>
          <a:stretch>
            <a:fillRect/>
          </a:stretch>
        </p:blipFill>
        <p:spPr>
          <a:xfrm>
            <a:off x="179705" y="2846705"/>
            <a:ext cx="5097780" cy="2500630"/>
          </a:xfrm>
          <a:prstGeom prst="rect">
            <a:avLst/>
          </a:prstGeom>
          <a:noFill/>
          <a:ln>
            <a:noFill/>
          </a:ln>
        </p:spPr>
      </p:pic>
      <p:pic>
        <p:nvPicPr>
          <p:cNvPr id="27" name="图片 27" descr="29da9b97e173575416c19a2f122e34f"/>
          <p:cNvPicPr>
            <a:picLocks noChangeAspect="1"/>
          </p:cNvPicPr>
          <p:nvPr/>
        </p:nvPicPr>
        <p:blipFill>
          <a:blip r:embed="rId2"/>
          <a:stretch>
            <a:fillRect/>
          </a:stretch>
        </p:blipFill>
        <p:spPr>
          <a:xfrm>
            <a:off x="5363845" y="3213100"/>
            <a:ext cx="3237230" cy="1795145"/>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电影类型管理界面原型</a:t>
            </a:r>
            <a:r>
              <a:rPr lang="en-US" altLang="zh-CN" sz="2700">
                <a:sym typeface="+mn-ea"/>
              </a:rPr>
              <a:t>     </a:t>
            </a:r>
            <a:r>
              <a:rPr lang="zh-CN" altLang="en-US" sz="2700">
                <a:sym typeface="+mn-ea"/>
              </a:rPr>
              <a:t>电影类型管理界面类图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3" name="图片 15"/>
          <p:cNvPicPr>
            <a:picLocks noChangeAspect="1"/>
          </p:cNvPicPr>
          <p:nvPr/>
        </p:nvPicPr>
        <p:blipFill>
          <a:blip r:embed="rId1"/>
          <a:stretch>
            <a:fillRect/>
          </a:stretch>
        </p:blipFill>
        <p:spPr>
          <a:xfrm>
            <a:off x="107950" y="2636520"/>
            <a:ext cx="5254625" cy="2577465"/>
          </a:xfrm>
          <a:prstGeom prst="rect">
            <a:avLst/>
          </a:prstGeom>
          <a:noFill/>
          <a:ln>
            <a:noFill/>
          </a:ln>
        </p:spPr>
      </p:pic>
      <p:pic>
        <p:nvPicPr>
          <p:cNvPr id="30" name="图片 30" descr="5dcec60ae20a0903935e9e443ab07a9"/>
          <p:cNvPicPr>
            <a:picLocks noChangeAspect="1"/>
          </p:cNvPicPr>
          <p:nvPr/>
        </p:nvPicPr>
        <p:blipFill>
          <a:blip r:embed="rId2"/>
          <a:stretch>
            <a:fillRect/>
          </a:stretch>
        </p:blipFill>
        <p:spPr>
          <a:xfrm>
            <a:off x="5436235" y="2917825"/>
            <a:ext cx="3143250" cy="1652270"/>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用户管理界面原型</a:t>
            </a:r>
            <a:r>
              <a:rPr lang="en-US" altLang="zh-CN" sz="2700">
                <a:sym typeface="+mn-ea"/>
              </a:rPr>
              <a:t>                 </a:t>
            </a:r>
            <a:r>
              <a:rPr lang="zh-CN" sz="2700">
                <a:sym typeface="+mn-ea"/>
              </a:rPr>
              <a:t>用户管理</a:t>
            </a:r>
            <a:r>
              <a:rPr lang="zh-CN" altLang="en-US" sz="2700">
                <a:sym typeface="+mn-ea"/>
              </a:rPr>
              <a:t>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4" name="图片 16"/>
          <p:cNvPicPr>
            <a:picLocks noChangeAspect="1"/>
          </p:cNvPicPr>
          <p:nvPr/>
        </p:nvPicPr>
        <p:blipFill>
          <a:blip r:embed="rId1"/>
          <a:stretch>
            <a:fillRect/>
          </a:stretch>
        </p:blipFill>
        <p:spPr>
          <a:xfrm>
            <a:off x="179705" y="2708910"/>
            <a:ext cx="4930775" cy="2451100"/>
          </a:xfrm>
          <a:prstGeom prst="rect">
            <a:avLst/>
          </a:prstGeom>
          <a:noFill/>
          <a:ln>
            <a:noFill/>
          </a:ln>
        </p:spPr>
      </p:pic>
      <p:pic>
        <p:nvPicPr>
          <p:cNvPr id="22" name="图片 22" descr="12bb95b3ebd30f4cbcec71bfa9c459d"/>
          <p:cNvPicPr>
            <a:picLocks noChangeAspect="1"/>
          </p:cNvPicPr>
          <p:nvPr/>
        </p:nvPicPr>
        <p:blipFill>
          <a:blip r:embed="rId2"/>
          <a:stretch>
            <a:fillRect/>
          </a:stretch>
        </p:blipFill>
        <p:spPr>
          <a:xfrm>
            <a:off x="5363845" y="3140710"/>
            <a:ext cx="3525520" cy="1454150"/>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留言管理界面原型</a:t>
            </a:r>
            <a:r>
              <a:rPr lang="en-US" altLang="zh-CN" sz="2700">
                <a:sym typeface="+mn-ea"/>
              </a:rPr>
              <a:t>               </a:t>
            </a:r>
            <a:r>
              <a:rPr lang="zh-CN" altLang="en-US" sz="2700">
                <a:sym typeface="+mn-ea"/>
              </a:rPr>
              <a:t>留言管理界面类图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5" name="图片 17"/>
          <p:cNvPicPr>
            <a:picLocks noChangeAspect="1"/>
          </p:cNvPicPr>
          <p:nvPr/>
        </p:nvPicPr>
        <p:blipFill>
          <a:blip r:embed="rId1"/>
          <a:stretch>
            <a:fillRect/>
          </a:stretch>
        </p:blipFill>
        <p:spPr>
          <a:xfrm>
            <a:off x="35560" y="2708910"/>
            <a:ext cx="5027930" cy="2552700"/>
          </a:xfrm>
          <a:prstGeom prst="rect">
            <a:avLst/>
          </a:prstGeom>
          <a:noFill/>
          <a:ln>
            <a:noFill/>
          </a:ln>
        </p:spPr>
      </p:pic>
      <p:pic>
        <p:nvPicPr>
          <p:cNvPr id="34" name="图片 34" descr="f6d852efed0d479977101df6863ffe5"/>
          <p:cNvPicPr>
            <a:picLocks noChangeAspect="1"/>
          </p:cNvPicPr>
          <p:nvPr/>
        </p:nvPicPr>
        <p:blipFill>
          <a:blip r:embed="rId2"/>
          <a:stretch>
            <a:fillRect/>
          </a:stretch>
        </p:blipFill>
        <p:spPr>
          <a:xfrm>
            <a:off x="5147945" y="2996565"/>
            <a:ext cx="3505200" cy="1472565"/>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sz="2700">
                <a:sym typeface="+mn-ea"/>
              </a:rPr>
              <a:t>用户界面设计及其模型</a:t>
            </a:r>
            <a:endParaRPr lang="en-US" altLang="zh-CN" sz="2700"/>
          </a:p>
          <a:p>
            <a:pPr lvl="1"/>
            <a:r>
              <a:rPr lang="zh-CN" altLang="en-US" sz="2700">
                <a:sym typeface="+mn-ea"/>
              </a:rPr>
              <a:t>电影资讯管理界面原型</a:t>
            </a:r>
            <a:r>
              <a:rPr lang="en-US" altLang="zh-CN" sz="2700">
                <a:sym typeface="+mn-ea"/>
              </a:rPr>
              <a:t>   </a:t>
            </a:r>
            <a:r>
              <a:rPr lang="zh-CN" altLang="en-US" sz="2700">
                <a:sym typeface="+mn-ea"/>
              </a:rPr>
              <a:t>电影资讯管理界面类图</a:t>
            </a:r>
            <a:endParaRPr lang="zh-CN" altLang="en-US" sz="2700">
              <a:sym typeface="+mn-ea"/>
            </a:endParaRPr>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7" name="图片 18"/>
          <p:cNvPicPr>
            <a:picLocks noChangeAspect="1"/>
          </p:cNvPicPr>
          <p:nvPr/>
        </p:nvPicPr>
        <p:blipFill>
          <a:blip r:embed="rId1"/>
          <a:stretch>
            <a:fillRect/>
          </a:stretch>
        </p:blipFill>
        <p:spPr>
          <a:xfrm>
            <a:off x="179705" y="2535555"/>
            <a:ext cx="4779010" cy="2416810"/>
          </a:xfrm>
          <a:prstGeom prst="rect">
            <a:avLst/>
          </a:prstGeom>
          <a:noFill/>
          <a:ln>
            <a:noFill/>
          </a:ln>
        </p:spPr>
      </p:pic>
      <p:pic>
        <p:nvPicPr>
          <p:cNvPr id="36" name="图片 36" descr="c53e010112c5eb4fe71e17157108690"/>
          <p:cNvPicPr>
            <a:picLocks noChangeAspect="1"/>
          </p:cNvPicPr>
          <p:nvPr/>
        </p:nvPicPr>
        <p:blipFill>
          <a:blip r:embed="rId2"/>
          <a:stretch>
            <a:fillRect/>
          </a:stretch>
        </p:blipFill>
        <p:spPr>
          <a:xfrm>
            <a:off x="5147945" y="2996565"/>
            <a:ext cx="3657600" cy="1508760"/>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3" descr="8cd50e238b27800bdde9764d4f2406a"/>
          <p:cNvPicPr>
            <a:picLocks noChangeAspect="1"/>
          </p:cNvPicPr>
          <p:nvPr/>
        </p:nvPicPr>
        <p:blipFill>
          <a:blip r:embed="rId1"/>
          <a:stretch>
            <a:fillRect/>
          </a:stretch>
        </p:blipFill>
        <p:spPr>
          <a:xfrm>
            <a:off x="3563303" y="2279650"/>
            <a:ext cx="5272405" cy="3020060"/>
          </a:xfrm>
          <a:prstGeom prst="rect">
            <a:avLst/>
          </a:prstGeom>
        </p:spPr>
      </p:pic>
      <p:sp>
        <p:nvSpPr>
          <p:cNvPr id="2" name="文本框 1"/>
          <p:cNvSpPr txBox="1"/>
          <p:nvPr/>
        </p:nvSpPr>
        <p:spPr>
          <a:xfrm>
            <a:off x="334645" y="2279650"/>
            <a:ext cx="2868930" cy="3415030"/>
          </a:xfrm>
          <a:prstGeom prst="rect">
            <a:avLst/>
          </a:prstGeom>
          <a:noFill/>
        </p:spPr>
        <p:txBody>
          <a:bodyPr wrap="square" rtlCol="0">
            <a:spAutoFit/>
          </a:bodyPr>
          <a:p>
            <a:r>
              <a:rPr lang="zh-CN" altLang="en-US"/>
              <a:t>“登录”功能的实现主要是通过“YonghuControl”对象提供服务的，查询数据库中是否存在用户输入的账号和密码的信息，从而验证身份的合法性。</a:t>
            </a:r>
            <a:endParaRPr lang="zh-CN" altLang="en-US"/>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3046095"/>
          </a:xfrm>
          <a:prstGeom prst="rect">
            <a:avLst/>
          </a:prstGeom>
          <a:noFill/>
        </p:spPr>
        <p:txBody>
          <a:bodyPr wrap="square" rtlCol="0">
            <a:spAutoFit/>
          </a:bodyPr>
          <a:p>
            <a:r>
              <a:rPr lang="zh-CN" altLang="en-US"/>
              <a:t>“注册”功能的实现主要是通过“YonghuControl”类对象提供服务的，将用户输入的账号密码信息加入数据库中，并且验证该用户是否已经存在。</a:t>
            </a:r>
            <a:endParaRPr lang="zh-CN" altLang="en-US"/>
          </a:p>
        </p:txBody>
      </p:sp>
      <p:pic>
        <p:nvPicPr>
          <p:cNvPr id="5" name="图片 4" descr="0fc738ee1ec103a162b753589dfb0f5"/>
          <p:cNvPicPr>
            <a:picLocks noChangeAspect="1"/>
          </p:cNvPicPr>
          <p:nvPr/>
        </p:nvPicPr>
        <p:blipFill>
          <a:blip r:embed="rId1"/>
          <a:stretch>
            <a:fillRect/>
          </a:stretch>
        </p:blipFill>
        <p:spPr>
          <a:xfrm>
            <a:off x="3515360" y="2220595"/>
            <a:ext cx="5465445" cy="3635375"/>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3169285"/>
          </a:xfrm>
          <a:prstGeom prst="rect">
            <a:avLst/>
          </a:prstGeom>
          <a:noFill/>
        </p:spPr>
        <p:txBody>
          <a:bodyPr wrap="square" rtlCol="0">
            <a:spAutoFit/>
          </a:bodyPr>
          <a:p>
            <a:r>
              <a:rPr lang="zh-CN" altLang="en-US" sz="2000"/>
              <a:t>“电影信息”主要实现查看电影信息的功能，细分可分为查看电影类别的电影列表和产看电影详细信息两个功能，该功能的实现主要是通过“DianyingxinxiControl”和“Dianyingleibie”两个控制类实现。</a:t>
            </a:r>
            <a:endParaRPr lang="zh-CN" altLang="en-US" sz="2000"/>
          </a:p>
        </p:txBody>
      </p:sp>
      <p:pic>
        <p:nvPicPr>
          <p:cNvPr id="5" name="图片 5" descr="5d34c7a99716ac27fb5207c2e120897"/>
          <p:cNvPicPr>
            <a:picLocks noChangeAspect="1"/>
          </p:cNvPicPr>
          <p:nvPr/>
        </p:nvPicPr>
        <p:blipFill>
          <a:blip r:embed="rId1"/>
          <a:stretch>
            <a:fillRect/>
          </a:stretch>
        </p:blipFill>
        <p:spPr>
          <a:xfrm>
            <a:off x="3780155" y="1916430"/>
            <a:ext cx="4925695" cy="3613785"/>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1938020"/>
          </a:xfrm>
          <a:prstGeom prst="rect">
            <a:avLst/>
          </a:prstGeom>
          <a:noFill/>
        </p:spPr>
        <p:txBody>
          <a:bodyPr wrap="square" rtlCol="0">
            <a:spAutoFit/>
          </a:bodyPr>
          <a:p>
            <a:r>
              <a:rPr lang="zh-CN" altLang="en-US"/>
              <a:t>“查看电影资讯”功能主要是通过控制类“NewsControl”实现的，用户可以点击查看具体资讯。</a:t>
            </a:r>
            <a:endParaRPr lang="zh-CN" altLang="en-US"/>
          </a:p>
        </p:txBody>
      </p:sp>
      <p:pic>
        <p:nvPicPr>
          <p:cNvPr id="6" name="图片 6" descr="977063580eddcc9c4403e0648ac45f9"/>
          <p:cNvPicPr>
            <a:picLocks noChangeAspect="1"/>
          </p:cNvPicPr>
          <p:nvPr/>
        </p:nvPicPr>
        <p:blipFill>
          <a:blip r:embed="rId1"/>
          <a:stretch>
            <a:fillRect/>
          </a:stretch>
        </p:blipFill>
        <p:spPr>
          <a:xfrm>
            <a:off x="3838575" y="1983105"/>
            <a:ext cx="4975225" cy="3655060"/>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3046095"/>
          </a:xfrm>
          <a:prstGeom prst="rect">
            <a:avLst/>
          </a:prstGeom>
          <a:noFill/>
        </p:spPr>
        <p:txBody>
          <a:bodyPr wrap="square" rtlCol="0">
            <a:spAutoFit/>
          </a:bodyPr>
          <a:p>
            <a:r>
              <a:rPr lang="zh-CN" altLang="en-US"/>
              <a:t>“在线留言交流”功能，用户可以在线留言和其他用户和管理员进行交流，该功能主要是通过控制类“DiscussDianyingxinxiControl”实现的。</a:t>
            </a:r>
            <a:endParaRPr lang="zh-CN" altLang="en-US"/>
          </a:p>
        </p:txBody>
      </p:sp>
      <p:pic>
        <p:nvPicPr>
          <p:cNvPr id="7" name="图片 7" descr="23f6d15f201409b1a1cb7cc13eadf4c"/>
          <p:cNvPicPr>
            <a:picLocks noChangeAspect="1"/>
          </p:cNvPicPr>
          <p:nvPr/>
        </p:nvPicPr>
        <p:blipFill>
          <a:blip r:embed="rId1"/>
          <a:stretch>
            <a:fillRect/>
          </a:stretch>
        </p:blipFill>
        <p:spPr>
          <a:xfrm>
            <a:off x="3780155" y="2386965"/>
            <a:ext cx="4986655" cy="3200400"/>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1938020"/>
          </a:xfrm>
          <a:prstGeom prst="rect">
            <a:avLst/>
          </a:prstGeom>
          <a:noFill/>
        </p:spPr>
        <p:txBody>
          <a:bodyPr wrap="square" rtlCol="0">
            <a:spAutoFit/>
          </a:bodyPr>
          <a:p>
            <a:r>
              <a:rPr lang="zh-CN" altLang="en-US"/>
              <a:t>“电影推荐”功能主要是根据用户的电影收藏内容进行推荐，前提是用户已经登录。</a:t>
            </a:r>
            <a:endParaRPr lang="zh-CN" altLang="en-US"/>
          </a:p>
        </p:txBody>
      </p:sp>
      <p:pic>
        <p:nvPicPr>
          <p:cNvPr id="8" name="图片 8" descr="d8d1317dd022832af42e1f1c01ed3b3"/>
          <p:cNvPicPr>
            <a:picLocks noChangeAspect="1"/>
          </p:cNvPicPr>
          <p:nvPr/>
        </p:nvPicPr>
        <p:blipFill>
          <a:blip r:embed="rId1"/>
          <a:stretch>
            <a:fillRect/>
          </a:stretch>
        </p:blipFill>
        <p:spPr>
          <a:xfrm>
            <a:off x="4427538" y="1888173"/>
            <a:ext cx="4206875" cy="3711575"/>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3784600"/>
          </a:xfrm>
          <a:prstGeom prst="rect">
            <a:avLst/>
          </a:prstGeom>
          <a:noFill/>
        </p:spPr>
        <p:txBody>
          <a:bodyPr wrap="square" rtlCol="0">
            <a:spAutoFit/>
          </a:bodyPr>
          <a:p>
            <a:r>
              <a:rPr lang="zh-CN" altLang="en-US"/>
              <a:t>“管理电影信息”功能主要是在管理端实现的，该功能主要实现了修改电影的具体信息，包括删除、添加、修改等功能。主要是由控制类“DianyingxinxiControlAd”实现的。</a:t>
            </a:r>
            <a:endParaRPr lang="zh-CN" altLang="en-US"/>
          </a:p>
        </p:txBody>
      </p:sp>
      <p:pic>
        <p:nvPicPr>
          <p:cNvPr id="5" name="图片 1" descr="fb8bae1ef5be86ed46fe7c3c908f7d7"/>
          <p:cNvPicPr>
            <a:picLocks noChangeAspect="1"/>
          </p:cNvPicPr>
          <p:nvPr/>
        </p:nvPicPr>
        <p:blipFill>
          <a:blip r:embed="rId1"/>
          <a:stretch>
            <a:fillRect/>
          </a:stretch>
        </p:blipFill>
        <p:spPr>
          <a:xfrm>
            <a:off x="3203575" y="2493010"/>
            <a:ext cx="5821045" cy="2701925"/>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2306955"/>
          </a:xfrm>
          <a:prstGeom prst="rect">
            <a:avLst/>
          </a:prstGeom>
          <a:noFill/>
        </p:spPr>
        <p:txBody>
          <a:bodyPr wrap="square" rtlCol="0">
            <a:spAutoFit/>
          </a:bodyPr>
          <a:p>
            <a:r>
              <a:rPr lang="zh-CN" altLang="en-US"/>
              <a:t>“类别管理”的功能主要是对类别的添加和删除，以及通过数据库中的数据更新电影类别的电影列表。</a:t>
            </a:r>
            <a:endParaRPr lang="zh-CN" altLang="en-US"/>
          </a:p>
        </p:txBody>
      </p:sp>
      <p:pic>
        <p:nvPicPr>
          <p:cNvPr id="9" name="图片 5"/>
          <p:cNvPicPr>
            <a:picLocks noChangeAspect="1"/>
          </p:cNvPicPr>
          <p:nvPr/>
        </p:nvPicPr>
        <p:blipFill>
          <a:blip r:embed="rId1"/>
          <a:stretch>
            <a:fillRect/>
          </a:stretch>
        </p:blipFill>
        <p:spPr>
          <a:xfrm>
            <a:off x="3203575" y="2348865"/>
            <a:ext cx="5632450" cy="2613660"/>
          </a:xfrm>
          <a:prstGeom prst="rect">
            <a:avLst/>
          </a:prstGeom>
          <a:noFill/>
          <a:ln>
            <a:noFill/>
          </a:ln>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2306955"/>
          </a:xfrm>
          <a:prstGeom prst="rect">
            <a:avLst/>
          </a:prstGeom>
          <a:noFill/>
        </p:spPr>
        <p:txBody>
          <a:bodyPr wrap="square" rtlCol="0">
            <a:spAutoFit/>
          </a:bodyPr>
          <a:p>
            <a:r>
              <a:rPr lang="zh-CN" altLang="en-US"/>
              <a:t>“管理电影资讯”的功能主要实现对电影资讯的修改和删除，并更新数据库内容同时在客户端显示更新内容。</a:t>
            </a:r>
            <a:endParaRPr lang="zh-CN" altLang="en-US"/>
          </a:p>
        </p:txBody>
      </p:sp>
      <p:pic>
        <p:nvPicPr>
          <p:cNvPr id="11" name="图片 11" descr="dd586d873cc83011c4fdc1ba728a2d7"/>
          <p:cNvPicPr>
            <a:picLocks noChangeAspect="1"/>
          </p:cNvPicPr>
          <p:nvPr/>
        </p:nvPicPr>
        <p:blipFill>
          <a:blip r:embed="rId1"/>
          <a:stretch>
            <a:fillRect/>
          </a:stretch>
        </p:blipFill>
        <p:spPr>
          <a:xfrm>
            <a:off x="3347720" y="2348865"/>
            <a:ext cx="5196840" cy="3082290"/>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3046095"/>
          </a:xfrm>
          <a:prstGeom prst="rect">
            <a:avLst/>
          </a:prstGeom>
          <a:noFill/>
        </p:spPr>
        <p:txBody>
          <a:bodyPr wrap="square" rtlCol="0">
            <a:spAutoFit/>
          </a:bodyPr>
          <a:p>
            <a:r>
              <a:rPr lang="zh-CN" altLang="en-US"/>
              <a:t>“管理用户”的功能主要实现对用户信息的修改和更新以及删除长时间没活跃的用户。主要是有控制类“YonghuControlAd”的对象实现的。</a:t>
            </a:r>
            <a:endParaRPr lang="zh-CN" altLang="en-US"/>
          </a:p>
        </p:txBody>
      </p:sp>
      <p:pic>
        <p:nvPicPr>
          <p:cNvPr id="13" name="图片 13" descr="2950e5593c0c192e5e8082f31adbcef"/>
          <p:cNvPicPr>
            <a:picLocks noChangeAspect="1"/>
          </p:cNvPicPr>
          <p:nvPr/>
        </p:nvPicPr>
        <p:blipFill>
          <a:blip r:embed="rId1"/>
          <a:stretch>
            <a:fillRect/>
          </a:stretch>
        </p:blipFill>
        <p:spPr>
          <a:xfrm>
            <a:off x="3275965" y="2564765"/>
            <a:ext cx="5463540" cy="2695575"/>
          </a:xfrm>
          <a:prstGeom prst="rect">
            <a:avLst/>
          </a:prstGeom>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334645" y="2279650"/>
            <a:ext cx="2868930" cy="2306955"/>
          </a:xfrm>
          <a:prstGeom prst="rect">
            <a:avLst/>
          </a:prstGeom>
          <a:noFill/>
        </p:spPr>
        <p:txBody>
          <a:bodyPr wrap="square" rtlCol="0">
            <a:spAutoFit/>
          </a:bodyPr>
          <a:p>
            <a:r>
              <a:rPr lang="zh-CN" altLang="en-US"/>
              <a:t>“管理留言”的功能主要实现对留言的修改和删除，并更新数据库内容同时在客户端显示更新内容。</a:t>
            </a:r>
            <a:endParaRPr lang="zh-CN" altLang="en-US"/>
          </a:p>
        </p:txBody>
      </p:sp>
      <p:pic>
        <p:nvPicPr>
          <p:cNvPr id="15" name="图片 15" descr="07a657e808a2480e6e135230da4856a"/>
          <p:cNvPicPr>
            <a:picLocks noChangeAspect="1"/>
          </p:cNvPicPr>
          <p:nvPr/>
        </p:nvPicPr>
        <p:blipFill>
          <a:blip r:embed="rId1"/>
          <a:stretch>
            <a:fillRect/>
          </a:stretch>
        </p:blipFill>
        <p:spPr>
          <a:xfrm>
            <a:off x="3275330" y="2276475"/>
            <a:ext cx="5607685" cy="2472690"/>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pPr lvl="1"/>
            <a:r>
              <a:rPr lang="zh-CN" altLang="en-US"/>
              <a:t>类设计</a:t>
            </a:r>
            <a:endParaRPr lang="zh-CN" altLang="en-US"/>
          </a:p>
          <a:p>
            <a:pPr lvl="1"/>
            <a:r>
              <a:rPr lang="zh-CN" altLang="en-US"/>
              <a:t>设计类图</a:t>
            </a:r>
            <a:endParaRPr lang="zh-CN" altLang="en-US"/>
          </a:p>
          <a:p>
            <a:pPr marL="393065" lvl="1"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4" name="图片 14" descr="0b5814e0a32390205f1885014cad6ad"/>
          <p:cNvPicPr>
            <a:picLocks noChangeAspect="1"/>
          </p:cNvPicPr>
          <p:nvPr/>
        </p:nvPicPr>
        <p:blipFill>
          <a:blip r:embed="rId1"/>
          <a:stretch>
            <a:fillRect/>
          </a:stretch>
        </p:blipFill>
        <p:spPr>
          <a:xfrm>
            <a:off x="4427855" y="836295"/>
            <a:ext cx="4133850" cy="5028565"/>
          </a:xfrm>
          <a:prstGeom prst="rect">
            <a:avLst/>
          </a:prstGeom>
        </p:spPr>
      </p:pic>
      <p:sp>
        <p:nvSpPr>
          <p:cNvPr id="2" name="文本框 1"/>
          <p:cNvSpPr txBox="1"/>
          <p:nvPr/>
        </p:nvSpPr>
        <p:spPr>
          <a:xfrm>
            <a:off x="499745" y="2399665"/>
            <a:ext cx="3423920" cy="3415030"/>
          </a:xfrm>
          <a:prstGeom prst="rect">
            <a:avLst/>
          </a:prstGeom>
          <a:noFill/>
        </p:spPr>
        <p:txBody>
          <a:bodyPr wrap="square" rtlCol="0">
            <a:spAutoFit/>
          </a:bodyPr>
          <a:p>
            <a:r>
              <a:rPr lang="zh-CN" altLang="en-US"/>
              <a:t>界面类主要负责界面的显示，控制类主要负责使用者的操作指令的实现，实体类主要负责信息的存储和修改。控制类进行功能实现时会使对应的实体类进行修改或更新，同时界面类的界面内容也会发生变化。</a:t>
            </a:r>
            <a:endParaRPr lang="zh-CN" altLang="en-US"/>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pPr marL="393065" lvl="1" indent="0">
              <a:buNone/>
            </a:pPr>
            <a:r>
              <a:rPr lang="zh-CN" altLang="en-US"/>
              <a:t>数据设计</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
        <p:nvSpPr>
          <p:cNvPr id="2" name="文本框 1"/>
          <p:cNvSpPr txBox="1"/>
          <p:nvPr/>
        </p:nvSpPr>
        <p:spPr>
          <a:xfrm>
            <a:off x="499745" y="2399665"/>
            <a:ext cx="3423920" cy="460375"/>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1"/>
          <a:stretch>
            <a:fillRect/>
          </a:stretch>
        </p:blipFill>
        <p:spPr>
          <a:xfrm>
            <a:off x="3780155" y="1340485"/>
            <a:ext cx="4887595" cy="5066030"/>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t>代码组织结构</a:t>
            </a:r>
            <a:endParaRPr lang="en-US" altLang="zh-CN" dirty="0"/>
          </a:p>
          <a:p>
            <a:endParaRPr lang="en-US" altLang="zh-CN" dirty="0"/>
          </a:p>
        </p:txBody>
      </p:sp>
      <p:sp>
        <p:nvSpPr>
          <p:cNvPr id="15362" name="标题 1"/>
          <p:cNvSpPr>
            <a:spLocks noGrp="1"/>
          </p:cNvSpPr>
          <p:nvPr>
            <p:ph type="title"/>
          </p:nvPr>
        </p:nvSpPr>
        <p:spPr/>
        <p:txBody>
          <a:bodyPr/>
          <a:lstStyle/>
          <a:p>
            <a:r>
              <a:rPr lang="zh-CN" altLang="en-US" dirty="0"/>
              <a:t>代码编写</a:t>
            </a:r>
            <a:endParaRPr lang="zh-CN" altLang="en-US" dirty="0"/>
          </a:p>
        </p:txBody>
      </p:sp>
      <p:pic>
        <p:nvPicPr>
          <p:cNvPr id="3" name="图片 2"/>
          <p:cNvPicPr>
            <a:picLocks noChangeAspect="1"/>
          </p:cNvPicPr>
          <p:nvPr/>
        </p:nvPicPr>
        <p:blipFill>
          <a:blip r:embed="rId1"/>
          <a:stretch>
            <a:fillRect/>
          </a:stretch>
        </p:blipFill>
        <p:spPr>
          <a:xfrm>
            <a:off x="5508104" y="983337"/>
            <a:ext cx="3096344" cy="4891326"/>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t>程序代码量</a:t>
            </a:r>
            <a:endParaRPr lang="en-US" altLang="zh-CN" dirty="0"/>
          </a:p>
          <a:p>
            <a:pPr lvl="1"/>
            <a:r>
              <a:rPr lang="zh-CN" dirty="0"/>
              <a:t>总共代码量：</a:t>
            </a:r>
            <a:r>
              <a:rPr lang="en-US" altLang="zh-CN" dirty="0"/>
              <a:t>172233</a:t>
            </a:r>
            <a:endParaRPr lang="zh-CN" dirty="0"/>
          </a:p>
          <a:p>
            <a:pPr lvl="1"/>
            <a:r>
              <a:rPr lang="zh-CN" dirty="0"/>
              <a:t>（除去前端开发包后）开源代码：</a:t>
            </a:r>
            <a:r>
              <a:rPr lang="en-US" altLang="zh-CN" dirty="0"/>
              <a:t>82</a:t>
            </a:r>
            <a:r>
              <a:rPr lang="en-US" altLang="zh-CN" dirty="0"/>
              <a:t>00</a:t>
            </a:r>
            <a:endParaRPr lang="en-US" altLang="zh-CN" dirty="0"/>
          </a:p>
          <a:p>
            <a:pPr lvl="1"/>
            <a:r>
              <a:rPr lang="zh-CN" altLang="en-US" dirty="0"/>
              <a:t>独立编写：</a:t>
            </a:r>
            <a:r>
              <a:rPr lang="en-US" altLang="zh-CN" dirty="0"/>
              <a:t>8400</a:t>
            </a:r>
            <a:endParaRPr lang="en-US" altLang="zh-CN" dirty="0"/>
          </a:p>
          <a:p>
            <a:r>
              <a:rPr lang="zh-CN" altLang="en-US" dirty="0"/>
              <a:t>开源代码利用情况</a:t>
            </a:r>
            <a:endParaRPr lang="en-US" altLang="zh-CN" dirty="0"/>
          </a:p>
          <a:p>
            <a:pPr lvl="1"/>
            <a:r>
              <a:rPr lang="zh-CN" altLang="en-US" dirty="0"/>
              <a:t>利用了蒋曰钦的电影院网上预定电影系统的整体框架进行修改。</a:t>
            </a:r>
            <a:endParaRPr lang="en-US" altLang="zh-CN" dirty="0"/>
          </a:p>
          <a:p>
            <a:pPr lvl="1"/>
            <a:r>
              <a:rPr lang="zh-CN" dirty="0"/>
              <a:t>调用了</a:t>
            </a:r>
            <a:r>
              <a:rPr dirty="0"/>
              <a:t>袁田</a:t>
            </a:r>
            <a:r>
              <a:rPr lang="zh-CN" dirty="0"/>
              <a:t>的</a:t>
            </a:r>
            <a:r>
              <a:rPr dirty="0"/>
              <a:t>电影院信息管理系统</a:t>
            </a:r>
            <a:r>
              <a:rPr lang="zh-CN" dirty="0"/>
              <a:t>的各项</a:t>
            </a:r>
            <a:r>
              <a:rPr lang="en-US" altLang="zh-CN" dirty="0"/>
              <a:t>api</a:t>
            </a:r>
            <a:endParaRPr lang="en-US" altLang="zh-CN" dirty="0"/>
          </a:p>
        </p:txBody>
      </p:sp>
      <p:sp>
        <p:nvSpPr>
          <p:cNvPr id="15362" name="标题 1"/>
          <p:cNvSpPr>
            <a:spLocks noGrp="1"/>
          </p:cNvSpPr>
          <p:nvPr>
            <p:ph type="title"/>
          </p:nvPr>
        </p:nvSpPr>
        <p:spPr/>
        <p:txBody>
          <a:bodyPr/>
          <a:lstStyle/>
          <a:p>
            <a:r>
              <a:rPr lang="zh-CN" altLang="en-US" dirty="0"/>
              <a:t>代码编写</a:t>
            </a:r>
            <a:endParaRPr lang="zh-CN" altLang="en-US" dirty="0"/>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395605" y="1485138"/>
            <a:ext cx="8229600" cy="4525963"/>
          </a:xfrm>
        </p:spPr>
        <p:txBody>
          <a:bodyPr>
            <a:normAutofit fontScale="90000"/>
          </a:bodyPr>
          <a:lstStyle/>
          <a:p>
            <a:r>
              <a:rPr lang="zh-CN" altLang="en-US" dirty="0"/>
              <a:t>开展了哪些测试</a:t>
            </a:r>
            <a:endParaRPr lang="en-US" altLang="zh-CN" dirty="0"/>
          </a:p>
          <a:p>
            <a:pPr lvl="1"/>
            <a:r>
              <a:rPr lang="zh-CN" altLang="en-US" dirty="0"/>
              <a:t>对系统登陆模块的安全测试</a:t>
            </a:r>
            <a:endParaRPr lang="en-US" altLang="zh-CN" dirty="0"/>
          </a:p>
          <a:p>
            <a:pPr lvl="1"/>
            <a:r>
              <a:rPr lang="zh-CN" altLang="en-US" dirty="0"/>
              <a:t>对数据库数据基本信息的增删改查操作测试</a:t>
            </a:r>
            <a:endParaRPr lang="zh-CN" altLang="en-US" dirty="0"/>
          </a:p>
          <a:p>
            <a:r>
              <a:rPr lang="zh-CN" altLang="en-US" dirty="0"/>
              <a:t>测试用例和测试结果</a:t>
            </a:r>
            <a:endParaRPr lang="en-US" altLang="zh-CN" dirty="0"/>
          </a:p>
          <a:p>
            <a:pPr marL="393065" lvl="1" indent="0">
              <a:buNone/>
            </a:pPr>
            <a:r>
              <a:rPr lang="en-US" altLang="zh-CN" dirty="0"/>
              <a:t>   </a:t>
            </a:r>
            <a:r>
              <a:rPr lang="zh-CN" altLang="en-US" sz="2335" dirty="0"/>
              <a:t>数据库板块的测试：</a:t>
            </a:r>
            <a:endParaRPr lang="zh-CN" altLang="en-US" sz="2335" dirty="0"/>
          </a:p>
          <a:p>
            <a:pPr lvl="1"/>
            <a:r>
              <a:rPr lang="zh-CN" altLang="en-US" sz="2335" dirty="0"/>
              <a:t>电影的新增。测试结果：电影信息保存到数据库。</a:t>
            </a:r>
            <a:endParaRPr lang="zh-CN" altLang="en-US" sz="2335" dirty="0"/>
          </a:p>
          <a:p>
            <a:pPr lvl="1"/>
            <a:r>
              <a:rPr lang="zh-CN" altLang="en-US" sz="2335" dirty="0"/>
              <a:t>电影列表的显示。测试结果：界面加载了所有的电影。</a:t>
            </a:r>
            <a:endParaRPr lang="zh-CN" altLang="en-US" sz="2335" dirty="0"/>
          </a:p>
          <a:p>
            <a:pPr lvl="1"/>
            <a:r>
              <a:rPr lang="zh-CN" altLang="en-US" sz="2335" dirty="0"/>
              <a:t>电影的删除，测试结果：数据库信息成功删除。</a:t>
            </a:r>
            <a:endParaRPr lang="zh-CN" altLang="en-US" sz="2335" dirty="0"/>
          </a:p>
          <a:p>
            <a:pPr marL="393065" lvl="1" indent="0">
              <a:buNone/>
            </a:pPr>
            <a:r>
              <a:rPr lang="en-US" altLang="zh-CN" sz="2335" dirty="0"/>
              <a:t>   </a:t>
            </a:r>
            <a:r>
              <a:rPr lang="zh-CN" altLang="en-US" sz="2335" dirty="0"/>
              <a:t>系统登陆板块的测试：</a:t>
            </a:r>
            <a:endParaRPr lang="en-US" altLang="zh-CN" sz="2335" dirty="0"/>
          </a:p>
          <a:p>
            <a:pPr lvl="1"/>
            <a:r>
              <a:rPr lang="zh-CN" altLang="en-US" sz="2335" dirty="0"/>
              <a:t>用户名和密码为空。预期结果：提出错误信息。</a:t>
            </a:r>
            <a:endParaRPr lang="zh-CN" altLang="en-US" sz="2335" dirty="0"/>
          </a:p>
          <a:p>
            <a:pPr lvl="1"/>
            <a:r>
              <a:rPr lang="zh-CN" altLang="en-US" sz="2335" dirty="0"/>
              <a:t>用户名和密码错误。预期结果：不能登录。</a:t>
            </a:r>
            <a:endParaRPr lang="zh-CN" altLang="en-US" sz="2335" dirty="0"/>
          </a:p>
          <a:p>
            <a:pPr lvl="1"/>
            <a:r>
              <a:rPr lang="zh-CN" altLang="en-US" sz="2335" dirty="0"/>
              <a:t>输入正确的用户名和密码，预期结果：成功登录</a:t>
            </a:r>
            <a:endParaRPr lang="zh-CN" altLang="en-US" sz="2335" dirty="0"/>
          </a:p>
          <a:p>
            <a:pPr marL="109855" indent="0">
              <a:buNone/>
            </a:pPr>
            <a:endParaRPr lang="zh-CN" altLang="en-US" sz="2335"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395605" y="1485138"/>
            <a:ext cx="8229600" cy="4525963"/>
          </a:xfrm>
        </p:spPr>
        <p:txBody>
          <a:bodyPr>
            <a:normAutofit/>
          </a:bodyPr>
          <a:lstStyle/>
          <a:p>
            <a:pPr marL="393065" lvl="1" indent="0">
              <a:buNone/>
            </a:pPr>
            <a:endParaRPr lang="en-US" altLang="zh-CN" dirty="0"/>
          </a:p>
          <a:p>
            <a:r>
              <a:rPr lang="zh-CN" altLang="en-US" dirty="0"/>
              <a:t>软件测试过程</a:t>
            </a:r>
            <a:endParaRPr lang="en-US" altLang="zh-CN" dirty="0"/>
          </a:p>
          <a:p>
            <a:pPr lvl="1"/>
            <a:r>
              <a:rPr lang="en-US" altLang="zh-CN" dirty="0"/>
              <a:t>测试电影模块功能完整性，把电影信息录入到MySQL中，打开MySQL查看是否存在录入的数据，然后对电影进行修改或者删除，比较结果，对电影的内容最大长度和最小长度进行测试，查看是否符合要求。</a:t>
            </a:r>
            <a:endParaRPr lang="en-US" altLang="zh-CN" dirty="0"/>
          </a:p>
          <a:p>
            <a:pPr lvl="1"/>
            <a:r>
              <a:rPr lang="en-US" altLang="zh-CN" dirty="0"/>
              <a:t>输入正确的用户名和密码后才能登录成功。登录成功后，在用户管理中，录入新的用户，当不输入用户名和密码等必填字段后，提示非法录入</a:t>
            </a:r>
            <a:endParaRPr lang="en-US" altLang="zh-CN"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62405"/>
            <a:ext cx="8229600" cy="4545330"/>
          </a:xfrm>
        </p:spPr>
        <p:txBody>
          <a:bodyPr/>
          <a:lstStyle/>
          <a:p>
            <a:r>
              <a:rPr lang="zh-CN" altLang="en-US" dirty="0"/>
              <a:t>采取了哪些质量保证手段</a:t>
            </a:r>
            <a:endParaRPr lang="en-US" altLang="zh-CN" dirty="0"/>
          </a:p>
          <a:p>
            <a:pPr lvl="1"/>
            <a:r>
              <a:rPr lang="en-US" altLang="zh-CN" dirty="0"/>
              <a:t>1</a:t>
            </a:r>
            <a:r>
              <a:rPr lang="zh-CN" altLang="en-US" dirty="0"/>
              <a:t>、保持和文档的一致性，会实现多次对接文档内容；</a:t>
            </a:r>
            <a:endParaRPr lang="zh-CN" altLang="en-US" dirty="0"/>
          </a:p>
          <a:p>
            <a:pPr lvl="1"/>
            <a:r>
              <a:rPr lang="en-US" altLang="zh-CN" dirty="0"/>
              <a:t>2</a:t>
            </a:r>
            <a:r>
              <a:rPr lang="zh-CN" altLang="en-US" dirty="0"/>
              <a:t>、进行多次的测试，保证程序的功能运行无问题；</a:t>
            </a:r>
            <a:endParaRPr lang="zh-CN" altLang="en-US" dirty="0"/>
          </a:p>
          <a:p>
            <a:pPr lvl="1"/>
            <a:r>
              <a:rPr lang="en-US" altLang="zh-CN" dirty="0"/>
              <a:t>3</a:t>
            </a:r>
            <a:r>
              <a:rPr lang="zh-CN" altLang="en-US" dirty="0"/>
              <a:t>、合理分配组员的任务，保证程序的合理编写</a:t>
            </a:r>
            <a:endParaRPr lang="zh-CN" altLang="en-US" dirty="0"/>
          </a:p>
          <a:p>
            <a:pPr marL="365760" lvl="0" indent="-255905">
              <a:buFont typeface="Wingdings 3" charset="0"/>
              <a:buChar char=""/>
            </a:pPr>
            <a:r>
              <a:rPr lang="zh-CN" altLang="en-US" dirty="0">
                <a:solidFill>
                  <a:schemeClr val="tx1">
                    <a:lumMod val="95000"/>
                    <a:lumOff val="5000"/>
                  </a:schemeClr>
                </a:solidFill>
              </a:rPr>
              <a:t>代码风格</a:t>
            </a:r>
            <a:endParaRPr lang="zh-CN" altLang="en-US" dirty="0">
              <a:solidFill>
                <a:schemeClr val="tx1">
                  <a:lumMod val="95000"/>
                  <a:lumOff val="5000"/>
                </a:schemeClr>
              </a:solidFill>
            </a:endParaRPr>
          </a:p>
          <a:p>
            <a:pPr marL="393065" lvl="1" indent="0">
              <a:buFont typeface="Verdana" panose="020B0604030504040204" charset="0"/>
              <a:buNone/>
            </a:pP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6" name="图片 5"/>
          <p:cNvPicPr>
            <a:picLocks noChangeAspect="1"/>
          </p:cNvPicPr>
          <p:nvPr/>
        </p:nvPicPr>
        <p:blipFill>
          <a:blip r:embed="rId1"/>
          <a:stretch>
            <a:fillRect/>
          </a:stretch>
        </p:blipFill>
        <p:spPr>
          <a:xfrm>
            <a:off x="2915920" y="3181985"/>
            <a:ext cx="5178425" cy="32258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393065" lvl="1" indent="0">
              <a:buFont typeface="Verdana" panose="020B0604030504040204" charset="0"/>
              <a:buNone/>
            </a:pPr>
            <a:endParaRPr lang="zh-CN" altLang="en-US" dirty="0">
              <a:solidFill>
                <a:schemeClr val="tx1">
                  <a:lumMod val="95000"/>
                  <a:lumOff val="5000"/>
                </a:schemeClr>
              </a:solidFill>
            </a:endParaRPr>
          </a:p>
          <a:p>
            <a:pPr marL="365760" lvl="0" indent="-255905">
              <a:buFont typeface="Wingdings 3" charset="0"/>
              <a:buChar char=""/>
            </a:pPr>
            <a:r>
              <a:rPr lang="zh-CN" altLang="en-US" dirty="0">
                <a:solidFill>
                  <a:schemeClr val="tx1">
                    <a:lumMod val="95000"/>
                    <a:lumOff val="5000"/>
                  </a:schemeClr>
                </a:solidFill>
                <a:sym typeface="+mn-ea"/>
              </a:rPr>
              <a:t>程序代码质量</a:t>
            </a:r>
            <a:endParaRPr lang="en-US" altLang="zh-CN" dirty="0"/>
          </a:p>
          <a:p>
            <a:pPr lvl="1"/>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8" name="图片 7"/>
          <p:cNvPicPr>
            <a:picLocks noChangeAspect="1"/>
          </p:cNvPicPr>
          <p:nvPr/>
        </p:nvPicPr>
        <p:blipFill>
          <a:blip r:embed="rId1"/>
          <a:srcRect l="9172" t="8089" r="51531" b="51439"/>
          <a:stretch>
            <a:fillRect/>
          </a:stretch>
        </p:blipFill>
        <p:spPr>
          <a:xfrm>
            <a:off x="1835785" y="2996565"/>
            <a:ext cx="5093970" cy="254698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dirty="0"/>
              <a:t>演示软件系统的运行情况</a:t>
            </a:r>
            <a:endParaRPr lang="zh-CN" altLang="en-US" dirty="0"/>
          </a:p>
          <a:p>
            <a:pPr lvl="1"/>
            <a:r>
              <a:rPr lang="zh-CN" altLang="en-US" dirty="0"/>
              <a:t>运行目标软件系统，操作和演示软件系统，或者播放实际运行的演示效果视频</a:t>
            </a:r>
            <a:endParaRPr lang="en-US" altLang="zh-CN" dirty="0"/>
          </a:p>
          <a:p>
            <a:pPr marL="393065" lvl="1" indent="0">
              <a:buNone/>
            </a:pPr>
            <a:r>
              <a:rPr lang="zh-CN" altLang="en-US" dirty="0"/>
              <a:t>接下来进行具体的代码演示</a:t>
            </a:r>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介绍在开发过程中加入到哪些开源社区，如软件开发知识分享社区、软件项目托管社区等</a:t>
            </a:r>
            <a:endParaRPr lang="zh-CN" altLang="en-US" dirty="0"/>
          </a:p>
          <a:p>
            <a:pPr lvl="1"/>
            <a:r>
              <a:rPr lang="zh-CN" altLang="en-US" dirty="0"/>
              <a:t>我们小组在开发项目的过程中加入了例如</a:t>
            </a:r>
            <a:r>
              <a:rPr lang="en-US" altLang="zh-CN" dirty="0"/>
              <a:t>CSDN </a:t>
            </a:r>
            <a:r>
              <a:rPr lang="zh-CN" altLang="en-US" dirty="0"/>
              <a:t>开发者社区（</a:t>
            </a:r>
            <a:r>
              <a:rPr lang="en-US" altLang="zh-CN" dirty="0"/>
              <a:t>https://csdn.net/)</a:t>
            </a:r>
            <a:r>
              <a:rPr lang="zh-CN" altLang="en-US" dirty="0"/>
              <a:t>、</a:t>
            </a:r>
            <a:r>
              <a:rPr lang="en-US" altLang="zh-CN" dirty="0" err="1"/>
              <a:t>gitHub</a:t>
            </a:r>
            <a:r>
              <a:rPr lang="zh-CN" altLang="en-US" dirty="0"/>
              <a:t>平台（</a:t>
            </a:r>
            <a:r>
              <a:rPr lang="en-US" altLang="zh-CN" dirty="0"/>
              <a:t>https://github.com/</a:t>
            </a:r>
            <a:r>
              <a:rPr lang="zh-CN" altLang="en-US" dirty="0"/>
              <a:t>）、开源中国（</a:t>
            </a:r>
            <a:r>
              <a:rPr lang="en-US" altLang="zh-CN" dirty="0"/>
              <a:t>https://www.oschina.net/</a:t>
            </a:r>
            <a:r>
              <a:rPr lang="zh-CN" altLang="en-US" dirty="0"/>
              <a:t>）等。通过这些平台来对我们的项目进行撰写和修改和完善。</a:t>
            </a:r>
            <a:endParaRPr lang="zh-CN" altLang="en-US" dirty="0"/>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20000"/>
          </a:bodyPr>
          <a:lstStyle/>
          <a:p>
            <a:r>
              <a:rPr lang="zh-CN" altLang="en-US" dirty="0"/>
              <a:t>介绍如何基于开源社区来促进软件项目开发，解决软件开发问题等</a:t>
            </a:r>
            <a:endParaRPr lang="zh-CN" altLang="en-US" dirty="0"/>
          </a:p>
          <a:p>
            <a:pPr lvl="1"/>
            <a:r>
              <a:rPr lang="zh-CN" altLang="en-US" dirty="0"/>
              <a:t>首先，在开源社区寻找源代码的过程中，我们可以通过对开源代码的观察以及理解来提升自己的能力，在不断的研究与运行测试之后能够灵活运用开源社区的贡献来完成自己的项目。其次在开源社区中，当我们在做项目遇到种种困难时，也可以通过在开源社区中搜索问题，看看大佬们是如何解决问题的，或者通过询问来尝试解决自己项目上的问题，以此能够大大减少我们的工作量。在开源社区不断探索的过程中，我们也能看到许多有意思的项目，可以使我们对开源代码产生兴趣，在对他人项目的进行理解分析时，其实也是在精进自己项目的过程，能找出自己项目中的缺点以及不足之处，并进行修改和优化。开源社区给我们学生学习和开发带来了极大的便利和帮助，能让我们在在校期间学习如何完整的开发项目以及流程的撰写，对我们日后的发展也带来了极大的帮助。</a:t>
            </a:r>
            <a:endParaRPr lang="zh-CN" altLang="en-US" dirty="0"/>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lstStyle/>
          <a:p>
            <a:r>
              <a:rPr lang="zh-CN" altLang="en-US" dirty="0">
                <a:sym typeface="+mn-ea"/>
              </a:rPr>
              <a:t>实践的收获</a:t>
            </a:r>
            <a:endParaRPr lang="en-US" altLang="zh-CN" dirty="0"/>
          </a:p>
          <a:p>
            <a:pPr marL="109855" indent="0">
              <a:buNone/>
            </a:pPr>
            <a:r>
              <a:rPr lang="en-US" altLang="zh-CN" sz="1800" kern="100" dirty="0">
                <a:effectLst/>
                <a:latin typeface="Times New Roman" panose="02020603050405020304" pitchFamily="18" charset="0"/>
                <a:ea typeface="宋体" panose="02010600030101010101" pitchFamily="2" charset="-122"/>
                <a:cs typeface="宋体" panose="02010600030101010101" pitchFamily="2" charset="-122"/>
              </a:rPr>
              <a:t>  </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本</a:t>
            </a:r>
            <a:r>
              <a:rPr lang="zh-CN" altLang="en-US" sz="1800" kern="100" dirty="0">
                <a:latin typeface="Times New Roman" panose="02020603050405020304" pitchFamily="18" charset="0"/>
                <a:ea typeface="宋体" panose="02010600030101010101" pitchFamily="2" charset="-122"/>
                <a:cs typeface="宋体" panose="02010600030101010101" pitchFamily="2" charset="-122"/>
              </a:rPr>
              <a:t>次实践项目我们小组</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制作了电影推荐系统，通过软件工程方法，运用理论和编码实践，完成了系统功能设计实现和测试。</a:t>
            </a:r>
            <a:endParaRPr lang="en-US" altLang="zh-CN" sz="1800" kern="100" dirty="0">
              <a:effectLst/>
              <a:latin typeface="Times New Roman" panose="02020603050405020304" pitchFamily="18" charset="0"/>
              <a:ea typeface="宋体" panose="02010600030101010101" pitchFamily="2" charset="-122"/>
              <a:cs typeface="宋体" panose="02010600030101010101" pitchFamily="2" charset="-122"/>
            </a:endParaRPr>
          </a:p>
          <a:p>
            <a:pPr marL="109855" indent="0">
              <a:buNone/>
            </a:pPr>
            <a:r>
              <a:rPr lang="zh-CN" altLang="en-US" sz="1800" kern="100" dirty="0">
                <a:effectLst/>
                <a:latin typeface="Times New Roman" panose="02020603050405020304" pitchFamily="18" charset="0"/>
                <a:ea typeface="宋体" panose="02010600030101010101" pitchFamily="2" charset="-122"/>
                <a:cs typeface="宋体" panose="02010600030101010101" pitchFamily="2" charset="-122"/>
              </a:rPr>
              <a:t>  我们小组</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首先对电影推荐系统进行了课题分析，进行了电影查询情况的调研，参考相关文献，结合需求，进行文档整理。</a:t>
            </a:r>
            <a:r>
              <a:rPr lang="zh-CN" altLang="en-US" sz="1800" kern="100" dirty="0">
                <a:effectLst/>
                <a:latin typeface="Times New Roman" panose="02020603050405020304" pitchFamily="18" charset="0"/>
                <a:ea typeface="宋体" panose="02010600030101010101" pitchFamily="2" charset="-122"/>
                <a:cs typeface="宋体" panose="02010600030101010101" pitchFamily="2" charset="-122"/>
              </a:rPr>
              <a:t>我们</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使用面向对象语言</a:t>
            </a:r>
            <a:r>
              <a:rPr lang="en-US" altLang="zh-CN" sz="1800" kern="100" dirty="0">
                <a:effectLst/>
                <a:latin typeface="Times New Roman" panose="02020603050405020304" pitchFamily="18" charset="0"/>
                <a:ea typeface="宋体" panose="02010600030101010101" pitchFamily="2" charset="-122"/>
                <a:cs typeface="宋体" panose="02010600030101010101" pitchFamily="2" charset="-122"/>
              </a:rPr>
              <a:t>JAVA</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、和</a:t>
            </a:r>
            <a:r>
              <a:rPr lang="en-US" altLang="zh-CN" sz="1800" kern="100" dirty="0" err="1">
                <a:effectLst/>
                <a:latin typeface="Times New Roman" panose="02020603050405020304" pitchFamily="18" charset="0"/>
                <a:ea typeface="宋体" panose="02010600030101010101" pitchFamily="2" charset="-122"/>
                <a:cs typeface="宋体" panose="02010600030101010101" pitchFamily="2" charset="-122"/>
              </a:rPr>
              <a:t>SpringBoot</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框架，数据库使用</a:t>
            </a:r>
            <a:r>
              <a:rPr lang="en-US" altLang="zh-CN" sz="1800" kern="100" dirty="0" err="1">
                <a:effectLst/>
                <a:latin typeface="Times New Roman" panose="02020603050405020304" pitchFamily="18" charset="0"/>
                <a:ea typeface="宋体" panose="02010600030101010101" pitchFamily="2" charset="-122"/>
                <a:cs typeface="宋体" panose="02010600030101010101" pitchFamily="2" charset="-122"/>
              </a:rPr>
              <a:t>mysql</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。通过数据库存储信息数据，实现信息同步控制和管理。电影推荐系统的提出，</a:t>
            </a:r>
            <a:r>
              <a:rPr lang="zh-CN" altLang="en-US" sz="1800" kern="100" dirty="0">
                <a:effectLst/>
                <a:latin typeface="Times New Roman" panose="02020603050405020304" pitchFamily="18" charset="0"/>
                <a:ea typeface="宋体" panose="02010600030101010101" pitchFamily="2" charset="-122"/>
                <a:cs typeface="宋体" panose="02010600030101010101" pitchFamily="2" charset="-122"/>
              </a:rPr>
              <a:t>我相信可以</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很大程度上提高电影的利用率。</a:t>
            </a:r>
            <a:endPar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endParaRPr>
          </a:p>
          <a:p>
            <a:pPr marL="109855" indent="0">
              <a:buNone/>
            </a:pPr>
            <a:r>
              <a:rPr lang="zh-CN" altLang="en-US" sz="1800" kern="100" dirty="0">
                <a:effectLst/>
                <a:latin typeface="Times New Roman" panose="02020603050405020304" pitchFamily="18" charset="0"/>
                <a:ea typeface="宋体" panose="02010600030101010101" pitchFamily="2" charset="-122"/>
                <a:cs typeface="宋体" panose="02010600030101010101" pitchFamily="2" charset="-122"/>
              </a:rPr>
              <a:t>  而本次实践中我们小组一致的认为我们的收获是远远大于我们的付出的。我们主要用</a:t>
            </a:r>
            <a:r>
              <a:rPr lang="en-US" altLang="zh-CN" sz="1800" kern="100" dirty="0">
                <a:effectLst/>
                <a:latin typeface="Times New Roman" panose="02020603050405020304" pitchFamily="18" charset="0"/>
                <a:ea typeface="宋体" panose="02010600030101010101" pitchFamily="2" charset="-122"/>
                <a:cs typeface="宋体" panose="02010600030101010101" pitchFamily="2" charset="-122"/>
              </a:rPr>
              <a:t>java</a:t>
            </a:r>
            <a:r>
              <a:rPr lang="zh-CN" altLang="en-US" sz="1800" kern="100" dirty="0">
                <a:effectLst/>
                <a:latin typeface="Times New Roman" panose="02020603050405020304" pitchFamily="18" charset="0"/>
                <a:ea typeface="宋体" panose="02010600030101010101" pitchFamily="2" charset="-122"/>
                <a:cs typeface="宋体" panose="02010600030101010101" pitchFamily="2" charset="-122"/>
              </a:rPr>
              <a:t>语言进行编写，大量的改写、编写代码使我们的编程能力得到了进步。其次对于软件的开发的一个模式我们也有了一个大概的了解，这对于我们将来的就业也是一种经验的积累。最后我们也是在本次实践中真切的感受到团队之间应该如何进行分工与磨合，配合好的团队才能编写出好的内容。</a:t>
            </a:r>
            <a:endPar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endParaRPr>
          </a:p>
          <a:p>
            <a:pPr marL="109855" indent="0">
              <a:buNone/>
            </a:pPr>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lstStyle/>
          <a:p>
            <a:r>
              <a:rPr lang="zh-CN" altLang="en-US" dirty="0"/>
              <a:t>心得和体会</a:t>
            </a:r>
            <a:endParaRPr lang="en-US" altLang="zh-CN" dirty="0"/>
          </a:p>
          <a:p>
            <a:pPr marL="109855" indent="0">
              <a:buNone/>
            </a:pPr>
            <a:r>
              <a:rPr lang="zh-CN" altLang="en-US" sz="1800" dirty="0">
                <a:latin typeface="宋体" panose="02010600030101010101" pitchFamily="2" charset="-122"/>
                <a:ea typeface="宋体" panose="02010600030101010101" pitchFamily="2" charset="-122"/>
              </a:rPr>
              <a:t>  作为我们团队第一次的实践开发，我们团队的第一感觉是软件开发过程是一个精细活，首先需要进行一个详细的需求分析，然后在后续的设计中也要针对于需求来进行解析。在设计阶段我们体会到，设计也是需要合作的，不能团队分开设计，不然后续许多内容对应不上，这对于编码来说会增加难度。</a:t>
            </a:r>
            <a:endParaRPr lang="en-US" altLang="zh-CN" sz="1800" dirty="0">
              <a:latin typeface="宋体" panose="02010600030101010101" pitchFamily="2" charset="-122"/>
              <a:ea typeface="宋体" panose="02010600030101010101" pitchFamily="2" charset="-122"/>
            </a:endParaRPr>
          </a:p>
          <a:p>
            <a:pPr marL="109855" indent="0">
              <a:buNone/>
            </a:pPr>
            <a:r>
              <a:rPr lang="en-US" altLang="zh-CN" sz="1800" dirty="0">
                <a:latin typeface="宋体" panose="02010600030101010101" pitchFamily="2" charset="-122"/>
                <a:ea typeface="宋体" panose="02010600030101010101" pitchFamily="2" charset="-122"/>
              </a:rPr>
              <a:t>  </a:t>
            </a:r>
            <a:r>
              <a:rPr lang="zh-CN" altLang="en-US" sz="1800" dirty="0">
                <a:latin typeface="宋体" panose="02010600030101010101" pitchFamily="2" charset="-122"/>
                <a:ea typeface="宋体" panose="02010600030101010101" pitchFamily="2" charset="-122"/>
              </a:rPr>
              <a:t>在本次的编码中，有困难也有收获，收获的学习内容我们也是都反馈到了技术博客内，本次实验课的各个部分老师们都设计的很周到，我们能真切的感受到软件开发编码的过程。</a:t>
            </a:r>
            <a:endParaRPr lang="en-US" altLang="zh-CN" sz="1800" dirty="0">
              <a:latin typeface="宋体" panose="02010600030101010101" pitchFamily="2" charset="-122"/>
              <a:ea typeface="宋体" panose="02010600030101010101" pitchFamily="2" charset="-122"/>
            </a:endParaRPr>
          </a:p>
          <a:p>
            <a:pPr marL="109855" indent="0">
              <a:buNone/>
            </a:pPr>
            <a:r>
              <a:rPr lang="zh-CN" altLang="en-US" sz="1800" dirty="0">
                <a:latin typeface="宋体" panose="02010600030101010101" pitchFamily="2" charset="-122"/>
                <a:ea typeface="宋体" panose="02010600030101010101" pitchFamily="2" charset="-122"/>
              </a:rPr>
              <a:t>  在这学期软件工程课程设计的课上，我们感受到许多的关怀，无论是老师的指导，还是同学们的相互协作。在该电影推荐系统完成之际，我还要感谢老师的指导，老师一丝不苟的态度中，倍感鼓励。</a:t>
            </a:r>
            <a:endParaRPr lang="en-US" altLang="zh-CN" dirty="0"/>
          </a:p>
          <a:p>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lnSpcReduction="10000"/>
          </a:bodyPr>
          <a:lstStyle/>
          <a:p>
            <a:r>
              <a:rPr lang="zh-CN" altLang="en-US" dirty="0"/>
              <a:t>困难和问题</a:t>
            </a:r>
            <a:endParaRPr lang="en-US" altLang="zh-CN" dirty="0"/>
          </a:p>
          <a:p>
            <a:pPr indent="0" algn="just">
              <a:lnSpc>
                <a:spcPct val="150000"/>
              </a:lnSpc>
              <a:buNone/>
            </a:pPr>
            <a:r>
              <a:rPr lang="en-US" altLang="zh-CN" sz="1800" kern="100" dirty="0">
                <a:effectLst/>
                <a:latin typeface="Times New Roman" panose="02020603050405020304" pitchFamily="18" charset="0"/>
                <a:ea typeface="宋体" panose="02010600030101010101" pitchFamily="2" charset="-122"/>
                <a:cs typeface="宋体" panose="02010600030101010101" pitchFamily="2" charset="-122"/>
              </a:rPr>
              <a:t>  </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通过测试发现，系统也存在一些问题，下面进行具体介绍。</a:t>
            </a:r>
            <a:endPar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endParaRPr>
          </a:p>
          <a:p>
            <a:pPr indent="0" algn="just">
              <a:lnSpc>
                <a:spcPct val="150000"/>
              </a:lnSpc>
              <a:buNone/>
            </a:pPr>
            <a:r>
              <a:rPr lang="en-US" altLang="zh-CN" sz="1800" kern="100" dirty="0">
                <a:effectLst/>
                <a:latin typeface="Times New Roman" panose="02020603050405020304" pitchFamily="18" charset="0"/>
                <a:ea typeface="宋体" panose="02010600030101010101" pitchFamily="2" charset="-122"/>
                <a:cs typeface="宋体" panose="02010600030101010101" pitchFamily="2" charset="-122"/>
              </a:rPr>
              <a:t>  1</a:t>
            </a:r>
            <a:r>
              <a:rPr lang="zh-CN" altLang="en-US" sz="1800" kern="100" dirty="0">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电影推荐系统的具体业务不够精细，不能完全满足实际使用需求。对数据库的数据冗余和数据安全也需要进一步完善。</a:t>
            </a:r>
            <a:endPar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endParaRPr>
          </a:p>
          <a:p>
            <a:pPr indent="0" algn="just">
              <a:lnSpc>
                <a:spcPct val="150000"/>
              </a:lnSpc>
              <a:buNone/>
            </a:pPr>
            <a:r>
              <a:rPr lang="en-US" altLang="zh-CN" sz="1800" kern="100" dirty="0">
                <a:effectLst/>
                <a:latin typeface="Times New Roman" panose="02020603050405020304" pitchFamily="18" charset="0"/>
                <a:ea typeface="宋体" panose="02010600030101010101" pitchFamily="2" charset="-122"/>
                <a:cs typeface="宋体" panose="02010600030101010101" pitchFamily="2" charset="-122"/>
              </a:rPr>
              <a:t>  2</a:t>
            </a:r>
            <a:r>
              <a:rPr lang="zh-CN" altLang="en-US" sz="1800" kern="100" dirty="0">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当电影信息过大时，如何快速的查询出电影信息，如何处理大数据的响应问题等。目前的查询是把所有的电影信息一次性查询出来，而显示的时候只需要显示前几十条，可以通过存储过程来计算需要查询的条数，提高查询效率。</a:t>
            </a:r>
            <a:endPar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endParaRPr>
          </a:p>
          <a:p>
            <a:pPr indent="0" algn="just">
              <a:lnSpc>
                <a:spcPct val="150000"/>
              </a:lnSpc>
              <a:buNone/>
            </a:pPr>
            <a:endPar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endParaRPr>
          </a:p>
          <a:p>
            <a:pPr marL="109855" indent="0">
              <a:buNone/>
            </a:pPr>
            <a:endParaRPr lang="en-US" altLang="zh-CN" dirty="0"/>
          </a:p>
          <a:p>
            <a:pPr marL="109855" indent="0">
              <a:buNone/>
            </a:pPr>
            <a:r>
              <a:rPr lang="zh-CN" altLang="en-US" sz="1800" dirty="0">
                <a:latin typeface="宋体" panose="02010600030101010101" pitchFamily="2" charset="-122"/>
                <a:ea typeface="宋体" panose="02010600030101010101" pitchFamily="2" charset="-122"/>
              </a:rPr>
              <a:t>  </a:t>
            </a:r>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UNIT_PLACING_PICTURE_USER_VIEWPORT" val="{&quot;height&quot;:7745,&quot;width&quot;:4568}"/>
</p:tagLst>
</file>

<file path=ppt/tags/tag3.xml><?xml version="1.0" encoding="utf-8"?>
<p:tagLst xmlns:p="http://schemas.openxmlformats.org/presentationml/2006/main">
  <p:tag name="KSO_WPP_MARK_KEY" val="c1a2f024-057e-4d34-8ec2-b7b3d3893262"/>
  <p:tag name="COMMONDATA" val="eyJoZGlkIjoiN2YzNjBkOTgyNWQ1YTMxYzM3MzMwNWFiODNmOWIzYWM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5479</Words>
  <Application>WPS 演示</Application>
  <PresentationFormat>全屏显示(4:3)</PresentationFormat>
  <Paragraphs>396</Paragraphs>
  <Slides>57</Slides>
  <Notes>16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57</vt:i4>
      </vt:variant>
    </vt:vector>
  </HeadingPairs>
  <TitlesOfParts>
    <vt:vector size="73" baseType="lpstr">
      <vt:lpstr>Arial</vt:lpstr>
      <vt:lpstr>宋体</vt:lpstr>
      <vt:lpstr>Wingdings</vt:lpstr>
      <vt:lpstr>Times New Roman</vt:lpstr>
      <vt:lpstr>Wingdings 3</vt:lpstr>
      <vt:lpstr>Symbol</vt:lpstr>
      <vt:lpstr>Verdana</vt:lpstr>
      <vt:lpstr>Wingdings 2</vt:lpstr>
      <vt:lpstr>Wingdings</vt:lpstr>
      <vt:lpstr>微软雅黑</vt:lpstr>
      <vt:lpstr>Lucida Sans Unicode</vt:lpstr>
      <vt:lpstr>Arial Unicode MS</vt:lpstr>
      <vt:lpstr>黑体</vt:lpstr>
      <vt:lpstr>Wingdings 3</vt:lpstr>
      <vt:lpstr>Verdana</vt:lpstr>
      <vt:lpstr>聚合</vt:lpstr>
      <vt:lpstr>软件工程课程设计汇报 “电影评荐系统”</vt:lpstr>
      <vt:lpstr>汇报内容</vt:lpstr>
      <vt:lpstr>软件需求与创意</vt:lpstr>
      <vt:lpstr>软件需求与创意</vt:lpstr>
      <vt:lpstr>软件需求与创意</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软件测试</vt:lpstr>
      <vt:lpstr>软件测试</vt:lpstr>
      <vt:lpstr>软件质量与保证</vt:lpstr>
      <vt:lpstr>软件质量与保证</vt:lpstr>
      <vt:lpstr>系统部署与运行</vt:lpstr>
      <vt:lpstr>开源社区的使用</vt:lpstr>
      <vt:lpstr>开源社区的使用</vt:lpstr>
      <vt:lpstr>实践收获与感受</vt:lpstr>
      <vt:lpstr>实践收获与感受</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大伟啦啦啦</cp:lastModifiedBy>
  <cp:revision>327</cp:revision>
  <dcterms:created xsi:type="dcterms:W3CDTF">2113-01-01T00:00:00Z</dcterms:created>
  <dcterms:modified xsi:type="dcterms:W3CDTF">2022-11-26T16:34:35Z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2052-11.1.0.12763</vt:lpwstr>
  </property>
  <property fmtid="{D5CDD505-2E9C-101B-9397-08002B2CF9AE}" pid="4" name="ICV">
    <vt:lpwstr>DA313F2EAE8F44EAB539CB760EA68B0F</vt:lpwstr>
  </property>
</Properties>
</file>