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72"/>
  </p:handoutMasterIdLst>
  <p:sldIdLst>
    <p:sldId id="390" r:id="rId3"/>
    <p:sldId id="257" r:id="rId4"/>
    <p:sldId id="258" r:id="rId5"/>
    <p:sldId id="322" r:id="rId6"/>
    <p:sldId id="460" r:id="rId8"/>
    <p:sldId id="461" r:id="rId9"/>
    <p:sldId id="459" r:id="rId10"/>
    <p:sldId id="465" r:id="rId11"/>
    <p:sldId id="391" r:id="rId12"/>
    <p:sldId id="340" r:id="rId13"/>
    <p:sldId id="341" r:id="rId14"/>
    <p:sldId id="401" r:id="rId15"/>
    <p:sldId id="402" r:id="rId16"/>
    <p:sldId id="444" r:id="rId17"/>
    <p:sldId id="446" r:id="rId18"/>
    <p:sldId id="445" r:id="rId19"/>
    <p:sldId id="447" r:id="rId20"/>
    <p:sldId id="448" r:id="rId21"/>
    <p:sldId id="449" r:id="rId22"/>
    <p:sldId id="450" r:id="rId23"/>
    <p:sldId id="453" r:id="rId24"/>
    <p:sldId id="457" r:id="rId25"/>
    <p:sldId id="342" r:id="rId26"/>
    <p:sldId id="392" r:id="rId27"/>
    <p:sldId id="330" r:id="rId28"/>
    <p:sldId id="343" r:id="rId29"/>
    <p:sldId id="425" r:id="rId30"/>
    <p:sldId id="426" r:id="rId31"/>
    <p:sldId id="427" r:id="rId32"/>
    <p:sldId id="428" r:id="rId33"/>
    <p:sldId id="429" r:id="rId34"/>
    <p:sldId id="430" r:id="rId35"/>
    <p:sldId id="431" r:id="rId36"/>
    <p:sldId id="542" r:id="rId37"/>
    <p:sldId id="543" r:id="rId38"/>
    <p:sldId id="344" r:id="rId39"/>
    <p:sldId id="400" r:id="rId40"/>
    <p:sldId id="403" r:id="rId41"/>
    <p:sldId id="454" r:id="rId42"/>
    <p:sldId id="435" r:id="rId43"/>
    <p:sldId id="436" r:id="rId44"/>
    <p:sldId id="437" r:id="rId45"/>
    <p:sldId id="455" r:id="rId46"/>
    <p:sldId id="433" r:id="rId47"/>
    <p:sldId id="440" r:id="rId48"/>
    <p:sldId id="442" r:id="rId49"/>
    <p:sldId id="443" r:id="rId50"/>
    <p:sldId id="345" r:id="rId51"/>
    <p:sldId id="346" r:id="rId52"/>
    <p:sldId id="347" r:id="rId53"/>
    <p:sldId id="394" r:id="rId54"/>
    <p:sldId id="325" r:id="rId55"/>
    <p:sldId id="529" r:id="rId56"/>
    <p:sldId id="324" r:id="rId57"/>
    <p:sldId id="589" r:id="rId58"/>
    <p:sldId id="576" r:id="rId59"/>
    <p:sldId id="395" r:id="rId60"/>
    <p:sldId id="332" r:id="rId61"/>
    <p:sldId id="462" r:id="rId62"/>
    <p:sldId id="463" r:id="rId63"/>
    <p:sldId id="393" r:id="rId64"/>
    <p:sldId id="331" r:id="rId65"/>
    <p:sldId id="396" r:id="rId66"/>
    <p:sldId id="329" r:id="rId67"/>
    <p:sldId id="397" r:id="rId68"/>
    <p:sldId id="328" r:id="rId69"/>
    <p:sldId id="590" r:id="rId70"/>
    <p:sldId id="263" r:id="rId7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5" userDrawn="1">
          <p15:clr>
            <a:srgbClr val="A4A3A4"/>
          </p15:clr>
        </p15:guide>
        <p15:guide id="2" pos="7129" userDrawn="1">
          <p15:clr>
            <a:srgbClr val="A4A3A4"/>
          </p15:clr>
        </p15:guide>
        <p15:guide id="3" orient="horz" pos="1162" userDrawn="1">
          <p15:clr>
            <a:srgbClr val="A4A3A4"/>
          </p15:clr>
        </p15:guide>
        <p15:guide id="5" orient="horz" pos="39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1057CE"/>
    <a:srgbClr val="051C41"/>
    <a:srgbClr val="115BD8"/>
    <a:srgbClr val="FBBD06"/>
    <a:srgbClr val="4382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998" autoAdjust="0"/>
    <p:restoredTop sz="78954" autoAdjust="0"/>
  </p:normalViewPr>
  <p:slideViewPr>
    <p:cSldViewPr snapToGrid="0" showGuides="1">
      <p:cViewPr varScale="1">
        <p:scale>
          <a:sx n="85" d="100"/>
          <a:sy n="85" d="100"/>
        </p:scale>
        <p:origin x="780" y="78"/>
      </p:cViewPr>
      <p:guideLst>
        <p:guide pos="415"/>
        <p:guide pos="7129"/>
        <p:guide orient="horz" pos="1162"/>
        <p:guide orient="horz" pos="3929"/>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8" d="100"/>
          <a:sy n="88" d="100"/>
        </p:scale>
        <p:origin x="2131" y="8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5" Type="http://schemas.openxmlformats.org/officeDocument/2006/relationships/tableStyles" Target="tableStyles.xml"/><Relationship Id="rId74" Type="http://schemas.openxmlformats.org/officeDocument/2006/relationships/viewProps" Target="viewProps.xml"/><Relationship Id="rId73" Type="http://schemas.openxmlformats.org/officeDocument/2006/relationships/presProps" Target="presProps.xml"/><Relationship Id="rId72" Type="http://schemas.openxmlformats.org/officeDocument/2006/relationships/handoutMaster" Target="handoutMasters/handoutMaster1.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notesMaster" Target="notesMasters/notesMaster1.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C3195A-ED01-4EDB-AA7A-A28706909EE1}"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66CF6E-6D36-4AEF-82CC-2BC78FA5E455}"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2D67AE-BB6E-4E73-B371-3C214823FA5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751ED4-6AA8-42CC-B2A4-B42EC1B64CF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r>
              <a:rPr lang="zh-CN" altLang="en-US"/>
              <a:t>宠物数据的存储与管理存在安全隐私和成本问题：评估并选择适合宠物体重数据特性的存储方案是一个挑战，并且需要考虑随着用户输入的宠物数据量的不断增长，存储成本可能会显著增加。
数据可视化技术不成熟：通过分析宠物的各项信息形成的图表或图形设计不当，可能会误导用户，导致用户对数据的理解分析存在偏差。
自动化生成禁忌事项所依赖的数据是否合理：根据什么数据生成的禁忌事项？
推荐的资讯是否符合宠物主人需求：资讯是否只与宠物有关</a:t>
            </a:r>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r>
              <a:rPr lang="zh-CN" altLang="en-US"/>
              <a:t>为宠物主人提供了一个综合性的宠物管理平台：调研了目前市场上的有关宠物的软件，发现市场上的宠物软件功能较为单一（大部分软件只提供数据记录功能，少部分软件提供事项提醒、宠物体重数据分析和食谱推荐等功能）</a:t>
            </a:r>
            <a:endParaRPr lang="zh-CN" altLang="en-US"/>
          </a:p>
          <a:p>
            <a:r>
              <a:rPr lang="zh-CN" altLang="en-US"/>
              <a:t>根据用户录入的宠物数据，软件自动生成可视化图表：帮助主人直观了解宠物的成长趋势，并且用户可以自定义想要进行记录的数据（例如喝水量、进食量和出门运动次数等）</a:t>
            </a:r>
            <a:endParaRPr lang="zh-CN" altLang="en-US"/>
          </a:p>
          <a:p>
            <a:r>
              <a:rPr lang="zh-CN" altLang="en-US"/>
              <a:t>整合宠物医疗记录，包括疫苗接种和既往病史等，形成专属宠物健康档案：便于随时查阅和与医生沟通</a:t>
            </a:r>
            <a:endParaRPr lang="zh-CN" altLang="en-US"/>
          </a:p>
          <a:p>
            <a:r>
              <a:rPr lang="zh-CN" altLang="en-US"/>
              <a:t>智能推荐相关宠物资讯：让信息更加贴近用户需求</a:t>
            </a:r>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r>
              <a:rPr lang="zh-CN" altLang="en-US" sz="1800">
                <a:solidFill>
                  <a:schemeClr val="tx1"/>
                </a:solidFill>
              </a:rPr>
              <a:t>“宠物健康监测”软件的用户与注册、登录、宠物数据记录、“爱宠”社区、宠物资讯、宠物事项提醒和宠物健康档案管理用例之间是驱动关系。时钟与提醒用例是驱动关系。登录用例和注册用例是扩展关系，“爱宠”社区用例与发布和评论用例是扩展关系，宠物事项提醒用例与删除提醒、添加提醒和提醒用例是扩展关系，宠物健康档案管理用例和添加宠物健康档案、删除宠物健康档案、修改宠物健康档案用例是扩展关系。</a:t>
            </a:r>
            <a:endParaRPr lang="zh-CN" altLang="en-US" sz="1800">
              <a:solidFill>
                <a:schemeClr val="tx1"/>
              </a:solidFill>
            </a:endParaRPr>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r>
              <a:rPr lang="zh-CN" altLang="en-US"/>
              <a:t>用户点击按钮向边界类</a:t>
            </a:r>
            <a:r>
              <a:rPr lang="en-US" altLang="zh-CN"/>
              <a:t>PetDataUI</a:t>
            </a:r>
            <a:r>
              <a:rPr lang="zh-CN" altLang="en-US"/>
              <a:t>发消息，边界类</a:t>
            </a:r>
            <a:r>
              <a:rPr lang="en-US" altLang="zh-CN"/>
              <a:t>PetDataUI</a:t>
            </a:r>
            <a:r>
              <a:rPr lang="zh-CN" altLang="en-US"/>
              <a:t>向用户反馈待填写项目并将信息传给控制类</a:t>
            </a:r>
            <a:r>
              <a:rPr lang="en-US" altLang="zh-CN"/>
              <a:t>DataCheck</a:t>
            </a:r>
            <a:r>
              <a:rPr lang="zh-CN" altLang="en-US"/>
              <a:t>，控制类</a:t>
            </a:r>
            <a:r>
              <a:rPr lang="en-US" altLang="zh-CN"/>
              <a:t>DataCheck</a:t>
            </a:r>
            <a:r>
              <a:rPr lang="zh-CN" altLang="en-US"/>
              <a:t>检查数据合法性并传给实体类</a:t>
            </a:r>
            <a:r>
              <a:rPr lang="en-US" altLang="zh-CN"/>
              <a:t>PetDataActivity</a:t>
            </a:r>
            <a:r>
              <a:rPr lang="zh-CN" altLang="en-US"/>
              <a:t>，实体类</a:t>
            </a:r>
            <a:r>
              <a:rPr lang="en-US" altLang="zh-CN"/>
              <a:t>PetDataActivity</a:t>
            </a:r>
            <a:r>
              <a:rPr lang="zh-CN" altLang="en-US"/>
              <a:t>完成数据的存储并返回控制类</a:t>
            </a:r>
            <a:r>
              <a:rPr lang="en-US" altLang="zh-CN"/>
              <a:t>DataCheck</a:t>
            </a:r>
            <a:r>
              <a:rPr lang="zh-CN" altLang="en-US"/>
              <a:t>，控制类</a:t>
            </a:r>
            <a:r>
              <a:rPr lang="en-US" altLang="zh-CN"/>
              <a:t>DataCheck</a:t>
            </a:r>
            <a:r>
              <a:rPr lang="zh-CN" altLang="en-US"/>
              <a:t>将存储结果反馈给用户，刷新界面显示数据记录结果。</a:t>
            </a:r>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r>
              <a:rPr lang="zh-CN" altLang="en-US"/>
              <a:t>用户写好分享贴内容点击发布按钮时，向边界类</a:t>
            </a:r>
            <a:r>
              <a:rPr lang="en-US" altLang="zh-CN"/>
              <a:t>PostCreateUI</a:t>
            </a:r>
            <a:r>
              <a:rPr lang="zh-CN" altLang="en-US"/>
              <a:t>发送请求发布分享贴，边界类</a:t>
            </a:r>
            <a:r>
              <a:rPr lang="en-US" altLang="zh-CN"/>
              <a:t>PostCreateUI</a:t>
            </a:r>
            <a:r>
              <a:rPr lang="zh-CN" altLang="en-US"/>
              <a:t>给控制类</a:t>
            </a:r>
            <a:r>
              <a:rPr lang="en-US" altLang="zh-CN"/>
              <a:t>CommunityService</a:t>
            </a:r>
            <a:r>
              <a:rPr lang="zh-CN" altLang="en-US"/>
              <a:t>发送写贴请求，控制类给实体类</a:t>
            </a:r>
            <a:r>
              <a:rPr lang="en-US" altLang="zh-CN"/>
              <a:t>CommunityActivity</a:t>
            </a:r>
            <a:r>
              <a:rPr lang="zh-CN" altLang="en-US"/>
              <a:t>发存储和刷新消息，实体类</a:t>
            </a:r>
            <a:r>
              <a:rPr lang="en-US" altLang="zh-CN"/>
              <a:t>CommunityActivity</a:t>
            </a:r>
            <a:r>
              <a:rPr lang="zh-CN" altLang="en-US"/>
              <a:t>存储发帖数据并刷新列表，实体类</a:t>
            </a:r>
            <a:r>
              <a:rPr lang="en-US" altLang="zh-CN"/>
              <a:t>CommunityActivity</a:t>
            </a:r>
            <a:r>
              <a:rPr lang="zh-CN" altLang="en-US"/>
              <a:t>返回处理结果，刷新社区分享贴。</a:t>
            </a:r>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r>
              <a:rPr lang="zh-CN" altLang="en-US"/>
              <a:t>用户向边界类</a:t>
            </a:r>
            <a:r>
              <a:rPr lang="en-US" altLang="zh-CN"/>
              <a:t>CommunityUI</a:t>
            </a:r>
            <a:r>
              <a:rPr lang="zh-CN" altLang="en-US"/>
              <a:t>发送进入评论区请求，边界类</a:t>
            </a:r>
            <a:r>
              <a:rPr lang="en-US" altLang="zh-CN"/>
              <a:t>CommunityUI</a:t>
            </a:r>
            <a:r>
              <a:rPr lang="zh-CN" altLang="en-US"/>
              <a:t>给控制类</a:t>
            </a:r>
            <a:r>
              <a:rPr lang="en-US" altLang="zh-CN"/>
              <a:t>CommunityService</a:t>
            </a:r>
            <a:r>
              <a:rPr lang="zh-CN" altLang="en-US"/>
              <a:t>发送评论请求，控制类</a:t>
            </a:r>
            <a:r>
              <a:rPr lang="en-US" altLang="zh-CN"/>
              <a:t>CommunityService</a:t>
            </a:r>
            <a:r>
              <a:rPr lang="zh-CN" altLang="en-US"/>
              <a:t>给实体类</a:t>
            </a:r>
            <a:r>
              <a:rPr lang="en-US" altLang="zh-CN"/>
              <a:t>CommunityActivity</a:t>
            </a:r>
            <a:r>
              <a:rPr lang="zh-CN" altLang="en-US"/>
              <a:t>发存储和刷新评论列表的消息，实体类</a:t>
            </a:r>
            <a:r>
              <a:rPr lang="en-US" altLang="zh-CN"/>
              <a:t>CommunityActivity</a:t>
            </a:r>
            <a:r>
              <a:rPr lang="zh-CN" altLang="en-US"/>
              <a:t>存储评论数据并刷新列表，实体类</a:t>
            </a:r>
            <a:r>
              <a:rPr lang="en-US" altLang="zh-CN"/>
              <a:t>CommunityActivity</a:t>
            </a:r>
            <a:r>
              <a:rPr lang="zh-CN" altLang="en-US"/>
              <a:t>返回处理结果，刷新社区分享贴评论以及分享贴列表。</a:t>
            </a:r>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r>
              <a:rPr lang="zh-CN" altLang="en-US"/>
              <a:t>用户向边界类</a:t>
            </a:r>
            <a:r>
              <a:rPr lang="en-US" altLang="zh-CN"/>
              <a:t>NewsUI</a:t>
            </a:r>
            <a:r>
              <a:rPr lang="zh-CN" altLang="en-US"/>
              <a:t>发送查看列表请求，边界类</a:t>
            </a:r>
            <a:r>
              <a:rPr lang="en-US" altLang="zh-CN"/>
              <a:t>NewsUI</a:t>
            </a:r>
            <a:r>
              <a:rPr lang="zh-CN" altLang="en-US"/>
              <a:t>向控制类</a:t>
            </a:r>
            <a:r>
              <a:rPr lang="en-US" altLang="zh-CN"/>
              <a:t>NewsService</a:t>
            </a:r>
            <a:r>
              <a:rPr lang="zh-CN" altLang="en-US"/>
              <a:t>发获取列表和资讯的请求，控制类</a:t>
            </a:r>
            <a:r>
              <a:rPr lang="en-US" altLang="zh-CN"/>
              <a:t>NewsService</a:t>
            </a:r>
            <a:r>
              <a:rPr lang="zh-CN" altLang="en-US"/>
              <a:t>将请求传递给实体类</a:t>
            </a:r>
            <a:r>
              <a:rPr lang="en-US" altLang="zh-CN"/>
              <a:t>NewsActivity</a:t>
            </a:r>
            <a:r>
              <a:rPr lang="zh-CN" altLang="en-US"/>
              <a:t>，实体类</a:t>
            </a:r>
            <a:r>
              <a:rPr lang="en-US" altLang="zh-CN"/>
              <a:t>NewsActivity</a:t>
            </a:r>
            <a:r>
              <a:rPr lang="zh-CN" altLang="en-US"/>
              <a:t>进行处理，结果最终反馈给边界类</a:t>
            </a:r>
            <a:r>
              <a:rPr lang="en-US" altLang="zh-CN"/>
              <a:t>NewsUI</a:t>
            </a:r>
            <a:r>
              <a:rPr lang="zh-CN" altLang="en-US"/>
              <a:t>，刷新界面显示资讯内容</a:t>
            </a:r>
            <a:r>
              <a:rPr lang="en-US" altLang="zh-CN"/>
              <a:t>.</a:t>
            </a:r>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r>
              <a:rPr lang="zh-CN" altLang="en-US"/>
              <a:t>用户添加事项时，边界类</a:t>
            </a:r>
            <a:r>
              <a:rPr lang="en-US" altLang="zh-CN"/>
              <a:t>AlarmAlertUI</a:t>
            </a:r>
            <a:r>
              <a:rPr lang="zh-CN" altLang="en-US"/>
              <a:t>向控制类</a:t>
            </a:r>
            <a:r>
              <a:rPr lang="en-US" altLang="zh-CN"/>
              <a:t>AlarmAlertManager</a:t>
            </a:r>
            <a:r>
              <a:rPr lang="zh-CN" altLang="en-US"/>
              <a:t>上传时间和提醒内容的消息，控制类</a:t>
            </a:r>
            <a:r>
              <a:rPr lang="en-US" altLang="zh-CN"/>
              <a:t>AlarmAlertManager</a:t>
            </a:r>
            <a:r>
              <a:rPr lang="zh-CN" altLang="en-US"/>
              <a:t>检验填写内容的合法性，将信息保存在实体类</a:t>
            </a:r>
            <a:r>
              <a:rPr lang="en-US" altLang="zh-CN"/>
              <a:t>AlarmAlertActivity</a:t>
            </a:r>
            <a:r>
              <a:rPr lang="zh-CN" altLang="en-US"/>
              <a:t>中，之后实体类</a:t>
            </a:r>
            <a:r>
              <a:rPr lang="en-US" altLang="zh-CN"/>
              <a:t>AlarmAlertActivity</a:t>
            </a:r>
            <a:r>
              <a:rPr lang="zh-CN" altLang="en-US"/>
              <a:t>向控制类</a:t>
            </a:r>
            <a:r>
              <a:rPr lang="en-US" altLang="zh-CN"/>
              <a:t>AlarmAlertManager</a:t>
            </a:r>
            <a:r>
              <a:rPr lang="zh-CN" altLang="en-US"/>
              <a:t>请求刷新列表刷新列表，边界类</a:t>
            </a:r>
            <a:r>
              <a:rPr lang="en-US" altLang="zh-CN"/>
              <a:t>AlarmAlertUI</a:t>
            </a:r>
            <a:r>
              <a:rPr lang="zh-CN" altLang="en-US"/>
              <a:t>显示提醒列表。</a:t>
            </a:r>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r>
              <a:rPr lang="zh-CN" altLang="en-US"/>
              <a:t>实体类</a:t>
            </a:r>
            <a:r>
              <a:rPr lang="en-US" altLang="zh-CN"/>
              <a:t>AlarmAlertActivity</a:t>
            </a:r>
            <a:r>
              <a:rPr lang="zh-CN" altLang="en-US"/>
              <a:t>请求访问当前时间，执行者时钟向边界类</a:t>
            </a:r>
            <a:r>
              <a:rPr lang="en-US" altLang="zh-CN"/>
              <a:t>AlarmAlertUI</a:t>
            </a:r>
            <a:r>
              <a:rPr lang="zh-CN" altLang="en-US"/>
              <a:t>返回当前时间后，再将消息传递给控制类</a:t>
            </a:r>
            <a:r>
              <a:rPr lang="en-US" altLang="zh-CN"/>
              <a:t>AlarmAlertManager</a:t>
            </a:r>
            <a:r>
              <a:rPr lang="zh-CN" altLang="en-US"/>
              <a:t>，最后到达实体类</a:t>
            </a:r>
            <a:r>
              <a:rPr lang="en-US" altLang="zh-CN"/>
              <a:t>AlarmAlertActivity</a:t>
            </a:r>
            <a:r>
              <a:rPr lang="zh-CN" altLang="en-US"/>
              <a:t>校验是否到达设定时间，之后将校验结果返回给控制类</a:t>
            </a:r>
            <a:r>
              <a:rPr lang="en-US" altLang="zh-CN"/>
              <a:t>AlarmAlertManager</a:t>
            </a:r>
            <a:r>
              <a:rPr lang="zh-CN" altLang="en-US"/>
              <a:t>，控制类</a:t>
            </a:r>
            <a:r>
              <a:rPr lang="en-US" altLang="zh-CN"/>
              <a:t>AlarmAlertManager</a:t>
            </a:r>
            <a:r>
              <a:rPr lang="zh-CN" altLang="en-US"/>
              <a:t>向实体类</a:t>
            </a:r>
            <a:r>
              <a:rPr lang="en-US" altLang="zh-CN"/>
              <a:t>AlarmAlertActivity</a:t>
            </a:r>
            <a:r>
              <a:rPr lang="zh-CN" altLang="en-US"/>
              <a:t>发出请求提醒的信息，最后实体类</a:t>
            </a:r>
            <a:r>
              <a:rPr lang="en-US" altLang="zh-CN"/>
              <a:t>AlarmAlertActivity</a:t>
            </a:r>
            <a:r>
              <a:rPr lang="zh-CN" altLang="en-US"/>
              <a:t>发出提醒。</a:t>
            </a:r>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r>
              <a:rPr lang="zh-CN" altLang="en-US"/>
              <a:t>用户向边界类</a:t>
            </a:r>
            <a:r>
              <a:rPr lang="en-US" altLang="zh-CN"/>
              <a:t>AlarmAlertUI</a:t>
            </a:r>
            <a:r>
              <a:rPr lang="zh-CN" altLang="en-US"/>
              <a:t>发送删除提醒请求，边界类</a:t>
            </a:r>
            <a:r>
              <a:rPr lang="en-US" altLang="zh-CN"/>
              <a:t>AlarmAlertUI</a:t>
            </a:r>
            <a:r>
              <a:rPr lang="zh-CN" altLang="en-US"/>
              <a:t>收到用户请求后，向控制类</a:t>
            </a:r>
            <a:r>
              <a:rPr lang="en-US" altLang="zh-CN"/>
              <a:t>AlarmAlertManager</a:t>
            </a:r>
            <a:r>
              <a:rPr lang="zh-CN" altLang="en-US"/>
              <a:t>发送消息，请求删除提醒，控制类</a:t>
            </a:r>
            <a:r>
              <a:rPr lang="en-US" altLang="zh-CN"/>
              <a:t>AlarmAlertManager</a:t>
            </a:r>
            <a:r>
              <a:rPr lang="zh-CN" altLang="en-US"/>
              <a:t>收到消息后向实体类</a:t>
            </a:r>
            <a:r>
              <a:rPr lang="en-US" altLang="zh-CN"/>
              <a:t>AlarmAlertActivity</a:t>
            </a:r>
            <a:r>
              <a:rPr lang="zh-CN" altLang="en-US"/>
              <a:t>发送消息，实体类</a:t>
            </a:r>
            <a:r>
              <a:rPr lang="en-US" altLang="zh-CN"/>
              <a:t>AlarmAlertActivity</a:t>
            </a:r>
            <a:r>
              <a:rPr lang="zh-CN" altLang="en-US"/>
              <a:t>收到消息后执行删除提醒操作，然后向控制类</a:t>
            </a:r>
            <a:r>
              <a:rPr lang="en-US" altLang="zh-CN"/>
              <a:t>AlarmAlertManager</a:t>
            </a:r>
            <a:r>
              <a:rPr lang="zh-CN" altLang="en-US"/>
              <a:t>发送删除成功的消息，控制类</a:t>
            </a:r>
            <a:r>
              <a:rPr lang="en-US" altLang="zh-CN"/>
              <a:t>AlarmAlertManager</a:t>
            </a:r>
            <a:r>
              <a:rPr lang="zh-CN" altLang="en-US"/>
              <a:t>收到消息后向边界类</a:t>
            </a:r>
            <a:r>
              <a:rPr lang="en-US" altLang="zh-CN"/>
              <a:t>AlarmAlertUI</a:t>
            </a:r>
            <a:r>
              <a:rPr lang="zh-CN" altLang="en-US"/>
              <a:t>发送删除成功的消息，边界类</a:t>
            </a:r>
            <a:r>
              <a:rPr lang="en-US" altLang="zh-CN"/>
              <a:t>AlarmAlertUI</a:t>
            </a:r>
            <a:r>
              <a:rPr lang="zh-CN" altLang="en-US"/>
              <a:t>收到消息后向用户显示删除提醒后的列表。</a:t>
            </a:r>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r>
              <a:rPr lang="zh-CN" altLang="en-US"/>
              <a:t>用户向边界类</a:t>
            </a:r>
            <a:r>
              <a:rPr lang="en-US" altLang="zh-CN"/>
              <a:t>PetHealthRecordUI</a:t>
            </a:r>
            <a:r>
              <a:rPr lang="zh-CN" altLang="en-US"/>
              <a:t>发送填写信息，边界类</a:t>
            </a:r>
            <a:r>
              <a:rPr lang="en-US" altLang="zh-CN"/>
              <a:t>PetHealthRecordUI</a:t>
            </a:r>
            <a:r>
              <a:rPr lang="zh-CN" altLang="en-US"/>
              <a:t>向控制类</a:t>
            </a:r>
            <a:r>
              <a:rPr lang="en-US" altLang="zh-CN"/>
              <a:t>PetHealthRecordController</a:t>
            </a:r>
            <a:r>
              <a:rPr lang="zh-CN" altLang="en-US"/>
              <a:t>发出请求，控制类</a:t>
            </a:r>
            <a:r>
              <a:rPr lang="en-US" altLang="zh-CN"/>
              <a:t>PetHealthRecordController</a:t>
            </a:r>
            <a:r>
              <a:rPr lang="zh-CN" altLang="en-US"/>
              <a:t>向数据记录的实体类</a:t>
            </a:r>
            <a:r>
              <a:rPr lang="en-US" altLang="zh-CN"/>
              <a:t>PetHealthRecordActivity</a:t>
            </a:r>
            <a:r>
              <a:rPr lang="zh-CN" altLang="en-US"/>
              <a:t>发出保存请求，实体类</a:t>
            </a:r>
            <a:r>
              <a:rPr lang="en-US" altLang="zh-CN"/>
              <a:t>PetHealthRecordActivity</a:t>
            </a:r>
            <a:r>
              <a:rPr lang="zh-CN" altLang="en-US"/>
              <a:t>向控制类</a:t>
            </a:r>
            <a:r>
              <a:rPr lang="en-US" altLang="zh-CN"/>
              <a:t>PetHealthRecordController</a:t>
            </a:r>
            <a:r>
              <a:rPr lang="zh-CN" altLang="en-US"/>
              <a:t>返回存储消息，控制类</a:t>
            </a:r>
            <a:r>
              <a:rPr lang="en-US" altLang="zh-CN"/>
              <a:t>PetHealthRecordController</a:t>
            </a:r>
            <a:r>
              <a:rPr lang="zh-CN" altLang="en-US"/>
              <a:t>向边界类</a:t>
            </a:r>
            <a:r>
              <a:rPr lang="en-US" altLang="zh-CN"/>
              <a:t>PetHealthRecordUI</a:t>
            </a:r>
            <a:r>
              <a:rPr lang="zh-CN" altLang="en-US"/>
              <a:t>显示存储信息，边界类</a:t>
            </a:r>
            <a:r>
              <a:rPr lang="en-US" altLang="zh-CN"/>
              <a:t>PetHealthRecordUI</a:t>
            </a:r>
            <a:r>
              <a:rPr lang="zh-CN" altLang="en-US"/>
              <a:t>显示给用户，同时控制类</a:t>
            </a:r>
            <a:r>
              <a:rPr lang="en-US" altLang="zh-CN"/>
              <a:t>PetHealthRecordController</a:t>
            </a:r>
            <a:r>
              <a:rPr lang="zh-CN" altLang="en-US"/>
              <a:t>向模型驱动的实体类</a:t>
            </a:r>
            <a:r>
              <a:rPr lang="en-US" altLang="zh-CN"/>
              <a:t>ModelAnalyzer</a:t>
            </a:r>
            <a:r>
              <a:rPr lang="zh-CN" altLang="en-US"/>
              <a:t>发出生成请求，实体类</a:t>
            </a:r>
            <a:r>
              <a:rPr lang="en-US" altLang="zh-CN"/>
              <a:t>ModelAnalyzer</a:t>
            </a:r>
            <a:r>
              <a:rPr lang="zh-CN" altLang="en-US"/>
              <a:t>向控制类</a:t>
            </a:r>
            <a:r>
              <a:rPr lang="en-US" altLang="zh-CN"/>
              <a:t>PetHealthRecordController</a:t>
            </a:r>
            <a:r>
              <a:rPr lang="zh-CN" altLang="en-US"/>
              <a:t>返回生成结果，控制类</a:t>
            </a:r>
            <a:r>
              <a:rPr lang="en-US" altLang="zh-CN"/>
              <a:t>PetHealthRecordController</a:t>
            </a:r>
            <a:r>
              <a:rPr lang="zh-CN" altLang="en-US"/>
              <a:t>向边界类</a:t>
            </a:r>
            <a:r>
              <a:rPr lang="en-US" altLang="zh-CN"/>
              <a:t>PetHealthRecordUI</a:t>
            </a:r>
            <a:r>
              <a:rPr lang="zh-CN" altLang="en-US"/>
              <a:t>显示生成结果，边界类</a:t>
            </a:r>
            <a:r>
              <a:rPr lang="en-US" altLang="zh-CN"/>
              <a:t>PetHealthRecordUI</a:t>
            </a:r>
            <a:r>
              <a:rPr lang="zh-CN" altLang="en-US"/>
              <a:t>显示给用户。</a:t>
            </a:r>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r>
              <a:rPr lang="zh-CN" altLang="en-US"/>
              <a:t>用户向边界类</a:t>
            </a:r>
            <a:r>
              <a:rPr lang="en-US" altLang="zh-CN"/>
              <a:t>PetHealthRecordUI</a:t>
            </a:r>
            <a:r>
              <a:rPr lang="zh-CN" altLang="en-US"/>
              <a:t>发送请求修改信息，边界类</a:t>
            </a:r>
            <a:r>
              <a:rPr lang="en-US" altLang="zh-CN"/>
              <a:t>PetHealthRecordUI</a:t>
            </a:r>
            <a:r>
              <a:rPr lang="zh-CN" altLang="en-US"/>
              <a:t>向控制类</a:t>
            </a:r>
            <a:r>
              <a:rPr lang="en-US" altLang="zh-CN"/>
              <a:t>PetHealthRecordController</a:t>
            </a:r>
            <a:r>
              <a:rPr lang="zh-CN" altLang="en-US"/>
              <a:t>发出请求，控制类</a:t>
            </a:r>
            <a:r>
              <a:rPr lang="en-US" altLang="zh-CN"/>
              <a:t>PetHealthRecordController</a:t>
            </a:r>
            <a:r>
              <a:rPr lang="zh-CN" altLang="en-US"/>
              <a:t>向数据记录的实体类</a:t>
            </a:r>
            <a:r>
              <a:rPr lang="en-US" altLang="zh-CN"/>
              <a:t>PetHealthRecordActivity</a:t>
            </a:r>
            <a:r>
              <a:rPr lang="zh-CN" altLang="en-US"/>
              <a:t>发出保存请求，实体类</a:t>
            </a:r>
            <a:r>
              <a:rPr lang="en-US" altLang="zh-CN"/>
              <a:t>PetHealthRecordActivity</a:t>
            </a:r>
            <a:r>
              <a:rPr lang="zh-CN" altLang="en-US"/>
              <a:t>向控制类</a:t>
            </a:r>
            <a:r>
              <a:rPr lang="en-US" altLang="zh-CN"/>
              <a:t>PetHealthRecordController</a:t>
            </a:r>
            <a:r>
              <a:rPr lang="zh-CN" altLang="en-US"/>
              <a:t>返回存储消息，控制类</a:t>
            </a:r>
            <a:r>
              <a:rPr lang="en-US" altLang="zh-CN"/>
              <a:t>PetHealthRecordController</a:t>
            </a:r>
            <a:r>
              <a:rPr lang="zh-CN" altLang="en-US"/>
              <a:t>向边界类</a:t>
            </a:r>
            <a:r>
              <a:rPr lang="en-US" altLang="zh-CN"/>
              <a:t>PetHealthRecordUI</a:t>
            </a:r>
            <a:r>
              <a:rPr lang="zh-CN" altLang="en-US"/>
              <a:t>显示存储信息，边界类</a:t>
            </a:r>
            <a:r>
              <a:rPr lang="en-US" altLang="zh-CN"/>
              <a:t>PetHealthRecordUI</a:t>
            </a:r>
            <a:r>
              <a:rPr lang="zh-CN" altLang="en-US"/>
              <a:t>显示给用户，同时控制类</a:t>
            </a:r>
            <a:r>
              <a:rPr lang="en-US" altLang="zh-CN"/>
              <a:t>PetHealthRecordController</a:t>
            </a:r>
            <a:r>
              <a:rPr lang="zh-CN" altLang="en-US"/>
              <a:t>向模型驱动的实体类</a:t>
            </a:r>
            <a:r>
              <a:rPr lang="en-US" altLang="zh-CN"/>
              <a:t>ModelAnalyzer</a:t>
            </a:r>
            <a:r>
              <a:rPr lang="zh-CN" altLang="en-US"/>
              <a:t>发出生成请求，实体类</a:t>
            </a:r>
            <a:r>
              <a:rPr lang="en-US" altLang="zh-CN"/>
              <a:t>ModelAnalyzer</a:t>
            </a:r>
            <a:r>
              <a:rPr lang="zh-CN" altLang="en-US"/>
              <a:t>向控制类</a:t>
            </a:r>
            <a:r>
              <a:rPr lang="en-US" altLang="zh-CN"/>
              <a:t>PetHealthRecordController</a:t>
            </a:r>
            <a:r>
              <a:rPr lang="zh-CN" altLang="en-US"/>
              <a:t>返回生成结果，控制类</a:t>
            </a:r>
            <a:r>
              <a:rPr lang="en-US" altLang="zh-CN"/>
              <a:t>PetHealthRecordController</a:t>
            </a:r>
            <a:r>
              <a:rPr lang="zh-CN" altLang="en-US"/>
              <a:t>向边界类</a:t>
            </a:r>
            <a:r>
              <a:rPr lang="en-US" altLang="zh-CN"/>
              <a:t>PetHealthRecordUI</a:t>
            </a:r>
            <a:r>
              <a:rPr lang="zh-CN" altLang="en-US"/>
              <a:t>显示生成结果，边界类</a:t>
            </a:r>
            <a:r>
              <a:rPr lang="en-US" altLang="zh-CN"/>
              <a:t>PetHealthRecordUI</a:t>
            </a:r>
            <a:r>
              <a:rPr lang="zh-CN" altLang="en-US"/>
              <a:t>显示给用户。</a:t>
            </a:r>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r>
              <a:rPr lang="zh-CN" altLang="en-US"/>
              <a:t>体系结构设计：界面层负责显示用户界面，其中，</a:t>
            </a:r>
            <a:r>
              <a:rPr lang="en-US" altLang="zh-CN"/>
              <a:t>UI</a:t>
            </a:r>
            <a:r>
              <a:rPr lang="zh-CN" altLang="en-US"/>
              <a:t>类都在这一层。 业务逻辑层负责核心业务逻辑处理，</a:t>
            </a:r>
            <a:r>
              <a:rPr lang="en-US" altLang="zh-CN"/>
              <a:t>controller</a:t>
            </a:r>
            <a:r>
              <a:rPr lang="zh-CN" altLang="en-US"/>
              <a:t>都在这一层。数据层负责系统的数据存储，实体类在这一层。</a:t>
            </a:r>
            <a:r>
              <a:rPr lang="en-US" altLang="zh-CN"/>
              <a:t>API</a:t>
            </a:r>
            <a:r>
              <a:rPr lang="zh-CN" altLang="en-US"/>
              <a:t>接口：生成禁忌事项时</a:t>
            </a:r>
            <a:r>
              <a:rPr lang="en-US" altLang="zh-CN"/>
              <a:t>FileService</a:t>
            </a:r>
            <a:r>
              <a:rPr lang="zh-CN" altLang="en-US"/>
              <a:t>需要调用这个接口。
</a:t>
            </a:r>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r>
              <a:rPr lang="zh-CN" altLang="en-US"/>
              <a:t>分析顺序图：用户点击按钮向边界类</a:t>
            </a:r>
            <a:r>
              <a:rPr lang="en-US" altLang="zh-CN"/>
              <a:t>PetDataUI</a:t>
            </a:r>
            <a:r>
              <a:rPr lang="zh-CN" altLang="en-US"/>
              <a:t>发消息，边界类</a:t>
            </a:r>
            <a:r>
              <a:rPr lang="en-US" altLang="zh-CN"/>
              <a:t>PetDataUI</a:t>
            </a:r>
            <a:r>
              <a:rPr lang="zh-CN" altLang="en-US"/>
              <a:t>向用户反馈待填写项目并将信息传给控制类</a:t>
            </a:r>
            <a:r>
              <a:rPr lang="en-US" altLang="zh-CN"/>
              <a:t>DataCheck</a:t>
            </a:r>
            <a:r>
              <a:rPr lang="zh-CN" altLang="en-US"/>
              <a:t>，控制类</a:t>
            </a:r>
            <a:r>
              <a:rPr lang="en-US" altLang="zh-CN"/>
              <a:t>DataCheck</a:t>
            </a:r>
            <a:r>
              <a:rPr lang="zh-CN" altLang="en-US"/>
              <a:t>检查数据合法性并传给实体类</a:t>
            </a:r>
            <a:r>
              <a:rPr lang="en-US" altLang="zh-CN"/>
              <a:t>PetDataActivity</a:t>
            </a:r>
            <a:r>
              <a:rPr lang="zh-CN" altLang="en-US"/>
              <a:t>，实体类</a:t>
            </a:r>
            <a:r>
              <a:rPr lang="en-US" altLang="zh-CN"/>
              <a:t>PetDataActivity</a:t>
            </a:r>
            <a:r>
              <a:rPr lang="zh-CN" altLang="en-US"/>
              <a:t>完成数据的存储并返回控制类</a:t>
            </a:r>
            <a:r>
              <a:rPr lang="en-US" altLang="zh-CN"/>
              <a:t>DataCheck</a:t>
            </a:r>
            <a:r>
              <a:rPr lang="zh-CN" altLang="en-US"/>
              <a:t>，控制类</a:t>
            </a:r>
            <a:r>
              <a:rPr lang="en-US" altLang="zh-CN"/>
              <a:t>DataCheck</a:t>
            </a:r>
            <a:r>
              <a:rPr lang="zh-CN" altLang="en-US"/>
              <a:t>将存储结果反馈给用户，刷新界面显示数据记录结果。
设计顺序图：用户通过界面类“</a:t>
            </a:r>
            <a:r>
              <a:rPr lang="en-US" altLang="zh-CN"/>
              <a:t>dataUI</a:t>
            </a:r>
            <a:r>
              <a:rPr lang="zh-CN" altLang="en-US"/>
              <a:t>”提交新添加的数据，该对象向控制类“</a:t>
            </a:r>
            <a:r>
              <a:rPr lang="en-US" altLang="zh-CN"/>
              <a:t>DataRecordingControlelr</a:t>
            </a:r>
            <a:r>
              <a:rPr lang="zh-CN" altLang="en-US"/>
              <a:t>”对象发消息“</a:t>
            </a:r>
            <a:r>
              <a:rPr lang="en-US" altLang="zh-CN"/>
              <a:t>saveData</a:t>
            </a:r>
            <a:r>
              <a:rPr lang="zh-CN" altLang="en-US"/>
              <a:t>（</a:t>
            </a:r>
            <a:r>
              <a:rPr lang="en-US" altLang="zh-CN"/>
              <a:t>datas</a:t>
            </a:r>
            <a:r>
              <a:rPr lang="zh-CN" altLang="en-US"/>
              <a:t>）”，请求保存数据。控制类“</a:t>
            </a:r>
            <a:r>
              <a:rPr lang="en-US" altLang="zh-CN"/>
              <a:t>DataRecordingControlelr</a:t>
            </a:r>
            <a:r>
              <a:rPr lang="zh-CN" altLang="en-US"/>
              <a:t>”对象接收到消息后，向实体类“</a:t>
            </a:r>
            <a:r>
              <a:rPr lang="en-US" altLang="zh-CN"/>
              <a:t>DataRecordingServiceImpl </a:t>
            </a:r>
            <a:r>
              <a:rPr lang="zh-CN" altLang="en-US"/>
              <a:t>”对象发消息“</a:t>
            </a:r>
            <a:r>
              <a:rPr lang="en-US" altLang="zh-CN"/>
              <a:t>saveData</a:t>
            </a:r>
            <a:r>
              <a:rPr lang="zh-CN" altLang="en-US"/>
              <a:t>（</a:t>
            </a:r>
            <a:r>
              <a:rPr lang="en-US" altLang="zh-CN"/>
              <a:t>DataRecording</a:t>
            </a:r>
            <a:r>
              <a:rPr lang="zh-CN" altLang="en-US"/>
              <a:t>）”，请求保存数据。实体类“</a:t>
            </a:r>
            <a:r>
              <a:rPr lang="en-US" altLang="zh-CN"/>
              <a:t>DataRecordingServiceImpl </a:t>
            </a:r>
            <a:r>
              <a:rPr lang="zh-CN" altLang="en-US"/>
              <a:t>”对象接收到消息后，向实体类“</a:t>
            </a:r>
            <a:r>
              <a:rPr lang="en-US" altLang="zh-CN"/>
              <a:t>DataRecordingMapper </a:t>
            </a:r>
            <a:r>
              <a:rPr lang="zh-CN" altLang="en-US"/>
              <a:t>”对象发消息“</a:t>
            </a:r>
            <a:r>
              <a:rPr lang="en-US" altLang="zh-CN"/>
              <a:t>deleteByDate</a:t>
            </a:r>
            <a:r>
              <a:rPr lang="zh-CN" altLang="en-US"/>
              <a:t>（</a:t>
            </a:r>
            <a:r>
              <a:rPr lang="en-US" altLang="zh-CN"/>
              <a:t>date)</a:t>
            </a:r>
            <a:r>
              <a:rPr lang="zh-CN" altLang="en-US"/>
              <a:t>”和“</a:t>
            </a:r>
            <a:r>
              <a:rPr lang="en-US" altLang="zh-CN"/>
              <a:t>save(date)"</a:t>
            </a:r>
            <a:r>
              <a:rPr lang="zh-CN" altLang="en-US"/>
              <a:t>，请求删除本地数据和保存用户当前输入的数据，然后将结果封装到</a:t>
            </a:r>
            <a:r>
              <a:rPr lang="en-US" altLang="zh-CN"/>
              <a:t>DataVo</a:t>
            </a:r>
            <a:r>
              <a:rPr lang="zh-CN" altLang="en-US"/>
              <a:t>中返回给实体类“</a:t>
            </a:r>
            <a:r>
              <a:rPr lang="en-US" altLang="zh-CN"/>
              <a:t>DataRecordingServiceImpl </a:t>
            </a:r>
            <a:r>
              <a:rPr lang="zh-CN" altLang="en-US"/>
              <a:t>”对象。实体类“</a:t>
            </a:r>
            <a:r>
              <a:rPr lang="en-US" altLang="zh-CN"/>
              <a:t>DataRecordingServiceImpl </a:t>
            </a:r>
            <a:r>
              <a:rPr lang="zh-CN" altLang="en-US"/>
              <a:t>”对象接收到</a:t>
            </a:r>
            <a:r>
              <a:rPr lang="en-US" altLang="zh-CN"/>
              <a:t>DataDto</a:t>
            </a:r>
            <a:r>
              <a:rPr lang="zh-CN" altLang="en-US"/>
              <a:t>后向控制类“</a:t>
            </a:r>
            <a:r>
              <a:rPr lang="en-US" altLang="zh-CN"/>
              <a:t>DataRecordingControlelr</a:t>
            </a:r>
            <a:r>
              <a:rPr lang="zh-CN" altLang="en-US"/>
              <a:t>”对象发送消息“</a:t>
            </a:r>
            <a:r>
              <a:rPr lang="en-US" altLang="zh-CN"/>
              <a:t>success</a:t>
            </a:r>
            <a:r>
              <a:rPr lang="zh-CN" altLang="en-US"/>
              <a:t>（）”，返回保存成功的消息。控制类“</a:t>
            </a:r>
            <a:r>
              <a:rPr lang="en-US" altLang="zh-CN"/>
              <a:t>DataRecordingControlelr</a:t>
            </a:r>
            <a:r>
              <a:rPr lang="zh-CN" altLang="en-US"/>
              <a:t>”对象接收到消息后，向界面类“</a:t>
            </a:r>
            <a:r>
              <a:rPr lang="en-US" altLang="zh-CN"/>
              <a:t>dataUI</a:t>
            </a:r>
            <a:r>
              <a:rPr lang="zh-CN" altLang="en-US"/>
              <a:t>”对象发送消息“</a:t>
            </a:r>
            <a:r>
              <a:rPr lang="en-US" altLang="zh-CN"/>
              <a:t>updateChartData()</a:t>
            </a:r>
            <a:r>
              <a:rPr lang="zh-CN" altLang="en-US"/>
              <a:t>”，更新图表。</a:t>
            </a:r>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r>
              <a:rPr lang="zh-CN" altLang="en-US"/>
              <a:t>首先，用户通过界面类“</a:t>
            </a:r>
            <a:r>
              <a:rPr lang="en-US" altLang="zh-CN"/>
              <a:t>putUI</a:t>
            </a:r>
            <a:r>
              <a:rPr lang="zh-CN" altLang="en-US"/>
              <a:t>”对象输入分享贴的内容，随后该对象向控制类“</a:t>
            </a:r>
            <a:r>
              <a:rPr lang="en-US" altLang="zh-CN"/>
              <a:t>CommunityService</a:t>
            </a:r>
            <a:r>
              <a:rPr lang="zh-CN" altLang="en-US"/>
              <a:t>”对象发消息“</a:t>
            </a:r>
            <a:r>
              <a:rPr lang="en-US" altLang="zh-CN"/>
              <a:t>putPost()</a:t>
            </a:r>
            <a:r>
              <a:rPr lang="zh-CN" altLang="en-US"/>
              <a:t>”，以请求将输入内容存入数据库之中。接收到消息后，“</a:t>
            </a:r>
            <a:r>
              <a:rPr lang="en-US" altLang="zh-CN"/>
              <a:t>CommunityService</a:t>
            </a:r>
            <a:r>
              <a:rPr lang="zh-CN" altLang="en-US"/>
              <a:t>”对象将向实体类“</a:t>
            </a:r>
            <a:r>
              <a:rPr lang="en-US" altLang="zh-CN"/>
              <a:t>Community</a:t>
            </a:r>
            <a:r>
              <a:rPr lang="zh-CN" altLang="en-US"/>
              <a:t>”对象发消息“</a:t>
            </a:r>
            <a:r>
              <a:rPr lang="en-US" altLang="zh-CN"/>
              <a:t>insert(Community community)</a:t>
            </a:r>
            <a:r>
              <a:rPr lang="zh-CN" altLang="en-US"/>
              <a:t>”以插入分享贴内容。“</a:t>
            </a:r>
            <a:r>
              <a:rPr lang="en-US" altLang="zh-CN"/>
              <a:t>Community</a:t>
            </a:r>
            <a:r>
              <a:rPr lang="zh-CN" altLang="en-US"/>
              <a:t>”对象将保存结果返回给控制类“</a:t>
            </a:r>
            <a:r>
              <a:rPr lang="en-US" altLang="zh-CN"/>
              <a:t>CommunityService</a:t>
            </a:r>
            <a:r>
              <a:rPr lang="zh-CN" altLang="en-US"/>
              <a:t>”对象。“</a:t>
            </a:r>
            <a:r>
              <a:rPr lang="en-US" altLang="zh-CN"/>
              <a:t>CommunityService</a:t>
            </a:r>
            <a:r>
              <a:rPr lang="zh-CN" altLang="en-US"/>
              <a:t>”对象向“</a:t>
            </a:r>
            <a:r>
              <a:rPr lang="en-US" altLang="zh-CN"/>
              <a:t>Community</a:t>
            </a:r>
            <a:r>
              <a:rPr lang="zh-CN" altLang="en-US"/>
              <a:t>”对象发送“</a:t>
            </a:r>
            <a:r>
              <a:rPr lang="en-US" altLang="zh-CN"/>
              <a:t>show()</a:t>
            </a:r>
            <a:r>
              <a:rPr lang="zh-CN" altLang="en-US"/>
              <a:t>”以更新分享贴列表，“</a:t>
            </a:r>
            <a:r>
              <a:rPr lang="en-US" altLang="zh-CN"/>
              <a:t>CommunityActvity</a:t>
            </a:r>
            <a:r>
              <a:rPr lang="zh-CN" altLang="en-US"/>
              <a:t>”对象将更新结果“</a:t>
            </a:r>
            <a:r>
              <a:rPr lang="en-US" altLang="zh-CN"/>
              <a:t>returnPostList</a:t>
            </a:r>
            <a:r>
              <a:rPr lang="zh-CN" altLang="en-US"/>
              <a:t>”返回给“</a:t>
            </a:r>
            <a:r>
              <a:rPr lang="en-US" altLang="zh-CN"/>
              <a:t>CommunityService</a:t>
            </a:r>
            <a:r>
              <a:rPr lang="zh-CN" altLang="en-US"/>
              <a:t>”对象，“</a:t>
            </a:r>
            <a:r>
              <a:rPr lang="en-US" altLang="zh-CN"/>
              <a:t>CommunityService</a:t>
            </a:r>
            <a:r>
              <a:rPr lang="zh-CN" altLang="en-US"/>
              <a:t>”对象将更新成功的消息“</a:t>
            </a:r>
            <a:r>
              <a:rPr lang="en-US" altLang="zh-CN"/>
              <a:t>navigateBack()</a:t>
            </a:r>
            <a:r>
              <a:rPr lang="zh-CN" altLang="en-US"/>
              <a:t>”发送给“</a:t>
            </a:r>
            <a:r>
              <a:rPr lang="en-US" altLang="zh-CN"/>
              <a:t>putUI</a:t>
            </a:r>
            <a:r>
              <a:rPr lang="zh-CN" altLang="en-US"/>
              <a:t>”对象。一旦发布成功，系统将界面重定向到“</a:t>
            </a:r>
            <a:r>
              <a:rPr lang="en-US" altLang="zh-CN"/>
              <a:t>societyUI</a:t>
            </a:r>
            <a:r>
              <a:rPr lang="zh-CN" altLang="en-US"/>
              <a:t>”界面。</a:t>
            </a:r>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r>
              <a:rPr lang="zh-CN" altLang="en-US"/>
              <a:t>首先，用户通过界面类“</a:t>
            </a:r>
            <a:r>
              <a:rPr lang="en-US" altLang="zh-CN"/>
              <a:t>societyUI</a:t>
            </a:r>
            <a:r>
              <a:rPr lang="zh-CN" altLang="en-US"/>
              <a:t>”对象输入评论，随后该对象向控制类“</a:t>
            </a:r>
            <a:r>
              <a:rPr lang="en-US" altLang="zh-CN"/>
              <a:t>CommunityController</a:t>
            </a:r>
            <a:r>
              <a:rPr lang="zh-CN" altLang="en-US"/>
              <a:t>”对象发消息“</a:t>
            </a:r>
            <a:r>
              <a:rPr lang="en-US" altLang="zh-CN"/>
              <a:t>submitComment(post)</a:t>
            </a:r>
            <a:r>
              <a:rPr lang="zh-CN" altLang="en-US"/>
              <a:t>”，以请求对分享贴进行评论。接收到消息后，“</a:t>
            </a:r>
            <a:r>
              <a:rPr lang="en-US" altLang="zh-CN"/>
              <a:t>CommunityController</a:t>
            </a:r>
            <a:r>
              <a:rPr lang="zh-CN" altLang="en-US"/>
              <a:t>”对象将向实体类“</a:t>
            </a:r>
            <a:r>
              <a:rPr lang="en-US" altLang="zh-CN"/>
              <a:t>Community</a:t>
            </a:r>
            <a:r>
              <a:rPr lang="zh-CN" altLang="en-US"/>
              <a:t>”对象发消息“</a:t>
            </a:r>
            <a:r>
              <a:rPr lang="en-US" altLang="zh-CN"/>
              <a:t>push(newComment)</a:t>
            </a:r>
            <a:r>
              <a:rPr lang="zh-CN" altLang="en-US"/>
              <a:t>”以保存评论内容。“</a:t>
            </a:r>
            <a:r>
              <a:rPr lang="en-US" altLang="zh-CN"/>
              <a:t>Community</a:t>
            </a:r>
            <a:r>
              <a:rPr lang="zh-CN" altLang="en-US"/>
              <a:t>”对象将保存结果“</a:t>
            </a:r>
            <a:r>
              <a:rPr lang="en-US" altLang="zh-CN"/>
              <a:t>returnUpdate</a:t>
            </a:r>
            <a:r>
              <a:rPr lang="zh-CN" altLang="en-US"/>
              <a:t>”返回给“</a:t>
            </a:r>
            <a:r>
              <a:rPr lang="en-US" altLang="zh-CN"/>
              <a:t>CommunityController</a:t>
            </a:r>
            <a:r>
              <a:rPr lang="zh-CN" altLang="en-US"/>
              <a:t>”对象。然后，“</a:t>
            </a:r>
            <a:r>
              <a:rPr lang="en-US" altLang="zh-CN"/>
              <a:t>CommunityController</a:t>
            </a:r>
            <a:r>
              <a:rPr lang="zh-CN" altLang="en-US"/>
              <a:t>”对象向实体类“</a:t>
            </a:r>
            <a:r>
              <a:rPr lang="en-US" altLang="zh-CN"/>
              <a:t>Community</a:t>
            </a:r>
            <a:r>
              <a:rPr lang="zh-CN" altLang="en-US"/>
              <a:t>”对象发消息“</a:t>
            </a:r>
            <a:r>
              <a:rPr lang="en-US" altLang="zh-CN"/>
              <a:t>show()</a:t>
            </a:r>
            <a:r>
              <a:rPr lang="zh-CN" altLang="en-US"/>
              <a:t>”以更新分享贴列表。“</a:t>
            </a:r>
            <a:r>
              <a:rPr lang="en-US" altLang="zh-CN"/>
              <a:t>Community</a:t>
            </a:r>
            <a:r>
              <a:rPr lang="zh-CN" altLang="en-US"/>
              <a:t>”对象将保存结果“</a:t>
            </a:r>
            <a:r>
              <a:rPr lang="en-US" altLang="zh-CN"/>
              <a:t>return communityService.show();</a:t>
            </a:r>
            <a:r>
              <a:rPr lang="zh-CN" altLang="en-US"/>
              <a:t>”返回给“</a:t>
            </a:r>
            <a:r>
              <a:rPr lang="en-US" altLang="zh-CN"/>
              <a:t>CommunityController</a:t>
            </a:r>
            <a:r>
              <a:rPr lang="zh-CN" altLang="en-US"/>
              <a:t>”对象</a:t>
            </a:r>
            <a:r>
              <a:rPr lang="en-US" altLang="zh-CN"/>
              <a:t>,</a:t>
            </a:r>
            <a:r>
              <a:rPr lang="zh-CN" altLang="en-US"/>
              <a:t>“</a:t>
            </a:r>
            <a:r>
              <a:rPr lang="en-US" altLang="zh-CN"/>
              <a:t>CommunityController</a:t>
            </a:r>
            <a:r>
              <a:rPr lang="zh-CN" altLang="en-US"/>
              <a:t>”对象以此进一步地将更新成功评论列表的消息“</a:t>
            </a:r>
            <a:r>
              <a:rPr lang="en-US" altLang="zh-CN"/>
              <a:t>toggleCommentSection(index)</a:t>
            </a:r>
            <a:r>
              <a:rPr lang="zh-CN" altLang="en-US"/>
              <a:t>”发送给“</a:t>
            </a:r>
            <a:r>
              <a:rPr lang="en-US" altLang="zh-CN"/>
              <a:t>societyUI</a:t>
            </a:r>
            <a:r>
              <a:rPr lang="zh-CN" altLang="en-US"/>
              <a:t>”对象。最后，系统回到“</a:t>
            </a:r>
            <a:r>
              <a:rPr lang="en-US" altLang="zh-CN"/>
              <a:t>societyUI</a:t>
            </a:r>
            <a:r>
              <a:rPr lang="zh-CN" altLang="en-US"/>
              <a:t>”界面。</a:t>
            </a:r>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r>
              <a:rPr lang="zh-CN" altLang="en-US"/>
              <a:t>设计顺序图：用户通过界面类 </a:t>
            </a:r>
            <a:r>
              <a:rPr lang="en-US" altLang="zh-CN"/>
              <a:t>NewsUI </a:t>
            </a:r>
            <a:r>
              <a:rPr lang="zh-CN" altLang="en-US"/>
              <a:t>对象查看新闻详情，随后该对象向控制类 </a:t>
            </a:r>
            <a:r>
              <a:rPr lang="en-US" altLang="zh-CN"/>
              <a:t>NewsController </a:t>
            </a:r>
            <a:r>
              <a:rPr lang="zh-CN" altLang="en-US"/>
              <a:t>对象发消息</a:t>
            </a:r>
            <a:r>
              <a:rPr lang="en-US" altLang="zh-CN"/>
              <a:t>getById(</a:t>
            </a:r>
            <a:r>
              <a:rPr lang="zh-CN" altLang="en-US"/>
              <a:t>@</a:t>
            </a:r>
            <a:r>
              <a:rPr lang="en-US" altLang="zh-CN"/>
              <a:t>PathVariable Integer id) </a:t>
            </a:r>
            <a:r>
              <a:rPr lang="zh-CN" altLang="en-US"/>
              <a:t>，以请求新闻详情。接收到消息后，</a:t>
            </a:r>
            <a:r>
              <a:rPr lang="en-US" altLang="zh-CN"/>
              <a:t>NewsController </a:t>
            </a:r>
            <a:r>
              <a:rPr lang="zh-CN" altLang="en-US"/>
              <a:t>对象将向服务类 </a:t>
            </a:r>
            <a:r>
              <a:rPr lang="en-US" altLang="zh-CN"/>
              <a:t>NewsServiceImpl </a:t>
            </a:r>
            <a:r>
              <a:rPr lang="zh-CN" altLang="en-US"/>
              <a:t>对象发消息 </a:t>
            </a:r>
            <a:r>
              <a:rPr lang="en-US" altLang="zh-CN"/>
              <a:t>getNewsById( integer id) </a:t>
            </a:r>
            <a:r>
              <a:rPr lang="zh-CN" altLang="en-US"/>
              <a:t>以获取具体新闻内容。</a:t>
            </a:r>
            <a:r>
              <a:rPr lang="en-US" altLang="zh-CN"/>
              <a:t>NewsServiceImpl </a:t>
            </a:r>
            <a:r>
              <a:rPr lang="zh-CN" altLang="en-US"/>
              <a:t>对象将向映射类 </a:t>
            </a:r>
            <a:r>
              <a:rPr lang="en-US" altLang="zh-CN"/>
              <a:t>NewsMapper </a:t>
            </a:r>
            <a:r>
              <a:rPr lang="zh-CN" altLang="en-US"/>
              <a:t>对象发消息 </a:t>
            </a:r>
            <a:r>
              <a:rPr lang="en-US" altLang="zh-CN"/>
              <a:t>getNewsById( integer id) </a:t>
            </a:r>
            <a:r>
              <a:rPr lang="zh-CN" altLang="en-US"/>
              <a:t>以从数据库中获取新闻详情。</a:t>
            </a:r>
            <a:r>
              <a:rPr lang="en-US" altLang="zh-CN"/>
              <a:t>NewsMapper </a:t>
            </a:r>
            <a:r>
              <a:rPr lang="zh-CN" altLang="en-US"/>
              <a:t>对象给 </a:t>
            </a:r>
            <a:r>
              <a:rPr lang="en-US" altLang="zh-CN"/>
              <a:t>News </a:t>
            </a:r>
            <a:r>
              <a:rPr lang="zh-CN" altLang="en-US"/>
              <a:t>对象发消息</a:t>
            </a:r>
            <a:r>
              <a:rPr lang="en-US" altLang="zh-CN"/>
              <a:t>insert(News news)</a:t>
            </a:r>
            <a:r>
              <a:rPr lang="zh-CN" altLang="en-US"/>
              <a:t>以将获取的新闻详情存入数据库中。</a:t>
            </a:r>
            <a:r>
              <a:rPr lang="en-US" altLang="zh-CN"/>
              <a:t>News </a:t>
            </a:r>
            <a:r>
              <a:rPr lang="zh-CN" altLang="en-US"/>
              <a:t>对象将结果返回给</a:t>
            </a:r>
            <a:r>
              <a:rPr lang="en-US" altLang="zh-CN"/>
              <a:t>NewsMapper </a:t>
            </a:r>
            <a:r>
              <a:rPr lang="zh-CN" altLang="en-US"/>
              <a:t>对象，</a:t>
            </a:r>
            <a:r>
              <a:rPr lang="en-US" altLang="zh-CN"/>
              <a:t>NewsMapper </a:t>
            </a:r>
            <a:r>
              <a:rPr lang="zh-CN" altLang="en-US"/>
              <a:t>对象进一步将获取结果 </a:t>
            </a:r>
            <a:r>
              <a:rPr lang="en-US" altLang="zh-CN"/>
              <a:t>returnNewsDetail(article) </a:t>
            </a:r>
            <a:r>
              <a:rPr lang="zh-CN" altLang="en-US"/>
              <a:t>返回给 </a:t>
            </a:r>
            <a:r>
              <a:rPr lang="en-US" altLang="zh-CN"/>
              <a:t>NewsServiceImpl </a:t>
            </a:r>
            <a:r>
              <a:rPr lang="zh-CN" altLang="en-US"/>
              <a:t>对象，</a:t>
            </a:r>
            <a:r>
              <a:rPr lang="en-US" altLang="zh-CN"/>
              <a:t>NewsServiceImpl </a:t>
            </a:r>
            <a:r>
              <a:rPr lang="zh-CN" altLang="en-US"/>
              <a:t>对象进一步将新闻详情 </a:t>
            </a:r>
            <a:r>
              <a:rPr lang="en-US" altLang="zh-CN"/>
              <a:t>displayNewsDetail(article) </a:t>
            </a:r>
            <a:r>
              <a:rPr lang="zh-CN" altLang="en-US"/>
              <a:t>发送给 </a:t>
            </a:r>
            <a:r>
              <a:rPr lang="en-US" altLang="zh-CN"/>
              <a:t>NewsController </a:t>
            </a:r>
            <a:r>
              <a:rPr lang="zh-CN" altLang="en-US"/>
              <a:t>对象。</a:t>
            </a:r>
            <a:r>
              <a:rPr lang="en-US" altLang="zh-CN"/>
              <a:t>NewsController </a:t>
            </a:r>
            <a:r>
              <a:rPr lang="zh-CN" altLang="en-US"/>
              <a:t>对象将结果 </a:t>
            </a:r>
            <a:r>
              <a:rPr lang="en-US" altLang="zh-CN"/>
              <a:t>displayNewsDetail(article) </a:t>
            </a:r>
            <a:r>
              <a:rPr lang="zh-CN" altLang="en-US"/>
              <a:t>发送给 </a:t>
            </a:r>
            <a:r>
              <a:rPr lang="en-US" altLang="zh-CN"/>
              <a:t>NewsUI </a:t>
            </a:r>
            <a:r>
              <a:rPr lang="zh-CN" altLang="en-US"/>
              <a:t>对象，</a:t>
            </a:r>
            <a:r>
              <a:rPr lang="en-US" altLang="zh-CN"/>
              <a:t>NewsUI </a:t>
            </a:r>
            <a:r>
              <a:rPr lang="zh-CN" altLang="en-US"/>
              <a:t>对象最终向用户展示新闻详情。</a:t>
            </a:r>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r>
              <a:rPr lang="zh-CN" altLang="en-US"/>
              <a:t>分析顺序图：用户添加事项时，边界类</a:t>
            </a:r>
            <a:r>
              <a:rPr lang="en-US" altLang="zh-CN"/>
              <a:t>AlarmAlertUI</a:t>
            </a:r>
            <a:r>
              <a:rPr lang="zh-CN" altLang="en-US"/>
              <a:t>向控制类</a:t>
            </a:r>
            <a:r>
              <a:rPr lang="en-US" altLang="zh-CN"/>
              <a:t>AlarmAlertManager</a:t>
            </a:r>
            <a:r>
              <a:rPr lang="zh-CN" altLang="en-US"/>
              <a:t>上传时间和提醒内容的消息，控制类</a:t>
            </a:r>
            <a:r>
              <a:rPr lang="en-US" altLang="zh-CN"/>
              <a:t>AlarmAlertManager</a:t>
            </a:r>
            <a:r>
              <a:rPr lang="zh-CN" altLang="en-US"/>
              <a:t>检验填写内容的合法性，将信息保存在实体类</a:t>
            </a:r>
            <a:r>
              <a:rPr lang="en-US" altLang="zh-CN"/>
              <a:t>AlarmAlertActivity</a:t>
            </a:r>
            <a:r>
              <a:rPr lang="zh-CN" altLang="en-US"/>
              <a:t>中，之后实体类</a:t>
            </a:r>
            <a:r>
              <a:rPr lang="en-US" altLang="zh-CN"/>
              <a:t>AlarmAlertActivity</a:t>
            </a:r>
            <a:r>
              <a:rPr lang="zh-CN" altLang="en-US"/>
              <a:t>向控制类</a:t>
            </a:r>
            <a:r>
              <a:rPr lang="en-US" altLang="zh-CN"/>
              <a:t>AlarmAlertManager</a:t>
            </a:r>
            <a:r>
              <a:rPr lang="zh-CN" altLang="en-US"/>
              <a:t>请求刷新列表刷新列表，边界类</a:t>
            </a:r>
            <a:r>
              <a:rPr lang="en-US" altLang="zh-CN"/>
              <a:t>AlarmAlertUI</a:t>
            </a:r>
            <a:r>
              <a:rPr lang="zh-CN" altLang="en-US"/>
              <a:t>显示提醒列表。
设计顺序图：添加提醒”功能的实现主要是通过</a:t>
            </a:r>
            <a:r>
              <a:rPr lang="en-US" altLang="zh-CN"/>
              <a:t>RemindServiceImpl</a:t>
            </a:r>
            <a:r>
              <a:rPr lang="zh-CN" altLang="en-US"/>
              <a:t>和</a:t>
            </a:r>
            <a:r>
              <a:rPr lang="en-US" altLang="zh-CN"/>
              <a:t>RemindMapper</a:t>
            </a:r>
            <a:r>
              <a:rPr lang="zh-CN" altLang="en-US"/>
              <a:t>提供的服务，将提醒的相关信息添加到</a:t>
            </a:r>
            <a:r>
              <a:rPr lang="en-US" altLang="zh-CN"/>
              <a:t>Remind</a:t>
            </a:r>
            <a:r>
              <a:rPr lang="zh-CN" altLang="en-US"/>
              <a:t>表中。
首先，用户通过界面类</a:t>
            </a:r>
            <a:r>
              <a:rPr lang="en-US" altLang="zh-CN"/>
              <a:t>GuideUI</a:t>
            </a:r>
            <a:r>
              <a:rPr lang="zh-CN" altLang="en-US"/>
              <a:t>对象点击</a:t>
            </a:r>
            <a:r>
              <a:rPr lang="en-US" altLang="zh-CN"/>
              <a:t>RemindUI</a:t>
            </a:r>
            <a:r>
              <a:rPr lang="zh-CN" altLang="en-US"/>
              <a:t>界面，用户通过</a:t>
            </a:r>
            <a:r>
              <a:rPr lang="en-US" altLang="zh-CN"/>
              <a:t>RemindUI</a:t>
            </a:r>
            <a:r>
              <a:rPr lang="zh-CN" altLang="en-US"/>
              <a:t>界面点击“添加提醒”来设置新的提醒，随后</a:t>
            </a:r>
            <a:r>
              <a:rPr lang="en-US" altLang="zh-CN"/>
              <a:t>RemindController</a:t>
            </a:r>
            <a:r>
              <a:rPr lang="zh-CN" altLang="en-US"/>
              <a:t>对象实体类</a:t>
            </a:r>
            <a:r>
              <a:rPr lang="en-US" altLang="zh-CN"/>
              <a:t>RemindServiceIcmp</a:t>
            </a:r>
            <a:r>
              <a:rPr lang="zh-CN" altLang="en-US"/>
              <a:t>发消息“</a:t>
            </a:r>
            <a:r>
              <a:rPr lang="en-US" altLang="zh-CN"/>
              <a:t>addRemind(</a:t>
            </a:r>
            <a:r>
              <a:rPr lang="zh-CN" altLang="en-US"/>
              <a:t>@</a:t>
            </a:r>
            <a:r>
              <a:rPr lang="en-US" altLang="zh-CN"/>
              <a:t>RequestBody Remind remind)</a:t>
            </a:r>
            <a:r>
              <a:rPr lang="zh-CN" altLang="en-US"/>
              <a:t>”。接收到消息后，</a:t>
            </a:r>
            <a:r>
              <a:rPr lang="en-US" altLang="zh-CN"/>
              <a:t>ReminderServiceIcmp</a:t>
            </a:r>
            <a:r>
              <a:rPr lang="zh-CN" altLang="en-US"/>
              <a:t>对象调用接口</a:t>
            </a:r>
            <a:r>
              <a:rPr lang="en-US" altLang="zh-CN"/>
              <a:t>RemindMapper</a:t>
            </a:r>
            <a:r>
              <a:rPr lang="zh-CN" altLang="en-US"/>
              <a:t>中的</a:t>
            </a:r>
            <a:r>
              <a:rPr lang="en-US" altLang="zh-CN"/>
              <a:t>addRemind(Remind remind)</a:t>
            </a:r>
            <a:r>
              <a:rPr lang="zh-CN" altLang="en-US"/>
              <a:t>方法对数据库进行操作后，将结果返回给</a:t>
            </a:r>
            <a:r>
              <a:rPr lang="en-US" altLang="zh-CN"/>
              <a:t>RemindMapper</a:t>
            </a:r>
            <a:r>
              <a:rPr lang="zh-CN" altLang="en-US"/>
              <a:t>，实体类</a:t>
            </a:r>
            <a:r>
              <a:rPr lang="en-US" altLang="zh-CN"/>
              <a:t>RemindMapper</a:t>
            </a:r>
            <a:r>
              <a:rPr lang="zh-CN" altLang="en-US"/>
              <a:t>再将添加成功的消息传递给实体类</a:t>
            </a:r>
            <a:r>
              <a:rPr lang="en-US" altLang="zh-CN"/>
              <a:t>RemindServiceIcmp</a:t>
            </a:r>
            <a:r>
              <a:rPr lang="zh-CN" altLang="en-US"/>
              <a:t>，实体类</a:t>
            </a:r>
            <a:r>
              <a:rPr lang="en-US" altLang="zh-CN"/>
              <a:t>RemindServiceIcmp</a:t>
            </a:r>
            <a:r>
              <a:rPr lang="zh-CN" altLang="en-US"/>
              <a:t>再将消息传递给控制类</a:t>
            </a:r>
            <a:r>
              <a:rPr lang="en-US" altLang="zh-CN"/>
              <a:t>RemindController</a:t>
            </a:r>
            <a:r>
              <a:rPr lang="zh-CN" altLang="en-US"/>
              <a:t>，最后由控制类将消息传递给界面类</a:t>
            </a:r>
            <a:r>
              <a:rPr lang="en-US" altLang="zh-CN"/>
              <a:t>RemindUI</a:t>
            </a:r>
            <a:r>
              <a:rPr lang="zh-CN" altLang="en-US"/>
              <a:t>。</a:t>
            </a:r>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r>
              <a:rPr lang="zh-CN" altLang="en-US"/>
              <a:t>分析顺序图：实体类</a:t>
            </a:r>
            <a:r>
              <a:rPr lang="en-US" altLang="zh-CN"/>
              <a:t>AlarmAlertActivity</a:t>
            </a:r>
            <a:r>
              <a:rPr lang="zh-CN" altLang="en-US"/>
              <a:t>请求访问当前时间，执行者时钟向边界类</a:t>
            </a:r>
            <a:r>
              <a:rPr lang="en-US" altLang="zh-CN"/>
              <a:t>AlarmAlertUI</a:t>
            </a:r>
            <a:r>
              <a:rPr lang="zh-CN" altLang="en-US"/>
              <a:t>返回当前时间后，再将消息传递给控制类</a:t>
            </a:r>
            <a:r>
              <a:rPr lang="en-US" altLang="zh-CN"/>
              <a:t>AlarmAlertManager</a:t>
            </a:r>
            <a:r>
              <a:rPr lang="zh-CN" altLang="en-US"/>
              <a:t>，最后到达实体类</a:t>
            </a:r>
            <a:r>
              <a:rPr lang="en-US" altLang="zh-CN"/>
              <a:t>AlarmAlertActivity</a:t>
            </a:r>
            <a:r>
              <a:rPr lang="zh-CN" altLang="en-US"/>
              <a:t>校验是否到达设定时间，之后将校验结果返回给控制类</a:t>
            </a:r>
            <a:r>
              <a:rPr lang="en-US" altLang="zh-CN"/>
              <a:t>AlarmAlertManager</a:t>
            </a:r>
            <a:r>
              <a:rPr lang="zh-CN" altLang="en-US"/>
              <a:t>，控制类</a:t>
            </a:r>
            <a:r>
              <a:rPr lang="en-US" altLang="zh-CN"/>
              <a:t>AlarmAlertManager</a:t>
            </a:r>
            <a:r>
              <a:rPr lang="zh-CN" altLang="en-US"/>
              <a:t>向实体类</a:t>
            </a:r>
            <a:r>
              <a:rPr lang="en-US" altLang="zh-CN"/>
              <a:t>AlarmAlertActivity</a:t>
            </a:r>
            <a:r>
              <a:rPr lang="zh-CN" altLang="en-US"/>
              <a:t>发出请求提醒的信息，最后实体类</a:t>
            </a:r>
            <a:r>
              <a:rPr lang="en-US" altLang="zh-CN"/>
              <a:t>AlarmAlertActivity</a:t>
            </a:r>
            <a:r>
              <a:rPr lang="zh-CN" altLang="en-US"/>
              <a:t>发出提醒。
设计顺序图：“提醒”功能的实现主要是通过前端</a:t>
            </a:r>
            <a:r>
              <a:rPr lang="en-US" altLang="zh-CN"/>
              <a:t>RemindUI</a:t>
            </a:r>
            <a:r>
              <a:rPr lang="zh-CN" altLang="en-US"/>
              <a:t>直接提供的服务，查询用户是否设置提醒时间得到提醒的结果。
首先，界面类</a:t>
            </a:r>
            <a:r>
              <a:rPr lang="en-US" altLang="zh-CN"/>
              <a:t>RemindUI</a:t>
            </a:r>
            <a:r>
              <a:rPr lang="zh-CN" altLang="en-US"/>
              <a:t>请求</a:t>
            </a:r>
            <a:r>
              <a:rPr lang="en-US" altLang="zh-CN"/>
              <a:t>RemindController</a:t>
            </a:r>
            <a:r>
              <a:rPr lang="zh-CN" altLang="en-US"/>
              <a:t>类的源数据，访问</a:t>
            </a:r>
            <a:r>
              <a:rPr lang="en-US" altLang="zh-CN"/>
              <a:t>Remind</a:t>
            </a:r>
            <a:r>
              <a:rPr lang="zh-CN" altLang="en-US"/>
              <a:t>的列表信息，界面类</a:t>
            </a:r>
            <a:r>
              <a:rPr lang="en-US" altLang="zh-CN"/>
              <a:t>RemindUI</a:t>
            </a:r>
            <a:r>
              <a:rPr lang="zh-CN" altLang="en-US"/>
              <a:t>收到消息后，发送自消息</a:t>
            </a:r>
            <a:r>
              <a:rPr lang="en-US" altLang="zh-CN"/>
              <a:t>checkDateReminder()</a:t>
            </a:r>
            <a:r>
              <a:rPr lang="zh-CN" altLang="en-US"/>
              <a:t>检验提醒时间是否需要提醒框，如时间到达，则发送自消息</a:t>
            </a:r>
            <a:r>
              <a:rPr lang="en-US" altLang="zh-CN"/>
              <a:t>showReminder(reminder)</a:t>
            </a:r>
            <a:r>
              <a:rPr lang="zh-CN" altLang="en-US"/>
              <a:t>显示提醒框。</a:t>
            </a:r>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r>
              <a:rPr lang="zh-CN" altLang="en-US"/>
              <a:t>分析顺序图：用户向边界类</a:t>
            </a:r>
            <a:r>
              <a:rPr lang="en-US" altLang="zh-CN"/>
              <a:t>AlarmAlertUI</a:t>
            </a:r>
            <a:r>
              <a:rPr lang="zh-CN" altLang="en-US"/>
              <a:t>发送删除提醒请求，边界类</a:t>
            </a:r>
            <a:r>
              <a:rPr lang="en-US" altLang="zh-CN"/>
              <a:t>AlarmAlertUI</a:t>
            </a:r>
            <a:r>
              <a:rPr lang="zh-CN" altLang="en-US"/>
              <a:t>收到用户请求后，向控制类</a:t>
            </a:r>
            <a:r>
              <a:rPr lang="en-US" altLang="zh-CN"/>
              <a:t>AlarmAlertManager</a:t>
            </a:r>
            <a:r>
              <a:rPr lang="zh-CN" altLang="en-US"/>
              <a:t>发送消息，请求删除提醒，控制类</a:t>
            </a:r>
            <a:r>
              <a:rPr lang="en-US" altLang="zh-CN"/>
              <a:t>AlarmAlertManager</a:t>
            </a:r>
            <a:r>
              <a:rPr lang="zh-CN" altLang="en-US"/>
              <a:t>收到消息后向实体类</a:t>
            </a:r>
            <a:r>
              <a:rPr lang="en-US" altLang="zh-CN"/>
              <a:t>AlarmAlertActivity</a:t>
            </a:r>
            <a:r>
              <a:rPr lang="zh-CN" altLang="en-US"/>
              <a:t>发送消息，实体类</a:t>
            </a:r>
            <a:r>
              <a:rPr lang="en-US" altLang="zh-CN"/>
              <a:t>AlarmAlertActivity</a:t>
            </a:r>
            <a:r>
              <a:rPr lang="zh-CN" altLang="en-US"/>
              <a:t>收到消息后执行删除提醒操作，然后向控制类</a:t>
            </a:r>
            <a:r>
              <a:rPr lang="en-US" altLang="zh-CN"/>
              <a:t>AlarmAlertManager</a:t>
            </a:r>
            <a:r>
              <a:rPr lang="zh-CN" altLang="en-US"/>
              <a:t>发送删除成功的消息，控制类</a:t>
            </a:r>
            <a:r>
              <a:rPr lang="en-US" altLang="zh-CN"/>
              <a:t>AlarmAlertManager</a:t>
            </a:r>
            <a:r>
              <a:rPr lang="zh-CN" altLang="en-US"/>
              <a:t>收到消息后向边界类</a:t>
            </a:r>
            <a:r>
              <a:rPr lang="en-US" altLang="zh-CN"/>
              <a:t>AlarmAlertUI</a:t>
            </a:r>
            <a:r>
              <a:rPr lang="zh-CN" altLang="en-US"/>
              <a:t>发送删除成功的消息，边界类</a:t>
            </a:r>
            <a:r>
              <a:rPr lang="en-US" altLang="zh-CN"/>
              <a:t>AlarmAlertUI</a:t>
            </a:r>
            <a:r>
              <a:rPr lang="zh-CN" altLang="en-US"/>
              <a:t>收到消息后向用户显示删除提醒后的列表。
设计顺序图：用户通过界面类“</a:t>
            </a:r>
            <a:r>
              <a:rPr lang="en-US" altLang="zh-CN"/>
              <a:t>NoticeUI</a:t>
            </a:r>
            <a:r>
              <a:rPr lang="zh-CN" altLang="en-US"/>
              <a:t>”对象请求删除提醒操作，然后该对象向控制类“</a:t>
            </a:r>
            <a:r>
              <a:rPr lang="en-US" altLang="zh-CN"/>
              <a:t>RemindController</a:t>
            </a:r>
            <a:r>
              <a:rPr lang="zh-CN" altLang="en-US"/>
              <a:t>”对象发送消息“</a:t>
            </a:r>
            <a:r>
              <a:rPr lang="en-US" altLang="zh-CN"/>
              <a:t>deleteRemind</a:t>
            </a:r>
            <a:r>
              <a:rPr lang="zh-CN" altLang="en-US"/>
              <a:t>（</a:t>
            </a:r>
            <a:r>
              <a:rPr lang="en-US" altLang="zh-CN"/>
              <a:t>id</a:t>
            </a:r>
            <a:r>
              <a:rPr lang="zh-CN" altLang="en-US"/>
              <a:t>）”，请求删除</a:t>
            </a:r>
            <a:r>
              <a:rPr lang="en-US" altLang="zh-CN"/>
              <a:t>remind</a:t>
            </a:r>
            <a:r>
              <a:rPr lang="zh-CN" altLang="en-US"/>
              <a:t>表中指定</a:t>
            </a:r>
            <a:r>
              <a:rPr lang="en-US" altLang="zh-CN"/>
              <a:t>ID</a:t>
            </a:r>
            <a:r>
              <a:rPr lang="zh-CN" altLang="en-US"/>
              <a:t>的记录。控制类“</a:t>
            </a:r>
            <a:r>
              <a:rPr lang="en-US" altLang="zh-CN"/>
              <a:t>RemindController</a:t>
            </a:r>
            <a:r>
              <a:rPr lang="zh-CN" altLang="en-US"/>
              <a:t>”对象接收到消息后，向实体类“</a:t>
            </a:r>
            <a:r>
              <a:rPr lang="en-US" altLang="zh-CN"/>
              <a:t>RemindServicelmpl</a:t>
            </a:r>
            <a:r>
              <a:rPr lang="zh-CN" altLang="en-US"/>
              <a:t>”对象发送消息“</a:t>
            </a:r>
            <a:r>
              <a:rPr lang="en-US" altLang="zh-CN"/>
              <a:t>deleteRemind</a:t>
            </a:r>
            <a:r>
              <a:rPr lang="zh-CN" altLang="en-US"/>
              <a:t>（</a:t>
            </a:r>
            <a:r>
              <a:rPr lang="en-US" altLang="zh-CN"/>
              <a:t>id</a:t>
            </a:r>
            <a:r>
              <a:rPr lang="zh-CN" altLang="en-US"/>
              <a:t>）”，请求删除</a:t>
            </a:r>
            <a:r>
              <a:rPr lang="en-US" altLang="zh-CN"/>
              <a:t>remind</a:t>
            </a:r>
            <a:r>
              <a:rPr lang="zh-CN" altLang="en-US"/>
              <a:t>表中指定</a:t>
            </a:r>
            <a:r>
              <a:rPr lang="en-US" altLang="zh-CN"/>
              <a:t>ID</a:t>
            </a:r>
            <a:r>
              <a:rPr lang="zh-CN" altLang="en-US"/>
              <a:t>的记录。实体类“</a:t>
            </a:r>
            <a:r>
              <a:rPr lang="en-US" altLang="zh-CN"/>
              <a:t>RemindServicelmpl</a:t>
            </a:r>
            <a:r>
              <a:rPr lang="zh-CN" altLang="en-US"/>
              <a:t>”对象接收到消息后，向实体类“</a:t>
            </a:r>
            <a:r>
              <a:rPr lang="en-US" altLang="zh-CN"/>
              <a:t>RemindMapper</a:t>
            </a:r>
            <a:r>
              <a:rPr lang="zh-CN" altLang="en-US"/>
              <a:t>”对象发送消息“</a:t>
            </a:r>
            <a:r>
              <a:rPr lang="en-US" altLang="zh-CN"/>
              <a:t>delete Remind</a:t>
            </a:r>
            <a:r>
              <a:rPr lang="zh-CN" altLang="en-US"/>
              <a:t>（</a:t>
            </a:r>
            <a:r>
              <a:rPr lang="en-US" altLang="zh-CN"/>
              <a:t>id</a:t>
            </a:r>
            <a:r>
              <a:rPr lang="zh-CN" altLang="en-US"/>
              <a:t>）”，请求删除</a:t>
            </a:r>
            <a:r>
              <a:rPr lang="en-US" altLang="zh-CN"/>
              <a:t>remind</a:t>
            </a:r>
            <a:r>
              <a:rPr lang="zh-CN" altLang="en-US"/>
              <a:t>表中指定</a:t>
            </a:r>
            <a:r>
              <a:rPr lang="en-US" altLang="zh-CN"/>
              <a:t>ID</a:t>
            </a:r>
            <a:r>
              <a:rPr lang="zh-CN" altLang="en-US"/>
              <a:t>的记录。实体类“</a:t>
            </a:r>
            <a:r>
              <a:rPr lang="en-US" altLang="zh-CN"/>
              <a:t>RemindMapper</a:t>
            </a:r>
            <a:r>
              <a:rPr lang="zh-CN" altLang="en-US"/>
              <a:t>”对象接收到消息后，删除</a:t>
            </a:r>
            <a:r>
              <a:rPr lang="en-US" altLang="zh-CN"/>
              <a:t>remind</a:t>
            </a:r>
            <a:r>
              <a:rPr lang="zh-CN" altLang="en-US"/>
              <a:t>表中指定</a:t>
            </a:r>
            <a:r>
              <a:rPr lang="en-US" altLang="zh-CN"/>
              <a:t>ID</a:t>
            </a:r>
            <a:r>
              <a:rPr lang="zh-CN" altLang="en-US"/>
              <a:t>的记录，并向实体类“</a:t>
            </a:r>
            <a:r>
              <a:rPr lang="en-US" altLang="zh-CN"/>
              <a:t>RemindServicelmpl</a:t>
            </a:r>
            <a:r>
              <a:rPr lang="zh-CN" altLang="en-US"/>
              <a:t>”对象发送消息“</a:t>
            </a:r>
            <a:r>
              <a:rPr lang="en-US" altLang="zh-CN"/>
              <a:t>success</a:t>
            </a:r>
            <a:r>
              <a:rPr lang="zh-CN" altLang="en-US"/>
              <a:t>（）”，返回删除成功的信息。实体类“</a:t>
            </a:r>
            <a:r>
              <a:rPr lang="en-US" altLang="zh-CN"/>
              <a:t>RemindServicelmpl</a:t>
            </a:r>
            <a:r>
              <a:rPr lang="zh-CN" altLang="en-US"/>
              <a:t>”对象接收到消息后，向控制类“</a:t>
            </a:r>
            <a:r>
              <a:rPr lang="en-US" altLang="zh-CN"/>
              <a:t>RemindController</a:t>
            </a:r>
            <a:r>
              <a:rPr lang="zh-CN" altLang="en-US"/>
              <a:t>”对象发送消息“</a:t>
            </a:r>
            <a:r>
              <a:rPr lang="en-US" altLang="zh-CN"/>
              <a:t>success</a:t>
            </a:r>
            <a:r>
              <a:rPr lang="zh-CN" altLang="en-US"/>
              <a:t>（）”，返回删除成功的信息。控制类“</a:t>
            </a:r>
            <a:r>
              <a:rPr lang="en-US" altLang="zh-CN"/>
              <a:t>RemindController</a:t>
            </a:r>
            <a:r>
              <a:rPr lang="zh-CN" altLang="en-US"/>
              <a:t>”对象接收到消息后，向界面类“</a:t>
            </a:r>
            <a:r>
              <a:rPr lang="en-US" altLang="zh-CN"/>
              <a:t>NoticeUI</a:t>
            </a:r>
            <a:r>
              <a:rPr lang="zh-CN" altLang="en-US"/>
              <a:t>”对象发送消息“</a:t>
            </a:r>
            <a:r>
              <a:rPr lang="en-US" altLang="zh-CN"/>
              <a:t>success</a:t>
            </a:r>
            <a:r>
              <a:rPr lang="zh-CN" altLang="en-US"/>
              <a:t>（）”，返回删除成功的信息，最后界面类“</a:t>
            </a:r>
            <a:r>
              <a:rPr lang="en-US" altLang="zh-CN"/>
              <a:t>NoticeUI</a:t>
            </a:r>
            <a:r>
              <a:rPr lang="zh-CN" altLang="en-US"/>
              <a:t>”更新提醒列表。</a:t>
            </a:r>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r>
              <a:rPr lang="zh-CN" altLang="en-US"/>
              <a:t>分析顺序图：用户向边界类</a:t>
            </a:r>
            <a:r>
              <a:rPr lang="en-US" altLang="zh-CN"/>
              <a:t>PetHealthRecordUI</a:t>
            </a:r>
            <a:r>
              <a:rPr lang="zh-CN" altLang="en-US"/>
              <a:t>发送填写信息，边界类</a:t>
            </a:r>
            <a:r>
              <a:rPr lang="en-US" altLang="zh-CN"/>
              <a:t>PetHealthRecordUI</a:t>
            </a:r>
            <a:r>
              <a:rPr lang="zh-CN" altLang="en-US"/>
              <a:t>向控制类</a:t>
            </a:r>
            <a:r>
              <a:rPr lang="en-US" altLang="zh-CN"/>
              <a:t>PetHealthRecordController</a:t>
            </a:r>
            <a:r>
              <a:rPr lang="zh-CN" altLang="en-US"/>
              <a:t>发出请求，控制类</a:t>
            </a:r>
            <a:r>
              <a:rPr lang="en-US" altLang="zh-CN"/>
              <a:t>PetHealthRecordController</a:t>
            </a:r>
            <a:r>
              <a:rPr lang="zh-CN" altLang="en-US"/>
              <a:t>向数据记录的实体类</a:t>
            </a:r>
            <a:r>
              <a:rPr lang="en-US" altLang="zh-CN"/>
              <a:t>PetHealthRecordActivity</a:t>
            </a:r>
            <a:r>
              <a:rPr lang="zh-CN" altLang="en-US"/>
              <a:t>发出保存请求，实体类</a:t>
            </a:r>
            <a:r>
              <a:rPr lang="en-US" altLang="zh-CN"/>
              <a:t>PetHealthRecordActivity</a:t>
            </a:r>
            <a:r>
              <a:rPr lang="zh-CN" altLang="en-US"/>
              <a:t>向控制类</a:t>
            </a:r>
            <a:r>
              <a:rPr lang="en-US" altLang="zh-CN"/>
              <a:t>PetHealthRecordController</a:t>
            </a:r>
            <a:r>
              <a:rPr lang="zh-CN" altLang="en-US"/>
              <a:t>返回存储消息，控制类</a:t>
            </a:r>
            <a:r>
              <a:rPr lang="en-US" altLang="zh-CN"/>
              <a:t>PetHealthRecordController</a:t>
            </a:r>
            <a:r>
              <a:rPr lang="zh-CN" altLang="en-US"/>
              <a:t>向边界类</a:t>
            </a:r>
            <a:r>
              <a:rPr lang="en-US" altLang="zh-CN"/>
              <a:t>PetHealthRecordUI</a:t>
            </a:r>
            <a:r>
              <a:rPr lang="zh-CN" altLang="en-US"/>
              <a:t>显示存储信息，边界类</a:t>
            </a:r>
            <a:r>
              <a:rPr lang="en-US" altLang="zh-CN"/>
              <a:t>PetHealthRecordUI</a:t>
            </a:r>
            <a:r>
              <a:rPr lang="zh-CN" altLang="en-US"/>
              <a:t>显示给用户，同时控制类</a:t>
            </a:r>
            <a:r>
              <a:rPr lang="en-US" altLang="zh-CN"/>
              <a:t>PetHealthRecordController</a:t>
            </a:r>
            <a:r>
              <a:rPr lang="zh-CN" altLang="en-US"/>
              <a:t>向模型驱动的实体类</a:t>
            </a:r>
            <a:r>
              <a:rPr lang="en-US" altLang="zh-CN"/>
              <a:t>ModelAnalyzer</a:t>
            </a:r>
            <a:r>
              <a:rPr lang="zh-CN" altLang="en-US"/>
              <a:t>发出生成请求，实体类</a:t>
            </a:r>
            <a:r>
              <a:rPr lang="en-US" altLang="zh-CN"/>
              <a:t>ModelAnalyzer</a:t>
            </a:r>
            <a:r>
              <a:rPr lang="zh-CN" altLang="en-US"/>
              <a:t>向控制类</a:t>
            </a:r>
            <a:r>
              <a:rPr lang="en-US" altLang="zh-CN"/>
              <a:t>PetHealthRecordController</a:t>
            </a:r>
            <a:r>
              <a:rPr lang="zh-CN" altLang="en-US"/>
              <a:t>返回生成结果，控制类</a:t>
            </a:r>
            <a:r>
              <a:rPr lang="en-US" altLang="zh-CN"/>
              <a:t>PetHealthRecordController</a:t>
            </a:r>
            <a:r>
              <a:rPr lang="zh-CN" altLang="en-US"/>
              <a:t>向边界类</a:t>
            </a:r>
            <a:r>
              <a:rPr lang="en-US" altLang="zh-CN"/>
              <a:t>PetHealthRecordUI</a:t>
            </a:r>
            <a:r>
              <a:rPr lang="zh-CN" altLang="en-US"/>
              <a:t>显示生成结果，边界类</a:t>
            </a:r>
            <a:r>
              <a:rPr lang="en-US" altLang="zh-CN"/>
              <a:t>PetHealthRecordUI</a:t>
            </a:r>
            <a:r>
              <a:rPr lang="zh-CN" altLang="en-US"/>
              <a:t>显示给用户。
设计顺序图：“添加健康档案”功能的实现主要是通过“</a:t>
            </a:r>
            <a:r>
              <a:rPr lang="en-US" altLang="zh-CN"/>
              <a:t>FileService</a:t>
            </a:r>
            <a:r>
              <a:rPr lang="zh-CN" altLang="en-US"/>
              <a:t>”对象提供的服务，用于保存用户输入的宠物医疗记录信息。首先，用户点击</a:t>
            </a:r>
            <a:r>
              <a:rPr lang="en-US" altLang="zh-CN"/>
              <a:t>HealthRecord</a:t>
            </a:r>
            <a:r>
              <a:rPr lang="zh-CN" altLang="en-US"/>
              <a:t>，通过界面类“</a:t>
            </a:r>
            <a:r>
              <a:rPr lang="en-US" altLang="zh-CN"/>
              <a:t>HealthUI</a:t>
            </a:r>
            <a:r>
              <a:rPr lang="zh-CN" altLang="en-US"/>
              <a:t>”选择添加按钮，进入“</a:t>
            </a:r>
            <a:r>
              <a:rPr lang="en-US" altLang="zh-CN"/>
              <a:t>PetDiseaseUI</a:t>
            </a:r>
            <a:r>
              <a:rPr lang="zh-CN" altLang="en-US"/>
              <a:t>”界面，用户输入宠物最新的医疗记录信息，随后该对象向控制类“</a:t>
            </a:r>
            <a:r>
              <a:rPr lang="en-US" altLang="zh-CN"/>
              <a:t>FileController</a:t>
            </a:r>
            <a:r>
              <a:rPr lang="zh-CN" altLang="en-US"/>
              <a:t>”对象发消息“</a:t>
            </a:r>
            <a:r>
              <a:rPr lang="en-US" altLang="zh-CN"/>
              <a:t>PutMapping(petinfo) </a:t>
            </a:r>
            <a:r>
              <a:rPr lang="zh-CN" altLang="en-US"/>
              <a:t>”。接收到消息后，“</a:t>
            </a:r>
            <a:r>
              <a:rPr lang="en-US" altLang="zh-CN"/>
              <a:t>FileController</a:t>
            </a:r>
            <a:r>
              <a:rPr lang="zh-CN" altLang="en-US"/>
              <a:t>”对象将向实体类“</a:t>
            </a:r>
            <a:r>
              <a:rPr lang="en-US" altLang="zh-CN"/>
              <a:t>FileService</a:t>
            </a:r>
            <a:r>
              <a:rPr lang="zh-CN" altLang="en-US"/>
              <a:t>”对象发消息“</a:t>
            </a:r>
            <a:r>
              <a:rPr lang="en-US" altLang="zh-CN"/>
              <a:t>uplpad(</a:t>
            </a:r>
            <a:r>
              <a:rPr lang="zh-CN" altLang="en-US"/>
              <a:t>@</a:t>
            </a:r>
            <a:r>
              <a:rPr lang="en-US" altLang="zh-CN"/>
              <a:t>RequestBody DiseaseDto file) </a:t>
            </a:r>
            <a:r>
              <a:rPr lang="zh-CN" altLang="en-US"/>
              <a:t>”来保存用户所填写的信息。“</a:t>
            </a:r>
            <a:r>
              <a:rPr lang="en-US" altLang="zh-CN"/>
              <a:t>FileService</a:t>
            </a:r>
            <a:r>
              <a:rPr lang="zh-CN" altLang="en-US"/>
              <a:t>”对象将保存的结果返回给“</a:t>
            </a:r>
            <a:r>
              <a:rPr lang="en-US" altLang="zh-CN"/>
              <a:t>FileController</a:t>
            </a:r>
            <a:r>
              <a:rPr lang="zh-CN" altLang="en-US"/>
              <a:t>”对象，“</a:t>
            </a:r>
            <a:r>
              <a:rPr lang="en-US" altLang="zh-CN"/>
              <a:t>FileController</a:t>
            </a:r>
            <a:r>
              <a:rPr lang="zh-CN" altLang="en-US"/>
              <a:t>”对象以此进一步地将保存后的消息发送给“</a:t>
            </a:r>
            <a:r>
              <a:rPr lang="en-US" altLang="zh-CN"/>
              <a:t>PetDiseaseUI</a:t>
            </a:r>
            <a:r>
              <a:rPr lang="zh-CN" altLang="en-US"/>
              <a:t>”对象。</a:t>
            </a:r>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r>
              <a:rPr lang="zh-CN" altLang="en-US"/>
              <a:t>分析：用户向边界类</a:t>
            </a:r>
            <a:r>
              <a:rPr lang="en-US" altLang="zh-CN"/>
              <a:t>PetHealthRecordUI</a:t>
            </a:r>
            <a:r>
              <a:rPr lang="zh-CN" altLang="en-US"/>
              <a:t>发送请求修改信息，边界类</a:t>
            </a:r>
            <a:r>
              <a:rPr lang="en-US" altLang="zh-CN"/>
              <a:t>PetHealthRecordUI</a:t>
            </a:r>
            <a:r>
              <a:rPr lang="zh-CN" altLang="en-US"/>
              <a:t>向控制类</a:t>
            </a:r>
            <a:r>
              <a:rPr lang="en-US" altLang="zh-CN"/>
              <a:t>PetHealthRecordController</a:t>
            </a:r>
            <a:r>
              <a:rPr lang="zh-CN" altLang="en-US"/>
              <a:t>发出请求，控制类</a:t>
            </a:r>
            <a:r>
              <a:rPr lang="en-US" altLang="zh-CN"/>
              <a:t>PetHealthRecordController</a:t>
            </a:r>
            <a:r>
              <a:rPr lang="zh-CN" altLang="en-US"/>
              <a:t>向数据记录的实体类</a:t>
            </a:r>
            <a:r>
              <a:rPr lang="en-US" altLang="zh-CN"/>
              <a:t>PetHealthRecordActivity</a:t>
            </a:r>
            <a:r>
              <a:rPr lang="zh-CN" altLang="en-US"/>
              <a:t>发出保存请求，实体类</a:t>
            </a:r>
            <a:r>
              <a:rPr lang="en-US" altLang="zh-CN"/>
              <a:t>PetHealthRecordActivity</a:t>
            </a:r>
            <a:r>
              <a:rPr lang="zh-CN" altLang="en-US"/>
              <a:t>向控制类</a:t>
            </a:r>
            <a:r>
              <a:rPr lang="en-US" altLang="zh-CN"/>
              <a:t>PetHealthRecordController</a:t>
            </a:r>
            <a:r>
              <a:rPr lang="zh-CN" altLang="en-US"/>
              <a:t>返回存储消息，控制类</a:t>
            </a:r>
            <a:r>
              <a:rPr lang="en-US" altLang="zh-CN"/>
              <a:t>PetHealthRecordController</a:t>
            </a:r>
            <a:r>
              <a:rPr lang="zh-CN" altLang="en-US"/>
              <a:t>向边界类</a:t>
            </a:r>
            <a:r>
              <a:rPr lang="en-US" altLang="zh-CN"/>
              <a:t>PetHealthRecordUI</a:t>
            </a:r>
            <a:r>
              <a:rPr lang="zh-CN" altLang="en-US"/>
              <a:t>显示存储信息，边界类</a:t>
            </a:r>
            <a:r>
              <a:rPr lang="en-US" altLang="zh-CN"/>
              <a:t>PetHealthRecordUI</a:t>
            </a:r>
            <a:r>
              <a:rPr lang="zh-CN" altLang="en-US"/>
              <a:t>显示给用户，同时控制类</a:t>
            </a:r>
            <a:r>
              <a:rPr lang="en-US" altLang="zh-CN"/>
              <a:t>PetHealthRecordController</a:t>
            </a:r>
            <a:r>
              <a:rPr lang="zh-CN" altLang="en-US"/>
              <a:t>向模型驱动的实体类</a:t>
            </a:r>
            <a:r>
              <a:rPr lang="en-US" altLang="zh-CN"/>
              <a:t>ModelAnalyzer</a:t>
            </a:r>
            <a:r>
              <a:rPr lang="zh-CN" altLang="en-US"/>
              <a:t>发出生成请求，实体类</a:t>
            </a:r>
            <a:r>
              <a:rPr lang="en-US" altLang="zh-CN"/>
              <a:t>ModelAnalyzer</a:t>
            </a:r>
            <a:r>
              <a:rPr lang="zh-CN" altLang="en-US"/>
              <a:t>向控制类</a:t>
            </a:r>
            <a:r>
              <a:rPr lang="en-US" altLang="zh-CN"/>
              <a:t>PetHealthRecordController</a:t>
            </a:r>
            <a:r>
              <a:rPr lang="zh-CN" altLang="en-US"/>
              <a:t>返回生成结果，控制类</a:t>
            </a:r>
            <a:r>
              <a:rPr lang="en-US" altLang="zh-CN"/>
              <a:t>PetHealthRecordController</a:t>
            </a:r>
            <a:r>
              <a:rPr lang="zh-CN" altLang="en-US"/>
              <a:t>向边界类</a:t>
            </a:r>
            <a:r>
              <a:rPr lang="en-US" altLang="zh-CN"/>
              <a:t>PetHealthRecordUI</a:t>
            </a:r>
            <a:r>
              <a:rPr lang="zh-CN" altLang="en-US"/>
              <a:t>显示生成结果，边界类</a:t>
            </a:r>
            <a:r>
              <a:rPr lang="en-US" altLang="zh-CN"/>
              <a:t>PetHealthRecordUI</a:t>
            </a:r>
            <a:r>
              <a:rPr lang="zh-CN" altLang="en-US"/>
              <a:t>显示给用户。“修改宠物健康档案”用例的顺序图见图</a:t>
            </a:r>
            <a:r>
              <a:rPr lang="en-US" altLang="zh-CN"/>
              <a:t>2</a:t>
            </a:r>
            <a:r>
              <a:rPr lang="zh-CN" altLang="en-US"/>
              <a:t>-</a:t>
            </a:r>
            <a:r>
              <a:rPr lang="en-US" altLang="zh-CN"/>
              <a:t>10</a:t>
            </a:r>
            <a:r>
              <a:rPr lang="zh-CN" altLang="en-US"/>
              <a:t>所示。
设计：“添加健康档案”功能的实现主要是通过“</a:t>
            </a:r>
            <a:r>
              <a:rPr lang="en-US" altLang="zh-CN"/>
              <a:t>FileService</a:t>
            </a:r>
            <a:r>
              <a:rPr lang="zh-CN" altLang="en-US"/>
              <a:t>”对象提供的服务，前者用于保存用户输入的宠物医疗记录信息，后者用于根据最新的医疗记录信息基于大模型实现自动生成禁忌事项。首先，用户点击</a:t>
            </a:r>
            <a:r>
              <a:rPr lang="en-US" altLang="zh-CN"/>
              <a:t>HealthRecord</a:t>
            </a:r>
            <a:r>
              <a:rPr lang="zh-CN" altLang="en-US"/>
              <a:t>，通过界面类“</a:t>
            </a:r>
            <a:r>
              <a:rPr lang="en-US" altLang="zh-CN"/>
              <a:t>HealthUI</a:t>
            </a:r>
            <a:r>
              <a:rPr lang="zh-CN" altLang="en-US"/>
              <a:t>”选择一个健康档案，进入“</a:t>
            </a:r>
            <a:r>
              <a:rPr lang="en-US" altLang="zh-CN"/>
              <a:t>PetDiseaseUI</a:t>
            </a:r>
            <a:r>
              <a:rPr lang="zh-CN" altLang="en-US"/>
              <a:t>”界面，用户更新宠物最新的医疗记录信息，随后该对象向控制类“</a:t>
            </a:r>
            <a:r>
              <a:rPr lang="en-US" altLang="zh-CN"/>
              <a:t>FileController</a:t>
            </a:r>
            <a:r>
              <a:rPr lang="zh-CN" altLang="en-US"/>
              <a:t>”对象发消息“</a:t>
            </a:r>
            <a:r>
              <a:rPr lang="en-US" altLang="zh-CN"/>
              <a:t>PutMapping(petinfo) </a:t>
            </a:r>
            <a:r>
              <a:rPr lang="zh-CN" altLang="en-US"/>
              <a:t>”。接收到消息后，“</a:t>
            </a:r>
            <a:r>
              <a:rPr lang="en-US" altLang="zh-CN"/>
              <a:t>FileController</a:t>
            </a:r>
            <a:r>
              <a:rPr lang="zh-CN" altLang="en-US"/>
              <a:t>”对象将向实体类“</a:t>
            </a:r>
            <a:r>
              <a:rPr lang="en-US" altLang="zh-CN"/>
              <a:t>FileService</a:t>
            </a:r>
            <a:r>
              <a:rPr lang="zh-CN" altLang="en-US"/>
              <a:t>”对象发消息“</a:t>
            </a:r>
            <a:r>
              <a:rPr lang="en-US" altLang="zh-CN"/>
              <a:t>uplpad(</a:t>
            </a:r>
            <a:r>
              <a:rPr lang="zh-CN" altLang="en-US"/>
              <a:t>@</a:t>
            </a:r>
            <a:r>
              <a:rPr lang="en-US" altLang="zh-CN"/>
              <a:t>RequestBody DiseaseDto file) </a:t>
            </a:r>
            <a:r>
              <a:rPr lang="zh-CN" altLang="en-US"/>
              <a:t>”来保存用户所填写的信息。“</a:t>
            </a:r>
            <a:r>
              <a:rPr lang="en-US" altLang="zh-CN"/>
              <a:t>FileService</a:t>
            </a:r>
            <a:r>
              <a:rPr lang="zh-CN" altLang="en-US"/>
              <a:t>”对象将保存的结果返回给“</a:t>
            </a:r>
            <a:r>
              <a:rPr lang="en-US" altLang="zh-CN"/>
              <a:t>FileController</a:t>
            </a:r>
            <a:r>
              <a:rPr lang="zh-CN" altLang="en-US"/>
              <a:t>”对象，“</a:t>
            </a:r>
            <a:r>
              <a:rPr lang="en-US" altLang="zh-CN"/>
              <a:t>FileController</a:t>
            </a:r>
            <a:r>
              <a:rPr lang="zh-CN" altLang="en-US"/>
              <a:t>”对象以此进一步地将保存后的消息发送给“</a:t>
            </a:r>
            <a:r>
              <a:rPr lang="en-US" altLang="zh-CN"/>
              <a:t>PetDiseaseUI</a:t>
            </a:r>
            <a:r>
              <a:rPr lang="zh-CN" altLang="en-US"/>
              <a:t>”对象。同时“</a:t>
            </a:r>
            <a:r>
              <a:rPr lang="en-US" altLang="zh-CN"/>
              <a:t>FileController</a:t>
            </a:r>
            <a:r>
              <a:rPr lang="zh-CN" altLang="en-US"/>
              <a:t>”对象将向实体类“</a:t>
            </a:r>
            <a:r>
              <a:rPr lang="en-US" altLang="zh-CN"/>
              <a:t>API interface</a:t>
            </a:r>
            <a:r>
              <a:rPr lang="zh-CN" altLang="en-US"/>
              <a:t>”发送“</a:t>
            </a:r>
            <a:r>
              <a:rPr lang="en-US" altLang="zh-CN"/>
              <a:t>DataDto(measurement,date,userId) </a:t>
            </a:r>
            <a:r>
              <a:rPr lang="zh-CN" altLang="en-US"/>
              <a:t>”，用于生成相关禁忌事项。“</a:t>
            </a:r>
            <a:r>
              <a:rPr lang="en-US" altLang="zh-CN"/>
              <a:t>API interface</a:t>
            </a:r>
            <a:r>
              <a:rPr lang="zh-CN" altLang="en-US"/>
              <a:t>”将生成的信息返回给“</a:t>
            </a:r>
            <a:r>
              <a:rPr lang="en-US" altLang="zh-CN"/>
              <a:t>PetHealthRecordController</a:t>
            </a:r>
            <a:r>
              <a:rPr lang="zh-CN" altLang="en-US"/>
              <a:t>”对象，“</a:t>
            </a:r>
            <a:r>
              <a:rPr lang="en-US" altLang="zh-CN"/>
              <a:t>FileController</a:t>
            </a:r>
            <a:r>
              <a:rPr lang="zh-CN" altLang="en-US"/>
              <a:t>”对象以此进一步地将生成的消息发送给“</a:t>
            </a:r>
            <a:r>
              <a:rPr lang="en-US" altLang="zh-CN"/>
              <a:t>PetDiseaseUI</a:t>
            </a:r>
            <a:r>
              <a:rPr lang="zh-CN" altLang="en-US"/>
              <a:t>”对象，用户选择提交按钮后又跳转到</a:t>
            </a:r>
            <a:r>
              <a:rPr lang="en-US" altLang="zh-CN"/>
              <a:t>HealthUI</a:t>
            </a:r>
            <a:r>
              <a:rPr lang="zh-CN" altLang="en-US"/>
              <a:t>界面。
</a:t>
            </a:r>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r>
              <a:rPr lang="zh-CN" altLang="en-US"/>
              <a:t>分析顺序图：用户向边界类</a:t>
            </a:r>
            <a:r>
              <a:rPr lang="en-US" altLang="zh-CN"/>
              <a:t>AlarmAlertUI</a:t>
            </a:r>
            <a:r>
              <a:rPr lang="zh-CN" altLang="en-US"/>
              <a:t>发送删除提醒请求，边界类</a:t>
            </a:r>
            <a:r>
              <a:rPr lang="en-US" altLang="zh-CN"/>
              <a:t>AlarmAlertUI</a:t>
            </a:r>
            <a:r>
              <a:rPr lang="zh-CN" altLang="en-US"/>
              <a:t>收到用户请求后，向控制类</a:t>
            </a:r>
            <a:r>
              <a:rPr lang="en-US" altLang="zh-CN"/>
              <a:t>AlarmAlertManager</a:t>
            </a:r>
            <a:r>
              <a:rPr lang="zh-CN" altLang="en-US"/>
              <a:t>发送请求，请求删除提醒，控制类</a:t>
            </a:r>
            <a:r>
              <a:rPr lang="en-US" altLang="zh-CN"/>
              <a:t>AlarmAlertManager</a:t>
            </a:r>
            <a:r>
              <a:rPr lang="zh-CN" altLang="en-US"/>
              <a:t>收到请求后向实体类</a:t>
            </a:r>
            <a:r>
              <a:rPr lang="en-US" altLang="zh-CN"/>
              <a:t>AlarmAlertActivity</a:t>
            </a:r>
            <a:r>
              <a:rPr lang="zh-CN" altLang="en-US"/>
              <a:t>发送请求，请求删除提醒，实体类</a:t>
            </a:r>
            <a:r>
              <a:rPr lang="en-US" altLang="zh-CN"/>
              <a:t>AlarmAlertActivity</a:t>
            </a:r>
            <a:r>
              <a:rPr lang="zh-CN" altLang="en-US"/>
              <a:t>收到请求后执行删除提醒操作，然后向控制类</a:t>
            </a:r>
            <a:r>
              <a:rPr lang="en-US" altLang="zh-CN"/>
              <a:t>AlarmAlertManager</a:t>
            </a:r>
            <a:r>
              <a:rPr lang="zh-CN" altLang="en-US"/>
              <a:t>发送删除成功的消息，控制类</a:t>
            </a:r>
            <a:r>
              <a:rPr lang="en-US" altLang="zh-CN"/>
              <a:t>AlarmAlertManager</a:t>
            </a:r>
            <a:r>
              <a:rPr lang="zh-CN" altLang="en-US"/>
              <a:t>收到消息后向边界类</a:t>
            </a:r>
            <a:r>
              <a:rPr lang="en-US" altLang="zh-CN"/>
              <a:t>AlarmAlertUI</a:t>
            </a:r>
            <a:r>
              <a:rPr lang="zh-CN" altLang="en-US"/>
              <a:t>发送删除成功的消息，边界类</a:t>
            </a:r>
            <a:r>
              <a:rPr lang="en-US" altLang="zh-CN"/>
              <a:t>AlarmAlertUI</a:t>
            </a:r>
            <a:r>
              <a:rPr lang="zh-CN" altLang="en-US"/>
              <a:t>收到消息后向用户显示删除提醒后的列表。
设计顺序图：首先，用户通过界面类 </a:t>
            </a:r>
            <a:r>
              <a:rPr lang="en-US" altLang="zh-CN"/>
              <a:t>PetDiseaseUI </a:t>
            </a:r>
            <a:r>
              <a:rPr lang="zh-CN" altLang="en-US"/>
              <a:t>对象请求删除健康档案，随后该对象向控制类 </a:t>
            </a:r>
            <a:r>
              <a:rPr lang="en-US" altLang="zh-CN"/>
              <a:t>FileController </a:t>
            </a:r>
            <a:r>
              <a:rPr lang="zh-CN" altLang="en-US"/>
              <a:t>对象发消息 </a:t>
            </a:r>
            <a:r>
              <a:rPr lang="en-US" altLang="zh-CN"/>
              <a:t>infoDelete()</a:t>
            </a:r>
            <a:r>
              <a:rPr lang="zh-CN" altLang="en-US"/>
              <a:t>以请求删除。接收到消息后，</a:t>
            </a:r>
            <a:r>
              <a:rPr lang="en-US" altLang="zh-CN"/>
              <a:t>FileController </a:t>
            </a:r>
            <a:r>
              <a:rPr lang="zh-CN" altLang="en-US"/>
              <a:t>对象将向控制类 </a:t>
            </a:r>
            <a:r>
              <a:rPr lang="en-US" altLang="zh-CN"/>
              <a:t>FileService</a:t>
            </a:r>
            <a:r>
              <a:rPr lang="zh-CN" altLang="en-US"/>
              <a:t>对象发消息 </a:t>
            </a:r>
            <a:r>
              <a:rPr lang="en-US" altLang="zh-CN"/>
              <a:t>delete() </a:t>
            </a:r>
            <a:r>
              <a:rPr lang="zh-CN" altLang="en-US"/>
              <a:t>以删除健康档案。 </a:t>
            </a:r>
            <a:r>
              <a:rPr lang="en-US" altLang="zh-CN"/>
              <a:t>FileService </a:t>
            </a:r>
            <a:r>
              <a:rPr lang="zh-CN" altLang="en-US"/>
              <a:t>对象向实体类 </a:t>
            </a:r>
            <a:r>
              <a:rPr lang="en-US" altLang="zh-CN"/>
              <a:t>File</a:t>
            </a:r>
            <a:r>
              <a:rPr lang="zh-CN" altLang="en-US"/>
              <a:t>对象发消息 </a:t>
            </a:r>
            <a:r>
              <a:rPr lang="en-US" altLang="zh-CN"/>
              <a:t>delete() </a:t>
            </a:r>
            <a:r>
              <a:rPr lang="zh-CN" altLang="en-US"/>
              <a:t>以从实体类中删除档案记录，将删除结果返回给 </a:t>
            </a:r>
            <a:r>
              <a:rPr lang="en-US" altLang="zh-CN"/>
              <a:t>FileService </a:t>
            </a:r>
            <a:r>
              <a:rPr lang="zh-CN" altLang="en-US"/>
              <a:t>对象， </a:t>
            </a:r>
            <a:r>
              <a:rPr lang="en-US" altLang="zh-CN"/>
              <a:t>FileService </a:t>
            </a:r>
            <a:r>
              <a:rPr lang="zh-CN" altLang="en-US"/>
              <a:t>对象进一步将删除成功的结果发送给 </a:t>
            </a:r>
            <a:r>
              <a:rPr lang="en-US" altLang="zh-CN"/>
              <a:t>PetDiseaseUI</a:t>
            </a:r>
            <a:r>
              <a:rPr lang="zh-CN" altLang="en-US"/>
              <a:t>对象。</a:t>
            </a:r>
            <a:r>
              <a:rPr lang="en-US" altLang="zh-CN"/>
              <a:t>PetDiseaseUI</a:t>
            </a:r>
            <a:r>
              <a:rPr lang="zh-CN" altLang="en-US"/>
              <a:t>对象最终向用户展示删除后的结果。</a:t>
            </a:r>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r>
              <a:rPr lang="zh-CN" altLang="en-US"/>
              <a:t>系统数据设计类图：根据每一个类设计对应的数据库表如为了保存用户的信息，针对“宠物健康监测系统”的</a:t>
            </a:r>
            <a:r>
              <a:rPr lang="en-US" altLang="zh-CN"/>
              <a:t>User</a:t>
            </a:r>
            <a:r>
              <a:rPr lang="zh-CN" altLang="en-US"/>
              <a:t>类，为其设计持久保存的数据库表“</a:t>
            </a:r>
            <a:r>
              <a:rPr lang="en-US" altLang="zh-CN"/>
              <a:t>T_User</a:t>
            </a:r>
            <a:r>
              <a:rPr lang="zh-CN" altLang="en-US"/>
              <a:t>”，该表有四个字段，分别记录用户的</a:t>
            </a:r>
            <a:r>
              <a:rPr lang="en-US" altLang="zh-CN"/>
              <a:t>id</a:t>
            </a:r>
            <a:r>
              <a:rPr lang="zh-CN" altLang="en-US"/>
              <a:t>、用户名、账号、密码等信息。并为每一个类设计</a:t>
            </a:r>
            <a:r>
              <a:rPr lang="en-US" altLang="zh-CN"/>
              <a:t>key</a:t>
            </a:r>
            <a:r>
              <a:rPr lang="zh-CN" altLang="en-US"/>
              <a:t>和</a:t>
            </a:r>
            <a:r>
              <a:rPr lang="en-US" altLang="zh-CN"/>
              <a:t>foreignkey</a:t>
            </a:r>
            <a:r>
              <a:rPr lang="zh-CN" altLang="en-US"/>
              <a:t>，通常选择唯一标识记录的字段作为主键，确认关联关系后，找出关联表中存在的外键。如为保存宠物社区中用户评论的信息设计的数据库表“</a:t>
            </a:r>
            <a:r>
              <a:rPr lang="en-US" altLang="zh-CN"/>
              <a:t>T_CommunityDto</a:t>
            </a:r>
            <a:r>
              <a:rPr lang="zh-CN" altLang="en-US"/>
              <a:t>”，该表有三个字段，分别为用户</a:t>
            </a:r>
            <a:r>
              <a:rPr lang="en-US" altLang="zh-CN"/>
              <a:t>userId</a:t>
            </a:r>
            <a:r>
              <a:rPr lang="zh-CN" altLang="en-US"/>
              <a:t>、评论的内容</a:t>
            </a:r>
            <a:r>
              <a:rPr lang="en-US" altLang="zh-CN"/>
              <a:t>content</a:t>
            </a:r>
            <a:r>
              <a:rPr lang="zh-CN" altLang="en-US"/>
              <a:t>、回复</a:t>
            </a:r>
            <a:r>
              <a:rPr lang="en-US" altLang="zh-CN"/>
              <a:t>replyId</a:t>
            </a:r>
            <a:r>
              <a:rPr lang="zh-CN" altLang="en-US"/>
              <a:t>等信息。其中</a:t>
            </a:r>
            <a:r>
              <a:rPr lang="en-US" altLang="zh-CN"/>
              <a:t>userId</a:t>
            </a:r>
            <a:r>
              <a:rPr lang="zh-CN" altLang="en-US"/>
              <a:t>作为外键与“</a:t>
            </a:r>
            <a:r>
              <a:rPr lang="en-US" altLang="zh-CN"/>
              <a:t>T_User</a:t>
            </a:r>
            <a:r>
              <a:rPr lang="zh-CN" altLang="en-US"/>
              <a:t>”数据库表关联，根据对应关系一个用户可以有多条评论，确定其</a:t>
            </a:r>
            <a:r>
              <a:rPr lang="en-US" altLang="zh-CN"/>
              <a:t>1</a:t>
            </a:r>
            <a:r>
              <a:rPr lang="zh-CN" altLang="en-US"/>
              <a:t>：</a:t>
            </a:r>
            <a:r>
              <a:rPr lang="en-US" altLang="zh-CN"/>
              <a:t>*</a:t>
            </a:r>
            <a:r>
              <a:rPr lang="zh-CN" altLang="en-US"/>
              <a:t>的对应关系。
相比起设计类图，数据设计类图中增加了几个类，</a:t>
            </a:r>
            <a:r>
              <a:rPr lang="en-US" altLang="zh-CN"/>
              <a:t>Vo</a:t>
            </a:r>
            <a:r>
              <a:rPr lang="zh-CN" altLang="en-US"/>
              <a:t>对应的类是负责进行前端页面的数据存储，</a:t>
            </a:r>
            <a:r>
              <a:rPr lang="en-US" altLang="zh-CN"/>
              <a:t>Dto</a:t>
            </a:r>
            <a:r>
              <a:rPr lang="zh-CN" altLang="en-US"/>
              <a:t>进行前后端之间的数据交互</a:t>
            </a:r>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r>
              <a:rPr lang="zh-CN" altLang="en-US"/>
              <a:t>描述：“宠物健康监测系统”采用分布式部署的方式（见图），其中“</a:t>
            </a:r>
            <a:r>
              <a:rPr lang="en-US" altLang="zh-CN"/>
              <a:t>PetHealthMonitorApp</a:t>
            </a:r>
            <a:r>
              <a:rPr lang="zh-CN" altLang="en-US"/>
              <a:t>”子系统部署在前端基于</a:t>
            </a:r>
            <a:r>
              <a:rPr lang="en-US" altLang="zh-CN"/>
              <a:t>Android </a:t>
            </a:r>
            <a:r>
              <a:rPr lang="zh-CN" altLang="en-US"/>
              <a:t>操作系统的智能手机上；“</a:t>
            </a:r>
            <a:r>
              <a:rPr lang="en-US" altLang="zh-CN"/>
              <a:t>CloudBusinessServer </a:t>
            </a:r>
            <a:r>
              <a:rPr lang="zh-CN" altLang="en-US"/>
              <a:t>”子系统，“</a:t>
            </a:r>
            <a:r>
              <a:rPr lang="en-US" altLang="zh-CN"/>
              <a:t>InformationNoticesServer</a:t>
            </a:r>
            <a:r>
              <a:rPr lang="zh-CN" altLang="en-US"/>
              <a:t>”子系统及“</a:t>
            </a:r>
            <a:r>
              <a:rPr lang="en-US" altLang="zh-CN"/>
              <a:t>PetCommunityServer </a:t>
            </a:r>
            <a:r>
              <a:rPr lang="zh-CN" altLang="en-US"/>
              <a:t>”子系统部署在后端基于</a:t>
            </a:r>
            <a:r>
              <a:rPr lang="en-US" altLang="zh-CN"/>
              <a:t>Ubuntu </a:t>
            </a:r>
            <a:r>
              <a:rPr lang="zh-CN" altLang="en-US"/>
              <a:t>操作系统的计算节点上，前者负责大部分的业务逻辑与用户请求，中间负责推送服务将重要更新或提醒发送到手机客户端 ，后者负责管理“爱宠”社区。后端计算节点还部署了</a:t>
            </a:r>
            <a:r>
              <a:rPr lang="en-US" altLang="zh-CN"/>
              <a:t>MySQL </a:t>
            </a:r>
            <a:r>
              <a:rPr lang="zh-CN" altLang="en-US"/>
              <a:t>数据库管理系统，以保存系统中的用户信息。此外，还有</a:t>
            </a:r>
            <a:r>
              <a:rPr lang="en-US" altLang="zh-CN"/>
              <a:t>MachineLearingModel </a:t>
            </a:r>
            <a:r>
              <a:rPr lang="zh-CN" altLang="en-US"/>
              <a:t>构件实现禁忌事项的生成。前后端软件之间通过网络进行连接，从而实现交互和通讯。部署到阿里云的过程：</a:t>
            </a:r>
            <a:r>
              <a:rPr lang="en-US" altLang="zh-CN"/>
              <a:t>1.</a:t>
            </a:r>
            <a:r>
              <a:rPr lang="zh-CN" altLang="en-US"/>
              <a:t>在云服务器上配置</a:t>
            </a:r>
            <a:r>
              <a:rPr lang="en-US" altLang="zh-CN"/>
              <a:t>Nexus</a:t>
            </a:r>
            <a:r>
              <a:rPr lang="zh-CN" altLang="en-US"/>
              <a:t>仓库，配置环境，上传，然后就可以运行。手机配置：配置</a:t>
            </a:r>
            <a:r>
              <a:rPr lang="en-US" altLang="zh-CN"/>
              <a:t>.json</a:t>
            </a:r>
            <a:r>
              <a:rPr lang="zh-CN" altLang="en-US"/>
              <a:t>文件，打包成</a:t>
            </a:r>
            <a:r>
              <a:rPr lang="en-US" altLang="zh-CN"/>
              <a:t>APK</a:t>
            </a:r>
            <a:r>
              <a:rPr lang="zh-CN" altLang="en-US"/>
              <a:t>文件，然后安装到手机上配置</a:t>
            </a:r>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r>
              <a:rPr lang="zh-CN" altLang="en-US"/>
              <a:t>黑盒测试，也称为功能测试，主要关注于软件的功能是否符合用户的需求，而不涉及程序内部的结构和逻辑。在黑盒测试中，测试者将软件视为一个不透明的黑箱，只通过输入和输出来评估软件的行为。这种测试方法适用于集成测试和确认测试阶段，它侧重于检查软件的功能点是否能够按照需求正常工作，是否能正确处理输入数据并产生预期的输出
黑盒测试的常用技术包括等价类划分、边界值分析、错误推测和因果图等。这些技术帮助测试者设计测试用例，以覆盖软件的不同功能和可能的输入输出场景</a:t>
            </a:r>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r>
              <a:rPr lang="zh-CN" altLang="en-US"/>
              <a:t>黑盒测试，也称为功能测试，主要关注于软件的功能是否符合用户的需求，而不涉及程序内部的结构和逻辑。在黑盒测试中，测试者将软件视为一个不透明的黑箱，只通过输入和输出来评估软件的行为。这种测试方法适用于集成测试和确认测试阶段，它侧重于检查软件的功能点是否能够按照需求正常工作，是否能正确处理输入数据并产生预期的输出
黑盒测试的常用技术包括等价类划分、边界值分析、错误推测和因果图等。这些技术帮助测试者设计测试用例，以覆盖软件的不同功能和可能的输入输出场景</a:t>
            </a:r>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r>
              <a:rPr lang="zh-CN" altLang="en-US" sz="1800">
                <a:solidFill>
                  <a:schemeClr val="tx1"/>
                </a:solidFill>
              </a:rPr>
              <a:t>白盒测试，又称为结构测试，是一种更为深入的测试方法，它要求测试者了解程序的内部结构和逻辑。白盒测试的目的是验证代码的内部逻辑路径是否按照设计正确执行，是否覆盖了所有可能的执行路径
白盒测试通常用于单元测试阶段，它根据程序的内部逻辑设计测试用例，常用的技术是逻辑覆盖，包括语句覆盖、判定覆盖、条件覆盖、判定</a:t>
            </a:r>
            <a:r>
              <a:rPr lang="en-US" altLang="zh-CN" sz="1800">
                <a:solidFill>
                  <a:schemeClr val="tx1"/>
                </a:solidFill>
              </a:rPr>
              <a:t>/</a:t>
            </a:r>
            <a:r>
              <a:rPr lang="zh-CN" altLang="en-US" sz="1800">
                <a:solidFill>
                  <a:schemeClr val="tx1"/>
                </a:solidFill>
              </a:rPr>
              <a:t>条件覆盖、组合条件覆盖和路径覆盖。这些覆盖标准帮助确保测试用例能够检测程序中的主要执行通路和潜在的逻辑错误</a:t>
            </a:r>
            <a:endParaRPr lang="zh-CN" altLang="en-US" sz="1800">
              <a:solidFill>
                <a:schemeClr val="tx1"/>
              </a:solidFill>
            </a:endParaRPr>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黑盒：把软件当黑盒子，不考虑内部结构，只依据需求规格说明书，通过输入数据验证输出结果来检查软件功能是否符合要求，常用等价类划分、边界值分析等方法。
白盒：把软件视为透明的白盒子，基于程序内部结构，如逻辑、算法等进行测试，通过设计测试用例检查内部逻辑及执行路径是否正确，常用语句覆盖、判定覆盖等方法。</a:t>
            </a:r>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缩进一致：通常是按照四个空格或一个制表符进行缩进。</a:t>
            </a:r>
            <a:endParaRPr lang="zh-CN" altLang="en-US"/>
          </a:p>
          <a:p>
            <a:r>
              <a:rPr lang="zh-CN" altLang="en-US"/>
              <a:t>命名规范：变量和函数名应使用小写字母，单词之间以驼峰式（</a:t>
            </a:r>
            <a:r>
              <a:rPr lang="en-US" altLang="zh-CN"/>
              <a:t>camelCase</a:t>
            </a:r>
            <a:r>
              <a:rPr lang="zh-CN" altLang="en-US"/>
              <a:t>）隔开。</a:t>
            </a:r>
            <a:endParaRPr lang="zh-CN" altLang="en-US"/>
          </a:p>
          <a:p>
            <a:r>
              <a:rPr lang="zh-CN" altLang="en-US"/>
              <a:t>注释清晰：对于复杂的逻辑或算法，应添加清晰、简洁的注释。</a:t>
            </a:r>
            <a:endParaRPr lang="zh-CN" altLang="en-US"/>
          </a:p>
          <a:p>
            <a:r>
              <a:rPr lang="zh-CN" altLang="en-US"/>
              <a:t>代码整洁：避免代码中有多余的空格、多余的换行和不必要的复杂性。</a:t>
            </a:r>
            <a:endParaRPr lang="zh-CN" altLang="en-US"/>
          </a:p>
          <a:p>
            <a:r>
              <a:rPr lang="zh-CN" altLang="en-US"/>
              <a:t>代码重复：尽量使用函数和其他代码结构来减少代码重复。</a:t>
            </a:r>
            <a:endParaRPr lang="zh-CN" altLang="en-US"/>
          </a:p>
          <a:p>
            <a:r>
              <a:rPr lang="zh-CN" altLang="en-US"/>
              <a:t>模块化：将代码划分为功能模块，以便于测试和维护。</a:t>
            </a:r>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有哪些漏洞，怎么解决</a:t>
            </a:r>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Github</a:t>
            </a:r>
            <a:r>
              <a:rPr lang="zh-CN" altLang="en-US"/>
              <a:t>：基于 </a:t>
            </a:r>
            <a:r>
              <a:rPr lang="en-US" altLang="zh-CN"/>
              <a:t>Git </a:t>
            </a:r>
            <a:r>
              <a:rPr lang="zh-CN" altLang="en-US"/>
              <a:t>的代码托管及协作平台，有海量开源项目，可进行代码管理、协作开发等，全球开发者众多。</a:t>
            </a:r>
            <a:endParaRPr lang="zh-CN" altLang="en-US"/>
          </a:p>
          <a:p>
            <a:r>
              <a:rPr lang="en-US" altLang="zh-CN"/>
              <a:t>Gitee</a:t>
            </a:r>
            <a:r>
              <a:rPr lang="zh-CN" altLang="en-US"/>
              <a:t>：国内的 </a:t>
            </a:r>
            <a:r>
              <a:rPr lang="en-US" altLang="zh-CN"/>
              <a:t>Git </a:t>
            </a:r>
            <a:r>
              <a:rPr lang="zh-CN" altLang="en-US"/>
              <a:t>代码托管平台，提供项目管理、代码审查等功能，具本地化优势，访问快且中文友好。</a:t>
            </a:r>
            <a:endParaRPr lang="zh-CN" altLang="en-US"/>
          </a:p>
          <a:p>
            <a:r>
              <a:rPr lang="zh-CN" altLang="en-US"/>
              <a:t>开源中国：收录众多开源项目，有资讯、交流区等，旗下码云可托管开发，还有众包、招聘服务。</a:t>
            </a:r>
            <a:endParaRPr lang="zh-CN" altLang="en-US"/>
          </a:p>
          <a:p>
            <a:r>
              <a:rPr lang="en-US" altLang="zh-CN"/>
              <a:t>Stack Overflow</a:t>
            </a:r>
            <a:r>
              <a:rPr lang="zh-CN" altLang="en-US"/>
              <a:t>：专注 </a:t>
            </a:r>
            <a:r>
              <a:rPr lang="en-US" altLang="zh-CN"/>
              <a:t>IT </a:t>
            </a:r>
            <a:r>
              <a:rPr lang="zh-CN" altLang="en-US"/>
              <a:t>编程的技术问答平台，积累大量优质解答，通过激励机制保证内容质量与活跃度。</a:t>
            </a:r>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r>
              <a:rPr lang="en-US" altLang="zh-CN" dirty="0"/>
              <a:t>wwl</a:t>
            </a:r>
            <a:r>
              <a:rPr lang="zh-CN" altLang="en-US" dirty="0"/>
              <a:t>收获：深刻体会到团队合作的力量，心得体会：深入的需求分析是确保软件成功的关键；不仅要考虑当前的技术实现，还要预测未来可能的需求变化；注重用户体验，力求使界面既美观又实用，困难和问题：技术难题：在实现一些复杂功能时，如宠物数据记录的可视化图表生成、智能推荐资讯等，我们遇到了技术难题。这些难题要求我们不仅要掌握现有的技术知识，还要不断学习新技术。项目的时间限制对我们来说是一个挑战。我们需要在有限的时间内完成需求分析、设计、编码和测试等多个阶段的工作。这要求我们必须高效地管理时间，合理分配任务。在项目进行过程中，我们遇到了需求变更的问题。用户可能会在项目进行中提出新的需求或修改原有需求，这要求我们能够灵活调整设计和计划。
</a:t>
            </a:r>
            <a:r>
              <a:rPr lang="en-US" altLang="zh-CN" dirty="0"/>
              <a:t>cer</a:t>
            </a:r>
            <a:r>
              <a:rPr lang="zh-CN" altLang="en-US" dirty="0"/>
              <a:t>----实验收获：和团队的成员一起在短时间内完成这个项目，我感受到了团队的力量，成员里的一些同学有着很强的知识储备，跟着他们学习，我学习到了很多与项目有关的相关知识。实验体会：在这个学期，我学会了如何规范的写出软件工程的相关文档，在后续的实验中不断的发现实验设计的不合理和可修改之处。在这个过程中让我学会了如何不断调整用例的设计，让项目顺利得进行。遇到的困难和问题：时间紧迫任务较多，系统繁多复杂，合理的时间安排至关重要
</a:t>
            </a:r>
            <a:r>
              <a:rPr lang="en-US" altLang="zh-CN" dirty="0"/>
              <a:t>zll</a:t>
            </a:r>
            <a:r>
              <a:rPr lang="zh-CN" altLang="en-US" dirty="0"/>
              <a:t>：收获：深刻体会到团队合作的力量，有效的沟通和合理的任务分配是团队合作的关键；更加深刻地理解了需求分析的重要性，详细和明确的需求文档至关重要，需求是不断变化的，但必须要有有效的变更管理机制，及时根据用户的需求变化修改需求文档，确保变更不会影响项目的整体进度和质量。心得体会：文档的编写也很重要，编写详细的技术文档，方便团队成员理解和使用，当需求发生变更时，需要及时修改相关文档。困难和问题：在迭代过程中，可能会发现最初的需求在有限的时间内难以实现，要求我们需要不断地学习新的知识和技能，甚至可能还会面对软件功能需要修改的情况。</a:t>
            </a:r>
            <a:endParaRPr lang="zh-CN" altLang="en-US" dirty="0"/>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r>
              <a:rPr lang="en-US" altLang="zh-CN" dirty="0"/>
              <a:t>wwl</a:t>
            </a:r>
            <a:r>
              <a:rPr lang="zh-CN" altLang="en-US" dirty="0"/>
              <a:t>收获：深刻体会到团队合作的力量，心得体会：深入的需求分析是确保软件成功的关键；不仅要考虑当前的技术实现，还要预测未来可能的需求变化；注重用户体验，力求使界面既美观又实用，困难和问题：技术难题：在实现一些复杂功能时，如宠物数据记录的可视化图表生成、智能推荐资讯等，我们遇到了技术难题。这些难题要求我们不仅要掌握现有的技术知识，还要不断学习新技术。项目的时间限制对我们来说是一个挑战。我们需要在有限的时间内完成需求分析、设计、编码和测试等多个阶段的工作。这要求我们必须高效地管理时间，合理分配任务。在项目进行过程中，我们遇到了需求变更的问题。用户可能会在项目进行中提出新的需求或修改原有需求，这要求我们能够灵活调整设计和计划。
</a:t>
            </a:r>
            <a:r>
              <a:rPr lang="en-US" altLang="zh-CN" dirty="0"/>
              <a:t>cer</a:t>
            </a:r>
            <a:r>
              <a:rPr lang="zh-CN" altLang="en-US" dirty="0"/>
              <a:t>----实验收获：和团队的成员一起在短时间内完成这个项目，我感受到了团队的力量，成员里的一些同学有着很强的知识储备，跟着他们学习，我学习到了很多与项目有关的相关知识。实验体会：在这个学期，我学会了如何规范的写出软件工程的相关文档，在后续的实验中不断的发现实验设计的不合理和可修改之处。在这个过程中让我学会了如何不断调整用例的设计，让项目顺利得进行。遇到的困难和问题：时间紧迫任务较多，系统繁多复杂，合理的时间安排至关重要
</a:t>
            </a:r>
            <a:r>
              <a:rPr lang="en-US" altLang="zh-CN" dirty="0"/>
              <a:t>zll</a:t>
            </a:r>
            <a:r>
              <a:rPr lang="zh-CN" altLang="en-US" dirty="0"/>
              <a:t>：收获：深刻体会到团队合作的力量，有效的沟通和合理的任务分配是团队合作的关键；更加深刻地理解了需求分析的重要性，详细和明确的需求文档至关重要，需求是不断变化的，但必须要有有效的变更管理机制，及时根据用户的需求变化修改需求文档，确保变更不会影响项目的整体进度和质量。心得体会：文档的编写也很重要，编写详细的技术文档，方便团队成员理解和使用，当需求发生变更时，需要及时修改相关文档。困难和问题：在迭代过程中，可能会发现最初的需求在有限的时间内难以实现，要求我们需要不断地学习新的知识和技能，甚至可能还会面对软件功能需要修改的情况。</a:t>
            </a:r>
            <a:endParaRPr lang="zh-CN" altLang="en-US" dirty="0"/>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6.png"/><Relationship Id="rId3" Type="http://schemas.microsoft.com/office/2007/relationships/hdphoto" Target="../media/image5.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9.png"/><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spTree>
      <p:nvGrpSpPr>
        <p:cNvPr id="1" name=""/>
        <p:cNvGrpSpPr/>
        <p:nvPr/>
      </p:nvGrpSpPr>
      <p:grpSpPr>
        <a:xfrm>
          <a:off x="0" y="0"/>
          <a:ext cx="0" cy="0"/>
          <a:chOff x="0" y="0"/>
          <a:chExt cx="0" cy="0"/>
        </a:xfrm>
      </p:grpSpPr>
      <p:sp>
        <p:nvSpPr>
          <p:cNvPr id="5" name="矩形: 圆角 4"/>
          <p:cNvSpPr/>
          <p:nvPr userDrawn="1"/>
        </p:nvSpPr>
        <p:spPr>
          <a:xfrm>
            <a:off x="0" y="0"/>
            <a:ext cx="12192000" cy="6858000"/>
          </a:xfrm>
          <a:prstGeom prst="roundRect">
            <a:avLst>
              <a:gd name="adj" fmla="val 0"/>
            </a:avLst>
          </a:prstGeom>
          <a:gradFill flip="none" rotWithShape="1">
            <a:gsLst>
              <a:gs pos="100000">
                <a:schemeClr val="accent1"/>
              </a:gs>
              <a:gs pos="0">
                <a:schemeClr val="accent1">
                  <a:lumMod val="75000"/>
                </a:schemeClr>
              </a:gs>
            </a:gsLst>
            <a:lin ang="0" scaled="1"/>
            <a:tileRect/>
          </a:gra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nvSpPr>
        <p:spPr>
          <a:xfrm>
            <a:off x="0" y="2362200"/>
            <a:ext cx="12192000" cy="3017520"/>
          </a:xfrm>
          <a:custGeom>
            <a:avLst/>
            <a:gdLst>
              <a:gd name="connsiteX0" fmla="*/ 6096001 w 12192000"/>
              <a:gd name="connsiteY0" fmla="*/ 0 h 3017520"/>
              <a:gd name="connsiteX1" fmla="*/ 11912335 w 12192000"/>
              <a:gd name="connsiteY1" fmla="*/ 665198 h 3017520"/>
              <a:gd name="connsiteX2" fmla="*/ 12192000 w 12192000"/>
              <a:gd name="connsiteY2" fmla="*/ 764218 h 3017520"/>
              <a:gd name="connsiteX3" fmla="*/ 12192000 w 12192000"/>
              <a:gd name="connsiteY3" fmla="*/ 2253303 h 3017520"/>
              <a:gd name="connsiteX4" fmla="*/ 11912335 w 12192000"/>
              <a:gd name="connsiteY4" fmla="*/ 2352322 h 3017520"/>
              <a:gd name="connsiteX5" fmla="*/ 6096001 w 12192000"/>
              <a:gd name="connsiteY5" fmla="*/ 3017520 h 3017520"/>
              <a:gd name="connsiteX6" fmla="*/ 279667 w 12192000"/>
              <a:gd name="connsiteY6" fmla="*/ 2352322 h 3017520"/>
              <a:gd name="connsiteX7" fmla="*/ 0 w 12192000"/>
              <a:gd name="connsiteY7" fmla="*/ 2253302 h 3017520"/>
              <a:gd name="connsiteX8" fmla="*/ 0 w 12192000"/>
              <a:gd name="connsiteY8" fmla="*/ 764218 h 3017520"/>
              <a:gd name="connsiteX9" fmla="*/ 279667 w 12192000"/>
              <a:gd name="connsiteY9" fmla="*/ 665198 h 3017520"/>
              <a:gd name="connsiteX10" fmla="*/ 6096001 w 12192000"/>
              <a:gd name="connsiteY10" fmla="*/ 0 h 301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017520">
                <a:moveTo>
                  <a:pt x="6096001" y="0"/>
                </a:moveTo>
                <a:cubicBezTo>
                  <a:pt x="8517168" y="0"/>
                  <a:pt x="10651822" y="263865"/>
                  <a:pt x="11912335" y="665198"/>
                </a:cubicBezTo>
                <a:lnTo>
                  <a:pt x="12192000" y="764218"/>
                </a:lnTo>
                <a:lnTo>
                  <a:pt x="12192000" y="2253303"/>
                </a:lnTo>
                <a:lnTo>
                  <a:pt x="11912335" y="2352322"/>
                </a:lnTo>
                <a:cubicBezTo>
                  <a:pt x="10651822" y="2753655"/>
                  <a:pt x="8517168" y="3017520"/>
                  <a:pt x="6096001" y="3017520"/>
                </a:cubicBezTo>
                <a:cubicBezTo>
                  <a:pt x="3674834" y="3017520"/>
                  <a:pt x="1540181" y="2753655"/>
                  <a:pt x="279667" y="2352322"/>
                </a:cubicBezTo>
                <a:lnTo>
                  <a:pt x="0" y="2253302"/>
                </a:lnTo>
                <a:lnTo>
                  <a:pt x="0" y="764218"/>
                </a:lnTo>
                <a:lnTo>
                  <a:pt x="279667" y="665198"/>
                </a:lnTo>
                <a:cubicBezTo>
                  <a:pt x="1540181" y="263865"/>
                  <a:pt x="3674834" y="0"/>
                  <a:pt x="60960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任意多边形: 形状 8"/>
          <p:cNvSpPr/>
          <p:nvPr userDrawn="1"/>
        </p:nvSpPr>
        <p:spPr>
          <a:xfrm>
            <a:off x="0" y="0"/>
            <a:ext cx="12192000" cy="5379720"/>
          </a:xfrm>
          <a:custGeom>
            <a:avLst/>
            <a:gdLst>
              <a:gd name="connsiteX0" fmla="*/ 0 w 12192000"/>
              <a:gd name="connsiteY0" fmla="*/ 0 h 5379720"/>
              <a:gd name="connsiteX1" fmla="*/ 12192000 w 12192000"/>
              <a:gd name="connsiteY1" fmla="*/ 0 h 5379720"/>
              <a:gd name="connsiteX2" fmla="*/ 12192000 w 12192000"/>
              <a:gd name="connsiteY2" fmla="*/ 1760780 h 5379720"/>
              <a:gd name="connsiteX3" fmla="*/ 12192000 w 12192000"/>
              <a:gd name="connsiteY3" fmla="*/ 4152341 h 5379720"/>
              <a:gd name="connsiteX4" fmla="*/ 11912335 w 12192000"/>
              <a:gd name="connsiteY4" fmla="*/ 4311372 h 5379720"/>
              <a:gd name="connsiteX5" fmla="*/ 6096001 w 12192000"/>
              <a:gd name="connsiteY5" fmla="*/ 5379720 h 5379720"/>
              <a:gd name="connsiteX6" fmla="*/ 279667 w 12192000"/>
              <a:gd name="connsiteY6" fmla="*/ 4311372 h 5379720"/>
              <a:gd name="connsiteX7" fmla="*/ 0 w 12192000"/>
              <a:gd name="connsiteY7" fmla="*/ 4152340 h 5379720"/>
              <a:gd name="connsiteX8" fmla="*/ 0 w 12192000"/>
              <a:gd name="connsiteY8" fmla="*/ 1760781 h 5379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5379720">
                <a:moveTo>
                  <a:pt x="0" y="0"/>
                </a:moveTo>
                <a:lnTo>
                  <a:pt x="12192000" y="0"/>
                </a:lnTo>
                <a:lnTo>
                  <a:pt x="12192000" y="1760780"/>
                </a:lnTo>
                <a:lnTo>
                  <a:pt x="12192000" y="4152341"/>
                </a:lnTo>
                <a:lnTo>
                  <a:pt x="11912335" y="4311372"/>
                </a:lnTo>
                <a:cubicBezTo>
                  <a:pt x="10651822" y="4955937"/>
                  <a:pt x="8517168" y="5379720"/>
                  <a:pt x="6096001" y="5379720"/>
                </a:cubicBezTo>
                <a:cubicBezTo>
                  <a:pt x="3674834" y="5379720"/>
                  <a:pt x="1540181" y="4955937"/>
                  <a:pt x="279667" y="4311372"/>
                </a:cubicBezTo>
                <a:lnTo>
                  <a:pt x="0" y="4152340"/>
                </a:lnTo>
                <a:lnTo>
                  <a:pt x="0" y="1760781"/>
                </a:lnTo>
                <a:close/>
              </a:path>
            </a:pathLst>
          </a:custGeom>
          <a:blipFill>
            <a:blip r:embed="rId2">
              <a:lum bright="70000" contrast="-70000"/>
            </a:blip>
            <a:srcRect/>
            <a:stretch>
              <a:fillRect l="-1282" r="-1282" b="-5495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7" name="图片 6" descr="建筑的设计&#10;&#10;低可信度描述已自动生成"/>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5" y="-2672683"/>
            <a:ext cx="6858001" cy="12212208"/>
          </a:xfrm>
          <a:prstGeom prst="rect">
            <a:avLst/>
          </a:prstGeom>
        </p:spPr>
      </p:pic>
      <p:grpSp>
        <p:nvGrpSpPr>
          <p:cNvPr id="8" name="组合 7"/>
          <p:cNvGrpSpPr/>
          <p:nvPr userDrawn="1"/>
        </p:nvGrpSpPr>
        <p:grpSpPr>
          <a:xfrm>
            <a:off x="-1147290" y="-1078618"/>
            <a:ext cx="6926281" cy="8574702"/>
            <a:chOff x="-1147290" y="-1078618"/>
            <a:chExt cx="6926281" cy="8574702"/>
          </a:xfrm>
        </p:grpSpPr>
        <p:sp>
          <p:nvSpPr>
            <p:cNvPr id="9" name="任意多边形: 形状 8"/>
            <p:cNvSpPr/>
            <p:nvPr/>
          </p:nvSpPr>
          <p:spPr>
            <a:xfrm rot="1486949">
              <a:off x="-1130992" y="-1078618"/>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1" name="文本框 10"/>
          <p:cNvSpPr txBox="1"/>
          <p:nvPr userDrawn="1"/>
        </p:nvSpPr>
        <p:spPr>
          <a:xfrm>
            <a:off x="7511970" y="-219919"/>
            <a:ext cx="184731" cy="369332"/>
          </a:xfrm>
          <a:prstGeom prst="rect">
            <a:avLst/>
          </a:prstGeom>
          <a:noFill/>
        </p:spPr>
        <p:txBody>
          <a:bodyPr wrap="none" rtlCol="0">
            <a:spAutoFit/>
          </a:bodyPr>
          <a:lstStyle/>
          <a:p>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31" y="-297"/>
            <a:ext cx="12193057" cy="6858594"/>
          </a:xfrm>
          <a:prstGeom prst="rect">
            <a:avLst/>
          </a:prstGeom>
        </p:spPr>
      </p:pic>
      <p:sp>
        <p:nvSpPr>
          <p:cNvPr id="8" name="矩形 7"/>
          <p:cNvSpPr/>
          <p:nvPr userDrawn="1"/>
        </p:nvSpPr>
        <p:spPr>
          <a:xfrm>
            <a:off x="666750" y="2625969"/>
            <a:ext cx="10858500" cy="3206433"/>
          </a:xfrm>
          <a:prstGeom prst="rect">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8356243" y="1399036"/>
            <a:ext cx="2642842" cy="26428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1" name="矩形 10"/>
          <p:cNvSpPr/>
          <p:nvPr userDrawn="1"/>
        </p:nvSpPr>
        <p:spPr>
          <a:xfrm flipV="1">
            <a:off x="8267675" y="1304548"/>
            <a:ext cx="2642842" cy="2642842"/>
          </a:xfrm>
          <a:prstGeom prst="rect">
            <a:avLst/>
          </a:prstGeom>
          <a:blipFill>
            <a:blip r:embed="rId4"/>
            <a:srcRect/>
            <a:stretch>
              <a:fillRect l="-39021" r="-390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userDrawn="1"/>
        </p:nvSpPr>
        <p:spPr>
          <a:xfrm>
            <a:off x="408710" y="737173"/>
            <a:ext cx="7601376" cy="3154710"/>
          </a:xfrm>
          <a:prstGeom prst="rect">
            <a:avLst/>
          </a:prstGeom>
          <a:noFill/>
        </p:spPr>
        <p:txBody>
          <a:bodyPr wrap="none" rtlCol="0">
            <a:spAutoFit/>
          </a:bodyPr>
          <a:lstStyle/>
          <a:p>
            <a:r>
              <a:rPr lang="en-US" altLang="zh-CN"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rPr>
              <a:t>PART</a:t>
            </a:r>
            <a:endParaRPr lang="zh-CN" altLang="en-US"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pic>
        <p:nvPicPr>
          <p:cNvPr id="8" name="图片 7" descr="背景图案&#10;&#10;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p:cNvGrpSpPr/>
          <p:nvPr userDrawn="1"/>
        </p:nvGrpSpPr>
        <p:grpSpPr>
          <a:xfrm>
            <a:off x="987275" y="576421"/>
            <a:ext cx="1435049" cy="904558"/>
            <a:chOff x="660400" y="459740"/>
            <a:chExt cx="1435049" cy="904558"/>
          </a:xfrm>
        </p:grpSpPr>
        <p:sp>
          <p:nvSpPr>
            <p:cNvPr id="11" name="任意多边形: 形状 10"/>
            <p:cNvSpPr/>
            <p:nvPr/>
          </p:nvSpPr>
          <p:spPr>
            <a:xfrm>
              <a:off x="660400" y="459740"/>
              <a:ext cx="1007745" cy="904558"/>
            </a:xfrm>
            <a:custGeom>
              <a:avLst/>
              <a:gdLst>
                <a:gd name="connsiteX0" fmla="*/ 0 w 1007745"/>
                <a:gd name="connsiteY0" fmla="*/ 0 h 904558"/>
                <a:gd name="connsiteX1" fmla="*/ 1007745 w 1007745"/>
                <a:gd name="connsiteY1" fmla="*/ 0 h 904558"/>
                <a:gd name="connsiteX2" fmla="*/ 1007745 w 1007745"/>
                <a:gd name="connsiteY2" fmla="*/ 130810 h 904558"/>
                <a:gd name="connsiteX3" fmla="*/ 995135 w 1007745"/>
                <a:gd name="connsiteY3" fmla="*/ 130810 h 904558"/>
                <a:gd name="connsiteX4" fmla="*/ 995135 w 1007745"/>
                <a:gd name="connsiteY4" fmla="*/ 12610 h 904558"/>
                <a:gd name="connsiteX5" fmla="*/ 12610 w 1007745"/>
                <a:gd name="connsiteY5" fmla="*/ 12610 h 904558"/>
                <a:gd name="connsiteX6" fmla="*/ 12610 w 1007745"/>
                <a:gd name="connsiteY6" fmla="*/ 891948 h 904558"/>
                <a:gd name="connsiteX7" fmla="*/ 995135 w 1007745"/>
                <a:gd name="connsiteY7" fmla="*/ 891948 h 904558"/>
                <a:gd name="connsiteX8" fmla="*/ 995135 w 1007745"/>
                <a:gd name="connsiteY8" fmla="*/ 810895 h 904558"/>
                <a:gd name="connsiteX9" fmla="*/ 1007745 w 1007745"/>
                <a:gd name="connsiteY9" fmla="*/ 810895 h 904558"/>
                <a:gd name="connsiteX10" fmla="*/ 1007745 w 1007745"/>
                <a:gd name="connsiteY10" fmla="*/ 904558 h 904558"/>
                <a:gd name="connsiteX11" fmla="*/ 0 w 1007745"/>
                <a:gd name="connsiteY11" fmla="*/ 904558 h 90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7745" h="904558">
                  <a:moveTo>
                    <a:pt x="0" y="0"/>
                  </a:moveTo>
                  <a:lnTo>
                    <a:pt x="1007745" y="0"/>
                  </a:lnTo>
                  <a:lnTo>
                    <a:pt x="1007745" y="130810"/>
                  </a:lnTo>
                  <a:lnTo>
                    <a:pt x="995135" y="130810"/>
                  </a:lnTo>
                  <a:lnTo>
                    <a:pt x="995135" y="12610"/>
                  </a:lnTo>
                  <a:lnTo>
                    <a:pt x="12610" y="12610"/>
                  </a:lnTo>
                  <a:lnTo>
                    <a:pt x="12610" y="891948"/>
                  </a:lnTo>
                  <a:lnTo>
                    <a:pt x="995135" y="891948"/>
                  </a:lnTo>
                  <a:lnTo>
                    <a:pt x="995135" y="810895"/>
                  </a:lnTo>
                  <a:lnTo>
                    <a:pt x="1007745" y="810895"/>
                  </a:lnTo>
                  <a:lnTo>
                    <a:pt x="1007745" y="904558"/>
                  </a:lnTo>
                  <a:lnTo>
                    <a:pt x="0" y="904558"/>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2" name="文本框 11"/>
            <p:cNvSpPr txBox="1"/>
            <p:nvPr/>
          </p:nvSpPr>
          <p:spPr>
            <a:xfrm>
              <a:off x="737064" y="542115"/>
              <a:ext cx="1358385" cy="307777"/>
            </a:xfrm>
            <a:prstGeom prst="rect">
              <a:avLst/>
            </a:prstGeom>
            <a:noFill/>
          </p:spPr>
          <p:txBody>
            <a:bodyPr wrap="none" rtlCol="0">
              <a:spAutoFit/>
            </a:bodyPr>
            <a:lstStyle/>
            <a:p>
              <a:r>
                <a:rPr lang="en-US" altLang="zh-CN" sz="1400" dirty="0">
                  <a:latin typeface="+mj-lt"/>
                </a:rPr>
                <a:t>Work report</a:t>
              </a:r>
              <a:endParaRPr lang="zh-CN" altLang="en-US" sz="1400" dirty="0">
                <a:latin typeface="+mj-lt"/>
              </a:endParaRPr>
            </a:p>
          </p:txBody>
        </p:sp>
      </p:grpSp>
      <p:grpSp>
        <p:nvGrpSpPr>
          <p:cNvPr id="13" name="组合 12"/>
          <p:cNvGrpSpPr/>
          <p:nvPr userDrawn="1"/>
        </p:nvGrpSpPr>
        <p:grpSpPr>
          <a:xfrm>
            <a:off x="10922722" y="989433"/>
            <a:ext cx="428861" cy="428861"/>
            <a:chOff x="10913630" y="820437"/>
            <a:chExt cx="428861" cy="428861"/>
          </a:xfrm>
        </p:grpSpPr>
        <p:sp>
          <p:nvSpPr>
            <p:cNvPr id="14" name="椭圆 13"/>
            <p:cNvSpPr/>
            <p:nvPr/>
          </p:nvSpPr>
          <p:spPr>
            <a:xfrm>
              <a:off x="10913630" y="820437"/>
              <a:ext cx="428861" cy="428861"/>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rot="13500000">
              <a:off x="11070018" y="967670"/>
              <a:ext cx="120267" cy="106821"/>
            </a:xfrm>
            <a:custGeom>
              <a:avLst/>
              <a:gdLst>
                <a:gd name="connsiteX0" fmla="*/ 120267 w 120267"/>
                <a:gd name="connsiteY0" fmla="*/ 23593 h 106821"/>
                <a:gd name="connsiteX1" fmla="*/ 120265 w 120267"/>
                <a:gd name="connsiteY1" fmla="*/ 23593 h 106821"/>
                <a:gd name="connsiteX2" fmla="*/ 115056 w 120267"/>
                <a:gd name="connsiteY2" fmla="*/ 18384 h 106821"/>
                <a:gd name="connsiteX3" fmla="*/ 106821 w 120267"/>
                <a:gd name="connsiteY3" fmla="*/ 10149 h 106821"/>
                <a:gd name="connsiteX4" fmla="*/ 10147 w 120267"/>
                <a:gd name="connsiteY4" fmla="*/ 10149 h 106821"/>
                <a:gd name="connsiteX5" fmla="*/ 10147 w 120267"/>
                <a:gd name="connsiteY5" fmla="*/ 106821 h 106821"/>
                <a:gd name="connsiteX6" fmla="*/ 8235 w 120267"/>
                <a:gd name="connsiteY6" fmla="*/ 104909 h 106821"/>
                <a:gd name="connsiteX7" fmla="*/ 0 w 120267"/>
                <a:gd name="connsiteY7" fmla="*/ 96674 h 106821"/>
                <a:gd name="connsiteX8" fmla="*/ 0 w 120267"/>
                <a:gd name="connsiteY8" fmla="*/ 0 h 106821"/>
                <a:gd name="connsiteX9" fmla="*/ 96674 w 120267"/>
                <a:gd name="connsiteY9" fmla="*/ 0 h 106821"/>
                <a:gd name="connsiteX10" fmla="*/ 104909 w 120267"/>
                <a:gd name="connsiteY10" fmla="*/ 8235 h 106821"/>
                <a:gd name="connsiteX11" fmla="*/ 112032 w 120267"/>
                <a:gd name="connsiteY11" fmla="*/ 15358 h 106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267" h="106821">
                  <a:moveTo>
                    <a:pt x="120267" y="23593"/>
                  </a:moveTo>
                  <a:lnTo>
                    <a:pt x="120265" y="23593"/>
                  </a:lnTo>
                  <a:lnTo>
                    <a:pt x="115056" y="18384"/>
                  </a:lnTo>
                  <a:lnTo>
                    <a:pt x="106821" y="10149"/>
                  </a:lnTo>
                  <a:lnTo>
                    <a:pt x="10147" y="10149"/>
                  </a:lnTo>
                  <a:lnTo>
                    <a:pt x="10147" y="106821"/>
                  </a:lnTo>
                  <a:lnTo>
                    <a:pt x="8235" y="104909"/>
                  </a:lnTo>
                  <a:lnTo>
                    <a:pt x="0" y="96674"/>
                  </a:lnTo>
                  <a:lnTo>
                    <a:pt x="0" y="0"/>
                  </a:lnTo>
                  <a:lnTo>
                    <a:pt x="96674" y="0"/>
                  </a:lnTo>
                  <a:lnTo>
                    <a:pt x="104909" y="8235"/>
                  </a:lnTo>
                  <a:lnTo>
                    <a:pt x="112032" y="15358"/>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 name="组合 1"/>
          <p:cNvGrpSpPr/>
          <p:nvPr userDrawn="1"/>
        </p:nvGrpSpPr>
        <p:grpSpPr>
          <a:xfrm>
            <a:off x="9713992" y="6252681"/>
            <a:ext cx="2020765" cy="342900"/>
            <a:chOff x="10001983" y="259373"/>
            <a:chExt cx="2020765" cy="342900"/>
          </a:xfrm>
        </p:grpSpPr>
        <p:pic>
          <p:nvPicPr>
            <p:cNvPr id="3" name="图片 2" descr="说明: 4"/>
            <p:cNvPicPr/>
            <p:nvPr userDrawn="1"/>
          </p:nvPicPr>
          <p:blipFill>
            <a:blip r:embed="rId3"/>
            <a:srcRect/>
            <a:stretch>
              <a:fillRect/>
            </a:stretch>
          </p:blipFill>
          <p:spPr bwMode="auto">
            <a:xfrm>
              <a:off x="10403498" y="259373"/>
              <a:ext cx="1619250" cy="342900"/>
            </a:xfrm>
            <a:prstGeom prst="rect">
              <a:avLst/>
            </a:prstGeom>
            <a:noFill/>
            <a:ln w="9525">
              <a:noFill/>
              <a:miter lim="800000"/>
              <a:headEnd/>
              <a:tailEnd/>
            </a:ln>
          </p:spPr>
        </p:pic>
        <p:pic>
          <p:nvPicPr>
            <p:cNvPr id="4" name="图片 3"/>
            <p:cNvPicPr/>
            <p:nvPr userDrawn="1"/>
          </p:nvPicPr>
          <p:blipFill>
            <a:blip r:embed="rId4"/>
            <a:srcRect/>
            <a:stretch>
              <a:fillRect/>
            </a:stretch>
          </p:blipFill>
          <p:spPr bwMode="auto">
            <a:xfrm>
              <a:off x="10001983" y="268898"/>
              <a:ext cx="342900" cy="333375"/>
            </a:xfrm>
            <a:prstGeom prst="rect">
              <a:avLst/>
            </a:prstGeom>
            <a:noFill/>
            <a:ln w="9525">
              <a:noFill/>
              <a:miter lim="800000"/>
              <a:headEnd/>
              <a:tailEnd/>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标题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400" y="3611607"/>
            <a:ext cx="10363200" cy="480131"/>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7020"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38200" y="6400413"/>
            <a:ext cx="2743200" cy="276999"/>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4038600" y="6400413"/>
            <a:ext cx="4114800" cy="276999"/>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8610600" y="6400413"/>
            <a:ext cx="2743200" cy="276999"/>
          </a:xfrm>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1825625"/>
            <a:ext cx="10515600" cy="1844608"/>
          </a:xfrm>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2277" y="6452324"/>
            <a:ext cx="2560320" cy="276999"/>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926" y="6452008"/>
            <a:ext cx="3134241" cy="276999"/>
          </a:xfrm>
        </p:spPr>
        <p:txBody>
          <a:bodyPr/>
          <a:lstStyle/>
          <a:p>
            <a:pPr>
              <a:defRPr/>
            </a:pPr>
            <a:endParaRPr lang="en-US" altLang="zh-CN"/>
          </a:p>
        </p:txBody>
      </p:sp>
      <p:sp>
        <p:nvSpPr>
          <p:cNvPr id="6" name="灯片编号占位符 5"/>
          <p:cNvSpPr>
            <a:spLocks noGrp="1"/>
          </p:cNvSpPr>
          <p:nvPr>
            <p:ph type="sldNum" sz="quarter" idx="12"/>
          </p:nvPr>
        </p:nvSpPr>
        <p:spPr>
          <a:xfrm>
            <a:off x="11184565" y="6452008"/>
            <a:ext cx="832811" cy="276999"/>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a:xfrm>
            <a:off x="838200" y="677041"/>
            <a:ext cx="10515600" cy="701731"/>
          </a:xfrm>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sp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sp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spAutoFit/>
          </a:bodyPr>
          <a:lstStyle>
            <a:lvl1pPr algn="l">
              <a:defRPr sz="1200">
                <a:solidFill>
                  <a:schemeClr val="tx1">
                    <a:tint val="75000"/>
                  </a:schemeClr>
                </a:solidFill>
              </a:defRPr>
            </a:lvl1pPr>
          </a:lstStyle>
          <a:p>
            <a:fld id="{658FBD9E-AB09-417E-A78E-EBA5D081661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sp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spAutoFit/>
          </a:bodyPr>
          <a:lstStyle>
            <a:lvl1pPr algn="r">
              <a:defRPr sz="1200">
                <a:solidFill>
                  <a:schemeClr val="tx1">
                    <a:tint val="75000"/>
                  </a:schemeClr>
                </a:solidFill>
              </a:defRPr>
            </a:lvl1pPr>
          </a:lstStyle>
          <a:p>
            <a:fld id="{0A762C5A-1C7E-4BE9-93D6-CA28F925142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1.jpeg"/><Relationship Id="rId2" Type="http://schemas.microsoft.com/office/2007/relationships/hdphoto" Target="../media/image3.wdp"/><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4.xml"/><Relationship Id="rId2" Type="http://schemas.openxmlformats.org/officeDocument/2006/relationships/image" Target="../media/image28.png"/><Relationship Id="rId1" Type="http://schemas.openxmlformats.org/officeDocument/2006/relationships/image" Target="../media/image27.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4.xml"/><Relationship Id="rId2" Type="http://schemas.openxmlformats.org/officeDocument/2006/relationships/image" Target="../media/image30.png"/><Relationship Id="rId1" Type="http://schemas.openxmlformats.org/officeDocument/2006/relationships/image" Target="../media/image29.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4.xml"/><Relationship Id="rId2" Type="http://schemas.openxmlformats.org/officeDocument/2006/relationships/image" Target="../media/image32.png"/><Relationship Id="rId1" Type="http://schemas.openxmlformats.org/officeDocument/2006/relationships/image" Target="../media/image31.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4.xml"/><Relationship Id="rId2" Type="http://schemas.openxmlformats.org/officeDocument/2006/relationships/image" Target="../media/image34.png"/><Relationship Id="rId1" Type="http://schemas.openxmlformats.org/officeDocument/2006/relationships/image" Target="../media/image33.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4.xml"/><Relationship Id="rId2" Type="http://schemas.openxmlformats.org/officeDocument/2006/relationships/image" Target="../media/image36.png"/><Relationship Id="rId1" Type="http://schemas.openxmlformats.org/officeDocument/2006/relationships/image" Target="../media/image35.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4.xml"/><Relationship Id="rId2" Type="http://schemas.openxmlformats.org/officeDocument/2006/relationships/image" Target="../media/image38.png"/><Relationship Id="rId1" Type="http://schemas.openxmlformats.org/officeDocument/2006/relationships/image" Target="../media/image37.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4.xml"/><Relationship Id="rId2" Type="http://schemas.openxmlformats.org/officeDocument/2006/relationships/image" Target="../media/image40.png"/><Relationship Id="rId1" Type="http://schemas.openxmlformats.org/officeDocument/2006/relationships/image" Target="../media/image39.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4.xml"/><Relationship Id="rId2" Type="http://schemas.openxmlformats.org/officeDocument/2006/relationships/image" Target="../media/image42.png"/><Relationship Id="rId1" Type="http://schemas.openxmlformats.org/officeDocument/2006/relationships/image" Target="../media/image41.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4.xml"/><Relationship Id="rId2" Type="http://schemas.openxmlformats.org/officeDocument/2006/relationships/image" Target="../media/image44.png"/><Relationship Id="rId1" Type="http://schemas.openxmlformats.org/officeDocument/2006/relationships/image" Target="../media/image43.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4.xml"/><Relationship Id="rId2" Type="http://schemas.openxmlformats.org/officeDocument/2006/relationships/image" Target="../media/image46.png"/><Relationship Id="rId1" Type="http://schemas.openxmlformats.org/officeDocument/2006/relationships/image" Target="../media/image45.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4.xml"/><Relationship Id="rId2" Type="http://schemas.openxmlformats.org/officeDocument/2006/relationships/image" Target="../media/image48.png"/><Relationship Id="rId1" Type="http://schemas.openxmlformats.org/officeDocument/2006/relationships/image" Target="../media/image47.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4.xml"/><Relationship Id="rId2" Type="http://schemas.openxmlformats.org/officeDocument/2006/relationships/image" Target="../media/image49.png"/><Relationship Id="rId1" Type="http://schemas.openxmlformats.org/officeDocument/2006/relationships/image" Target="../media/image14.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4.xml"/><Relationship Id="rId2" Type="http://schemas.openxmlformats.org/officeDocument/2006/relationships/image" Target="../media/image15.png"/><Relationship Id="rId1" Type="http://schemas.openxmlformats.org/officeDocument/2006/relationships/image" Target="../media/image50.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4.xml"/><Relationship Id="rId2" Type="http://schemas.openxmlformats.org/officeDocument/2006/relationships/image" Target="../media/image16.png"/><Relationship Id="rId1" Type="http://schemas.openxmlformats.org/officeDocument/2006/relationships/image" Target="../media/image51.pn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4.xml"/><Relationship Id="rId2" Type="http://schemas.openxmlformats.org/officeDocument/2006/relationships/image" Target="../media/image17.png"/><Relationship Id="rId1" Type="http://schemas.openxmlformats.org/officeDocument/2006/relationships/image" Target="../media/image52.pn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4.xml"/><Relationship Id="rId2" Type="http://schemas.openxmlformats.org/officeDocument/2006/relationships/image" Target="../media/image18.png"/><Relationship Id="rId1" Type="http://schemas.openxmlformats.org/officeDocument/2006/relationships/image" Target="../media/image53.png"/></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4.xml"/><Relationship Id="rId2" Type="http://schemas.openxmlformats.org/officeDocument/2006/relationships/image" Target="../media/image54.png"/><Relationship Id="rId1" Type="http://schemas.openxmlformats.org/officeDocument/2006/relationships/image" Target="../media/image19.png"/></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4.xml"/><Relationship Id="rId2" Type="http://schemas.openxmlformats.org/officeDocument/2006/relationships/image" Target="../media/image55.png"/><Relationship Id="rId1" Type="http://schemas.openxmlformats.org/officeDocument/2006/relationships/image" Target="../media/image20.png"/></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4.xml"/><Relationship Id="rId2" Type="http://schemas.openxmlformats.org/officeDocument/2006/relationships/image" Target="../media/image21.png"/><Relationship Id="rId1" Type="http://schemas.openxmlformats.org/officeDocument/2006/relationships/image" Target="../media/image56.png"/></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4.xml"/><Relationship Id="rId2" Type="http://schemas.openxmlformats.org/officeDocument/2006/relationships/image" Target="../media/image22.png"/><Relationship Id="rId1" Type="http://schemas.openxmlformats.org/officeDocument/2006/relationships/image" Target="../media/image57.png"/></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4.xml"/><Relationship Id="rId2" Type="http://schemas.openxmlformats.org/officeDocument/2006/relationships/image" Target="../media/image59.png"/><Relationship Id="rId1" Type="http://schemas.openxmlformats.org/officeDocument/2006/relationships/image" Target="../media/image58.png"/></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4.xml"/><Relationship Id="rId2" Type="http://schemas.openxmlformats.org/officeDocument/2006/relationships/image" Target="../media/image24.png"/><Relationship Id="rId1" Type="http://schemas.openxmlformats.org/officeDocument/2006/relationships/image" Target="../media/image60.png"/></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4.xml"/><Relationship Id="rId2" Type="http://schemas.openxmlformats.org/officeDocument/2006/relationships/image" Target="../media/image25.png"/><Relationship Id="rId1" Type="http://schemas.openxmlformats.org/officeDocument/2006/relationships/image" Target="../media/image61.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4.xml"/><Relationship Id="rId1" Type="http://schemas.openxmlformats.org/officeDocument/2006/relationships/image" Target="../media/image62.png"/></Relationships>
</file>

<file path=ppt/slides/_rels/slide49.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4.xml"/><Relationship Id="rId2" Type="http://schemas.openxmlformats.org/officeDocument/2006/relationships/image" Target="../media/image64.png"/><Relationship Id="rId1" Type="http://schemas.openxmlformats.org/officeDocument/2006/relationships/image" Target="../media/image63.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image" Target="../media/image6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4.xml"/><Relationship Id="rId1" Type="http://schemas.openxmlformats.org/officeDocument/2006/relationships/image" Target="../media/image66.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4" Type="http://schemas.openxmlformats.org/officeDocument/2006/relationships/notesSlide" Target="../notesSlides/notesSlide52.xml"/><Relationship Id="rId3" Type="http://schemas.openxmlformats.org/officeDocument/2006/relationships/slideLayout" Target="../slideLayouts/slideLayout4.xml"/><Relationship Id="rId2" Type="http://schemas.openxmlformats.org/officeDocument/2006/relationships/image" Target="../media/image68.png"/><Relationship Id="rId1" Type="http://schemas.openxmlformats.org/officeDocument/2006/relationships/image" Target="../media/image67.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xml"/><Relationship Id="rId1" Type="http://schemas.openxmlformats.org/officeDocument/2006/relationships/image" Target="../media/image69.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1945922" y="735429"/>
            <a:ext cx="8300156" cy="1856509"/>
          </a:xfrm>
        </p:spPr>
        <p:txBody>
          <a:bodyPr>
            <a:normAutofit fontScale="90000"/>
          </a:bodyPr>
          <a:lstStyle/>
          <a:p>
            <a:pPr algn="ctr">
              <a:lnSpc>
                <a:spcPct val="150000"/>
              </a:lnSpc>
              <a:defRPr/>
            </a:pPr>
            <a:r>
              <a:rPr lang="zh-CN" altLang="en-US" sz="6700" b="1" dirty="0">
                <a:solidFill>
                  <a:srgbClr val="1057CE"/>
                </a:solidFill>
                <a:latin typeface="+mj-ea"/>
              </a:rPr>
              <a:t>软件工程课程设计汇报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000000"/>
                </a:solidFill>
                <a:latin typeface="微软雅黑" panose="020B0503020204020204" pitchFamily="34" charset="-122"/>
                <a:ea typeface="微软雅黑" panose="020B0503020204020204" pitchFamily="34" charset="-122"/>
              </a:rPr>
              <a:t>“</a:t>
            </a:r>
            <a:r>
              <a:rPr lang="zh-CN" altLang="en-US" b="1" dirty="0">
                <a:solidFill>
                  <a:srgbClr val="000000"/>
                </a:solidFill>
                <a:latin typeface="微软雅黑" charset="0"/>
                <a:ea typeface="微软雅黑" charset="0"/>
              </a:rPr>
              <a:t>宠物健康监测</a:t>
            </a:r>
            <a:r>
              <a:rPr lang="en-US" altLang="zh-CN" b="1" dirty="0">
                <a:solidFill>
                  <a:srgbClr val="000000"/>
                </a:solidFill>
                <a:latin typeface="微软雅黑" charset="0"/>
                <a:ea typeface="微软雅黑" charset="0"/>
              </a:rPr>
              <a:t>APP</a:t>
            </a:r>
            <a:r>
              <a:rPr lang="zh-CN" altLang="en-US" sz="4400" dirty="0">
                <a:solidFill>
                  <a:srgbClr val="000000"/>
                </a:solidFill>
                <a:latin typeface="微软雅黑" panose="020B0503020204020204" pitchFamily="34" charset="-122"/>
                <a:ea typeface="微软雅黑" panose="020B0503020204020204" pitchFamily="34" charset="-122"/>
              </a:rPr>
              <a:t>”</a:t>
            </a:r>
            <a:endParaRPr lang="zh-CN" altLang="en-US" sz="4000" dirty="0">
              <a:solidFill>
                <a:srgbClr val="00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4294967295"/>
          </p:nvPr>
        </p:nvSpPr>
        <p:spPr>
          <a:xfrm>
            <a:off x="2946401" y="3609991"/>
            <a:ext cx="6121400" cy="1584325"/>
          </a:xfrm>
          <a:noFill/>
        </p:spPr>
        <p:txBody>
          <a:bodyPr>
            <a:normAutofit lnSpcReduction="10000"/>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 刘映彤</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charset="0"/>
                <a:ea typeface="微软雅黑" charset="0"/>
              </a:rPr>
              <a:t>赵丽利、陈恩茹、邓钰梅、王维玲、魏郅轩</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charset="0"/>
              <a:ea typeface="微软雅黑" charset="0"/>
            </a:endParaRPr>
          </a:p>
        </p:txBody>
      </p:sp>
      <p:sp>
        <p:nvSpPr>
          <p:cNvPr id="2" name="文本框 1"/>
          <p:cNvSpPr txBox="1"/>
          <p:nvPr/>
        </p:nvSpPr>
        <p:spPr>
          <a:xfrm>
            <a:off x="4653058" y="5722461"/>
            <a:ext cx="2229439" cy="398780"/>
          </a:xfrm>
          <a:prstGeom prst="rect">
            <a:avLst/>
          </a:prstGeom>
          <a:noFill/>
        </p:spPr>
        <p:txBody>
          <a:bodyPr wrap="square">
            <a:spAutoFit/>
          </a:bodyPr>
          <a:lstStyle/>
          <a:p>
            <a:pPr algn="ctr"/>
            <a:r>
              <a:rPr lang="en-US" altLang="zh-CN" sz="2000" dirty="0">
                <a:solidFill>
                  <a:schemeClr val="bg1"/>
                </a:solidFill>
              </a:rPr>
              <a:t>2024-11-20</a:t>
            </a:r>
            <a:endParaRPr lang="zh-CN" altLang="en-US" sz="2000" dirty="0">
              <a:solidFill>
                <a:schemeClr val="bg1"/>
              </a:solidFill>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descr="建筑的设计&#10;&#10;低可信度描述已自动生成"/>
          <p:cNvPicPr>
            <a:picLocks noChangeAspect="1"/>
          </p:cNvPicPr>
          <p:nvPr/>
        </p:nvPicPr>
        <p:blipFill rotWithShape="1">
          <a:blip r:embed="rId1">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4" y="-2640788"/>
            <a:ext cx="6858001" cy="12212208"/>
          </a:xfrm>
          <a:prstGeom prst="rect">
            <a:avLst/>
          </a:prstGeom>
        </p:spPr>
      </p:pic>
      <p:sp>
        <p:nvSpPr>
          <p:cNvPr id="7" name="任意多边形: 形状 6"/>
          <p:cNvSpPr/>
          <p:nvPr/>
        </p:nvSpPr>
        <p:spPr>
          <a:xfrm rot="1486949">
            <a:off x="-1079365" y="-1074369"/>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sp>
        <p:nvSpPr>
          <p:cNvPr id="15" name="文本框 14"/>
          <p:cNvSpPr txBox="1"/>
          <p:nvPr/>
        </p:nvSpPr>
        <p:spPr>
          <a:xfrm>
            <a:off x="7334510" y="523797"/>
            <a:ext cx="3580411" cy="523220"/>
          </a:xfrm>
          <a:prstGeom prst="rect">
            <a:avLst/>
          </a:prstGeom>
          <a:noFill/>
        </p:spPr>
        <p:txBody>
          <a:bodyPr wrap="square">
            <a:spAutoFit/>
          </a:bodyPr>
          <a:lstStyle/>
          <a:p>
            <a:r>
              <a:rPr lang="zh-CN" altLang="en-US" sz="2800" b="1" dirty="0">
                <a:latin typeface="+mj-ea"/>
                <a:ea typeface="+mj-ea"/>
              </a:rPr>
              <a:t>软件创意与需求</a:t>
            </a:r>
            <a:endParaRPr lang="zh-CN" altLang="en-US" sz="2800" b="1" dirty="0">
              <a:latin typeface="+mj-ea"/>
              <a:ea typeface="+mj-ea"/>
            </a:endParaRPr>
          </a:p>
        </p:txBody>
      </p:sp>
      <p:grpSp>
        <p:nvGrpSpPr>
          <p:cNvPr id="30" name="组合 29"/>
          <p:cNvGrpSpPr/>
          <p:nvPr/>
        </p:nvGrpSpPr>
        <p:grpSpPr>
          <a:xfrm>
            <a:off x="6635937" y="573828"/>
            <a:ext cx="672990" cy="672988"/>
            <a:chOff x="7747111" y="1775611"/>
            <a:chExt cx="672990" cy="672988"/>
          </a:xfrm>
        </p:grpSpPr>
        <p:sp>
          <p:nvSpPr>
            <p:cNvPr id="2" name="椭圆 1"/>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8" name="椭圆 27"/>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9" name="文本框 28"/>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01</a:t>
              </a:r>
              <a:endParaRPr lang="zh-CN" altLang="en-US" dirty="0">
                <a:solidFill>
                  <a:schemeClr val="bg1"/>
                </a:solidFill>
              </a:endParaRPr>
            </a:p>
          </p:txBody>
        </p:sp>
      </p:grpSp>
      <p:sp>
        <p:nvSpPr>
          <p:cNvPr id="17" name="文本框 16"/>
          <p:cNvSpPr txBox="1"/>
          <p:nvPr/>
        </p:nvSpPr>
        <p:spPr>
          <a:xfrm>
            <a:off x="7334510" y="1265330"/>
            <a:ext cx="3571508"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软件需求分析</a:t>
            </a:r>
            <a:endParaRPr lang="zh-CN" altLang="en-US" sz="2800" dirty="0"/>
          </a:p>
        </p:txBody>
      </p:sp>
      <p:grpSp>
        <p:nvGrpSpPr>
          <p:cNvPr id="31" name="组合 30"/>
          <p:cNvGrpSpPr/>
          <p:nvPr/>
        </p:nvGrpSpPr>
        <p:grpSpPr>
          <a:xfrm>
            <a:off x="6635937" y="1298546"/>
            <a:ext cx="672990" cy="672988"/>
            <a:chOff x="7747111" y="1775611"/>
            <a:chExt cx="672990" cy="672988"/>
          </a:xfrm>
        </p:grpSpPr>
        <p:sp>
          <p:nvSpPr>
            <p:cNvPr id="32" name="椭圆 31"/>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3" name="椭圆 32"/>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4" name="文本框 33"/>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02</a:t>
              </a:r>
              <a:endParaRPr lang="zh-CN" altLang="en-US" dirty="0">
                <a:solidFill>
                  <a:schemeClr val="bg1"/>
                </a:solidFill>
              </a:endParaRPr>
            </a:p>
          </p:txBody>
        </p:sp>
      </p:grpSp>
      <p:sp>
        <p:nvSpPr>
          <p:cNvPr id="19" name="文本框 18"/>
          <p:cNvSpPr txBox="1"/>
          <p:nvPr/>
        </p:nvSpPr>
        <p:spPr>
          <a:xfrm>
            <a:off x="7292600" y="2042098"/>
            <a:ext cx="3819095"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软件设计与建模</a:t>
            </a:r>
            <a:endParaRPr lang="zh-CN" altLang="en-US" sz="2800" dirty="0"/>
          </a:p>
        </p:txBody>
      </p:sp>
      <p:grpSp>
        <p:nvGrpSpPr>
          <p:cNvPr id="35" name="组合 34"/>
          <p:cNvGrpSpPr/>
          <p:nvPr/>
        </p:nvGrpSpPr>
        <p:grpSpPr>
          <a:xfrm>
            <a:off x="6635937" y="2042098"/>
            <a:ext cx="672990" cy="672988"/>
            <a:chOff x="7747111" y="1775611"/>
            <a:chExt cx="672990" cy="672988"/>
          </a:xfrm>
        </p:grpSpPr>
        <p:sp>
          <p:nvSpPr>
            <p:cNvPr id="36" name="椭圆 35"/>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7" name="椭圆 36"/>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8" name="文本框 37"/>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03</a:t>
              </a:r>
              <a:endParaRPr lang="zh-CN" altLang="en-US" dirty="0">
                <a:solidFill>
                  <a:schemeClr val="bg1"/>
                </a:solidFill>
              </a:endParaRPr>
            </a:p>
          </p:txBody>
        </p:sp>
      </p:grpSp>
      <p:sp>
        <p:nvSpPr>
          <p:cNvPr id="20" name="文本框 19"/>
          <p:cNvSpPr txBox="1"/>
          <p:nvPr/>
        </p:nvSpPr>
        <p:spPr>
          <a:xfrm>
            <a:off x="7263580" y="2751983"/>
            <a:ext cx="4747797"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代码编写与测试</a:t>
            </a:r>
            <a:endParaRPr lang="zh-CN" altLang="en-US" sz="2800" dirty="0"/>
          </a:p>
        </p:txBody>
      </p:sp>
      <p:grpSp>
        <p:nvGrpSpPr>
          <p:cNvPr id="39" name="组合 38"/>
          <p:cNvGrpSpPr/>
          <p:nvPr/>
        </p:nvGrpSpPr>
        <p:grpSpPr>
          <a:xfrm>
            <a:off x="6635937" y="2785141"/>
            <a:ext cx="672990" cy="672988"/>
            <a:chOff x="7747111" y="1775611"/>
            <a:chExt cx="672990" cy="672988"/>
          </a:xfrm>
        </p:grpSpPr>
        <p:sp>
          <p:nvSpPr>
            <p:cNvPr id="40" name="椭圆 39"/>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1" name="椭圆 40"/>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2" name="文本框 41"/>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04</a:t>
              </a:r>
              <a:endParaRPr lang="zh-CN" altLang="en-US" dirty="0">
                <a:solidFill>
                  <a:schemeClr val="bg1"/>
                </a:solidFill>
              </a:endParaRPr>
            </a:p>
          </p:txBody>
        </p:sp>
      </p:grpSp>
      <p:sp>
        <p:nvSpPr>
          <p:cNvPr id="9" name="任意多边形: 形状 8"/>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pic>
        <p:nvPicPr>
          <p:cNvPr id="54" name="图片 53" descr="人在切蛋糕&#10;&#10;描述已自动生成"/>
          <p:cNvPicPr>
            <a:picLocks noChangeAspect="1"/>
          </p:cNvPicPr>
          <p:nvPr/>
        </p:nvPicPr>
        <p:blipFill>
          <a:blip r:embed="rId3">
            <a:alphaModFix amt="12000"/>
            <a:extLst>
              <a:ext uri="{28A0092B-C50C-407E-A947-70E740481C1C}">
                <a14:useLocalDpi xmlns:a14="http://schemas.microsoft.com/office/drawing/2010/main" val="0"/>
              </a:ext>
            </a:extLst>
          </a:blip>
          <a:srcRect l="6969" r="44368" b="108"/>
          <a:stretch>
            <a:fillRect/>
          </a:stretch>
        </p:blipFill>
        <p:spPr>
          <a:xfrm>
            <a:off x="-27305" y="36316"/>
            <a:ext cx="5933063" cy="6850612"/>
          </a:xfrm>
          <a:custGeom>
            <a:avLst/>
            <a:gdLst>
              <a:gd name="connsiteX0" fmla="*/ 0 w 5933063"/>
              <a:gd name="connsiteY0" fmla="*/ 0 h 6850612"/>
              <a:gd name="connsiteX1" fmla="*/ 5364830 w 5933063"/>
              <a:gd name="connsiteY1" fmla="*/ 0 h 6850612"/>
              <a:gd name="connsiteX2" fmla="*/ 5479233 w 5933063"/>
              <a:gd name="connsiteY2" fmla="*/ 203270 h 6850612"/>
              <a:gd name="connsiteX3" fmla="*/ 5427688 w 5933063"/>
              <a:gd name="connsiteY3" fmla="*/ 4466560 h 6850612"/>
              <a:gd name="connsiteX4" fmla="*/ 3357799 w 5933063"/>
              <a:gd name="connsiteY4" fmla="*/ 6799539 h 6850612"/>
              <a:gd name="connsiteX5" fmla="*/ 3266215 w 5933063"/>
              <a:gd name="connsiteY5" fmla="*/ 6850612 h 6850612"/>
              <a:gd name="connsiteX6" fmla="*/ 0 w 5933063"/>
              <a:gd name="connsiteY6" fmla="*/ 6850612 h 685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063" h="6850612">
                <a:moveTo>
                  <a:pt x="0" y="0"/>
                </a:moveTo>
                <a:lnTo>
                  <a:pt x="5364830" y="0"/>
                </a:lnTo>
                <a:lnTo>
                  <a:pt x="5479233" y="203270"/>
                </a:lnTo>
                <a:cubicBezTo>
                  <a:pt x="6078903" y="1409229"/>
                  <a:pt x="6106851" y="2995537"/>
                  <a:pt x="5427688" y="4466560"/>
                </a:cubicBezTo>
                <a:cubicBezTo>
                  <a:pt x="4952275" y="5496276"/>
                  <a:pt x="4209141" y="6298908"/>
                  <a:pt x="3357799" y="6799539"/>
                </a:cubicBezTo>
                <a:lnTo>
                  <a:pt x="3266215" y="6850612"/>
                </a:lnTo>
                <a:lnTo>
                  <a:pt x="0" y="6850612"/>
                </a:lnTo>
                <a:close/>
              </a:path>
            </a:pathLst>
          </a:custGeom>
        </p:spPr>
      </p:pic>
      <p:sp>
        <p:nvSpPr>
          <p:cNvPr id="13" name="文本框 12"/>
          <p:cNvSpPr txBox="1"/>
          <p:nvPr/>
        </p:nvSpPr>
        <p:spPr>
          <a:xfrm>
            <a:off x="1169785" y="2204445"/>
            <a:ext cx="3134191" cy="1862048"/>
          </a:xfrm>
          <a:prstGeom prst="rect">
            <a:avLst/>
          </a:prstGeom>
          <a:noFill/>
        </p:spPr>
        <p:txBody>
          <a:bodyPr wrap="none" rtlCol="0">
            <a:spAutoFit/>
          </a:bodyPr>
          <a:lstStyle/>
          <a:p>
            <a:r>
              <a:rPr lang="zh-CN" altLang="en-US" sz="11500" b="1" dirty="0">
                <a:solidFill>
                  <a:schemeClr val="bg1"/>
                </a:solidFill>
              </a:rPr>
              <a:t>目录</a:t>
            </a:r>
            <a:endParaRPr lang="zh-CN" altLang="en-US" sz="11500" b="1" dirty="0">
              <a:solidFill>
                <a:schemeClr val="bg1"/>
              </a:solidFill>
            </a:endParaRPr>
          </a:p>
        </p:txBody>
      </p:sp>
      <p:sp>
        <p:nvSpPr>
          <p:cNvPr id="49" name="文本框 48"/>
          <p:cNvSpPr txBox="1"/>
          <p:nvPr/>
        </p:nvSpPr>
        <p:spPr>
          <a:xfrm>
            <a:off x="1282156" y="3914039"/>
            <a:ext cx="2909448" cy="400110"/>
          </a:xfrm>
          <a:prstGeom prst="rect">
            <a:avLst/>
          </a:prstGeom>
          <a:noFill/>
        </p:spPr>
        <p:txBody>
          <a:bodyPr wrap="square">
            <a:spAutoFit/>
          </a:bodyPr>
          <a:lstStyle/>
          <a:p>
            <a:pPr algn="dist"/>
            <a:r>
              <a:rPr lang="zh-CN" altLang="en-US" sz="2000" dirty="0">
                <a:solidFill>
                  <a:schemeClr val="bg1"/>
                </a:solidFill>
                <a:latin typeface="+mj-lt"/>
              </a:rPr>
              <a:t>Table of contents</a:t>
            </a:r>
            <a:endParaRPr lang="zh-CN" altLang="en-US" sz="2000" dirty="0">
              <a:solidFill>
                <a:schemeClr val="bg1"/>
              </a:solidFill>
              <a:latin typeface="+mj-lt"/>
            </a:endParaRPr>
          </a:p>
        </p:txBody>
      </p:sp>
      <p:grpSp>
        <p:nvGrpSpPr>
          <p:cNvPr id="3" name="组合 2"/>
          <p:cNvGrpSpPr/>
          <p:nvPr/>
        </p:nvGrpSpPr>
        <p:grpSpPr>
          <a:xfrm>
            <a:off x="6635937" y="3482996"/>
            <a:ext cx="672990" cy="672988"/>
            <a:chOff x="7747111" y="1775611"/>
            <a:chExt cx="672990" cy="672988"/>
          </a:xfrm>
        </p:grpSpPr>
        <p:sp>
          <p:nvSpPr>
            <p:cNvPr id="4" name="椭圆 3"/>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5" name="椭圆 4"/>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6" name="文本框 5"/>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05</a:t>
              </a:r>
              <a:endParaRPr lang="zh-CN" altLang="en-US" dirty="0">
                <a:solidFill>
                  <a:schemeClr val="bg1"/>
                </a:solidFill>
              </a:endParaRPr>
            </a:p>
          </p:txBody>
        </p:sp>
      </p:grpSp>
      <p:sp>
        <p:nvSpPr>
          <p:cNvPr id="8" name="文本框 7"/>
          <p:cNvSpPr txBox="1"/>
          <p:nvPr/>
        </p:nvSpPr>
        <p:spPr>
          <a:xfrm>
            <a:off x="7325608" y="3468170"/>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软件质量与保证</a:t>
            </a:r>
            <a:endParaRPr lang="zh-CN" altLang="en-US" sz="2800" dirty="0"/>
          </a:p>
        </p:txBody>
      </p:sp>
      <p:grpSp>
        <p:nvGrpSpPr>
          <p:cNvPr id="10" name="组合 9"/>
          <p:cNvGrpSpPr/>
          <p:nvPr/>
        </p:nvGrpSpPr>
        <p:grpSpPr>
          <a:xfrm>
            <a:off x="6639366" y="4196934"/>
            <a:ext cx="672990" cy="672988"/>
            <a:chOff x="7747111" y="1775611"/>
            <a:chExt cx="672990" cy="672988"/>
          </a:xfrm>
        </p:grpSpPr>
        <p:sp>
          <p:nvSpPr>
            <p:cNvPr id="11" name="椭圆 10"/>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2" name="椭圆 11"/>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4" name="文本框 13"/>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06</a:t>
              </a:r>
              <a:endParaRPr lang="zh-CN" altLang="en-US" dirty="0">
                <a:solidFill>
                  <a:schemeClr val="bg1"/>
                </a:solidFill>
              </a:endParaRPr>
            </a:p>
          </p:txBody>
        </p:sp>
      </p:grpSp>
      <p:sp>
        <p:nvSpPr>
          <p:cNvPr id="16" name="文本框 15"/>
          <p:cNvSpPr txBox="1"/>
          <p:nvPr/>
        </p:nvSpPr>
        <p:spPr>
          <a:xfrm>
            <a:off x="7329037" y="4182108"/>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开发技术与工具</a:t>
            </a:r>
            <a:endParaRPr lang="zh-CN" altLang="en-US" sz="2800" dirty="0"/>
          </a:p>
        </p:txBody>
      </p:sp>
      <p:grpSp>
        <p:nvGrpSpPr>
          <p:cNvPr id="18" name="组合 17"/>
          <p:cNvGrpSpPr/>
          <p:nvPr/>
        </p:nvGrpSpPr>
        <p:grpSpPr>
          <a:xfrm>
            <a:off x="6622685" y="4922067"/>
            <a:ext cx="672990" cy="672988"/>
            <a:chOff x="7747111" y="1775611"/>
            <a:chExt cx="672990" cy="672988"/>
          </a:xfrm>
        </p:grpSpPr>
        <p:sp>
          <p:nvSpPr>
            <p:cNvPr id="21" name="椭圆 20"/>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2" name="椭圆 21"/>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3" name="文本框 22"/>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07</a:t>
              </a:r>
              <a:endParaRPr lang="zh-CN" altLang="en-US" dirty="0">
                <a:solidFill>
                  <a:schemeClr val="bg1"/>
                </a:solidFill>
              </a:endParaRPr>
            </a:p>
          </p:txBody>
        </p:sp>
      </p:grpSp>
      <p:sp>
        <p:nvSpPr>
          <p:cNvPr id="24" name="文本框 23"/>
          <p:cNvSpPr txBox="1"/>
          <p:nvPr/>
        </p:nvSpPr>
        <p:spPr>
          <a:xfrm>
            <a:off x="7312356" y="4907241"/>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开源社区的使用</a:t>
            </a:r>
            <a:endParaRPr lang="zh-CN" altLang="en-US" sz="2800" dirty="0"/>
          </a:p>
        </p:txBody>
      </p:sp>
      <p:grpSp>
        <p:nvGrpSpPr>
          <p:cNvPr id="25" name="组合 24"/>
          <p:cNvGrpSpPr/>
          <p:nvPr/>
        </p:nvGrpSpPr>
        <p:grpSpPr>
          <a:xfrm>
            <a:off x="6650845" y="5662026"/>
            <a:ext cx="672990" cy="672988"/>
            <a:chOff x="7747111" y="1775611"/>
            <a:chExt cx="672990" cy="672988"/>
          </a:xfrm>
        </p:grpSpPr>
        <p:sp>
          <p:nvSpPr>
            <p:cNvPr id="26" name="椭圆 25"/>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7" name="椭圆 26"/>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3" name="文本框 42"/>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08</a:t>
              </a:r>
              <a:endParaRPr lang="zh-CN" altLang="en-US" dirty="0">
                <a:solidFill>
                  <a:schemeClr val="bg1"/>
                </a:solidFill>
              </a:endParaRPr>
            </a:p>
          </p:txBody>
        </p:sp>
      </p:grpSp>
      <p:sp>
        <p:nvSpPr>
          <p:cNvPr id="44" name="文本框 43"/>
          <p:cNvSpPr txBox="1"/>
          <p:nvPr/>
        </p:nvSpPr>
        <p:spPr>
          <a:xfrm>
            <a:off x="7340516" y="5647200"/>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实践收获与感受</a:t>
            </a:r>
            <a:endParaRPr lang="zh-CN" alt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软件创意与需求</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01</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711" y="1820068"/>
            <a:ext cx="5170311" cy="4047490"/>
          </a:xfrm>
        </p:spPr>
        <p:txBody>
          <a:bodyPr/>
          <a:lstStyle/>
          <a:p>
            <a:r>
              <a:rPr lang="zh-CN" altLang="en-US" dirty="0"/>
              <a:t>现实问题</a:t>
            </a:r>
            <a:endParaRPr lang="zh-CN" altLang="en-US" dirty="0"/>
          </a:p>
          <a:p>
            <a:pPr lvl="1"/>
            <a:r>
              <a:rPr lang="zh-CN" altLang="en-US" dirty="0"/>
              <a:t>软件项目的背景：</a:t>
            </a:r>
            <a:r>
              <a:rPr lang="zh-CN" altLang="en-US"/>
              <a:t>随着宠物健康意识的提升，如何科学、系统地管理宠物的健康、饮食、日常活动及社交需求，成为了许多宠物主人面临的挑战。基于此，本小组决定设计</a:t>
            </a:r>
            <a:r>
              <a:rPr lang="en-US" altLang="zh-CN"/>
              <a:t>“</a:t>
            </a:r>
            <a:r>
              <a:rPr lang="zh-CN" altLang="en-US"/>
              <a:t>宠物健康监测</a:t>
            </a:r>
            <a:r>
              <a:rPr lang="en-US" altLang="zh-CN"/>
              <a:t>”App</a:t>
            </a:r>
            <a:r>
              <a:rPr lang="zh-CN" altLang="en-US"/>
              <a:t>，旨在打造一个集宠物健康监测、生活记录、社区交流于一体的</a:t>
            </a:r>
            <a:r>
              <a:rPr lang="en-US" altLang="zh-CN"/>
              <a:t>App</a:t>
            </a:r>
            <a:r>
              <a:rPr lang="zh-CN" altLang="en-US"/>
              <a:t>。</a:t>
            </a:r>
            <a:endParaRPr lang="zh-CN" altLang="en-US" dirty="0"/>
          </a:p>
          <a:p>
            <a:pPr marL="0" indent="0">
              <a:buNone/>
            </a:pPr>
            <a:endParaRPr lang="zh-CN" altLang="en-US" dirty="0"/>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2" name="矩形 1"/>
          <p:cNvSpPr/>
          <p:nvPr/>
        </p:nvSpPr>
        <p:spPr>
          <a:xfrm>
            <a:off x="6863644" y="1206810"/>
            <a:ext cx="4041423" cy="454240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7902222" y="5949244"/>
            <a:ext cx="1535289" cy="369332"/>
          </a:xfrm>
          <a:prstGeom prst="rect">
            <a:avLst/>
          </a:prstGeom>
          <a:noFill/>
        </p:spPr>
        <p:txBody>
          <a:bodyPr wrap="square" rtlCol="0">
            <a:spAutoFit/>
          </a:bodyPr>
          <a:lstStyle/>
          <a:p>
            <a:r>
              <a:rPr lang="zh-CN" altLang="en-US" dirty="0"/>
              <a:t>宣传彩页</a:t>
            </a:r>
            <a:endParaRPr lang="zh-CN" altLang="en-US" dirty="0"/>
          </a:p>
        </p:txBody>
      </p:sp>
      <p:pic>
        <p:nvPicPr>
          <p:cNvPr id="6" name="图片 5" descr="upload_post_object_v2_3341602343"/>
          <p:cNvPicPr>
            <a:picLocks noChangeAspect="1"/>
          </p:cNvPicPr>
          <p:nvPr/>
        </p:nvPicPr>
        <p:blipFill>
          <a:blip r:embed="rId1"/>
          <a:stretch>
            <a:fillRect/>
          </a:stretch>
        </p:blipFill>
        <p:spPr>
          <a:xfrm>
            <a:off x="6863626" y="1206809"/>
            <a:ext cx="4041488" cy="4542423"/>
          </a:xfrm>
          <a:prstGeom prst="rect">
            <a:avLst/>
          </a:prstGeom>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711" y="1820068"/>
            <a:ext cx="5170311" cy="2727960"/>
          </a:xfrm>
        </p:spPr>
        <p:txBody>
          <a:bodyPr/>
          <a:lstStyle/>
          <a:p>
            <a:r>
              <a:rPr lang="zh-CN" altLang="en-US" dirty="0"/>
              <a:t>现实问题</a:t>
            </a:r>
            <a:endParaRPr lang="zh-CN" altLang="en-US" dirty="0"/>
          </a:p>
          <a:p>
            <a:pPr lvl="1"/>
            <a:r>
              <a:rPr lang="zh-CN" altLang="en-US" dirty="0">
                <a:solidFill>
                  <a:schemeClr val="tx1"/>
                </a:solidFill>
              </a:rPr>
              <a:t>欲解决的现实问题</a:t>
            </a:r>
            <a:r>
              <a:rPr lang="zh-CN" altLang="en-US" dirty="0"/>
              <a:t>：</a:t>
            </a:r>
            <a:endParaRPr lang="zh-CN" altLang="en-US"/>
          </a:p>
          <a:p>
            <a:pPr marL="914400" lvl="1" indent="-457200">
              <a:buAutoNum type="arabicPeriod"/>
            </a:pPr>
            <a:r>
              <a:rPr lang="zh-CN" altLang="en-US"/>
              <a:t>宠物数据的存储与管理存在安    全隐私和成本问题</a:t>
            </a:r>
            <a:endParaRPr lang="zh-CN" altLang="en-US"/>
          </a:p>
          <a:p>
            <a:pPr marL="914400" lvl="1" indent="-457200">
              <a:buAutoNum type="arabicPeriod"/>
            </a:pPr>
            <a:r>
              <a:rPr lang="zh-CN" altLang="en-US"/>
              <a:t>数据可视化技术不成熟</a:t>
            </a:r>
            <a:endParaRPr lang="zh-CN" altLang="en-US"/>
          </a:p>
          <a:p>
            <a:pPr marL="914400" lvl="1" indent="-457200">
              <a:buAutoNum type="arabicPeriod"/>
            </a:pPr>
            <a:r>
              <a:rPr lang="zh-CN" altLang="en-US"/>
              <a:t>自动化生成禁忌事项所依赖的数据是否合理</a:t>
            </a:r>
            <a:endParaRPr lang="zh-CN" altLang="en-US" dirty="0"/>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2" name="矩形 1"/>
          <p:cNvSpPr/>
          <p:nvPr/>
        </p:nvSpPr>
        <p:spPr>
          <a:xfrm>
            <a:off x="6863644" y="1206810"/>
            <a:ext cx="4041423" cy="454240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7902222" y="5949244"/>
            <a:ext cx="1535289" cy="369332"/>
          </a:xfrm>
          <a:prstGeom prst="rect">
            <a:avLst/>
          </a:prstGeom>
          <a:noFill/>
        </p:spPr>
        <p:txBody>
          <a:bodyPr wrap="square" rtlCol="0">
            <a:spAutoFit/>
          </a:bodyPr>
          <a:lstStyle/>
          <a:p>
            <a:r>
              <a:rPr lang="zh-CN" altLang="en-US" dirty="0"/>
              <a:t>宣传彩页</a:t>
            </a:r>
            <a:endParaRPr lang="zh-CN" altLang="en-US" dirty="0"/>
          </a:p>
        </p:txBody>
      </p:sp>
      <p:pic>
        <p:nvPicPr>
          <p:cNvPr id="6" name="图片 5" descr="upload_post_object_v2_3341602343"/>
          <p:cNvPicPr>
            <a:picLocks noChangeAspect="1"/>
          </p:cNvPicPr>
          <p:nvPr/>
        </p:nvPicPr>
        <p:blipFill>
          <a:blip r:embed="rId1"/>
          <a:stretch>
            <a:fillRect/>
          </a:stretch>
        </p:blipFill>
        <p:spPr>
          <a:xfrm>
            <a:off x="6863603" y="1206787"/>
            <a:ext cx="4041488" cy="4542423"/>
          </a:xfrm>
          <a:prstGeom prst="rect">
            <a:avLst/>
          </a:prstGeom>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711" y="1820068"/>
            <a:ext cx="5170311" cy="3392170"/>
          </a:xfrm>
        </p:spPr>
        <p:txBody>
          <a:bodyPr/>
          <a:lstStyle/>
          <a:p>
            <a:r>
              <a:rPr lang="zh-CN" altLang="en-US" dirty="0"/>
              <a:t>现实问题</a:t>
            </a:r>
            <a:endParaRPr lang="zh-CN" altLang="en-US" dirty="0"/>
          </a:p>
          <a:p>
            <a:pPr lvl="1"/>
            <a:r>
              <a:rPr lang="zh-CN" altLang="en-US" dirty="0">
                <a:solidFill>
                  <a:schemeClr val="tx1"/>
                </a:solidFill>
              </a:rPr>
              <a:t>实际意义和价值</a:t>
            </a:r>
            <a:endParaRPr lang="zh-CN" altLang="en-US" dirty="0">
              <a:solidFill>
                <a:schemeClr val="tx1"/>
              </a:solidFill>
            </a:endParaRPr>
          </a:p>
          <a:p>
            <a:pPr marL="914400" lvl="1" indent="-457200">
              <a:buAutoNum type="arabicPeriod"/>
            </a:pPr>
            <a:r>
              <a:rPr lang="zh-CN" altLang="en-US"/>
              <a:t>帮助宠物主人更好地管理宠物健康，延长其寿命</a:t>
            </a:r>
            <a:endParaRPr lang="zh-CN" altLang="en-US"/>
          </a:p>
          <a:p>
            <a:pPr marL="914400" lvl="1" indent="-457200">
              <a:buAutoNum type="arabicPeriod"/>
            </a:pPr>
            <a:r>
              <a:rPr lang="zh-CN" altLang="en-US" dirty="0"/>
              <a:t>将宠物的各项数据整合处理，使得宠物主人可以更加直观便捷地查看宠物数据</a:t>
            </a:r>
            <a:endParaRPr lang="zh-CN" altLang="en-US" dirty="0"/>
          </a:p>
          <a:p>
            <a:pPr marL="914400" lvl="1" indent="-457200">
              <a:buAutoNum type="arabicPeriod"/>
            </a:pPr>
            <a:r>
              <a:rPr lang="zh-CN" altLang="en-US" dirty="0"/>
              <a:t>“爱宠”社区给不同的养宠人士之间提供了一个交流平台</a:t>
            </a:r>
            <a:endParaRPr lang="zh-CN" altLang="en-US" dirty="0"/>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2" name="矩形 1"/>
          <p:cNvSpPr/>
          <p:nvPr/>
        </p:nvSpPr>
        <p:spPr>
          <a:xfrm>
            <a:off x="6863644" y="1206810"/>
            <a:ext cx="4041423" cy="454240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7902222" y="5949244"/>
            <a:ext cx="1535289" cy="369332"/>
          </a:xfrm>
          <a:prstGeom prst="rect">
            <a:avLst/>
          </a:prstGeom>
          <a:noFill/>
        </p:spPr>
        <p:txBody>
          <a:bodyPr wrap="square" rtlCol="0">
            <a:spAutoFit/>
          </a:bodyPr>
          <a:lstStyle/>
          <a:p>
            <a:r>
              <a:rPr lang="zh-CN" altLang="en-US" dirty="0"/>
              <a:t>宣传彩页</a:t>
            </a:r>
            <a:endParaRPr lang="zh-CN" altLang="en-US" dirty="0"/>
          </a:p>
        </p:txBody>
      </p:sp>
      <p:pic>
        <p:nvPicPr>
          <p:cNvPr id="6" name="图片 5" descr="upload_post_object_v2_3341602343"/>
          <p:cNvPicPr>
            <a:picLocks noChangeAspect="1"/>
          </p:cNvPicPr>
          <p:nvPr/>
        </p:nvPicPr>
        <p:blipFill>
          <a:blip r:embed="rId1"/>
          <a:stretch>
            <a:fillRect/>
          </a:stretch>
        </p:blipFill>
        <p:spPr>
          <a:xfrm>
            <a:off x="6863626" y="1206809"/>
            <a:ext cx="4041488" cy="4542423"/>
          </a:xfrm>
          <a:prstGeom prst="rect">
            <a:avLst/>
          </a:prstGeom>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711" y="1820068"/>
            <a:ext cx="5170311" cy="478155"/>
          </a:xfrm>
        </p:spPr>
        <p:txBody>
          <a:bodyPr/>
          <a:lstStyle/>
          <a:p>
            <a:r>
              <a:rPr lang="zh-CN" altLang="en-US" dirty="0"/>
              <a:t>核心功能</a:t>
            </a:r>
            <a:endParaRPr lang="zh-CN" altLang="en-US" dirty="0"/>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2" name="矩形 1"/>
          <p:cNvSpPr/>
          <p:nvPr/>
        </p:nvSpPr>
        <p:spPr>
          <a:xfrm>
            <a:off x="6863644" y="1206810"/>
            <a:ext cx="4041423" cy="454240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7902222" y="5949244"/>
            <a:ext cx="1535289" cy="369332"/>
          </a:xfrm>
          <a:prstGeom prst="rect">
            <a:avLst/>
          </a:prstGeom>
          <a:noFill/>
        </p:spPr>
        <p:txBody>
          <a:bodyPr wrap="square" rtlCol="0">
            <a:spAutoFit/>
          </a:bodyPr>
          <a:lstStyle/>
          <a:p>
            <a:r>
              <a:rPr lang="zh-CN" altLang="en-US" dirty="0"/>
              <a:t>宣传彩页</a:t>
            </a:r>
            <a:endParaRPr lang="zh-CN" altLang="en-US" dirty="0"/>
          </a:p>
        </p:txBody>
      </p:sp>
      <p:graphicFrame>
        <p:nvGraphicFramePr>
          <p:cNvPr id="5" name="表格 4"/>
          <p:cNvGraphicFramePr/>
          <p:nvPr/>
        </p:nvGraphicFramePr>
        <p:xfrm>
          <a:off x="1004695" y="2400242"/>
          <a:ext cx="5739765" cy="2352040"/>
        </p:xfrm>
        <a:graphic>
          <a:graphicData uri="http://schemas.openxmlformats.org/drawingml/2006/table">
            <a:tbl>
              <a:tblPr/>
              <a:tblGrid>
                <a:gridCol w="1454785"/>
                <a:gridCol w="4284980"/>
              </a:tblGrid>
              <a:tr h="457835">
                <a:tc>
                  <a:txBody>
                    <a:bodyPr>
                      <a:spAutoFit/>
                    </a:bodyPr>
                    <a:p>
                      <a:pPr indent="0" algn="ctr">
                        <a:buNone/>
                      </a:pPr>
                      <a:r>
                        <a:rPr lang="zh-CN" sz="1600" b="1">
                          <a:solidFill>
                            <a:srgbClr val="000000"/>
                          </a:solidFill>
                          <a:ea typeface="仿宋"/>
                        </a:rPr>
                        <a:t>功能名称</a:t>
                      </a:r>
                      <a:endParaRPr lang="zh-CN" altLang="en-US"/>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E7E6E6"/>
                    </a:solidFill>
                  </a:tcPr>
                </a:tc>
                <a:tc>
                  <a:txBody>
                    <a:bodyPr>
                      <a:spAutoFit/>
                    </a:bodyPr>
                    <a:p>
                      <a:pPr indent="306070" algn="ctr">
                        <a:buNone/>
                      </a:pPr>
                      <a:r>
                        <a:rPr lang="zh-CN" sz="1600" b="1">
                          <a:solidFill>
                            <a:srgbClr val="000000"/>
                          </a:solidFill>
                          <a:ea typeface="仿宋"/>
                        </a:rPr>
                        <a:t>功能描述</a:t>
                      </a:r>
                      <a:endParaRPr lang="zh-CN" altLang="en-US"/>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E7E6E6"/>
                    </a:solidFill>
                  </a:tcPr>
                </a:tc>
              </a:tr>
              <a:tr h="449214">
                <a:tc>
                  <a:txBody>
                    <a:bodyPr>
                      <a:spAutoFit/>
                    </a:bodyPr>
                    <a:p>
                      <a:pPr indent="0" algn="ctr">
                        <a:buNone/>
                      </a:pPr>
                      <a:r>
                        <a:rPr lang="zh-CN" sz="1400">
                          <a:latin typeface="Times New Roman" panose="02020603050405020304"/>
                          <a:ea typeface="楷体"/>
                          <a:cs typeface="Times New Roman" panose="02020603050405020304"/>
                        </a:rPr>
                        <a:t>宠物数据记录</a:t>
                      </a:r>
                      <a:endParaRPr lang="zh-CN" altLang="en-US"/>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spAutoFit/>
                    </a:bodyPr>
                    <a:p>
                      <a:pPr indent="266700">
                        <a:buNone/>
                      </a:pPr>
                      <a:r>
                        <a:rPr lang="zh-CN" sz="1400">
                          <a:latin typeface="Times New Roman" panose="02020603050405020304"/>
                          <a:ea typeface="楷体"/>
                          <a:cs typeface="Times New Roman" panose="02020603050405020304"/>
                        </a:rPr>
                        <a:t>用户可根据需要，将宠物体重、年龄每日进食数据等录入</a:t>
                      </a:r>
                      <a:r>
                        <a:rPr lang="en-US" sz="1400">
                          <a:latin typeface="Times New Roman" panose="02020603050405020304" pitchFamily="18" charset="0"/>
                          <a:cs typeface="楷体" charset="0"/>
                        </a:rPr>
                        <a:t>APP</a:t>
                      </a:r>
                      <a:r>
                        <a:rPr lang="zh-CN" sz="1400">
                          <a:latin typeface="Times New Roman" panose="02020603050405020304"/>
                          <a:ea typeface="楷体"/>
                          <a:cs typeface="Times New Roman" panose="02020603050405020304"/>
                        </a:rPr>
                        <a:t>，生成图表。</a:t>
                      </a:r>
                      <a:endParaRPr lang="zh-CN" altLang="en-US"/>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99135">
                <a:tc>
                  <a:txBody>
                    <a:bodyPr>
                      <a:spAutoFit/>
                    </a:bodyPr>
                    <a:p>
                      <a:pPr indent="0" algn="ctr">
                        <a:buNone/>
                      </a:pPr>
                      <a:r>
                        <a:rPr lang="zh-CN" sz="1400">
                          <a:latin typeface="Times New Roman" panose="02020603050405020304"/>
                          <a:ea typeface="楷体"/>
                          <a:cs typeface="Times New Roman" panose="02020603050405020304"/>
                        </a:rPr>
                        <a:t>宠物健康档案</a:t>
                      </a:r>
                      <a:endParaRPr lang="zh-CN" altLang="en-US"/>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spAutoFit/>
                    </a:bodyPr>
                    <a:p>
                      <a:pPr indent="266700">
                        <a:buNone/>
                      </a:pPr>
                      <a:r>
                        <a:rPr lang="zh-CN" sz="1400">
                          <a:latin typeface="Times New Roman" panose="02020603050405020304"/>
                          <a:ea typeface="楷体"/>
                          <a:cs typeface="Times New Roman" panose="02020603050405020304"/>
                        </a:rPr>
                        <a:t>用户可以添加</a:t>
                      </a:r>
                      <a:r>
                        <a:rPr lang="zh-CN" altLang="en-US" sz="1400">
                          <a:latin typeface="Times New Roman" panose="02020603050405020304"/>
                          <a:ea typeface="楷体"/>
                          <a:cs typeface="Times New Roman" panose="02020603050405020304"/>
                        </a:rPr>
                        <a:t>、修改并删除</a:t>
                      </a:r>
                      <a:r>
                        <a:rPr lang="zh-CN" sz="1400">
                          <a:latin typeface="Times New Roman" panose="02020603050405020304"/>
                          <a:ea typeface="楷体"/>
                          <a:cs typeface="Times New Roman" panose="02020603050405020304"/>
                        </a:rPr>
                        <a:t>宠物的医疗记录，包括疫苗接种历史，药物过敏和既往病史等</a:t>
                      </a:r>
                      <a:r>
                        <a:rPr lang="zh-CN" altLang="en-US" sz="1400">
                          <a:latin typeface="Times New Roman" panose="02020603050405020304"/>
                          <a:ea typeface="楷体"/>
                          <a:cs typeface="Times New Roman" panose="02020603050405020304"/>
                        </a:rPr>
                        <a:t>，系统会根据用户添加的内容自动生成禁忌事项</a:t>
                      </a:r>
                      <a:r>
                        <a:rPr lang="zh-CN" sz="1400">
                          <a:latin typeface="Times New Roman" panose="02020603050405020304"/>
                          <a:ea typeface="楷体"/>
                          <a:cs typeface="Times New Roman" panose="02020603050405020304"/>
                        </a:rPr>
                        <a:t>。</a:t>
                      </a:r>
                      <a:endParaRPr lang="zh-CN" altLang="en-US"/>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7510">
                <a:tc>
                  <a:txBody>
                    <a:bodyPr>
                      <a:spAutoFit/>
                    </a:bodyPr>
                    <a:p>
                      <a:pPr indent="0" algn="ctr">
                        <a:buNone/>
                      </a:pPr>
                      <a:r>
                        <a:rPr lang="zh-CN" sz="1400">
                          <a:latin typeface="Times New Roman" panose="02020603050405020304"/>
                          <a:ea typeface="楷体"/>
                          <a:cs typeface="Times New Roman" panose="02020603050405020304"/>
                        </a:rPr>
                        <a:t>宠物资讯</a:t>
                      </a:r>
                      <a:endParaRPr lang="zh-CN" altLang="en-US"/>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spAutoFit/>
                    </a:bodyPr>
                    <a:p>
                      <a:pPr indent="266700">
                        <a:buNone/>
                      </a:pPr>
                      <a:r>
                        <a:rPr lang="zh-CN" sz="1400">
                          <a:latin typeface="Times New Roman" panose="02020603050405020304"/>
                          <a:ea typeface="楷体"/>
                          <a:cs typeface="Times New Roman" panose="02020603050405020304"/>
                        </a:rPr>
                        <a:t>为用户当前</a:t>
                      </a:r>
                      <a:r>
                        <a:rPr lang="zh-CN" altLang="en-US" sz="1400">
                          <a:latin typeface="Times New Roman" panose="02020603050405020304"/>
                          <a:ea typeface="楷体"/>
                          <a:cs typeface="Times New Roman" panose="02020603050405020304"/>
                        </a:rPr>
                        <a:t>推荐</a:t>
                      </a:r>
                      <a:r>
                        <a:rPr lang="zh-CN" sz="1400">
                          <a:latin typeface="Times New Roman" panose="02020603050405020304"/>
                          <a:ea typeface="楷体"/>
                          <a:cs typeface="Times New Roman" panose="02020603050405020304"/>
                        </a:rPr>
                        <a:t>相关实时资讯。</a:t>
                      </a:r>
                      <a:endParaRPr lang="zh-CN" altLang="en-US"/>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pic>
        <p:nvPicPr>
          <p:cNvPr id="7" name="图片 6" descr="upload_post_object_v2_3341602343"/>
          <p:cNvPicPr>
            <a:picLocks noChangeAspect="1"/>
          </p:cNvPicPr>
          <p:nvPr/>
        </p:nvPicPr>
        <p:blipFill>
          <a:blip r:embed="rId1"/>
          <a:stretch>
            <a:fillRect/>
          </a:stretch>
        </p:blipFill>
        <p:spPr>
          <a:xfrm>
            <a:off x="6863626" y="1206809"/>
            <a:ext cx="4041488" cy="4542423"/>
          </a:xfrm>
          <a:prstGeom prst="rect">
            <a:avLst/>
          </a:prstGeom>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711" y="1820068"/>
            <a:ext cx="5170311" cy="4120515"/>
          </a:xfrm>
        </p:spPr>
        <p:txBody>
          <a:bodyPr/>
          <a:lstStyle/>
          <a:p>
            <a:r>
              <a:rPr lang="zh-CN" altLang="en-US" dirty="0"/>
              <a:t>需求创意</a:t>
            </a:r>
            <a:endParaRPr lang="zh-CN" altLang="en-US" dirty="0"/>
          </a:p>
          <a:p>
            <a:pPr lvl="1" algn="l"/>
            <a:r>
              <a:rPr lang="zh-CN" altLang="en-US" dirty="0"/>
              <a:t>为宠物主人提供了一个综合性的宠物管理平台</a:t>
            </a:r>
            <a:endParaRPr lang="zh-CN" altLang="en-US" dirty="0"/>
          </a:p>
          <a:p>
            <a:pPr lvl="1" algn="l"/>
            <a:r>
              <a:rPr lang="zh-CN" altLang="en-US" dirty="0"/>
              <a:t>根据用户录入的宠物数据，软件自动生成可视化图表</a:t>
            </a:r>
            <a:endParaRPr lang="zh-CN" altLang="en-US"/>
          </a:p>
          <a:p>
            <a:pPr lvl="1" algn="l"/>
            <a:r>
              <a:rPr lang="zh-CN" altLang="en-US"/>
              <a:t>整合宠物医疗记录，包括疫苗接种</a:t>
            </a:r>
            <a:r>
              <a:rPr lang="zh-CN" altLang="en-US">
                <a:solidFill>
                  <a:schemeClr val="tx1"/>
                </a:solidFill>
              </a:rPr>
              <a:t>和</a:t>
            </a:r>
            <a:r>
              <a:rPr lang="zh-CN" altLang="en-US"/>
              <a:t>既往病史等，形成专属宠物健康档案，并自动生成禁忌事项</a:t>
            </a:r>
            <a:endParaRPr lang="zh-CN" altLang="en-US"/>
          </a:p>
          <a:p>
            <a:pPr lvl="1" algn="l"/>
            <a:r>
              <a:rPr lang="zh-CN" altLang="en-US"/>
              <a:t>推荐宠物相关资讯</a:t>
            </a:r>
            <a:endParaRPr lang="zh-CN" altLang="en-US"/>
          </a:p>
          <a:p>
            <a:pPr lvl="1" algn="l"/>
            <a:r>
              <a:rPr lang="zh-CN" altLang="en-US"/>
              <a:t>建立爱宠社区，为用户提供交流、展示的平台</a:t>
            </a:r>
            <a:endParaRPr lang="zh-CN" altLang="en-US" dirty="0"/>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2" name="矩形 1"/>
          <p:cNvSpPr/>
          <p:nvPr/>
        </p:nvSpPr>
        <p:spPr>
          <a:xfrm>
            <a:off x="6863644" y="1206810"/>
            <a:ext cx="4041423" cy="454240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7902222" y="5949244"/>
            <a:ext cx="1535289" cy="369332"/>
          </a:xfrm>
          <a:prstGeom prst="rect">
            <a:avLst/>
          </a:prstGeom>
          <a:noFill/>
        </p:spPr>
        <p:txBody>
          <a:bodyPr wrap="square" rtlCol="0">
            <a:spAutoFit/>
          </a:bodyPr>
          <a:lstStyle/>
          <a:p>
            <a:r>
              <a:rPr lang="zh-CN" altLang="en-US" dirty="0"/>
              <a:t>宣传彩页</a:t>
            </a:r>
            <a:endParaRPr lang="zh-CN" altLang="en-US" dirty="0"/>
          </a:p>
        </p:txBody>
      </p:sp>
      <p:pic>
        <p:nvPicPr>
          <p:cNvPr id="6" name="图片 5" descr="upload_post_object_v2_3341602343"/>
          <p:cNvPicPr>
            <a:picLocks noChangeAspect="1"/>
          </p:cNvPicPr>
          <p:nvPr/>
        </p:nvPicPr>
        <p:blipFill>
          <a:blip r:embed="rId1"/>
          <a:stretch>
            <a:fillRect/>
          </a:stretch>
        </p:blipFill>
        <p:spPr>
          <a:xfrm>
            <a:off x="6863603" y="1206747"/>
            <a:ext cx="4041518" cy="4542479"/>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软件需求分析</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02</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711" y="1712736"/>
            <a:ext cx="8342489" cy="1509395"/>
          </a:xfrm>
        </p:spPr>
        <p:txBody>
          <a:bodyPr/>
          <a:lstStyle/>
          <a:p>
            <a:r>
              <a:rPr lang="zh-CN" altLang="en-US" dirty="0"/>
              <a:t>软件用例模型（</a:t>
            </a:r>
            <a:r>
              <a:rPr lang="zh-CN" altLang="en-US" b="1" dirty="0">
                <a:solidFill>
                  <a:srgbClr val="000000"/>
                </a:solidFill>
                <a:cs typeface="Arial" panose="020B0604020202020204" pitchFamily="34" charset="0"/>
              </a:rPr>
              <a:t>共有</a:t>
            </a:r>
            <a:r>
              <a:rPr lang="en-US" altLang="zh-CN" b="1" dirty="0">
                <a:solidFill>
                  <a:srgbClr val="000000"/>
                </a:solidFill>
                <a:cs typeface="Arial" panose="020B0604020202020204" pitchFamily="34" charset="0"/>
              </a:rPr>
              <a:t>12</a:t>
            </a:r>
            <a:r>
              <a:rPr lang="zh-CN" altLang="en-US" b="1" dirty="0">
                <a:solidFill>
                  <a:srgbClr val="000000"/>
                </a:solidFill>
                <a:cs typeface="Arial" panose="020B0604020202020204" pitchFamily="34" charset="0"/>
              </a:rPr>
              <a:t>个用例</a:t>
            </a:r>
            <a:r>
              <a:rPr lang="zh-CN" altLang="en-US" dirty="0"/>
              <a:t>）</a:t>
            </a:r>
            <a:endParaRPr lang="zh-CN" altLang="en-US" dirty="0"/>
          </a:p>
          <a:p>
            <a:endParaRPr lang="zh-CN" altLang="en-US" dirty="0"/>
          </a:p>
          <a:p>
            <a:endParaRPr lang="zh-CN" altLang="en-US" dirty="0"/>
          </a:p>
        </p:txBody>
      </p:sp>
      <p:sp>
        <p:nvSpPr>
          <p:cNvPr id="9218" name="标题 1"/>
          <p:cNvSpPr>
            <a:spLocks noGrp="1"/>
          </p:cNvSpPr>
          <p:nvPr>
            <p:ph type="title" idx="4294967295"/>
          </p:nvPr>
        </p:nvSpPr>
        <p:spPr>
          <a:xfrm>
            <a:off x="1004711" y="906896"/>
            <a:ext cx="3759200"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pic>
        <p:nvPicPr>
          <p:cNvPr id="2" name="图片 1" descr="upload_post_object_v2_3997167741"/>
          <p:cNvPicPr>
            <a:picLocks noChangeAspect="1"/>
          </p:cNvPicPr>
          <p:nvPr/>
        </p:nvPicPr>
        <p:blipFill>
          <a:blip r:embed="rId1"/>
          <a:stretch>
            <a:fillRect/>
          </a:stretch>
        </p:blipFill>
        <p:spPr>
          <a:xfrm>
            <a:off x="6240258" y="780861"/>
            <a:ext cx="4556629" cy="5317298"/>
          </a:xfrm>
          <a:prstGeom prst="rect">
            <a:avLst/>
          </a:prstGeom>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1-</a:t>
            </a:r>
            <a:r>
              <a:rPr lang="zh-CN" altLang="en-US" dirty="0"/>
              <a:t>宠物数据记录用例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379" y="265257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endParaRPr lang="zh-CN" altLang="en-US" sz="1000"/>
          </a:p>
          <a:p>
            <a:pPr algn="l"/>
            <a:r>
              <a:rPr lang="zh-CN" altLang="en-US" sz="1000"/>
              <a:t>业务目标</a:t>
            </a:r>
            <a:r>
              <a:rPr lang="en-US" altLang="zh-CN" sz="1000"/>
              <a:t>: </a:t>
            </a:r>
            <a:r>
              <a:rPr lang="zh-CN" altLang="en-US" sz="1000"/>
              <a:t>用户能够在为宠物录入宠物体重、年龄每日进食数据等在内的各类信息，并为一些数据生成图表</a:t>
            </a:r>
            <a:endParaRPr lang="zh-CN" altLang="en-US" sz="1000"/>
          </a:p>
          <a:p>
            <a:pPr algn="l"/>
            <a:r>
              <a:rPr lang="zh-CN" altLang="en-US" sz="1000"/>
              <a:t>执行者</a:t>
            </a:r>
            <a:r>
              <a:rPr lang="en-US" altLang="zh-CN" sz="1000"/>
              <a:t>: </a:t>
            </a:r>
            <a:r>
              <a:rPr lang="zh-CN" altLang="en-US" sz="1000"/>
              <a:t>用户</a:t>
            </a:r>
            <a:r>
              <a:rPr lang="en-US" altLang="zh-CN" sz="1000"/>
              <a:t> </a:t>
            </a:r>
            <a:endParaRPr lang="en-US" altLang="zh-CN" sz="1000"/>
          </a:p>
          <a:p>
            <a:pPr algn="l"/>
            <a:r>
              <a:rPr lang="zh-CN" altLang="en-US" sz="1000"/>
              <a:t>触发条件</a:t>
            </a:r>
            <a:r>
              <a:rPr lang="en-US" altLang="zh-CN" sz="1000"/>
              <a:t>: </a:t>
            </a:r>
            <a:r>
              <a:rPr lang="zh-CN" altLang="en-US" sz="1000"/>
              <a:t>用户选择修改数据记录</a:t>
            </a:r>
            <a:endParaRPr lang="zh-CN" altLang="en-US" sz="1000"/>
          </a:p>
          <a:p>
            <a:pPr algn="l"/>
            <a:r>
              <a:rPr lang="zh-CN" altLang="en-US" sz="1000"/>
              <a:t>前置条件</a:t>
            </a:r>
            <a:r>
              <a:rPr lang="en-US" altLang="zh-CN" sz="1000"/>
              <a:t>:</a:t>
            </a:r>
            <a:r>
              <a:rPr lang="zh-CN" altLang="en-US" sz="1000"/>
              <a:t>软件已运行完成，登录</a:t>
            </a:r>
            <a:endParaRPr lang="zh-CN" altLang="en-US" sz="1000"/>
          </a:p>
          <a:p>
            <a:pPr algn="l"/>
            <a:r>
              <a:rPr lang="zh-CN" altLang="en-US" sz="1000"/>
              <a:t>基本交互动作过程</a:t>
            </a:r>
            <a:r>
              <a:rPr lang="en-US" altLang="zh-CN" sz="1000"/>
              <a:t>:</a:t>
            </a:r>
            <a:endParaRPr lang="en-US" altLang="zh-CN" sz="1000"/>
          </a:p>
          <a:p>
            <a:pPr algn="l"/>
            <a:r>
              <a:rPr lang="en-US" altLang="zh-CN" sz="1000"/>
              <a:t>1.</a:t>
            </a:r>
            <a:r>
              <a:rPr lang="zh-CN" altLang="en-US" sz="1000"/>
              <a:t>系统显示可录入的数据类别列表</a:t>
            </a:r>
            <a:endParaRPr lang="zh-CN" altLang="en-US" sz="1000"/>
          </a:p>
          <a:p>
            <a:pPr algn="l"/>
            <a:r>
              <a:rPr lang="en-US" altLang="zh-CN" sz="1000"/>
              <a:t>2.</a:t>
            </a:r>
            <a:r>
              <a:rPr lang="zh-CN" altLang="en-US" sz="1000"/>
              <a:t>用户选择要录入的数据类别，并输入相关信息</a:t>
            </a:r>
            <a:endParaRPr lang="zh-CN" altLang="en-US" sz="1000"/>
          </a:p>
          <a:p>
            <a:pPr algn="l"/>
            <a:r>
              <a:rPr lang="en-US" altLang="zh-CN" sz="1000"/>
              <a:t>3.</a:t>
            </a:r>
            <a:r>
              <a:rPr lang="zh-CN" altLang="en-US" sz="1000"/>
              <a:t>系统保存用户输入的数据并在宠物档案中更新显示</a:t>
            </a:r>
            <a:endParaRPr lang="zh-CN" altLang="en-US" sz="1000"/>
          </a:p>
          <a:p>
            <a:pPr algn="l"/>
            <a:r>
              <a:rPr lang="zh-CN" altLang="en-US" sz="1000"/>
              <a:t>扩展交互动作过程</a:t>
            </a:r>
            <a:r>
              <a:rPr lang="en-US" altLang="zh-CN" sz="1000"/>
              <a:t>:</a:t>
            </a:r>
            <a:endParaRPr lang="en-US" altLang="zh-CN" sz="1000"/>
          </a:p>
          <a:p>
            <a:pPr algn="l"/>
            <a:r>
              <a:rPr lang="en-US" altLang="zh-CN" sz="1000"/>
              <a:t>3a </a:t>
            </a:r>
            <a:r>
              <a:rPr lang="zh-CN" altLang="en-US" sz="1000"/>
              <a:t>用户输入的数据格式不正确</a:t>
            </a:r>
            <a:endParaRPr lang="zh-CN" altLang="en-US" sz="1000"/>
          </a:p>
          <a:p>
            <a:pPr algn="l"/>
            <a:r>
              <a:rPr lang="en-US" altLang="zh-CN" sz="1000"/>
              <a:t>3a1 </a:t>
            </a:r>
            <a:r>
              <a:rPr lang="zh-CN" altLang="en-US" sz="1000"/>
              <a:t>系统提示错误并要求用户重新输入</a:t>
            </a:r>
            <a:endParaRPr lang="zh-CN" altLang="en-US" sz="1000"/>
          </a:p>
          <a:p>
            <a:pPr algn="l"/>
            <a:r>
              <a:rPr lang="zh-CN" altLang="en-US" sz="1000"/>
              <a:t>后置条件</a:t>
            </a:r>
            <a:r>
              <a:rPr lang="en-US" altLang="zh-CN" sz="1000"/>
              <a:t>: </a:t>
            </a:r>
            <a:r>
              <a:rPr lang="zh-CN" altLang="en-US" sz="1000"/>
              <a:t>宠物的相关数据被成功记录并保存，用户可以在刷新后的页面中查看最新数据</a:t>
            </a:r>
            <a:endParaRPr lang="zh-CN" altLang="en-US" sz="1000"/>
          </a:p>
          <a:p>
            <a:pPr algn="l"/>
            <a:r>
              <a:rPr lang="zh-CN" altLang="en-US" sz="1000"/>
              <a:t>业务规则</a:t>
            </a:r>
            <a:r>
              <a:rPr lang="en-US" altLang="zh-CN" sz="1000"/>
              <a:t>: </a:t>
            </a:r>
            <a:r>
              <a:rPr lang="zh-CN" altLang="en-US" sz="1000"/>
              <a:t>用户必须按照系统规定的类别和格式录入数据，以确保数据的准确性和一致性</a:t>
            </a:r>
            <a:endParaRPr lang="zh-CN" altLang="en-US" sz="1000"/>
          </a:p>
          <a:p>
            <a:pPr algn="l"/>
            <a:r>
              <a:rPr lang="zh-CN" altLang="en-US" sz="1000"/>
              <a:t>性能需求</a:t>
            </a:r>
            <a:r>
              <a:rPr lang="en-US" altLang="zh-CN" sz="1000"/>
              <a:t>: </a:t>
            </a:r>
            <a:r>
              <a:rPr lang="zh-CN" altLang="en-US" sz="1000"/>
              <a:t>用户输入信息后，能在</a:t>
            </a:r>
            <a:r>
              <a:rPr lang="en-US" altLang="zh-CN" sz="1000"/>
              <a:t>3s</a:t>
            </a:r>
            <a:r>
              <a:rPr lang="zh-CN" altLang="en-US" sz="1000"/>
              <a:t>内响应用户发送的请求，并确认用户输入结果的正确性</a:t>
            </a:r>
            <a:endParaRPr lang="zh-CN" altLang="en-US" sz="1000"/>
          </a:p>
          <a:p>
            <a:pPr algn="l"/>
            <a:r>
              <a:rPr lang="zh-CN" altLang="en-US" sz="1000"/>
              <a:t>可靠性需求：用户使用该系统时</a:t>
            </a:r>
            <a:r>
              <a:rPr lang="en-US" altLang="zh-CN" sz="1000"/>
              <a:t>,</a:t>
            </a:r>
            <a:r>
              <a:rPr lang="zh-CN" altLang="en-US" sz="1000"/>
              <a:t>手机客户端能够访问</a:t>
            </a:r>
            <a:r>
              <a:rPr lang="en-US" altLang="zh-CN" sz="1000"/>
              <a:t>,</a:t>
            </a:r>
            <a:r>
              <a:rPr lang="zh-CN" altLang="en-US" sz="1000"/>
              <a:t>且系统具备数据验证功能，确保用户输入的数据符合预设格式，能够正常保存用户输入的宠物数据，系统支持</a:t>
            </a:r>
            <a:r>
              <a:rPr lang="en-US" altLang="zh-CN" sz="1000"/>
              <a:t>7*24</a:t>
            </a:r>
            <a:r>
              <a:rPr lang="zh-CN" altLang="en-US" sz="1000"/>
              <a:t>长期稳定运行</a:t>
            </a:r>
            <a:endParaRPr lang="zh-CN" altLang="en-US" sz="1000"/>
          </a:p>
          <a:p>
            <a:pPr algn="ctr"/>
            <a:endParaRPr lang="zh-CN" altLang="en-US" sz="10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宠物数据记录用例描述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t>宠物数据记录用例分析顺序图</a:t>
            </a:r>
            <a:endParaRPr lang="zh-CN" altLang="en-US" dirty="0"/>
          </a:p>
        </p:txBody>
      </p:sp>
      <p:pic>
        <p:nvPicPr>
          <p:cNvPr id="7" name="图片 6" descr="upload_post_object_v2_1727020304"/>
          <p:cNvPicPr>
            <a:picLocks noChangeAspect="1"/>
          </p:cNvPicPr>
          <p:nvPr/>
        </p:nvPicPr>
        <p:blipFill>
          <a:blip r:embed="rId1"/>
          <a:stretch>
            <a:fillRect/>
          </a:stretch>
        </p:blipFill>
        <p:spPr>
          <a:xfrm>
            <a:off x="6688646" y="3009058"/>
            <a:ext cx="4481703" cy="2687911"/>
          </a:xfrm>
          <a:prstGeom prst="rect">
            <a:avLst/>
          </a:prstGeom>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665374" y="1546119"/>
            <a:ext cx="9798755" cy="993775"/>
          </a:xfrm>
        </p:spPr>
        <p:txBody>
          <a:bodyPr/>
          <a:lstStyle/>
          <a:p>
            <a:r>
              <a:rPr lang="zh-CN" altLang="en-US"/>
              <a:t>用例描述及分析顺序图</a:t>
            </a:r>
            <a:endParaRPr lang="en-US" altLang="zh-CN" dirty="0"/>
          </a:p>
          <a:p>
            <a:r>
              <a:rPr lang="en-US" altLang="zh-CN" dirty="0"/>
              <a:t>2-</a:t>
            </a:r>
            <a:r>
              <a:rPr lang="zh-CN" altLang="en-US" dirty="0"/>
              <a:t>发布用例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665374" y="2539894"/>
            <a:ext cx="5346765" cy="3543078"/>
          </a:xfrm>
          <a:prstGeom prst="rect">
            <a:avLst/>
          </a:prstGeom>
        </p:spPr>
        <p:style>
          <a:lnRef idx="2">
            <a:schemeClr val="accent2"/>
          </a:lnRef>
          <a:fillRef idx="1">
            <a:schemeClr val="lt1"/>
          </a:fillRef>
          <a:effectRef idx="0">
            <a:schemeClr val="accent2"/>
          </a:effectRef>
          <a:fontRef idx="minor">
            <a:schemeClr val="dk1"/>
          </a:fontRef>
        </p:style>
        <p:txBody>
          <a:bodyPr rtlCol="0" anchor="ctr">
            <a:noAutofit/>
          </a:bodyPr>
          <a:lstStyle/>
          <a:p>
            <a:pPr algn="l"/>
            <a:r>
              <a:rPr lang="zh-CN" altLang="en-US" sz="1400"/>
              <a:t>业务目标</a:t>
            </a:r>
            <a:r>
              <a:rPr lang="en-US" altLang="zh-CN" sz="1400"/>
              <a:t>: </a:t>
            </a:r>
            <a:r>
              <a:rPr lang="zh-CN" altLang="en-US" sz="1400"/>
              <a:t>用户可以在社区中分享与宠物相关的信息及经验等</a:t>
            </a:r>
            <a:endParaRPr lang="zh-CN" altLang="en-US" sz="1400"/>
          </a:p>
          <a:p>
            <a:pPr algn="l"/>
            <a:r>
              <a:rPr lang="zh-CN" altLang="en-US" sz="1400"/>
              <a:t>执行者</a:t>
            </a:r>
            <a:r>
              <a:rPr lang="en-US" altLang="zh-CN" sz="1400"/>
              <a:t>: </a:t>
            </a:r>
            <a:r>
              <a:rPr lang="zh-CN" altLang="en-US" sz="1400"/>
              <a:t>用户</a:t>
            </a:r>
            <a:endParaRPr lang="zh-CN" altLang="en-US" sz="1400"/>
          </a:p>
          <a:p>
            <a:pPr algn="l"/>
            <a:r>
              <a:rPr lang="zh-CN" altLang="en-US" sz="1400"/>
              <a:t>触发条件</a:t>
            </a:r>
            <a:r>
              <a:rPr lang="en-US" altLang="zh-CN" sz="1400"/>
              <a:t>: </a:t>
            </a:r>
            <a:r>
              <a:rPr lang="zh-CN" altLang="en-US" sz="1400"/>
              <a:t>用户点击</a:t>
            </a:r>
            <a:r>
              <a:rPr lang="en-US" altLang="zh-CN" sz="1400"/>
              <a:t>“+”</a:t>
            </a:r>
            <a:endParaRPr lang="en-US" altLang="zh-CN" sz="1400"/>
          </a:p>
          <a:p>
            <a:pPr algn="l"/>
            <a:r>
              <a:rPr lang="zh-CN" altLang="en-US" sz="1400"/>
              <a:t>前置条件</a:t>
            </a:r>
            <a:r>
              <a:rPr lang="en-US" altLang="zh-CN" sz="1400"/>
              <a:t>: </a:t>
            </a:r>
            <a:r>
              <a:rPr lang="zh-CN" altLang="en-US" sz="1400"/>
              <a:t>用户已登录，并进入</a:t>
            </a:r>
            <a:r>
              <a:rPr lang="en-US" altLang="zh-CN" sz="1400"/>
              <a:t>“</a:t>
            </a:r>
            <a:r>
              <a:rPr lang="zh-CN" altLang="en-US" sz="1400"/>
              <a:t>爱宠</a:t>
            </a:r>
            <a:r>
              <a:rPr lang="en-US" altLang="zh-CN" sz="1400"/>
              <a:t>”</a:t>
            </a:r>
            <a:r>
              <a:rPr lang="zh-CN" altLang="en-US" sz="1400"/>
              <a:t>社区</a:t>
            </a:r>
            <a:endParaRPr lang="zh-CN" altLang="en-US" sz="1400"/>
          </a:p>
          <a:p>
            <a:pPr algn="l"/>
            <a:r>
              <a:rPr lang="zh-CN" altLang="en-US" sz="1400"/>
              <a:t>基本交互动作过程</a:t>
            </a:r>
            <a:r>
              <a:rPr lang="en-US" altLang="zh-CN" sz="1400"/>
              <a:t>:</a:t>
            </a:r>
            <a:endParaRPr lang="en-US" altLang="zh-CN" sz="1400"/>
          </a:p>
          <a:p>
            <a:pPr algn="l"/>
            <a:r>
              <a:rPr lang="en-US" altLang="zh-CN" sz="1400"/>
              <a:t>1.</a:t>
            </a:r>
            <a:r>
              <a:rPr lang="zh-CN" altLang="en-US" sz="1400"/>
              <a:t>用户输入分享内容，选择发布</a:t>
            </a:r>
            <a:endParaRPr lang="zh-CN" altLang="en-US" sz="1400"/>
          </a:p>
          <a:p>
            <a:pPr algn="l"/>
            <a:r>
              <a:rPr lang="en-US" altLang="zh-CN" sz="1400"/>
              <a:t>2.</a:t>
            </a:r>
            <a:r>
              <a:rPr lang="zh-CN" altLang="en-US" sz="1400"/>
              <a:t>系统保存分享内容，并更新分享贴列表</a:t>
            </a:r>
            <a:endParaRPr lang="zh-CN" altLang="en-US" sz="1400"/>
          </a:p>
          <a:p>
            <a:pPr algn="l"/>
            <a:r>
              <a:rPr lang="en-US" altLang="zh-CN" sz="1400"/>
              <a:t>3.</a:t>
            </a:r>
            <a:r>
              <a:rPr lang="zh-CN" altLang="en-US" sz="1400"/>
              <a:t>系统显示更新后的分享贴列表</a:t>
            </a:r>
            <a:endParaRPr lang="zh-CN" altLang="en-US" sz="1400"/>
          </a:p>
          <a:p>
            <a:pPr algn="l"/>
            <a:r>
              <a:rPr lang="zh-CN" altLang="en-US" sz="1400"/>
              <a:t>扩展交互动作过程</a:t>
            </a:r>
            <a:r>
              <a:rPr lang="en-US" altLang="zh-CN" sz="1400"/>
              <a:t>:</a:t>
            </a:r>
            <a:r>
              <a:rPr lang="zh-CN" altLang="en-US" sz="1400"/>
              <a:t>无</a:t>
            </a:r>
            <a:endParaRPr lang="zh-CN" altLang="en-US" sz="1400"/>
          </a:p>
          <a:p>
            <a:pPr algn="l"/>
            <a:r>
              <a:rPr lang="zh-CN" altLang="en-US" sz="1400"/>
              <a:t>后置条件</a:t>
            </a:r>
            <a:r>
              <a:rPr lang="en-US" altLang="zh-CN" sz="1400"/>
              <a:t>: </a:t>
            </a:r>
            <a:r>
              <a:rPr lang="zh-CN" altLang="en-US" sz="1400"/>
              <a:t>用户能在更新的分享贴列表中找到自己的分享贴，并可以接收到其他社区成员的反馈，如评论等</a:t>
            </a:r>
            <a:endParaRPr lang="zh-CN" altLang="en-US" sz="1400"/>
          </a:p>
          <a:p>
            <a:pPr algn="l"/>
            <a:r>
              <a:rPr lang="zh-CN" altLang="en-US" sz="1400"/>
              <a:t>业务规则</a:t>
            </a:r>
            <a:r>
              <a:rPr lang="en-US" altLang="zh-CN" sz="1400"/>
              <a:t>: </a:t>
            </a:r>
            <a:r>
              <a:rPr lang="zh-CN" altLang="en-US" sz="1400"/>
              <a:t>无</a:t>
            </a:r>
            <a:endParaRPr lang="zh-CN" altLang="en-US" sz="1400"/>
          </a:p>
          <a:p>
            <a:pPr algn="l"/>
            <a:r>
              <a:rPr lang="zh-CN" altLang="en-US" sz="1400"/>
              <a:t>性能需求</a:t>
            </a:r>
            <a:r>
              <a:rPr lang="en-US" altLang="zh-CN" sz="1400"/>
              <a:t>: </a:t>
            </a:r>
            <a:r>
              <a:rPr lang="zh-CN" altLang="en-US" sz="1400"/>
              <a:t>社区的交互设计应确保用户易于浏览和发布内容</a:t>
            </a:r>
            <a:endParaRPr lang="zh-CN" altLang="en-US" sz="1400"/>
          </a:p>
          <a:p>
            <a:pPr algn="l"/>
            <a:r>
              <a:rPr lang="zh-CN" altLang="en-US" sz="1400"/>
              <a:t>可靠性需求：</a:t>
            </a:r>
            <a:r>
              <a:rPr lang="zh-CN" altLang="en-US" sz="1400">
                <a:solidFill>
                  <a:schemeClr val="dk1"/>
                </a:solidFill>
              </a:rPr>
              <a:t>无</a:t>
            </a:r>
            <a:endParaRPr lang="zh-CN" altLang="en-US" sz="1400">
              <a:solidFill>
                <a:schemeClr val="dk1"/>
              </a:solidFill>
            </a:endParaRPr>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发布用例描述</a:t>
            </a:r>
            <a:endParaRPr lang="zh-CN" altLang="en-US" dirty="0"/>
          </a:p>
        </p:txBody>
      </p:sp>
      <p:sp>
        <p:nvSpPr>
          <p:cNvPr id="5" name="矩形 4"/>
          <p:cNvSpPr/>
          <p:nvPr/>
        </p:nvSpPr>
        <p:spPr>
          <a:xfrm>
            <a:off x="6454651" y="2539894"/>
            <a:ext cx="5417009" cy="354307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368300"/>
          </a:xfrm>
          <a:prstGeom prst="rect">
            <a:avLst/>
          </a:prstGeom>
          <a:noFill/>
        </p:spPr>
        <p:txBody>
          <a:bodyPr wrap="square" rtlCol="0">
            <a:spAutoFit/>
          </a:bodyPr>
          <a:lstStyle/>
          <a:p>
            <a:pPr algn="ctr"/>
            <a:r>
              <a:rPr lang="zh-CN" altLang="en-US" dirty="0"/>
              <a:t>发布用例分析顺序图</a:t>
            </a:r>
            <a:endParaRPr lang="zh-CN" altLang="en-US" dirty="0"/>
          </a:p>
        </p:txBody>
      </p:sp>
      <p:pic>
        <p:nvPicPr>
          <p:cNvPr id="17" name="图片 17"/>
          <p:cNvPicPr>
            <a:picLocks noChangeAspect="1"/>
          </p:cNvPicPr>
          <p:nvPr/>
        </p:nvPicPr>
        <p:blipFill>
          <a:blip r:embed="rId1"/>
          <a:stretch>
            <a:fillRect/>
          </a:stretch>
        </p:blipFill>
        <p:spPr>
          <a:xfrm>
            <a:off x="6454671" y="2725011"/>
            <a:ext cx="5188888" cy="2848144"/>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707673" y="1436525"/>
            <a:ext cx="9798755" cy="993775"/>
          </a:xfrm>
        </p:spPr>
        <p:txBody>
          <a:bodyPr/>
          <a:lstStyle/>
          <a:p>
            <a:r>
              <a:rPr lang="zh-CN" altLang="en-US"/>
              <a:t>用例描述及分析顺序图</a:t>
            </a:r>
            <a:endParaRPr lang="en-US" altLang="zh-CN" dirty="0"/>
          </a:p>
          <a:p>
            <a:r>
              <a:rPr lang="en-US" altLang="zh-CN" dirty="0"/>
              <a:t>3-</a:t>
            </a:r>
            <a:r>
              <a:rPr lang="zh-CN" altLang="en-US" dirty="0"/>
              <a:t>评论用例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484555" y="2340477"/>
            <a:ext cx="5652086" cy="354309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400"/>
              <a:t>业务目标</a:t>
            </a:r>
            <a:r>
              <a:rPr lang="en-US" altLang="zh-CN" sz="1400"/>
              <a:t>: </a:t>
            </a:r>
            <a:r>
              <a:rPr lang="zh-CN" altLang="en-US" sz="1400"/>
              <a:t>用户可以在社区中通过评论与其他用户交流经验</a:t>
            </a:r>
            <a:endParaRPr lang="zh-CN" altLang="en-US" sz="1400"/>
          </a:p>
          <a:p>
            <a:pPr algn="l"/>
            <a:r>
              <a:rPr lang="zh-CN" altLang="en-US" sz="1400"/>
              <a:t>执行者</a:t>
            </a:r>
            <a:r>
              <a:rPr lang="en-US" altLang="zh-CN" sz="1400"/>
              <a:t>: </a:t>
            </a:r>
            <a:r>
              <a:rPr lang="zh-CN" altLang="en-US" sz="1400"/>
              <a:t>用户</a:t>
            </a:r>
            <a:endParaRPr lang="zh-CN" altLang="en-US" sz="1400"/>
          </a:p>
          <a:p>
            <a:pPr algn="l"/>
            <a:r>
              <a:rPr lang="zh-CN" altLang="en-US" sz="1400"/>
              <a:t>触发条件</a:t>
            </a:r>
            <a:r>
              <a:rPr lang="en-US" altLang="zh-CN" sz="1400"/>
              <a:t>: </a:t>
            </a:r>
            <a:r>
              <a:rPr lang="zh-CN" altLang="en-US" sz="1400"/>
              <a:t>用户点击评论按钮</a:t>
            </a:r>
            <a:endParaRPr lang="zh-CN" altLang="en-US" sz="1400"/>
          </a:p>
          <a:p>
            <a:pPr algn="l"/>
            <a:r>
              <a:rPr lang="zh-CN" altLang="en-US" sz="1400"/>
              <a:t>前置条件</a:t>
            </a:r>
            <a:r>
              <a:rPr lang="en-US" altLang="zh-CN" sz="1400"/>
              <a:t>: </a:t>
            </a:r>
            <a:r>
              <a:rPr lang="zh-CN" altLang="en-US" sz="1400"/>
              <a:t>用户已登陆系统，进入</a:t>
            </a:r>
            <a:r>
              <a:rPr lang="en-US" altLang="zh-CN" sz="1400"/>
              <a:t>“</a:t>
            </a:r>
            <a:r>
              <a:rPr lang="zh-CN" altLang="en-US" sz="1400"/>
              <a:t>爱宠</a:t>
            </a:r>
            <a:r>
              <a:rPr lang="en-US" altLang="zh-CN" sz="1400"/>
              <a:t>”</a:t>
            </a:r>
            <a:r>
              <a:rPr lang="zh-CN" altLang="en-US" sz="1400"/>
              <a:t>社区</a:t>
            </a:r>
            <a:endParaRPr lang="zh-CN" altLang="en-US" sz="1400"/>
          </a:p>
          <a:p>
            <a:pPr algn="l"/>
            <a:r>
              <a:rPr lang="zh-CN" altLang="en-US" sz="1400"/>
              <a:t>基本交互动作过程</a:t>
            </a:r>
            <a:r>
              <a:rPr lang="en-US" altLang="zh-CN" sz="1400"/>
              <a:t>:</a:t>
            </a:r>
            <a:endParaRPr lang="en-US" altLang="zh-CN" sz="1400"/>
          </a:p>
          <a:p>
            <a:pPr algn="l"/>
            <a:r>
              <a:rPr lang="en-US" altLang="zh-CN" sz="1400"/>
              <a:t>1.</a:t>
            </a:r>
            <a:r>
              <a:rPr lang="zh-CN" altLang="en-US" sz="1400"/>
              <a:t>用户给想要评论的分享贴填写评论</a:t>
            </a:r>
            <a:endParaRPr lang="zh-CN" altLang="en-US" sz="1400"/>
          </a:p>
          <a:p>
            <a:pPr algn="l"/>
            <a:r>
              <a:rPr lang="en-US" altLang="zh-CN" sz="1400"/>
              <a:t>2.</a:t>
            </a:r>
            <a:r>
              <a:rPr lang="zh-CN" altLang="en-US" sz="1400"/>
              <a:t>系统保存评论内容，并更新该分享贴的评论</a:t>
            </a:r>
            <a:endParaRPr lang="zh-CN" altLang="en-US" sz="1400"/>
          </a:p>
          <a:p>
            <a:pPr algn="l"/>
            <a:r>
              <a:rPr lang="en-US" altLang="zh-CN" sz="1400"/>
              <a:t>3.</a:t>
            </a:r>
            <a:r>
              <a:rPr lang="zh-CN" altLang="en-US" sz="1400"/>
              <a:t>系统更新分享贴列表，并显示更新后的分享贴列表</a:t>
            </a:r>
            <a:endParaRPr lang="zh-CN" altLang="en-US" sz="1400"/>
          </a:p>
          <a:p>
            <a:pPr algn="l"/>
            <a:r>
              <a:rPr lang="zh-CN" altLang="en-US" sz="1400"/>
              <a:t>扩展交互动作过程</a:t>
            </a:r>
            <a:r>
              <a:rPr lang="en-US" altLang="zh-CN" sz="1400"/>
              <a:t>:</a:t>
            </a:r>
            <a:r>
              <a:rPr lang="zh-CN" altLang="en-US" sz="1400"/>
              <a:t>无</a:t>
            </a:r>
            <a:endParaRPr lang="zh-CN" altLang="en-US" sz="1400"/>
          </a:p>
          <a:p>
            <a:pPr algn="l"/>
            <a:r>
              <a:rPr lang="zh-CN" altLang="en-US" sz="1400"/>
              <a:t>后置条件</a:t>
            </a:r>
            <a:r>
              <a:rPr lang="en-US" altLang="zh-CN" sz="1400"/>
              <a:t>: </a:t>
            </a:r>
            <a:r>
              <a:rPr lang="zh-CN" altLang="en-US" sz="1400"/>
              <a:t>用户能在更新的分享贴评论中找到自己的评论，并可以接收到其他用户的反馈，如回复等</a:t>
            </a:r>
            <a:endParaRPr lang="zh-CN" altLang="en-US" sz="1400"/>
          </a:p>
          <a:p>
            <a:pPr algn="l"/>
            <a:r>
              <a:rPr lang="zh-CN" altLang="en-US" sz="1400"/>
              <a:t>业务规则</a:t>
            </a:r>
            <a:r>
              <a:rPr lang="en-US" altLang="zh-CN" sz="1400"/>
              <a:t>: </a:t>
            </a:r>
            <a:r>
              <a:rPr lang="zh-CN" altLang="en-US" sz="1400"/>
              <a:t>无</a:t>
            </a:r>
            <a:endParaRPr lang="zh-CN" altLang="en-US" sz="1400"/>
          </a:p>
          <a:p>
            <a:pPr algn="l"/>
            <a:r>
              <a:rPr lang="zh-CN" altLang="en-US" sz="1400"/>
              <a:t>性能需求</a:t>
            </a:r>
            <a:r>
              <a:rPr lang="en-US" altLang="zh-CN" sz="1400"/>
              <a:t>: </a:t>
            </a:r>
            <a:r>
              <a:rPr lang="zh-CN" altLang="en-US" sz="1400"/>
              <a:t>社区评论的交互设计应确保能够多次评论和回复</a:t>
            </a:r>
            <a:endParaRPr lang="zh-CN" altLang="en-US" sz="1400"/>
          </a:p>
          <a:p>
            <a:pPr algn="l"/>
            <a:r>
              <a:rPr lang="zh-CN" altLang="en-US" sz="1400"/>
              <a:t>可靠性需求：</a:t>
            </a:r>
            <a:r>
              <a:rPr lang="en-US" altLang="zh-CN" sz="1400"/>
              <a:t>“</a:t>
            </a:r>
            <a:r>
              <a:rPr lang="zh-CN" altLang="en-US" sz="1400"/>
              <a:t>爱宠</a:t>
            </a:r>
            <a:r>
              <a:rPr lang="en-US" altLang="zh-CN" sz="1400"/>
              <a:t>”</a:t>
            </a:r>
            <a:r>
              <a:rPr lang="zh-CN" altLang="en-US" sz="1400"/>
              <a:t>社区各应该确保种情况下都稳定运行，不会出现崩溃或者数据丢失的情况，确保用户发布的内容不会乱码</a:t>
            </a:r>
            <a:endParaRPr lang="zh-CN" altLang="en-US" sz="14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评论用例描述</a:t>
            </a:r>
            <a:endParaRPr lang="zh-CN" altLang="en-US" dirty="0"/>
          </a:p>
        </p:txBody>
      </p:sp>
      <p:sp>
        <p:nvSpPr>
          <p:cNvPr id="5" name="矩形 4"/>
          <p:cNvSpPr/>
          <p:nvPr/>
        </p:nvSpPr>
        <p:spPr>
          <a:xfrm>
            <a:off x="6591294" y="2340451"/>
            <a:ext cx="5143824" cy="354311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368300"/>
          </a:xfrm>
          <a:prstGeom prst="rect">
            <a:avLst/>
          </a:prstGeom>
          <a:noFill/>
        </p:spPr>
        <p:txBody>
          <a:bodyPr wrap="square" rtlCol="0">
            <a:spAutoFit/>
          </a:bodyPr>
          <a:lstStyle/>
          <a:p>
            <a:pPr algn="ctr"/>
            <a:r>
              <a:rPr lang="zh-CN" altLang="en-US" dirty="0"/>
              <a:t>评论用例分析顺序图</a:t>
            </a:r>
            <a:endParaRPr lang="zh-CN" altLang="en-US" dirty="0"/>
          </a:p>
        </p:txBody>
      </p:sp>
      <p:pic>
        <p:nvPicPr>
          <p:cNvPr id="22" name="图片 22"/>
          <p:cNvPicPr>
            <a:picLocks noChangeAspect="1"/>
          </p:cNvPicPr>
          <p:nvPr/>
        </p:nvPicPr>
        <p:blipFill>
          <a:blip r:embed="rId1"/>
          <a:stretch>
            <a:fillRect/>
          </a:stretch>
        </p:blipFill>
        <p:spPr>
          <a:xfrm>
            <a:off x="6670337" y="3151754"/>
            <a:ext cx="4985708" cy="2429388"/>
          </a:xfrm>
          <a:prstGeom prst="rect">
            <a:avLst/>
          </a:prstGeom>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08756" y="1507808"/>
            <a:ext cx="9798755" cy="993775"/>
          </a:xfrm>
        </p:spPr>
        <p:txBody>
          <a:bodyPr/>
          <a:lstStyle/>
          <a:p>
            <a:r>
              <a:rPr lang="zh-CN" altLang="en-US"/>
              <a:t>用例描述及分析顺序图</a:t>
            </a:r>
            <a:endParaRPr lang="zh-CN" altLang="en-US"/>
          </a:p>
          <a:p>
            <a:r>
              <a:rPr lang="en-US" altLang="zh-CN" dirty="0"/>
              <a:t>4-</a:t>
            </a:r>
            <a:r>
              <a:rPr lang="zh-CN" altLang="en-US" dirty="0"/>
              <a:t>宠物资讯用例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529418" y="2501583"/>
            <a:ext cx="5513840" cy="362979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400"/>
              <a:t>业务目标</a:t>
            </a:r>
            <a:r>
              <a:rPr lang="en-US" altLang="zh-CN" sz="1400"/>
              <a:t>: </a:t>
            </a:r>
            <a:r>
              <a:rPr lang="zh-CN" altLang="en-US" sz="1400"/>
              <a:t>用户使用该应用时，系统自动推送与宠物相关的实时新闻和资讯。</a:t>
            </a:r>
            <a:endParaRPr lang="zh-CN" altLang="en-US" sz="1400"/>
          </a:p>
          <a:p>
            <a:pPr algn="l"/>
            <a:r>
              <a:rPr lang="zh-CN" altLang="en-US" sz="1400"/>
              <a:t>执行者</a:t>
            </a:r>
            <a:r>
              <a:rPr lang="en-US" altLang="zh-CN" sz="1400"/>
              <a:t>: </a:t>
            </a:r>
            <a:r>
              <a:rPr lang="zh-CN" altLang="en-US" sz="1400"/>
              <a:t>用户</a:t>
            </a:r>
            <a:endParaRPr lang="zh-CN" altLang="en-US" sz="1400"/>
          </a:p>
          <a:p>
            <a:pPr algn="l"/>
            <a:r>
              <a:rPr lang="zh-CN" altLang="en-US" sz="1400"/>
              <a:t>触发条件</a:t>
            </a:r>
            <a:r>
              <a:rPr lang="en-US" altLang="zh-CN" sz="1400"/>
              <a:t>: </a:t>
            </a:r>
            <a:r>
              <a:rPr lang="zh-CN" altLang="en-US" sz="1400"/>
              <a:t>用户点击资讯按钮</a:t>
            </a:r>
            <a:endParaRPr lang="zh-CN" altLang="en-US" sz="1400"/>
          </a:p>
          <a:p>
            <a:pPr algn="l"/>
            <a:r>
              <a:rPr lang="zh-CN" altLang="en-US" sz="1400"/>
              <a:t>前置条件</a:t>
            </a:r>
            <a:r>
              <a:rPr lang="en-US" altLang="zh-CN" sz="1400"/>
              <a:t>: </a:t>
            </a:r>
            <a:r>
              <a:rPr lang="zh-CN" altLang="en-US" sz="1400"/>
              <a:t>用户已登录</a:t>
            </a:r>
            <a:r>
              <a:rPr lang="en-US" altLang="zh-CN" sz="1400"/>
              <a:t>APP</a:t>
            </a:r>
            <a:endParaRPr lang="en-US" altLang="zh-CN" sz="1400"/>
          </a:p>
          <a:p>
            <a:pPr algn="l"/>
            <a:r>
              <a:rPr lang="zh-CN" altLang="en-US" sz="1400"/>
              <a:t>基本交互动作过程</a:t>
            </a:r>
            <a:r>
              <a:rPr lang="en-US" altLang="zh-CN" sz="1400"/>
              <a:t>:</a:t>
            </a:r>
            <a:endParaRPr lang="en-US" altLang="zh-CN" sz="1400"/>
          </a:p>
          <a:p>
            <a:pPr algn="l"/>
            <a:r>
              <a:rPr lang="en-US" altLang="zh-CN" sz="1400"/>
              <a:t>1.</a:t>
            </a:r>
            <a:r>
              <a:rPr lang="zh-CN" altLang="en-US" sz="1400"/>
              <a:t>系统显示与宠物相关的实时新闻</a:t>
            </a:r>
            <a:endParaRPr lang="zh-CN" altLang="en-US" sz="1400"/>
          </a:p>
          <a:p>
            <a:pPr algn="l"/>
            <a:r>
              <a:rPr lang="en-US" altLang="zh-CN" sz="1400"/>
              <a:t>2.</a:t>
            </a:r>
            <a:r>
              <a:rPr lang="zh-CN" altLang="en-US" sz="1400"/>
              <a:t>用户打开感兴趣的资讯，查看其内容</a:t>
            </a:r>
            <a:endParaRPr lang="zh-CN" altLang="en-US" sz="1400"/>
          </a:p>
          <a:p>
            <a:pPr algn="l"/>
            <a:r>
              <a:rPr lang="zh-CN" altLang="en-US" sz="1400"/>
              <a:t>扩展交互动作过程</a:t>
            </a:r>
            <a:r>
              <a:rPr lang="en-US" altLang="zh-CN" sz="1400"/>
              <a:t>:</a:t>
            </a:r>
            <a:r>
              <a:rPr lang="zh-CN" altLang="en-US" sz="1400"/>
              <a:t>无</a:t>
            </a:r>
            <a:endParaRPr lang="zh-CN" altLang="en-US" sz="1400"/>
          </a:p>
          <a:p>
            <a:pPr algn="l"/>
            <a:r>
              <a:rPr lang="zh-CN" altLang="en-US" sz="1400"/>
              <a:t>后置条件</a:t>
            </a:r>
            <a:r>
              <a:rPr lang="en-US" altLang="zh-CN" sz="1400"/>
              <a:t>: </a:t>
            </a:r>
            <a:r>
              <a:rPr lang="zh-CN" altLang="en-US" sz="1400"/>
              <a:t>用户可以直接在</a:t>
            </a:r>
            <a:r>
              <a:rPr lang="en-US" altLang="zh-CN" sz="1400"/>
              <a:t>APP</a:t>
            </a:r>
            <a:r>
              <a:rPr lang="zh-CN" altLang="en-US" sz="1400"/>
              <a:t>内查看与宠物相关的资讯</a:t>
            </a:r>
            <a:endParaRPr lang="zh-CN" altLang="en-US" sz="1400"/>
          </a:p>
          <a:p>
            <a:pPr algn="l"/>
            <a:r>
              <a:rPr lang="zh-CN" altLang="en-US" sz="1400"/>
              <a:t>业务规则</a:t>
            </a:r>
            <a:r>
              <a:rPr lang="en-US" altLang="zh-CN" sz="1400"/>
              <a:t>:</a:t>
            </a:r>
            <a:r>
              <a:rPr lang="zh-CN" altLang="en-US" sz="1400"/>
              <a:t>所有推送的宠物相关新闻和资讯必须来源于可靠的媒体或官方渠道，确保信息的真实性和准确性；推送的资讯与宠物相关，以满足用户对宠物信息的需求。</a:t>
            </a:r>
            <a:endParaRPr lang="zh-CN" altLang="en-US" sz="1400"/>
          </a:p>
          <a:p>
            <a:pPr algn="l"/>
            <a:r>
              <a:rPr lang="zh-CN" altLang="en-US" sz="1400"/>
              <a:t>性能需求：系统应保证资讯的实时性；资讯题目应简洁直观</a:t>
            </a:r>
            <a:endParaRPr lang="zh-CN" altLang="en-US" sz="1400"/>
          </a:p>
          <a:p>
            <a:pPr algn="l"/>
            <a:r>
              <a:rPr lang="zh-CN" altLang="en-US" sz="1400"/>
              <a:t>可靠性需求：</a:t>
            </a:r>
            <a:r>
              <a:rPr lang="zh-CN" altLang="en-US" sz="1400">
                <a:solidFill>
                  <a:schemeClr val="dk1"/>
                </a:solidFill>
              </a:rPr>
              <a:t>系统应保证资讯的信息准确无误，资讯稳定可靠，用户获取时不会出现错误和乱码</a:t>
            </a:r>
            <a:endParaRPr lang="zh-CN" altLang="en-US" sz="1400">
              <a:solidFill>
                <a:schemeClr val="dk1"/>
              </a:solidFill>
            </a:endParaRPr>
          </a:p>
        </p:txBody>
      </p:sp>
      <p:sp>
        <p:nvSpPr>
          <p:cNvPr id="4" name="文本框 3"/>
          <p:cNvSpPr txBox="1"/>
          <p:nvPr/>
        </p:nvSpPr>
        <p:spPr>
          <a:xfrm>
            <a:off x="1646768" y="6131348"/>
            <a:ext cx="2664178" cy="368300"/>
          </a:xfrm>
          <a:prstGeom prst="rect">
            <a:avLst/>
          </a:prstGeom>
          <a:noFill/>
        </p:spPr>
        <p:txBody>
          <a:bodyPr wrap="square" rtlCol="0">
            <a:spAutoFit/>
          </a:bodyPr>
          <a:lstStyle/>
          <a:p>
            <a:pPr algn="ctr"/>
            <a:r>
              <a:rPr lang="zh-CN" altLang="en-US" dirty="0"/>
              <a:t>宠物资讯用例描述</a:t>
            </a:r>
            <a:endParaRPr lang="zh-CN" altLang="en-US" dirty="0"/>
          </a:p>
        </p:txBody>
      </p:sp>
      <p:sp>
        <p:nvSpPr>
          <p:cNvPr id="5" name="矩形 4"/>
          <p:cNvSpPr/>
          <p:nvPr/>
        </p:nvSpPr>
        <p:spPr>
          <a:xfrm>
            <a:off x="6465809" y="2501583"/>
            <a:ext cx="5339449" cy="36296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6" y="6131348"/>
            <a:ext cx="3313295" cy="665895"/>
          </a:xfrm>
          <a:prstGeom prst="rect">
            <a:avLst/>
          </a:prstGeom>
          <a:noFill/>
        </p:spPr>
        <p:txBody>
          <a:bodyPr wrap="square" rtlCol="0">
            <a:noAutofit/>
          </a:bodyPr>
          <a:lstStyle/>
          <a:p>
            <a:pPr algn="ctr"/>
            <a:r>
              <a:rPr lang="zh-CN" altLang="en-US" dirty="0"/>
              <a:t>宠物资讯用例分析顺序图</a:t>
            </a:r>
            <a:endParaRPr lang="zh-CN" altLang="en-US" dirty="0"/>
          </a:p>
        </p:txBody>
      </p:sp>
      <p:pic>
        <p:nvPicPr>
          <p:cNvPr id="7" name="图片 21"/>
          <p:cNvPicPr>
            <a:picLocks noChangeAspect="1"/>
          </p:cNvPicPr>
          <p:nvPr/>
        </p:nvPicPr>
        <p:blipFill>
          <a:blip r:embed="rId1"/>
          <a:stretch>
            <a:fillRect/>
          </a:stretch>
        </p:blipFill>
        <p:spPr>
          <a:xfrm>
            <a:off x="6503203" y="3019761"/>
            <a:ext cx="5264785" cy="2593399"/>
          </a:xfrm>
          <a:prstGeom prst="rect">
            <a:avLst/>
          </a:prstGeom>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5-</a:t>
            </a:r>
            <a:r>
              <a:rPr lang="zh-CN" altLang="en-US" dirty="0"/>
              <a:t>添加提醒用例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000"/>
              <a:t>业务目标：</a:t>
            </a:r>
            <a:r>
              <a:rPr lang="en-US" altLang="zh-CN" sz="1000"/>
              <a:t> </a:t>
            </a:r>
            <a:r>
              <a:rPr lang="zh-CN" altLang="en-US" sz="1000"/>
              <a:t>为用户提供自行添加宠物相关待办事项提醒的功能。</a:t>
            </a:r>
            <a:endParaRPr lang="zh-CN" altLang="en-US" sz="1000"/>
          </a:p>
          <a:p>
            <a:pPr algn="l"/>
            <a:r>
              <a:rPr lang="zh-CN" altLang="en-US" sz="1000"/>
              <a:t>执行者：用户</a:t>
            </a:r>
            <a:endParaRPr lang="zh-CN" altLang="en-US" sz="1000"/>
          </a:p>
          <a:p>
            <a:pPr algn="l"/>
            <a:r>
              <a:rPr lang="zh-CN" altLang="en-US" sz="1000"/>
              <a:t>触发条件：用户点击添加提醒按钮</a:t>
            </a:r>
            <a:endParaRPr lang="zh-CN" altLang="en-US" sz="1000"/>
          </a:p>
          <a:p>
            <a:pPr algn="l"/>
            <a:r>
              <a:rPr lang="zh-CN" altLang="en-US" sz="1000"/>
              <a:t>前置条件：</a:t>
            </a:r>
            <a:r>
              <a:rPr lang="en-US" altLang="zh-CN" sz="1000"/>
              <a:t> </a:t>
            </a:r>
            <a:r>
              <a:rPr lang="zh-CN" altLang="en-US" sz="1000"/>
              <a:t>用户已登录系统，进入宠物事项提醒界面</a:t>
            </a:r>
            <a:endParaRPr lang="zh-CN" altLang="en-US" sz="1000"/>
          </a:p>
          <a:p>
            <a:pPr algn="l"/>
            <a:r>
              <a:rPr lang="zh-CN" altLang="en-US" sz="1000"/>
              <a:t>基本交互动作：</a:t>
            </a:r>
            <a:endParaRPr lang="zh-CN" altLang="en-US" sz="1000"/>
          </a:p>
          <a:p>
            <a:pPr algn="l"/>
            <a:r>
              <a:rPr lang="en-US" altLang="zh-CN" sz="1000"/>
              <a:t>1.</a:t>
            </a:r>
            <a:r>
              <a:rPr lang="zh-CN" altLang="en-US" sz="1000"/>
              <a:t>用户在输入框中输入提醒内容并选择时间</a:t>
            </a:r>
            <a:endParaRPr lang="zh-CN" altLang="en-US" sz="1000"/>
          </a:p>
          <a:p>
            <a:pPr algn="l"/>
            <a:r>
              <a:rPr lang="en-US" altLang="zh-CN" sz="1000"/>
              <a:t>2.</a:t>
            </a:r>
            <a:r>
              <a:rPr lang="zh-CN" altLang="en-US" sz="1000"/>
              <a:t>系统确认提醒设置，并保存提醒内容到列表</a:t>
            </a:r>
            <a:endParaRPr lang="zh-CN" altLang="en-US" sz="1000"/>
          </a:p>
          <a:p>
            <a:pPr algn="l"/>
            <a:r>
              <a:rPr lang="en-US" altLang="zh-CN" sz="1000"/>
              <a:t>3.</a:t>
            </a:r>
            <a:r>
              <a:rPr lang="zh-CN" altLang="en-US" sz="1000"/>
              <a:t>系统显示更新后的提醒列表</a:t>
            </a:r>
            <a:endParaRPr lang="zh-CN" altLang="en-US" sz="1000"/>
          </a:p>
          <a:p>
            <a:pPr algn="l"/>
            <a:r>
              <a:rPr lang="zh-CN" altLang="en-US" sz="1000"/>
              <a:t>扩展交互动作：</a:t>
            </a:r>
            <a:endParaRPr lang="zh-CN" altLang="en-US" sz="1000"/>
          </a:p>
          <a:p>
            <a:pPr algn="l"/>
            <a:r>
              <a:rPr lang="en-US" altLang="zh-CN" sz="1000"/>
              <a:t>1a .</a:t>
            </a:r>
            <a:r>
              <a:rPr lang="zh-CN" altLang="en-US" sz="1000"/>
              <a:t>用户输入的时间格式错误或提醒时间已过</a:t>
            </a:r>
            <a:endParaRPr lang="zh-CN" altLang="en-US" sz="1000"/>
          </a:p>
          <a:p>
            <a:pPr algn="l"/>
            <a:r>
              <a:rPr lang="en-US" altLang="zh-CN" sz="1000"/>
              <a:t>1a1 </a:t>
            </a:r>
            <a:r>
              <a:rPr lang="zh-CN" altLang="en-US" sz="1000"/>
              <a:t>系统通过弹窗或提示信息告知用户错误，并引导用户重新输入正确的时间。</a:t>
            </a:r>
            <a:endParaRPr lang="zh-CN" altLang="en-US" sz="1000"/>
          </a:p>
          <a:p>
            <a:pPr algn="l"/>
            <a:r>
              <a:rPr lang="zh-CN" altLang="en-US" sz="1000"/>
              <a:t>后置条件：用户成功设置提醒后，用户可以查看并管理已设置的提醒事项，系统将在设置的时间提醒用户</a:t>
            </a:r>
            <a:endParaRPr lang="zh-CN" altLang="en-US" sz="1000"/>
          </a:p>
          <a:p>
            <a:pPr algn="l"/>
            <a:r>
              <a:rPr lang="zh-CN" altLang="en-US" sz="1000"/>
              <a:t>业务规则：提醒事项应与用户选择的宠物相关，如遛弯，洗护等；用户可以编辑或删除已设置的提醒事项</a:t>
            </a:r>
            <a:endParaRPr lang="zh-CN" altLang="en-US" sz="1000"/>
          </a:p>
          <a:p>
            <a:pPr algn="l"/>
            <a:r>
              <a:rPr lang="zh-CN" altLang="en-US" sz="1000"/>
              <a:t>性能需求：提醒设置界面应简洁直观易于用户操作；系统应支持多种提醒时间格式，智能识别用户输入的时间，减少格式错误的可能性</a:t>
            </a:r>
            <a:endParaRPr lang="zh-CN" altLang="en-US" sz="1000"/>
          </a:p>
          <a:p>
            <a:pPr algn="l"/>
            <a:r>
              <a:rPr lang="zh-CN" altLang="en-US" sz="1000"/>
              <a:t>可靠性需求：无</a:t>
            </a:r>
            <a:endParaRPr lang="zh-CN" altLang="en-US" sz="10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添加提醒用例描述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717095" cy="645160"/>
          </a:xfrm>
          <a:prstGeom prst="rect">
            <a:avLst/>
          </a:prstGeom>
          <a:noFill/>
        </p:spPr>
        <p:txBody>
          <a:bodyPr wrap="square" rtlCol="0">
            <a:noAutofit/>
          </a:bodyPr>
          <a:lstStyle/>
          <a:p>
            <a:pPr algn="ctr"/>
            <a:r>
              <a:rPr lang="zh-CN" altLang="en-US" dirty="0"/>
              <a:t>添加提醒用例分析顺序图</a:t>
            </a:r>
            <a:endParaRPr lang="zh-CN" altLang="en-US" dirty="0"/>
          </a:p>
        </p:txBody>
      </p:sp>
      <p:pic>
        <p:nvPicPr>
          <p:cNvPr id="8" name="图片 7" descr="upload_post_object_v2_1203639923"/>
          <p:cNvPicPr>
            <a:picLocks noChangeAspect="1"/>
          </p:cNvPicPr>
          <p:nvPr/>
        </p:nvPicPr>
        <p:blipFill>
          <a:blip r:embed="rId1"/>
          <a:stretch>
            <a:fillRect/>
          </a:stretch>
        </p:blipFill>
        <p:spPr>
          <a:xfrm>
            <a:off x="6768828" y="2856369"/>
            <a:ext cx="4401553" cy="2822011"/>
          </a:xfrm>
          <a:prstGeom prst="rect">
            <a:avLst/>
          </a:prstGeom>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6-</a:t>
            </a:r>
            <a:r>
              <a:rPr lang="zh-CN" altLang="en-US" dirty="0"/>
              <a:t>提醒用例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200"/>
              <a:t>业务目标：</a:t>
            </a:r>
            <a:r>
              <a:rPr lang="en-US" altLang="zh-CN" sz="1200"/>
              <a:t> </a:t>
            </a:r>
            <a:r>
              <a:rPr lang="zh-CN" altLang="en-US" sz="1200"/>
              <a:t>为用户提供自行添加宠物相关待办事项提醒如遛弯、洗护、物品管理倒计时等定时功能。</a:t>
            </a:r>
            <a:endParaRPr lang="zh-CN" altLang="en-US" sz="1200"/>
          </a:p>
          <a:p>
            <a:pPr algn="l"/>
            <a:r>
              <a:rPr lang="zh-CN" altLang="en-US" sz="1200"/>
              <a:t>执行者：时钟</a:t>
            </a:r>
            <a:endParaRPr lang="zh-CN" altLang="en-US" sz="1200"/>
          </a:p>
          <a:p>
            <a:pPr algn="l"/>
            <a:r>
              <a:rPr lang="zh-CN" altLang="en-US" sz="1200"/>
              <a:t>触发条件：且当前时间已到达了某个时钟的设定时间</a:t>
            </a:r>
            <a:endParaRPr lang="zh-CN" altLang="en-US" sz="1200"/>
          </a:p>
          <a:p>
            <a:pPr algn="l"/>
            <a:r>
              <a:rPr lang="zh-CN" altLang="en-US" sz="1200"/>
              <a:t>前置条件：</a:t>
            </a:r>
            <a:r>
              <a:rPr lang="en-US" altLang="zh-CN" sz="1200"/>
              <a:t> </a:t>
            </a:r>
            <a:r>
              <a:rPr lang="zh-CN" altLang="en-US" sz="1200"/>
              <a:t>用户已经添加提醒</a:t>
            </a:r>
            <a:endParaRPr lang="zh-CN" altLang="en-US" sz="1200"/>
          </a:p>
          <a:p>
            <a:pPr algn="l"/>
            <a:r>
              <a:rPr lang="zh-CN" altLang="en-US" sz="1200"/>
              <a:t>基本交互动作：</a:t>
            </a:r>
            <a:endParaRPr lang="zh-CN" altLang="en-US" sz="1200"/>
          </a:p>
          <a:p>
            <a:pPr algn="l"/>
            <a:r>
              <a:rPr lang="en-US" altLang="zh-CN" sz="1200"/>
              <a:t>1.</a:t>
            </a:r>
            <a:r>
              <a:rPr lang="zh-CN" altLang="en-US" sz="1200"/>
              <a:t>系统访问当前时间</a:t>
            </a:r>
            <a:endParaRPr lang="zh-CN" altLang="en-US" sz="1200"/>
          </a:p>
          <a:p>
            <a:pPr algn="l"/>
            <a:r>
              <a:rPr lang="en-US" altLang="zh-CN" sz="1200"/>
              <a:t>2.</a:t>
            </a:r>
            <a:r>
              <a:rPr lang="zh-CN" altLang="en-US" sz="1200"/>
              <a:t>时钟返回当前时间</a:t>
            </a:r>
            <a:endParaRPr lang="zh-CN" altLang="en-US" sz="1200"/>
          </a:p>
          <a:p>
            <a:pPr algn="l"/>
            <a:r>
              <a:rPr lang="en-US" altLang="zh-CN" sz="1200"/>
              <a:t>3.</a:t>
            </a:r>
            <a:r>
              <a:rPr lang="zh-CN" altLang="en-US" sz="1200"/>
              <a:t>系统校验后，弹出提醒</a:t>
            </a:r>
            <a:endParaRPr lang="zh-CN" altLang="en-US" sz="1200"/>
          </a:p>
          <a:p>
            <a:pPr algn="l"/>
            <a:r>
              <a:rPr lang="zh-CN" altLang="en-US" sz="1200"/>
              <a:t>扩展交互动作：无</a:t>
            </a:r>
            <a:endParaRPr lang="zh-CN" altLang="en-US" sz="1200"/>
          </a:p>
          <a:p>
            <a:pPr algn="l"/>
            <a:r>
              <a:rPr lang="zh-CN" altLang="en-US" sz="1200"/>
              <a:t>后置条件：闹钟提醒被关闭，用户可以根据需要执行其他操作</a:t>
            </a:r>
            <a:endParaRPr lang="zh-CN" altLang="en-US" sz="1200"/>
          </a:p>
          <a:p>
            <a:pPr algn="l"/>
            <a:r>
              <a:rPr lang="zh-CN" altLang="en-US" sz="1200"/>
              <a:t>业务规则：用户可以编辑或删除已设置的提醒事项</a:t>
            </a:r>
            <a:endParaRPr lang="zh-CN" altLang="en-US" sz="1200"/>
          </a:p>
          <a:p>
            <a:pPr algn="l"/>
            <a:r>
              <a:rPr lang="zh-CN" altLang="en-US" sz="1200"/>
              <a:t>性能需求：系统应保证提醒功能的可靠性和准时性</a:t>
            </a:r>
            <a:endParaRPr lang="zh-CN" altLang="en-US" sz="1200"/>
          </a:p>
          <a:p>
            <a:pPr algn="l"/>
            <a:r>
              <a:rPr lang="zh-CN" altLang="en-US" sz="1200"/>
              <a:t>可靠性需求：无</a:t>
            </a:r>
            <a:endParaRPr lang="zh-CN" altLang="en-US" sz="12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提醒用例描述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368300"/>
          </a:xfrm>
          <a:prstGeom prst="rect">
            <a:avLst/>
          </a:prstGeom>
          <a:noFill/>
        </p:spPr>
        <p:txBody>
          <a:bodyPr wrap="square" rtlCol="0">
            <a:spAutoFit/>
          </a:bodyPr>
          <a:lstStyle/>
          <a:p>
            <a:pPr algn="ctr"/>
            <a:r>
              <a:rPr lang="zh-CN" altLang="en-US" dirty="0"/>
              <a:t>提醒用例分析顺序图</a:t>
            </a:r>
            <a:endParaRPr lang="zh-CN" altLang="en-US" dirty="0"/>
          </a:p>
        </p:txBody>
      </p:sp>
      <p:pic>
        <p:nvPicPr>
          <p:cNvPr id="7" name="图片 6" descr="upload_post_object_v2_3876577404"/>
          <p:cNvPicPr>
            <a:picLocks noChangeAspect="1"/>
          </p:cNvPicPr>
          <p:nvPr/>
        </p:nvPicPr>
        <p:blipFill>
          <a:blip r:embed="rId1"/>
          <a:srcRect l="2953" r="3797"/>
          <a:stretch>
            <a:fillRect/>
          </a:stretch>
        </p:blipFill>
        <p:spPr>
          <a:xfrm>
            <a:off x="6824366" y="2721293"/>
            <a:ext cx="4210262" cy="3162300"/>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7-</a:t>
            </a:r>
            <a:r>
              <a:rPr lang="zh-CN" altLang="en-US" dirty="0"/>
              <a:t>删除提醒用例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200"/>
              <a:t>业务目标：</a:t>
            </a:r>
            <a:r>
              <a:rPr lang="en-US" altLang="zh-CN" sz="1200"/>
              <a:t> </a:t>
            </a:r>
            <a:r>
              <a:rPr lang="zh-CN" altLang="en-US" sz="1200"/>
              <a:t>允许用户删除已添加的提醒事项</a:t>
            </a:r>
            <a:endParaRPr lang="zh-CN" altLang="en-US" sz="1200"/>
          </a:p>
          <a:p>
            <a:pPr algn="l"/>
            <a:r>
              <a:rPr lang="zh-CN" altLang="en-US" sz="1200"/>
              <a:t>执行者：用户</a:t>
            </a:r>
            <a:endParaRPr lang="zh-CN" altLang="en-US" sz="1200"/>
          </a:p>
          <a:p>
            <a:pPr algn="l"/>
            <a:r>
              <a:rPr lang="zh-CN" altLang="en-US" sz="1200"/>
              <a:t>触发条件：用户选择删除提醒事项</a:t>
            </a:r>
            <a:endParaRPr lang="zh-CN" altLang="en-US" sz="1200"/>
          </a:p>
          <a:p>
            <a:pPr algn="l"/>
            <a:r>
              <a:rPr lang="zh-CN" altLang="en-US" sz="1200"/>
              <a:t>前置条件：</a:t>
            </a:r>
            <a:r>
              <a:rPr lang="en-US" altLang="zh-CN" sz="1200"/>
              <a:t> </a:t>
            </a:r>
            <a:r>
              <a:rPr lang="zh-CN" altLang="en-US" sz="1200"/>
              <a:t>用户已经添加提醒</a:t>
            </a:r>
            <a:endParaRPr lang="zh-CN" altLang="en-US" sz="1200"/>
          </a:p>
          <a:p>
            <a:pPr algn="l"/>
            <a:r>
              <a:rPr lang="zh-CN" altLang="en-US" sz="1200"/>
              <a:t>基本交互动作：</a:t>
            </a:r>
            <a:endParaRPr lang="zh-CN" altLang="en-US" sz="1200"/>
          </a:p>
          <a:p>
            <a:pPr algn="l"/>
            <a:r>
              <a:rPr lang="en-US" altLang="zh-CN" sz="1200"/>
              <a:t>1.</a:t>
            </a:r>
            <a:r>
              <a:rPr lang="zh-CN" altLang="en-US" sz="1200"/>
              <a:t>系统显示已添加的提醒事项列表</a:t>
            </a:r>
            <a:endParaRPr lang="zh-CN" altLang="en-US" sz="1200"/>
          </a:p>
          <a:p>
            <a:pPr algn="l"/>
            <a:r>
              <a:rPr lang="en-US" altLang="zh-CN" sz="1200"/>
              <a:t>2.</a:t>
            </a:r>
            <a:r>
              <a:rPr lang="zh-CN" altLang="en-US" sz="1200"/>
              <a:t>用户选择要删除的提醒事项</a:t>
            </a:r>
            <a:endParaRPr lang="zh-CN" altLang="en-US" sz="1200"/>
          </a:p>
          <a:p>
            <a:pPr algn="l"/>
            <a:r>
              <a:rPr lang="en-US" altLang="zh-CN" sz="1200"/>
              <a:t>3.</a:t>
            </a:r>
            <a:r>
              <a:rPr lang="zh-CN" altLang="en-US" sz="1200"/>
              <a:t>系统删除用户选择删除的提醒事项，并显示删除后的提醒事项列表</a:t>
            </a:r>
            <a:endParaRPr lang="zh-CN" altLang="en-US" sz="1200"/>
          </a:p>
          <a:p>
            <a:pPr algn="l"/>
            <a:r>
              <a:rPr lang="zh-CN" altLang="en-US" sz="1200"/>
              <a:t>扩展交互动作：无</a:t>
            </a:r>
            <a:endParaRPr lang="zh-CN" altLang="en-US" sz="1200"/>
          </a:p>
          <a:p>
            <a:pPr algn="l"/>
            <a:r>
              <a:rPr lang="zh-CN" altLang="en-US" sz="1200"/>
              <a:t>后置条件：提醒事项被成功删除</a:t>
            </a:r>
            <a:endParaRPr lang="zh-CN" altLang="en-US" sz="1200"/>
          </a:p>
          <a:p>
            <a:pPr algn="l"/>
            <a:r>
              <a:rPr lang="zh-CN" altLang="en-US" sz="1200"/>
              <a:t>业务规则：删除后不能恢复</a:t>
            </a:r>
            <a:endParaRPr lang="zh-CN" altLang="en-US" sz="1200"/>
          </a:p>
          <a:p>
            <a:pPr algn="l"/>
            <a:r>
              <a:rPr lang="zh-CN" altLang="en-US" sz="1200"/>
              <a:t>性能需求：系统应该能够快速响应用户的操作请求</a:t>
            </a:r>
            <a:endParaRPr lang="zh-CN" altLang="en-US" sz="1200"/>
          </a:p>
          <a:p>
            <a:pPr algn="l"/>
            <a:r>
              <a:rPr lang="zh-CN" altLang="en-US" sz="1200"/>
              <a:t>可靠性需求：系统应具备数据备份和恢复功能以防止数据丢失，系统能够正确地响应用户的删除操作</a:t>
            </a:r>
            <a:endParaRPr lang="zh-CN" altLang="en-US" sz="1200"/>
          </a:p>
          <a:p>
            <a:pPr algn="ctr"/>
            <a:endParaRPr lang="zh-CN" altLang="en-US" sz="12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删除提醒用例描述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t>删除提醒用例分析顺序图</a:t>
            </a:r>
            <a:endParaRPr lang="zh-CN" altLang="en-US" dirty="0"/>
          </a:p>
        </p:txBody>
      </p:sp>
      <p:pic>
        <p:nvPicPr>
          <p:cNvPr id="7" name="图片 6" descr="upload_post_object_v2_1507477942"/>
          <p:cNvPicPr>
            <a:picLocks noChangeAspect="1"/>
          </p:cNvPicPr>
          <p:nvPr/>
        </p:nvPicPr>
        <p:blipFill>
          <a:blip r:embed="rId1"/>
          <a:stretch>
            <a:fillRect/>
          </a:stretch>
        </p:blipFill>
        <p:spPr>
          <a:xfrm>
            <a:off x="6688626" y="2652562"/>
            <a:ext cx="4481755" cy="3230998"/>
          </a:xfrm>
          <a:prstGeom prst="rect">
            <a:avLst/>
          </a:prstGeo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8-</a:t>
            </a:r>
            <a:r>
              <a:rPr lang="zh-CN" altLang="en-US" dirty="0"/>
              <a:t>添加宠物健康档案用例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1631035" y="6043286"/>
            <a:ext cx="3144161" cy="435596"/>
          </a:xfrm>
          <a:prstGeom prst="rect">
            <a:avLst/>
          </a:prstGeom>
          <a:noFill/>
        </p:spPr>
        <p:txBody>
          <a:bodyPr wrap="square" rtlCol="0">
            <a:noAutofit/>
          </a:bodyPr>
          <a:lstStyle/>
          <a:p>
            <a:pPr algn="ctr"/>
            <a:r>
              <a:rPr lang="zh-CN" altLang="en-US" dirty="0"/>
              <a:t>添加宠物健康档案用例描述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597471" y="6043268"/>
            <a:ext cx="2664178" cy="645160"/>
          </a:xfrm>
          <a:prstGeom prst="rect">
            <a:avLst/>
          </a:prstGeom>
          <a:noFill/>
        </p:spPr>
        <p:txBody>
          <a:bodyPr wrap="square" rtlCol="0">
            <a:spAutoFit/>
          </a:bodyPr>
          <a:lstStyle/>
          <a:p>
            <a:pPr algn="ctr"/>
            <a:r>
              <a:rPr lang="zh-CN" altLang="en-US" dirty="0"/>
              <a:t>添加宠物健康档案用例分析顺序图</a:t>
            </a:r>
            <a:endParaRPr lang="zh-CN" altLang="en-US" dirty="0"/>
          </a:p>
        </p:txBody>
      </p:sp>
      <p:sp>
        <p:nvSpPr>
          <p:cNvPr id="7" name="文本框 6"/>
          <p:cNvSpPr txBox="1"/>
          <p:nvPr/>
        </p:nvSpPr>
        <p:spPr>
          <a:xfrm>
            <a:off x="993420" y="2652559"/>
            <a:ext cx="4424714" cy="3221431"/>
          </a:xfrm>
          <a:prstGeom prst="rect">
            <a:avLst/>
          </a:prstGeom>
          <a:noFill/>
        </p:spPr>
        <p:txBody>
          <a:bodyPr wrap="square" rtlCol="0" anchor="t">
            <a:noAutofit/>
          </a:bodyPr>
          <a:p>
            <a:pPr marL="0" indent="0" algn="l" defTabSz="0" rtl="0" eaLnBrk="1" latinLnBrk="0" hangingPunct="1">
              <a:spcBef>
                <a:spcPct val="0"/>
              </a:spcBef>
              <a:spcAft>
                <a:spcPct val="0"/>
              </a:spcAft>
              <a:buNone/>
            </a:pPr>
            <a:r>
              <a:rPr lang="zh-CN" altLang="en-US" sz="1100">
                <a:solidFill>
                  <a:schemeClr val="dk1"/>
                </a:solidFill>
              </a:rPr>
              <a:t>业务目标：允许用户添加宠物的医疗记录，包括疫苗接种历史、既往病史等，并依据疫苗接种史和病史提供相应的禁忌事项</a:t>
            </a:r>
            <a:endParaRPr lang="zh-CN" altLang="en-US" sz="1100">
              <a:solidFill>
                <a:schemeClr val="dk1"/>
              </a:solidFill>
            </a:endParaRPr>
          </a:p>
          <a:p>
            <a:pPr marL="0" indent="0" algn="l" defTabSz="0" rtl="0" eaLnBrk="1" latinLnBrk="0" hangingPunct="1">
              <a:spcBef>
                <a:spcPct val="0"/>
              </a:spcBef>
              <a:spcAft>
                <a:spcPct val="0"/>
              </a:spcAft>
              <a:buNone/>
            </a:pPr>
            <a:r>
              <a:rPr lang="zh-CN" altLang="en-US" sz="1100">
                <a:solidFill>
                  <a:schemeClr val="dk1"/>
                </a:solidFill>
              </a:rPr>
              <a:t>执行者： 用户</a:t>
            </a:r>
            <a:endParaRPr lang="zh-CN" altLang="en-US" sz="1100">
              <a:solidFill>
                <a:schemeClr val="dk1"/>
              </a:solidFill>
            </a:endParaRPr>
          </a:p>
          <a:p>
            <a:pPr marL="0" indent="0" algn="l" defTabSz="0" rtl="0" eaLnBrk="1" latinLnBrk="0" hangingPunct="1">
              <a:spcBef>
                <a:spcPct val="0"/>
              </a:spcBef>
              <a:spcAft>
                <a:spcPct val="0"/>
              </a:spcAft>
              <a:buNone/>
            </a:pPr>
            <a:r>
              <a:rPr lang="zh-CN" altLang="en-US" sz="1100">
                <a:solidFill>
                  <a:schemeClr val="dk1"/>
                </a:solidFill>
              </a:rPr>
              <a:t>触发条件：用户选择添加宠物健康档案</a:t>
            </a:r>
            <a:endParaRPr lang="zh-CN" altLang="en-US" sz="1100">
              <a:solidFill>
                <a:schemeClr val="dk1"/>
              </a:solidFill>
            </a:endParaRPr>
          </a:p>
          <a:p>
            <a:pPr marL="0" indent="0" algn="l" defTabSz="0" rtl="0" eaLnBrk="1" latinLnBrk="0" hangingPunct="1">
              <a:spcBef>
                <a:spcPct val="0"/>
              </a:spcBef>
              <a:spcAft>
                <a:spcPct val="0"/>
              </a:spcAft>
              <a:buNone/>
            </a:pPr>
            <a:r>
              <a:rPr lang="zh-CN" altLang="en-US" sz="1100">
                <a:solidFill>
                  <a:schemeClr val="dk1"/>
                </a:solidFill>
              </a:rPr>
              <a:t>前置条件：用户登录APP</a:t>
            </a:r>
            <a:endParaRPr lang="zh-CN" altLang="en-US" sz="1100">
              <a:solidFill>
                <a:schemeClr val="dk1"/>
              </a:solidFill>
            </a:endParaRPr>
          </a:p>
          <a:p>
            <a:pPr marL="0" indent="0" algn="l" defTabSz="0" rtl="0" eaLnBrk="1" latinLnBrk="0" hangingPunct="1">
              <a:spcBef>
                <a:spcPct val="0"/>
              </a:spcBef>
              <a:spcAft>
                <a:spcPct val="0"/>
              </a:spcAft>
              <a:buNone/>
            </a:pPr>
            <a:r>
              <a:rPr lang="zh-CN" altLang="en-US" sz="1100">
                <a:solidFill>
                  <a:schemeClr val="dk1"/>
                </a:solidFill>
              </a:rPr>
              <a:t>基本交互动作：</a:t>
            </a:r>
            <a:endParaRPr lang="zh-CN" altLang="en-US" sz="1100">
              <a:solidFill>
                <a:schemeClr val="dk1"/>
              </a:solidFill>
            </a:endParaRPr>
          </a:p>
          <a:p>
            <a:pPr marL="0" indent="0" algn="l" defTabSz="0" rtl="0" eaLnBrk="1" latinLnBrk="0" hangingPunct="1">
              <a:spcBef>
                <a:spcPct val="0"/>
              </a:spcBef>
              <a:spcAft>
                <a:spcPct val="0"/>
              </a:spcAft>
              <a:buNone/>
            </a:pPr>
            <a:r>
              <a:rPr lang="zh-CN" altLang="en-US" sz="1100">
                <a:solidFill>
                  <a:schemeClr val="dk1"/>
                </a:solidFill>
              </a:rPr>
              <a:t>1.用户填写病史、疫苗等相关信息并提交</a:t>
            </a:r>
            <a:endParaRPr lang="zh-CN" altLang="en-US" sz="1100">
              <a:solidFill>
                <a:schemeClr val="dk1"/>
              </a:solidFill>
            </a:endParaRPr>
          </a:p>
          <a:p>
            <a:pPr marL="0" indent="0" algn="l" defTabSz="0" rtl="0" eaLnBrk="1" latinLnBrk="0" hangingPunct="1">
              <a:spcBef>
                <a:spcPct val="0"/>
              </a:spcBef>
              <a:spcAft>
                <a:spcPct val="0"/>
              </a:spcAft>
              <a:buNone/>
            </a:pPr>
            <a:r>
              <a:rPr lang="zh-CN" altLang="en-US" sz="1100">
                <a:solidFill>
                  <a:schemeClr val="dk1"/>
                </a:solidFill>
              </a:rPr>
              <a:t>2. 系统保存宠物的医疗记录，并根据记录及大模型自动生成宠物的禁忌事项</a:t>
            </a:r>
            <a:endParaRPr lang="zh-CN" altLang="en-US" sz="1100">
              <a:solidFill>
                <a:schemeClr val="dk1"/>
              </a:solidFill>
            </a:endParaRPr>
          </a:p>
          <a:p>
            <a:pPr marL="0" indent="0" algn="l" defTabSz="0" rtl="0" eaLnBrk="1" latinLnBrk="0" hangingPunct="1">
              <a:spcBef>
                <a:spcPct val="0"/>
              </a:spcBef>
              <a:spcAft>
                <a:spcPct val="0"/>
              </a:spcAft>
              <a:buNone/>
            </a:pPr>
            <a:r>
              <a:rPr lang="zh-CN" altLang="en-US" sz="1100">
                <a:solidFill>
                  <a:schemeClr val="dk1"/>
                </a:solidFill>
              </a:rPr>
              <a:t>扩展交互动作：无</a:t>
            </a:r>
            <a:endParaRPr lang="zh-CN" altLang="en-US" sz="1100">
              <a:solidFill>
                <a:schemeClr val="dk1"/>
              </a:solidFill>
            </a:endParaRPr>
          </a:p>
          <a:p>
            <a:pPr marL="0" indent="0" algn="l" defTabSz="0" rtl="0" eaLnBrk="1" latinLnBrk="0" hangingPunct="1">
              <a:spcBef>
                <a:spcPct val="0"/>
              </a:spcBef>
              <a:spcAft>
                <a:spcPct val="0"/>
              </a:spcAft>
              <a:buNone/>
            </a:pPr>
            <a:r>
              <a:rPr lang="zh-CN" altLang="en-US" sz="1100">
                <a:solidFill>
                  <a:schemeClr val="dk1"/>
                </a:solidFill>
              </a:rPr>
              <a:t>后置条件：宠物的医疗记录和禁忌事项被正确存储在系统中，用户可以随时访问宠物的健康档案</a:t>
            </a:r>
            <a:endParaRPr lang="zh-CN" altLang="en-US" sz="1100">
              <a:solidFill>
                <a:schemeClr val="dk1"/>
              </a:solidFill>
            </a:endParaRPr>
          </a:p>
          <a:p>
            <a:pPr marL="0" indent="0" algn="l" defTabSz="0" rtl="0" eaLnBrk="1" latinLnBrk="0" hangingPunct="1">
              <a:spcBef>
                <a:spcPct val="0"/>
              </a:spcBef>
              <a:spcAft>
                <a:spcPct val="0"/>
              </a:spcAft>
              <a:buNone/>
            </a:pPr>
            <a:r>
              <a:rPr lang="zh-CN" altLang="en-US" sz="1100">
                <a:solidFill>
                  <a:schemeClr val="dk1"/>
                </a:solidFill>
              </a:rPr>
              <a:t>业务规则：每个宠物只能有一个健康档案，禁忌事项必须基于最新的疫苗接种史和医嘱</a:t>
            </a:r>
            <a:endParaRPr lang="zh-CN" altLang="en-US" sz="1100">
              <a:solidFill>
                <a:schemeClr val="dk1"/>
              </a:solidFill>
            </a:endParaRPr>
          </a:p>
          <a:p>
            <a:r>
              <a:rPr lang="zh-CN" altLang="en-US" sz="1100">
                <a:solidFill>
                  <a:schemeClr val="dk1"/>
                </a:solidFill>
              </a:rPr>
              <a:t>性能需求：系统应该能够快速处理医疗记录和禁忌事项，快速响应用户的操作请求</a:t>
            </a:r>
            <a:endParaRPr lang="zh-CN" altLang="en-US" sz="1100">
              <a:solidFill>
                <a:schemeClr val="dk1"/>
              </a:solidFill>
            </a:endParaRPr>
          </a:p>
          <a:p>
            <a:r>
              <a:rPr lang="zh-CN" altLang="en-US" sz="1100">
                <a:solidFill>
                  <a:schemeClr val="dk1"/>
                </a:solidFill>
              </a:rPr>
              <a:t>可靠性需求：系统应具备数据备份和恢复功能以防止数据丢失，系统能够正确地响应用户增删查改的操作，系统能够及时更新禁忌事项以确保信息的准确性和时效性</a:t>
            </a:r>
            <a:endParaRPr lang="zh-CN" altLang="en-US" sz="1100">
              <a:solidFill>
                <a:schemeClr val="dk1"/>
              </a:solidFill>
            </a:endParaRPr>
          </a:p>
        </p:txBody>
      </p:sp>
      <p:pic>
        <p:nvPicPr>
          <p:cNvPr id="8" name="图片 7" descr="upload_post_object_v2_2447233570"/>
          <p:cNvPicPr>
            <a:picLocks noChangeAspect="1"/>
          </p:cNvPicPr>
          <p:nvPr/>
        </p:nvPicPr>
        <p:blipFill>
          <a:blip r:embed="rId1"/>
          <a:stretch>
            <a:fillRect/>
          </a:stretch>
        </p:blipFill>
        <p:spPr>
          <a:xfrm>
            <a:off x="6791881" y="2990591"/>
            <a:ext cx="4275358" cy="2557426"/>
          </a:xfrm>
          <a:prstGeom prst="rect">
            <a:avLst/>
          </a:prstGeom>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9-</a:t>
            </a:r>
            <a:r>
              <a:rPr lang="zh-CN" altLang="en-US" dirty="0"/>
              <a:t>修改宠物健康档案用例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000"/>
              <a:t>业务目标：允许用户修改已建立的宠物健康档案，包括疫苗接种历史、药物过敏和既往病史等，并依据疫苗接种史和医嘱修改相应的禁忌事项</a:t>
            </a:r>
            <a:endParaRPr lang="zh-CN" altLang="en-US" sz="1000"/>
          </a:p>
          <a:p>
            <a:pPr algn="l"/>
            <a:r>
              <a:rPr lang="zh-CN" altLang="en-US" sz="1000"/>
              <a:t>执行者：</a:t>
            </a:r>
            <a:r>
              <a:rPr lang="en-US" altLang="zh-CN" sz="1000"/>
              <a:t> </a:t>
            </a:r>
            <a:r>
              <a:rPr lang="zh-CN" altLang="en-US" sz="1000"/>
              <a:t>用户</a:t>
            </a:r>
            <a:endParaRPr lang="zh-CN" altLang="en-US" sz="1000"/>
          </a:p>
          <a:p>
            <a:pPr algn="l"/>
            <a:r>
              <a:rPr lang="zh-CN" altLang="en-US" sz="1000"/>
              <a:t>触发条件：用户选择一份宠物健康档案</a:t>
            </a:r>
            <a:endParaRPr lang="zh-CN" altLang="en-US" sz="1000"/>
          </a:p>
          <a:p>
            <a:pPr algn="l"/>
            <a:r>
              <a:rPr lang="zh-CN" altLang="en-US" sz="1000"/>
              <a:t>前置条件：用户登录</a:t>
            </a:r>
            <a:r>
              <a:rPr lang="en-US" altLang="zh-CN" sz="1000"/>
              <a:t>APP</a:t>
            </a:r>
            <a:endParaRPr lang="en-US" altLang="zh-CN" sz="1000"/>
          </a:p>
          <a:p>
            <a:pPr algn="l"/>
            <a:r>
              <a:rPr lang="zh-CN" altLang="en-US" sz="1000"/>
              <a:t>基本交互动作：</a:t>
            </a:r>
            <a:endParaRPr lang="zh-CN" altLang="en-US" sz="1000"/>
          </a:p>
          <a:p>
            <a:pPr algn="l"/>
            <a:r>
              <a:rPr lang="en-US" altLang="zh-CN" sz="1000"/>
              <a:t>1.</a:t>
            </a:r>
            <a:r>
              <a:rPr lang="zh-CN" altLang="en-US" sz="1000"/>
              <a:t>用户修改病史、疫苗等相关信息并提交</a:t>
            </a:r>
            <a:endParaRPr lang="zh-CN" altLang="en-US" sz="1000"/>
          </a:p>
          <a:p>
            <a:pPr algn="l"/>
            <a:r>
              <a:rPr lang="en-US" altLang="zh-CN" sz="1000"/>
              <a:t>2. </a:t>
            </a:r>
            <a:r>
              <a:rPr lang="zh-CN" altLang="en-US" sz="1000"/>
              <a:t>系统保存修改的宠物医疗记录，并根据记录及大模型自动更新宠物的禁忌事项</a:t>
            </a:r>
            <a:endParaRPr lang="zh-CN" altLang="en-US" sz="1000"/>
          </a:p>
          <a:p>
            <a:pPr algn="l"/>
            <a:r>
              <a:rPr lang="zh-CN" altLang="en-US" sz="1000"/>
              <a:t>扩展交互动作：无</a:t>
            </a:r>
            <a:endParaRPr lang="zh-CN" altLang="en-US" sz="1000"/>
          </a:p>
          <a:p>
            <a:pPr algn="l"/>
            <a:r>
              <a:rPr lang="zh-CN" altLang="en-US" sz="1000"/>
              <a:t>后置条件：修改后的宠物的医疗记录和禁忌事项被正确存储在系统中，用户可以随时访问宠物的健康档案</a:t>
            </a:r>
            <a:endParaRPr lang="zh-CN" altLang="en-US" sz="1000"/>
          </a:p>
          <a:p>
            <a:pPr algn="l"/>
            <a:r>
              <a:rPr lang="zh-CN" altLang="en-US" sz="1000"/>
              <a:t>业务规则：每个宠物只能有一个健康档案，禁忌事项必须基于最新的疫苗接种史和医嘱</a:t>
            </a:r>
            <a:endParaRPr lang="zh-CN" altLang="en-US" sz="1000"/>
          </a:p>
          <a:p>
            <a:pPr algn="l"/>
            <a:r>
              <a:rPr lang="zh-CN" altLang="en-US" sz="1000"/>
              <a:t>性能需求：系统应该能够快速更新医疗记录和禁忌事项，快速响应用户的操作请求</a:t>
            </a:r>
            <a:endParaRPr lang="zh-CN" altLang="en-US" sz="1000"/>
          </a:p>
          <a:p>
            <a:pPr algn="l"/>
            <a:r>
              <a:rPr lang="zh-CN" altLang="en-US" sz="1000"/>
              <a:t>可靠性需求：系统应具备数据备份和恢复功能以防止数据丢失，系统能够正确地响应用户修改的操作，系统能够及时更新禁忌事项以确保信息的准确性和时效性</a:t>
            </a:r>
            <a:endParaRPr lang="zh-CN" altLang="en-US" sz="1000"/>
          </a:p>
        </p:txBody>
      </p:sp>
      <p:sp>
        <p:nvSpPr>
          <p:cNvPr id="4" name="文本框 3"/>
          <p:cNvSpPr txBox="1"/>
          <p:nvPr/>
        </p:nvSpPr>
        <p:spPr>
          <a:xfrm>
            <a:off x="1625601" y="6088627"/>
            <a:ext cx="2664178" cy="645160"/>
          </a:xfrm>
          <a:prstGeom prst="rect">
            <a:avLst/>
          </a:prstGeom>
          <a:noFill/>
        </p:spPr>
        <p:txBody>
          <a:bodyPr wrap="square" rtlCol="0">
            <a:spAutoFit/>
          </a:bodyPr>
          <a:lstStyle/>
          <a:p>
            <a:pPr algn="ctr"/>
            <a:r>
              <a:rPr lang="zh-CN" altLang="en-US" dirty="0"/>
              <a:t>修改宠物健康档案用例描述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t>修改宠物健康档案用例分析顺序图</a:t>
            </a:r>
            <a:endParaRPr lang="zh-CN" altLang="en-US" dirty="0"/>
          </a:p>
        </p:txBody>
      </p:sp>
      <p:pic>
        <p:nvPicPr>
          <p:cNvPr id="7" name="图片 6" descr="upload_post_object_v2_4116496644"/>
          <p:cNvPicPr>
            <a:picLocks noChangeAspect="1"/>
          </p:cNvPicPr>
          <p:nvPr/>
        </p:nvPicPr>
        <p:blipFill>
          <a:blip r:embed="rId1"/>
          <a:stretch>
            <a:fillRect/>
          </a:stretch>
        </p:blipFill>
        <p:spPr>
          <a:xfrm>
            <a:off x="6719372" y="2974062"/>
            <a:ext cx="4420376" cy="2590484"/>
          </a:xfrm>
          <a:prstGeom prst="rect">
            <a:avLst/>
          </a:prstGeom>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10-</a:t>
            </a:r>
            <a:r>
              <a:rPr lang="zh-CN" altLang="en-US" dirty="0"/>
              <a:t>删除健康档案用例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删除健康档案用例描述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t>删除健康档案用例分析顺序图</a:t>
            </a:r>
            <a:endParaRPr lang="zh-CN" altLang="en-US" dirty="0"/>
          </a:p>
        </p:txBody>
      </p:sp>
      <p:pic>
        <p:nvPicPr>
          <p:cNvPr id="7" name="图片 6" descr="upload_post_object_v2_1054315866"/>
          <p:cNvPicPr>
            <a:picLocks noChangeAspect="1"/>
          </p:cNvPicPr>
          <p:nvPr/>
        </p:nvPicPr>
        <p:blipFill>
          <a:blip r:embed="rId1"/>
          <a:stretch>
            <a:fillRect/>
          </a:stretch>
        </p:blipFill>
        <p:spPr>
          <a:xfrm>
            <a:off x="6829155" y="3108554"/>
            <a:ext cx="4200809" cy="2321500"/>
          </a:xfrm>
          <a:prstGeom prst="rect">
            <a:avLst/>
          </a:prstGeom>
        </p:spPr>
      </p:pic>
      <p:sp>
        <p:nvSpPr>
          <p:cNvPr id="8" name="文本框 7"/>
          <p:cNvSpPr txBox="1"/>
          <p:nvPr/>
        </p:nvSpPr>
        <p:spPr>
          <a:xfrm>
            <a:off x="993420" y="2652559"/>
            <a:ext cx="4140422" cy="1849696"/>
          </a:xfrm>
          <a:prstGeom prst="rect">
            <a:avLst/>
          </a:prstGeom>
          <a:noFill/>
        </p:spPr>
        <p:txBody>
          <a:bodyPr wrap="square" rtlCol="0" anchor="t">
            <a:noAutofit/>
          </a:bodyPr>
          <a:p>
            <a:r>
              <a:rPr lang="zh-CN" altLang="en-US" sz="1200"/>
              <a:t>业务目标：允许用户删除已保存的宠物健康档案信息，包括疫苗接种历史和既往病史等，并依据疫苗接种史和病史提供相应的禁忌事项</a:t>
            </a:r>
            <a:endParaRPr lang="zh-CN" altLang="en-US" sz="1200"/>
          </a:p>
          <a:p>
            <a:r>
              <a:rPr lang="zh-CN" altLang="en-US" sz="1200"/>
              <a:t>执行者：</a:t>
            </a:r>
            <a:r>
              <a:rPr lang="en-US" altLang="zh-CN" sz="1200"/>
              <a:t> </a:t>
            </a:r>
            <a:r>
              <a:rPr lang="zh-CN" altLang="en-US" sz="1200"/>
              <a:t>用户</a:t>
            </a:r>
            <a:endParaRPr lang="zh-CN" altLang="en-US" sz="1200"/>
          </a:p>
          <a:p>
            <a:r>
              <a:rPr lang="zh-CN" altLang="en-US" sz="1200"/>
              <a:t>触发条件：用户选择删除宠物健康档案</a:t>
            </a:r>
            <a:endParaRPr lang="zh-CN" altLang="en-US" sz="1200"/>
          </a:p>
          <a:p>
            <a:r>
              <a:rPr lang="zh-CN" altLang="en-US" sz="1200"/>
              <a:t>前置条件：用户登录</a:t>
            </a:r>
            <a:r>
              <a:rPr lang="en-US" altLang="zh-CN" sz="1200"/>
              <a:t>APP</a:t>
            </a:r>
            <a:endParaRPr lang="en-US" altLang="zh-CN" sz="1200"/>
          </a:p>
          <a:p>
            <a:r>
              <a:rPr lang="zh-CN" altLang="en-US" sz="1200"/>
              <a:t>基本交互动作：</a:t>
            </a:r>
            <a:endParaRPr lang="zh-CN" altLang="en-US" sz="1200"/>
          </a:p>
          <a:p>
            <a:r>
              <a:rPr lang="en-US" altLang="zh-CN" sz="1200"/>
              <a:t>1.</a:t>
            </a:r>
            <a:r>
              <a:rPr lang="zh-CN" altLang="en-US" sz="1200"/>
              <a:t>用户选择删除按钮</a:t>
            </a:r>
            <a:endParaRPr lang="zh-CN" altLang="en-US" sz="1200"/>
          </a:p>
          <a:p>
            <a:r>
              <a:rPr lang="en-US" altLang="zh-CN" sz="1200"/>
              <a:t>2. </a:t>
            </a:r>
            <a:r>
              <a:rPr lang="zh-CN" altLang="en-US" sz="1200"/>
              <a:t>系统删除该健康档案</a:t>
            </a:r>
            <a:endParaRPr lang="zh-CN" altLang="en-US" sz="1200"/>
          </a:p>
          <a:p>
            <a:r>
              <a:rPr lang="zh-CN" altLang="en-US" sz="1200"/>
              <a:t>扩展交互动作：无</a:t>
            </a:r>
            <a:endParaRPr lang="zh-CN" altLang="en-US" sz="1200"/>
          </a:p>
          <a:p>
            <a:r>
              <a:rPr lang="zh-CN" altLang="en-US" sz="1200"/>
              <a:t>后置条件：宠物健康档案已被成功删除</a:t>
            </a:r>
            <a:endParaRPr lang="zh-CN" altLang="en-US" sz="1200"/>
          </a:p>
          <a:p>
            <a:r>
              <a:rPr lang="zh-CN" altLang="en-US" sz="1200"/>
              <a:t>业务规则：删除后不能恢复</a:t>
            </a:r>
            <a:endParaRPr lang="zh-CN" altLang="en-US" sz="1200"/>
          </a:p>
          <a:p>
            <a:r>
              <a:rPr lang="zh-CN" altLang="en-US" sz="1200"/>
              <a:t>性能需求：系统应该能够快速响应用户的操作请求</a:t>
            </a:r>
            <a:endParaRPr lang="zh-CN" altLang="en-US" sz="1200"/>
          </a:p>
          <a:p>
            <a:r>
              <a:rPr lang="zh-CN" altLang="en-US" sz="1200"/>
              <a:t>可靠性需求：系统应具备数据备份和恢复功能以防止数据丢失，系统能够正确地响应用户的删除操作</a:t>
            </a:r>
            <a:endParaRPr lang="zh-CN" altLang="en-US" sz="1200"/>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11-</a:t>
            </a:r>
            <a:r>
              <a:rPr lang="zh-CN" altLang="en-US" dirty="0"/>
              <a:t>登录用例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200"/>
              <a:t>业务目标：用户登录</a:t>
            </a:r>
            <a:r>
              <a:rPr lang="en-US" altLang="zh-CN" sz="1200"/>
              <a:t>app</a:t>
            </a:r>
            <a:endParaRPr lang="en-US" altLang="zh-CN" sz="1200"/>
          </a:p>
          <a:p>
            <a:pPr algn="l"/>
            <a:r>
              <a:rPr lang="zh-CN" altLang="en-US" sz="1200"/>
              <a:t>执行者：用户</a:t>
            </a:r>
            <a:endParaRPr lang="zh-CN" altLang="en-US" sz="1200"/>
          </a:p>
          <a:p>
            <a:pPr algn="l"/>
            <a:r>
              <a:rPr lang="zh-CN" altLang="en-US" sz="1200"/>
              <a:t>触发条件：用户打开</a:t>
            </a:r>
            <a:r>
              <a:rPr lang="en-US" altLang="zh-CN" sz="1200"/>
              <a:t>app</a:t>
            </a:r>
            <a:r>
              <a:rPr lang="zh-CN" altLang="en-US" sz="1200"/>
              <a:t>时</a:t>
            </a:r>
            <a:endParaRPr lang="zh-CN" altLang="en-US" sz="1200"/>
          </a:p>
          <a:p>
            <a:pPr algn="l"/>
            <a:r>
              <a:rPr lang="zh-CN" altLang="en-US" sz="1200"/>
              <a:t>前置条件：用户已打开</a:t>
            </a:r>
            <a:r>
              <a:rPr lang="en-US" altLang="zh-CN" sz="1200"/>
              <a:t>app</a:t>
            </a:r>
            <a:endParaRPr lang="en-US" altLang="zh-CN" sz="1200"/>
          </a:p>
          <a:p>
            <a:pPr algn="l"/>
            <a:r>
              <a:rPr lang="zh-CN" altLang="en-US" sz="1200"/>
              <a:t>基本交互动作：</a:t>
            </a:r>
            <a:endParaRPr lang="zh-CN" altLang="en-US" sz="1200"/>
          </a:p>
          <a:p>
            <a:pPr algn="l"/>
            <a:r>
              <a:rPr lang="en-US" altLang="zh-CN" sz="1200"/>
              <a:t>1. </a:t>
            </a:r>
            <a:r>
              <a:rPr lang="zh-CN" altLang="en-US" sz="1200"/>
              <a:t>用户输入账号、密码，向系统发出登录请求</a:t>
            </a:r>
            <a:endParaRPr lang="zh-CN" altLang="en-US" sz="1200"/>
          </a:p>
          <a:p>
            <a:pPr algn="l"/>
            <a:r>
              <a:rPr lang="en-US" altLang="zh-CN" sz="1200"/>
              <a:t>2. </a:t>
            </a:r>
            <a:r>
              <a:rPr lang="zh-CN" altLang="en-US" sz="1200"/>
              <a:t>系统验证账号密码合法性，向用户反馈登录结果</a:t>
            </a:r>
            <a:endParaRPr lang="zh-CN" altLang="en-US" sz="1200"/>
          </a:p>
          <a:p>
            <a:pPr algn="l"/>
            <a:r>
              <a:rPr lang="en-US" altLang="zh-CN" sz="1200"/>
              <a:t>3. </a:t>
            </a:r>
            <a:r>
              <a:rPr lang="zh-CN" altLang="en-US" sz="1200"/>
              <a:t>系统向用户显示主界面</a:t>
            </a:r>
            <a:endParaRPr lang="zh-CN" altLang="en-US" sz="1200"/>
          </a:p>
          <a:p>
            <a:pPr algn="l"/>
            <a:r>
              <a:rPr lang="zh-CN" altLang="en-US" sz="1200"/>
              <a:t>扩展交互动作：</a:t>
            </a:r>
            <a:endParaRPr lang="zh-CN" altLang="en-US" sz="1200"/>
          </a:p>
          <a:p>
            <a:pPr algn="l"/>
            <a:r>
              <a:rPr lang="en-US" altLang="zh-CN" sz="1200"/>
              <a:t>2a </a:t>
            </a:r>
            <a:r>
              <a:rPr lang="zh-CN" altLang="en-US" sz="1200"/>
              <a:t>用户输入的账号、密码有误</a:t>
            </a:r>
            <a:endParaRPr lang="zh-CN" altLang="en-US" sz="1200"/>
          </a:p>
          <a:p>
            <a:pPr algn="l"/>
            <a:r>
              <a:rPr lang="en-US" altLang="zh-CN" sz="1200"/>
              <a:t>2a1 </a:t>
            </a:r>
            <a:r>
              <a:rPr lang="zh-CN" altLang="en-US" sz="1200"/>
              <a:t>系统显示</a:t>
            </a:r>
            <a:r>
              <a:rPr lang="en-US" altLang="zh-CN" sz="1200"/>
              <a:t>“</a:t>
            </a:r>
            <a:r>
              <a:rPr lang="zh-CN" altLang="en-US" sz="1200"/>
              <a:t>登录失败，请检查账号和密码！</a:t>
            </a:r>
            <a:r>
              <a:rPr lang="en-US" altLang="zh-CN" sz="1200"/>
              <a:t>”</a:t>
            </a:r>
            <a:endParaRPr lang="en-US" altLang="zh-CN" sz="1200"/>
          </a:p>
          <a:p>
            <a:pPr algn="l"/>
            <a:r>
              <a:rPr lang="zh-CN" altLang="en-US" sz="1200"/>
              <a:t>后置条件：无</a:t>
            </a:r>
            <a:endParaRPr lang="zh-CN" altLang="en-US" sz="1200"/>
          </a:p>
          <a:p>
            <a:pPr algn="l"/>
            <a:r>
              <a:rPr lang="zh-CN" altLang="en-US" sz="1200"/>
              <a:t>业务规则：无</a:t>
            </a:r>
            <a:endParaRPr lang="zh-CN" altLang="en-US" sz="1200"/>
          </a:p>
          <a:p>
            <a:pPr algn="l"/>
            <a:r>
              <a:rPr lang="zh-CN" altLang="en-US" sz="1200"/>
              <a:t>性能需求：</a:t>
            </a:r>
            <a:r>
              <a:rPr lang="en-US" altLang="zh-CN" sz="1200"/>
              <a:t> </a:t>
            </a:r>
            <a:r>
              <a:rPr lang="zh-CN" altLang="en-US" sz="1200"/>
              <a:t>系统应在用户操作后的</a:t>
            </a:r>
            <a:r>
              <a:rPr lang="en-US" altLang="zh-CN" sz="1200"/>
              <a:t>3</a:t>
            </a:r>
            <a:r>
              <a:rPr lang="zh-CN" altLang="en-US" sz="1200"/>
              <a:t>秒内完成响应并更新界面。</a:t>
            </a:r>
            <a:endParaRPr lang="zh-CN" altLang="en-US" sz="1200"/>
          </a:p>
          <a:p>
            <a:pPr algn="l"/>
            <a:r>
              <a:rPr lang="zh-CN" altLang="en-US" sz="1200"/>
              <a:t>可靠性需求：</a:t>
            </a:r>
            <a:r>
              <a:rPr lang="en-US" altLang="zh-CN" sz="1200"/>
              <a:t> </a:t>
            </a:r>
            <a:r>
              <a:rPr lang="zh-CN" altLang="en-US" sz="1200"/>
              <a:t>系统应具备数据备份功能防止数据丢失，并保证数据的准确性和完整性，确保用户数据安全性</a:t>
            </a:r>
            <a:endParaRPr lang="zh-CN" altLang="en-US" sz="12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登录用例描述</a:t>
            </a:r>
            <a:endParaRPr lang="zh-CN" altLang="en-US" dirty="0"/>
          </a:p>
        </p:txBody>
      </p:sp>
      <p:sp>
        <p:nvSpPr>
          <p:cNvPr id="5" name="矩形 4"/>
          <p:cNvSpPr/>
          <p:nvPr/>
        </p:nvSpPr>
        <p:spPr>
          <a:xfrm>
            <a:off x="6310487" y="265252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368300"/>
          </a:xfrm>
          <a:prstGeom prst="rect">
            <a:avLst/>
          </a:prstGeom>
          <a:noFill/>
        </p:spPr>
        <p:txBody>
          <a:bodyPr wrap="square" rtlCol="0">
            <a:spAutoFit/>
          </a:bodyPr>
          <a:lstStyle/>
          <a:p>
            <a:pPr algn="ctr"/>
            <a:r>
              <a:rPr lang="zh-CN" altLang="en-US" dirty="0"/>
              <a:t>登录用例分析顺序图</a:t>
            </a:r>
            <a:endParaRPr lang="zh-CN" altLang="en-US" dirty="0"/>
          </a:p>
        </p:txBody>
      </p:sp>
      <p:pic>
        <p:nvPicPr>
          <p:cNvPr id="7" name="图片 6" descr="upload_post_object_v2_1995658607"/>
          <p:cNvPicPr>
            <a:picLocks noChangeAspect="1"/>
          </p:cNvPicPr>
          <p:nvPr/>
        </p:nvPicPr>
        <p:blipFill>
          <a:blip r:embed="rId1"/>
          <a:stretch>
            <a:fillRect/>
          </a:stretch>
        </p:blipFill>
        <p:spPr>
          <a:xfrm>
            <a:off x="6321616" y="2723600"/>
            <a:ext cx="4470534" cy="2984496"/>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12-</a:t>
            </a:r>
            <a:r>
              <a:rPr lang="zh-CN" altLang="en-US" dirty="0"/>
              <a:t>注册用例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200"/>
              <a:t>业务目标：用户注册</a:t>
            </a:r>
            <a:r>
              <a:rPr lang="en-US" altLang="zh-CN" sz="1200"/>
              <a:t>app</a:t>
            </a:r>
            <a:endParaRPr lang="en-US" altLang="zh-CN" sz="1200"/>
          </a:p>
          <a:p>
            <a:pPr algn="l"/>
            <a:r>
              <a:rPr lang="zh-CN" altLang="en-US" sz="1200"/>
              <a:t>执行者：用户</a:t>
            </a:r>
            <a:endParaRPr lang="zh-CN" altLang="en-US" sz="1200"/>
          </a:p>
          <a:p>
            <a:pPr algn="l"/>
            <a:r>
              <a:rPr lang="zh-CN" altLang="en-US" sz="1200"/>
              <a:t>触发条件：用户选择去注册</a:t>
            </a:r>
            <a:endParaRPr lang="zh-CN" altLang="en-US" sz="1200"/>
          </a:p>
          <a:p>
            <a:pPr algn="l"/>
            <a:r>
              <a:rPr lang="zh-CN" altLang="en-US" sz="1200"/>
              <a:t>前置条件：用户已打开</a:t>
            </a:r>
            <a:r>
              <a:rPr lang="en-US" altLang="zh-CN" sz="1200"/>
              <a:t>app</a:t>
            </a:r>
            <a:endParaRPr lang="en-US" altLang="zh-CN" sz="1200"/>
          </a:p>
          <a:p>
            <a:pPr algn="l"/>
            <a:r>
              <a:rPr lang="zh-CN" altLang="en-US" sz="1200"/>
              <a:t>基本交互动作：</a:t>
            </a:r>
            <a:endParaRPr lang="zh-CN" altLang="en-US" sz="1200"/>
          </a:p>
          <a:p>
            <a:pPr algn="l"/>
            <a:r>
              <a:rPr lang="en-US" altLang="zh-CN" sz="1200"/>
              <a:t>1. </a:t>
            </a:r>
            <a:r>
              <a:rPr lang="zh-CN" altLang="en-US" sz="1200"/>
              <a:t>用户输入注册的用户名、账号、密码，选择注册按钮</a:t>
            </a:r>
            <a:endParaRPr lang="zh-CN" altLang="en-US" sz="1200"/>
          </a:p>
          <a:p>
            <a:pPr algn="l"/>
            <a:r>
              <a:rPr lang="en-US" altLang="zh-CN" sz="1200"/>
              <a:t>2. </a:t>
            </a:r>
            <a:r>
              <a:rPr lang="zh-CN" altLang="en-US" sz="1200"/>
              <a:t>系统验证账号的唯一性，显示注册成功</a:t>
            </a:r>
            <a:endParaRPr lang="zh-CN" altLang="en-US" sz="1200"/>
          </a:p>
          <a:p>
            <a:pPr algn="l"/>
            <a:r>
              <a:rPr lang="zh-CN" altLang="en-US" sz="1200"/>
              <a:t>扩展交互动作：</a:t>
            </a:r>
            <a:endParaRPr lang="zh-CN" altLang="en-US" sz="1200"/>
          </a:p>
          <a:p>
            <a:pPr algn="l"/>
            <a:r>
              <a:rPr lang="en-US" altLang="zh-CN" sz="1200"/>
              <a:t>2a </a:t>
            </a:r>
            <a:r>
              <a:rPr lang="zh-CN" altLang="en-US" sz="1200"/>
              <a:t>用户输入的账号已被注册</a:t>
            </a:r>
            <a:endParaRPr lang="zh-CN" altLang="en-US" sz="1200"/>
          </a:p>
          <a:p>
            <a:pPr algn="l"/>
            <a:r>
              <a:rPr lang="en-US" altLang="zh-CN" sz="1200"/>
              <a:t>2a1 </a:t>
            </a:r>
            <a:r>
              <a:rPr lang="zh-CN" altLang="en-US" sz="1200"/>
              <a:t>系统显示</a:t>
            </a:r>
            <a:r>
              <a:rPr lang="en-US" altLang="zh-CN" sz="1200"/>
              <a:t>“</a:t>
            </a:r>
            <a:r>
              <a:rPr lang="zh-CN" altLang="en-US" sz="1200"/>
              <a:t>账号已被占用</a:t>
            </a:r>
            <a:r>
              <a:rPr lang="en-US" altLang="zh-CN" sz="1200"/>
              <a:t>”</a:t>
            </a:r>
            <a:endParaRPr lang="en-US" altLang="zh-CN" sz="1200"/>
          </a:p>
          <a:p>
            <a:pPr algn="l"/>
            <a:r>
              <a:rPr lang="zh-CN" altLang="en-US" sz="1200"/>
              <a:t>后置条件：用户可以凭借注册的账号密码成功登录</a:t>
            </a:r>
            <a:endParaRPr lang="zh-CN" altLang="en-US" sz="1200"/>
          </a:p>
          <a:p>
            <a:pPr algn="l"/>
            <a:r>
              <a:rPr lang="zh-CN" altLang="en-US" sz="1200"/>
              <a:t>业务规则：无</a:t>
            </a:r>
            <a:endParaRPr lang="zh-CN" altLang="en-US" sz="1200"/>
          </a:p>
          <a:p>
            <a:pPr algn="l"/>
            <a:r>
              <a:rPr lang="zh-CN" altLang="en-US" sz="1200"/>
              <a:t>性能需求：</a:t>
            </a:r>
            <a:r>
              <a:rPr lang="en-US" altLang="zh-CN" sz="1200"/>
              <a:t> </a:t>
            </a:r>
            <a:r>
              <a:rPr lang="zh-CN" altLang="en-US" sz="1200"/>
              <a:t>系统应在用户操作后的</a:t>
            </a:r>
            <a:r>
              <a:rPr lang="en-US" altLang="zh-CN" sz="1200"/>
              <a:t>3</a:t>
            </a:r>
            <a:r>
              <a:rPr lang="zh-CN" altLang="en-US" sz="1200"/>
              <a:t>秒内完成响应并更新界面。</a:t>
            </a:r>
            <a:endParaRPr lang="zh-CN" altLang="en-US" sz="1200"/>
          </a:p>
          <a:p>
            <a:pPr algn="l"/>
            <a:r>
              <a:rPr lang="zh-CN" altLang="en-US" sz="1200"/>
              <a:t>可靠性需求：</a:t>
            </a:r>
            <a:r>
              <a:rPr lang="en-US" altLang="zh-CN" sz="1200"/>
              <a:t> </a:t>
            </a:r>
            <a:r>
              <a:rPr lang="zh-CN" altLang="en-US" sz="1200"/>
              <a:t>系统应具备数据备份功能防止数据丢失，并保证数据的准确性和完整性，确保用户数据安全性</a:t>
            </a:r>
            <a:endParaRPr lang="zh-CN" altLang="en-US" sz="12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注册用例描述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368300"/>
          </a:xfrm>
          <a:prstGeom prst="rect">
            <a:avLst/>
          </a:prstGeom>
          <a:noFill/>
        </p:spPr>
        <p:txBody>
          <a:bodyPr wrap="square" rtlCol="0">
            <a:spAutoFit/>
          </a:bodyPr>
          <a:lstStyle/>
          <a:p>
            <a:pPr algn="ctr"/>
            <a:r>
              <a:rPr lang="zh-CN" altLang="en-US" dirty="0"/>
              <a:t>注册用例分析顺序图</a:t>
            </a:r>
            <a:endParaRPr lang="zh-CN" altLang="en-US" dirty="0"/>
          </a:p>
        </p:txBody>
      </p:sp>
      <p:pic>
        <p:nvPicPr>
          <p:cNvPr id="8" name="图片 7" descr="upload_post_object_v2_3825133444"/>
          <p:cNvPicPr>
            <a:picLocks noChangeAspect="1"/>
          </p:cNvPicPr>
          <p:nvPr/>
        </p:nvPicPr>
        <p:blipFill>
          <a:blip r:embed="rId1"/>
          <a:stretch>
            <a:fillRect/>
          </a:stretch>
        </p:blipFill>
        <p:spPr>
          <a:xfrm>
            <a:off x="6743808" y="2725393"/>
            <a:ext cx="4426581" cy="3087782"/>
          </a:xfrm>
          <a:prstGeom prst="rect">
            <a:avLst/>
          </a:prstGeom>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36978" y="1701447"/>
            <a:ext cx="9121422" cy="996950"/>
          </a:xfrm>
        </p:spPr>
        <p:txBody>
          <a:bodyPr/>
          <a:lstStyle/>
          <a:p>
            <a:r>
              <a:rPr lang="zh-CN" altLang="en-US" dirty="0"/>
              <a:t>软件需求分析类图</a:t>
            </a:r>
            <a:endParaRPr lang="zh-CN" altLang="en-US" dirty="0"/>
          </a:p>
          <a:p>
            <a:endParaRPr lang="zh-CN" altLang="en-US" dirty="0"/>
          </a:p>
        </p:txBody>
      </p:sp>
      <p:sp>
        <p:nvSpPr>
          <p:cNvPr id="9218" name="标题 1"/>
          <p:cNvSpPr>
            <a:spLocks noGrp="1"/>
          </p:cNvSpPr>
          <p:nvPr>
            <p:ph type="title" idx="4294967295"/>
          </p:nvPr>
        </p:nvSpPr>
        <p:spPr>
          <a:xfrm>
            <a:off x="982133" y="929474"/>
            <a:ext cx="3826933"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pic>
        <p:nvPicPr>
          <p:cNvPr id="5" name="图片 4" descr="upload_post_object_v2_2439896858"/>
          <p:cNvPicPr>
            <a:picLocks noChangeAspect="1"/>
          </p:cNvPicPr>
          <p:nvPr/>
        </p:nvPicPr>
        <p:blipFill>
          <a:blip r:embed="rId1"/>
          <a:stretch>
            <a:fillRect/>
          </a:stretch>
        </p:blipFill>
        <p:spPr>
          <a:xfrm>
            <a:off x="634338" y="2263923"/>
            <a:ext cx="5133760" cy="2719368"/>
          </a:xfrm>
          <a:prstGeom prst="rect">
            <a:avLst/>
          </a:prstGeom>
        </p:spPr>
      </p:pic>
      <p:sp>
        <p:nvSpPr>
          <p:cNvPr id="7" name="文本框 6"/>
          <p:cNvSpPr txBox="1"/>
          <p:nvPr/>
        </p:nvSpPr>
        <p:spPr>
          <a:xfrm>
            <a:off x="6376718" y="1371529"/>
            <a:ext cx="4679015" cy="4272190"/>
          </a:xfrm>
          <a:prstGeom prst="rect">
            <a:avLst/>
          </a:prstGeom>
          <a:noFill/>
        </p:spPr>
        <p:txBody>
          <a:bodyPr wrap="square" rtlCol="0" anchor="t">
            <a:noAutofit/>
          </a:bodyPr>
          <a:p>
            <a:r>
              <a:rPr lang="zh-CN" altLang="en-US">
                <a:solidFill>
                  <a:schemeClr val="tx1"/>
                </a:solidFill>
              </a:rPr>
              <a:t>一共有</a:t>
            </a:r>
            <a:r>
              <a:rPr lang="en-US" altLang="zh-CN">
                <a:solidFill>
                  <a:schemeClr val="tx1"/>
                </a:solidFill>
              </a:rPr>
              <a:t>21</a:t>
            </a:r>
            <a:r>
              <a:rPr lang="zh-CN" altLang="en-US">
                <a:solidFill>
                  <a:schemeClr val="tx1"/>
                </a:solidFill>
              </a:rPr>
              <a:t>个类，宠物健康监测系统的核心类是</a:t>
            </a:r>
            <a:r>
              <a:rPr lang="en-US" altLang="zh-CN">
                <a:solidFill>
                  <a:schemeClr val="tx1"/>
                </a:solidFill>
              </a:rPr>
              <a:t>PetHealthRecordController</a:t>
            </a:r>
            <a:r>
              <a:rPr lang="zh-CN" altLang="en-US">
                <a:solidFill>
                  <a:schemeClr val="tx1"/>
                </a:solidFill>
              </a:rPr>
              <a:t>类、</a:t>
            </a:r>
            <a:r>
              <a:rPr lang="en-US" altLang="zh-CN">
                <a:solidFill>
                  <a:schemeClr val="tx1"/>
                </a:solidFill>
              </a:rPr>
              <a:t>NewsService</a:t>
            </a:r>
            <a:r>
              <a:rPr lang="zh-CN" altLang="en-US">
                <a:solidFill>
                  <a:schemeClr val="tx1"/>
                </a:solidFill>
              </a:rPr>
              <a:t>类、</a:t>
            </a:r>
            <a:r>
              <a:rPr lang="en-US" altLang="zh-CN">
                <a:solidFill>
                  <a:schemeClr val="tx1"/>
                </a:solidFill>
              </a:rPr>
              <a:t>DataCheck</a:t>
            </a:r>
            <a:r>
              <a:rPr lang="zh-CN" altLang="en-US">
                <a:solidFill>
                  <a:schemeClr val="tx1"/>
                </a:solidFill>
              </a:rPr>
              <a:t>类这</a:t>
            </a:r>
            <a:r>
              <a:rPr lang="en-US" altLang="zh-CN">
                <a:solidFill>
                  <a:schemeClr val="tx1"/>
                </a:solidFill>
              </a:rPr>
              <a:t>3</a:t>
            </a:r>
            <a:r>
              <a:rPr lang="zh-CN" altLang="en-US">
                <a:solidFill>
                  <a:schemeClr val="tx1"/>
                </a:solidFill>
              </a:rPr>
              <a:t>个类。其中，边界类包括</a:t>
            </a:r>
            <a:r>
              <a:rPr lang="en-US" altLang="zh-CN">
                <a:solidFill>
                  <a:schemeClr val="tx1"/>
                </a:solidFill>
              </a:rPr>
              <a:t>LoginUI</a:t>
            </a:r>
            <a:r>
              <a:rPr lang="zh-CN" altLang="en-US">
                <a:solidFill>
                  <a:schemeClr val="tx1"/>
                </a:solidFill>
              </a:rPr>
              <a:t>、</a:t>
            </a:r>
            <a:r>
              <a:rPr lang="en-US" altLang="zh-CN">
                <a:solidFill>
                  <a:schemeClr val="tx1"/>
                </a:solidFill>
              </a:rPr>
              <a:t>RegisterUI</a:t>
            </a:r>
            <a:r>
              <a:rPr lang="zh-CN" altLang="en-US">
                <a:solidFill>
                  <a:schemeClr val="tx1"/>
                </a:solidFill>
              </a:rPr>
              <a:t>、</a:t>
            </a:r>
            <a:r>
              <a:rPr lang="en-US" altLang="zh-CN">
                <a:solidFill>
                  <a:schemeClr val="tx1"/>
                </a:solidFill>
              </a:rPr>
              <a:t>CommunityUI</a:t>
            </a:r>
            <a:r>
              <a:rPr lang="zh-CN" altLang="en-US">
                <a:solidFill>
                  <a:schemeClr val="tx1"/>
                </a:solidFill>
              </a:rPr>
              <a:t>、</a:t>
            </a:r>
            <a:r>
              <a:rPr lang="en-US" altLang="zh-CN">
                <a:solidFill>
                  <a:schemeClr val="tx1"/>
                </a:solidFill>
              </a:rPr>
              <a:t>PostCreateUI</a:t>
            </a:r>
            <a:r>
              <a:rPr lang="zh-CN" altLang="en-US">
                <a:solidFill>
                  <a:schemeClr val="tx1"/>
                </a:solidFill>
              </a:rPr>
              <a:t>、</a:t>
            </a:r>
            <a:r>
              <a:rPr lang="en-US" altLang="zh-CN">
                <a:solidFill>
                  <a:schemeClr val="tx1"/>
                </a:solidFill>
              </a:rPr>
              <a:t>PetHealthRecordUI</a:t>
            </a:r>
            <a:r>
              <a:rPr lang="zh-CN" altLang="en-US">
                <a:solidFill>
                  <a:schemeClr val="tx1"/>
                </a:solidFill>
              </a:rPr>
              <a:t>、</a:t>
            </a:r>
            <a:r>
              <a:rPr lang="en-US" altLang="zh-CN">
                <a:solidFill>
                  <a:schemeClr val="tx1"/>
                </a:solidFill>
              </a:rPr>
              <a:t>PetDataUI</a:t>
            </a:r>
            <a:r>
              <a:rPr lang="zh-CN" altLang="en-US">
                <a:solidFill>
                  <a:schemeClr val="tx1"/>
                </a:solidFill>
              </a:rPr>
              <a:t>、</a:t>
            </a:r>
            <a:r>
              <a:rPr lang="en-US" altLang="zh-CN">
                <a:solidFill>
                  <a:schemeClr val="tx1"/>
                </a:solidFill>
              </a:rPr>
              <a:t>NewsUI</a:t>
            </a:r>
            <a:r>
              <a:rPr lang="zh-CN" altLang="en-US">
                <a:solidFill>
                  <a:schemeClr val="tx1"/>
                </a:solidFill>
              </a:rPr>
              <a:t>、</a:t>
            </a:r>
            <a:r>
              <a:rPr lang="en-US" altLang="zh-CN">
                <a:solidFill>
                  <a:schemeClr val="tx1"/>
                </a:solidFill>
              </a:rPr>
              <a:t>AlarmAlertUI</a:t>
            </a:r>
            <a:r>
              <a:rPr lang="zh-CN" altLang="en-US">
                <a:solidFill>
                  <a:schemeClr val="tx1"/>
                </a:solidFill>
              </a:rPr>
              <a:t>；控制类包括</a:t>
            </a:r>
            <a:r>
              <a:rPr lang="en-US" altLang="zh-CN">
                <a:solidFill>
                  <a:schemeClr val="tx1"/>
                </a:solidFill>
              </a:rPr>
              <a:t>UserController</a:t>
            </a:r>
            <a:r>
              <a:rPr lang="zh-CN" altLang="en-US">
                <a:solidFill>
                  <a:schemeClr val="tx1"/>
                </a:solidFill>
              </a:rPr>
              <a:t>、</a:t>
            </a:r>
            <a:r>
              <a:rPr lang="en-US" altLang="zh-CN">
                <a:solidFill>
                  <a:schemeClr val="tx1"/>
                </a:solidFill>
              </a:rPr>
              <a:t>CommunityService</a:t>
            </a:r>
            <a:r>
              <a:rPr lang="zh-CN" altLang="en-US">
                <a:solidFill>
                  <a:schemeClr val="tx1"/>
                </a:solidFill>
              </a:rPr>
              <a:t>、</a:t>
            </a:r>
            <a:r>
              <a:rPr lang="en-US" altLang="zh-CN">
                <a:solidFill>
                  <a:schemeClr val="tx1"/>
                </a:solidFill>
              </a:rPr>
              <a:t>PetHealthRecordController</a:t>
            </a:r>
            <a:r>
              <a:rPr lang="zh-CN" altLang="en-US">
                <a:solidFill>
                  <a:schemeClr val="tx1"/>
                </a:solidFill>
              </a:rPr>
              <a:t>、</a:t>
            </a:r>
            <a:r>
              <a:rPr lang="en-US" altLang="zh-CN">
                <a:solidFill>
                  <a:schemeClr val="tx1"/>
                </a:solidFill>
              </a:rPr>
              <a:t>DataCheck</a:t>
            </a:r>
            <a:r>
              <a:rPr lang="zh-CN" altLang="en-US">
                <a:solidFill>
                  <a:schemeClr val="tx1"/>
                </a:solidFill>
              </a:rPr>
              <a:t>、</a:t>
            </a:r>
            <a:r>
              <a:rPr lang="en-US" altLang="zh-CN">
                <a:solidFill>
                  <a:schemeClr val="tx1"/>
                </a:solidFill>
              </a:rPr>
              <a:t>AlarmAlertManager</a:t>
            </a:r>
            <a:r>
              <a:rPr lang="zh-CN" altLang="en-US">
                <a:solidFill>
                  <a:schemeClr val="tx1"/>
                </a:solidFill>
              </a:rPr>
              <a:t>、</a:t>
            </a:r>
            <a:r>
              <a:rPr lang="en-US" altLang="zh-CN">
                <a:solidFill>
                  <a:schemeClr val="tx1"/>
                </a:solidFill>
              </a:rPr>
              <a:t>NewsService</a:t>
            </a:r>
            <a:r>
              <a:rPr lang="zh-CN" altLang="en-US">
                <a:solidFill>
                  <a:schemeClr val="tx1"/>
                </a:solidFill>
              </a:rPr>
              <a:t>；实体类包括</a:t>
            </a:r>
            <a:r>
              <a:rPr lang="en-US" altLang="zh-CN">
                <a:solidFill>
                  <a:schemeClr val="tx1"/>
                </a:solidFill>
              </a:rPr>
              <a:t>UserActivity</a:t>
            </a:r>
            <a:r>
              <a:rPr lang="zh-CN" altLang="en-US">
                <a:solidFill>
                  <a:schemeClr val="tx1"/>
                </a:solidFill>
              </a:rPr>
              <a:t>、</a:t>
            </a:r>
            <a:r>
              <a:rPr lang="en-US" altLang="zh-CN">
                <a:solidFill>
                  <a:schemeClr val="tx1"/>
                </a:solidFill>
              </a:rPr>
              <a:t>CommunityActivity</a:t>
            </a:r>
            <a:r>
              <a:rPr lang="zh-CN" altLang="en-US">
                <a:solidFill>
                  <a:schemeClr val="tx1"/>
                </a:solidFill>
              </a:rPr>
              <a:t>、</a:t>
            </a:r>
            <a:r>
              <a:rPr lang="en-US" altLang="zh-CN">
                <a:solidFill>
                  <a:schemeClr val="tx1"/>
                </a:solidFill>
              </a:rPr>
              <a:t>PetDataActivity</a:t>
            </a:r>
            <a:r>
              <a:rPr lang="zh-CN" altLang="en-US">
                <a:solidFill>
                  <a:schemeClr val="tx1"/>
                </a:solidFill>
              </a:rPr>
              <a:t>、</a:t>
            </a:r>
            <a:r>
              <a:rPr lang="en-US" altLang="zh-CN">
                <a:solidFill>
                  <a:schemeClr val="tx1"/>
                </a:solidFill>
              </a:rPr>
              <a:t>PetHealthRecordActivity</a:t>
            </a:r>
            <a:r>
              <a:rPr lang="zh-CN" altLang="en-US">
                <a:solidFill>
                  <a:schemeClr val="tx1"/>
                </a:solidFill>
              </a:rPr>
              <a:t>、</a:t>
            </a:r>
            <a:r>
              <a:rPr lang="en-US" altLang="zh-CN">
                <a:solidFill>
                  <a:schemeClr val="tx1"/>
                </a:solidFill>
              </a:rPr>
              <a:t>ModelAnalyzer</a:t>
            </a:r>
            <a:r>
              <a:rPr lang="zh-CN" altLang="en-US">
                <a:solidFill>
                  <a:schemeClr val="tx1"/>
                </a:solidFill>
              </a:rPr>
              <a:t>、</a:t>
            </a:r>
            <a:r>
              <a:rPr lang="en-US" altLang="zh-CN">
                <a:solidFill>
                  <a:schemeClr val="tx1"/>
                </a:solidFill>
              </a:rPr>
              <a:t>NewsActivity</a:t>
            </a:r>
            <a:r>
              <a:rPr lang="zh-CN" altLang="en-US">
                <a:solidFill>
                  <a:schemeClr val="tx1"/>
                </a:solidFill>
              </a:rPr>
              <a:t>、</a:t>
            </a:r>
            <a:r>
              <a:rPr lang="en-US" altLang="zh-CN">
                <a:solidFill>
                  <a:schemeClr val="tx1"/>
                </a:solidFill>
              </a:rPr>
              <a:t>AlarmAlertActivity</a:t>
            </a:r>
            <a:r>
              <a:rPr lang="zh-CN" altLang="en-US">
                <a:solidFill>
                  <a:schemeClr val="tx1"/>
                </a:solidFill>
              </a:rPr>
              <a:t>。</a:t>
            </a:r>
            <a:endParaRPr lang="zh-CN" altLang="en-US">
              <a:solidFill>
                <a:schemeClr val="tx1"/>
              </a:solidFill>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软件设计与建模</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03</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27289" y="1690159"/>
            <a:ext cx="9708444" cy="601485"/>
          </a:xfrm>
        </p:spPr>
        <p:txBody>
          <a:bodyPr>
            <a:normAutofit/>
          </a:bodyPr>
          <a:lstStyle/>
          <a:p>
            <a:r>
              <a:rPr lang="zh-CN" altLang="en-US" dirty="0"/>
              <a:t>体系结构设计及其模型</a:t>
            </a:r>
            <a:endParaRPr lang="en-US" altLang="zh-CN" dirty="0"/>
          </a:p>
        </p:txBody>
      </p:sp>
      <p:sp>
        <p:nvSpPr>
          <p:cNvPr id="11266" name="标题 1"/>
          <p:cNvSpPr>
            <a:spLocks noGrp="1"/>
          </p:cNvSpPr>
          <p:nvPr>
            <p:ph type="title" idx="4294967295"/>
          </p:nvPr>
        </p:nvSpPr>
        <p:spPr>
          <a:xfrm>
            <a:off x="1027289" y="952052"/>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矩形 2"/>
          <p:cNvSpPr/>
          <p:nvPr/>
        </p:nvSpPr>
        <p:spPr>
          <a:xfrm>
            <a:off x="368154" y="2200055"/>
            <a:ext cx="5569103" cy="353724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5" name="文本框 4"/>
          <p:cNvSpPr txBox="1"/>
          <p:nvPr/>
        </p:nvSpPr>
        <p:spPr>
          <a:xfrm>
            <a:off x="2138756" y="6016689"/>
            <a:ext cx="2664178" cy="369332"/>
          </a:xfrm>
          <a:prstGeom prst="rect">
            <a:avLst/>
          </a:prstGeom>
          <a:noFill/>
        </p:spPr>
        <p:txBody>
          <a:bodyPr wrap="square" rtlCol="0">
            <a:spAutoFit/>
          </a:bodyPr>
          <a:lstStyle/>
          <a:p>
            <a:pPr algn="ctr"/>
            <a:r>
              <a:rPr lang="zh-CN" altLang="en-US" dirty="0"/>
              <a:t>系统分析类图</a:t>
            </a:r>
            <a:endParaRPr lang="zh-CN" altLang="en-US" dirty="0"/>
          </a:p>
        </p:txBody>
      </p:sp>
      <p:sp>
        <p:nvSpPr>
          <p:cNvPr id="6" name="矩形 5"/>
          <p:cNvSpPr/>
          <p:nvPr/>
        </p:nvSpPr>
        <p:spPr>
          <a:xfrm>
            <a:off x="6373476" y="2200042"/>
            <a:ext cx="5524344" cy="353725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7" name="文本框 6"/>
          <p:cNvSpPr txBox="1"/>
          <p:nvPr/>
        </p:nvSpPr>
        <p:spPr>
          <a:xfrm>
            <a:off x="7711989" y="6016733"/>
            <a:ext cx="2664178" cy="369332"/>
          </a:xfrm>
          <a:prstGeom prst="rect">
            <a:avLst/>
          </a:prstGeom>
          <a:noFill/>
        </p:spPr>
        <p:txBody>
          <a:bodyPr wrap="square" rtlCol="0">
            <a:spAutoFit/>
          </a:bodyPr>
          <a:lstStyle/>
          <a:p>
            <a:pPr algn="ctr"/>
            <a:r>
              <a:rPr lang="zh-CN" altLang="en-US" dirty="0"/>
              <a:t>系统体系结构逻辑视图</a:t>
            </a:r>
            <a:endParaRPr lang="zh-CN" altLang="en-US" dirty="0"/>
          </a:p>
        </p:txBody>
      </p:sp>
      <p:pic>
        <p:nvPicPr>
          <p:cNvPr id="122" name="图片 122"/>
          <p:cNvPicPr>
            <a:picLocks noChangeAspect="1"/>
          </p:cNvPicPr>
          <p:nvPr/>
        </p:nvPicPr>
        <p:blipFill>
          <a:blip r:embed="rId1"/>
          <a:stretch>
            <a:fillRect/>
          </a:stretch>
        </p:blipFill>
        <p:spPr>
          <a:xfrm>
            <a:off x="6373463" y="2317035"/>
            <a:ext cx="5524309" cy="3239911"/>
          </a:xfrm>
          <a:prstGeom prst="rect">
            <a:avLst/>
          </a:prstGeom>
        </p:spPr>
      </p:pic>
      <p:pic>
        <p:nvPicPr>
          <p:cNvPr id="10" name="图片 9" descr="upload_post_object_v2_282521466"/>
          <p:cNvPicPr>
            <a:picLocks noChangeAspect="1"/>
          </p:cNvPicPr>
          <p:nvPr/>
        </p:nvPicPr>
        <p:blipFill>
          <a:blip r:embed="rId2"/>
          <a:srcRect t="-510" b="510"/>
          <a:stretch>
            <a:fillRect/>
          </a:stretch>
        </p:blipFill>
        <p:spPr>
          <a:xfrm>
            <a:off x="495122" y="2339696"/>
            <a:ext cx="5129549" cy="3258108"/>
          </a:xfrm>
          <a:prstGeom prst="rect">
            <a:avLst/>
          </a:prstGeom>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379" y="1832148"/>
            <a:ext cx="9505245" cy="1844675"/>
          </a:xfrm>
        </p:spPr>
        <p:txBody>
          <a:bodyPr>
            <a:normAutofit/>
          </a:bodyPr>
          <a:lstStyle/>
          <a:p>
            <a:r>
              <a:rPr lang="zh-CN" altLang="en-US" dirty="0"/>
              <a:t>用户界面设计及其模型</a:t>
            </a:r>
            <a:endParaRPr lang="en-US" altLang="zh-CN" dirty="0"/>
          </a:p>
          <a:p>
            <a:pPr lvl="1"/>
            <a:r>
              <a:rPr lang="zh-CN" altLang="en-US" dirty="0"/>
              <a:t>引导界面</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descr="upload_post_object_v2_1070446351"/>
          <p:cNvPicPr>
            <a:picLocks noChangeAspect="1"/>
          </p:cNvPicPr>
          <p:nvPr/>
        </p:nvPicPr>
        <p:blipFill>
          <a:blip r:embed="rId1"/>
          <a:stretch>
            <a:fillRect/>
          </a:stretch>
        </p:blipFill>
        <p:spPr>
          <a:xfrm>
            <a:off x="6616957" y="1060895"/>
            <a:ext cx="3999406" cy="4736139"/>
          </a:xfrm>
          <a:prstGeom prst="rect">
            <a:avLst/>
          </a:prstGeom>
        </p:spPr>
      </p:pic>
      <p:pic>
        <p:nvPicPr>
          <p:cNvPr id="3" name="图片 2" descr="upload_post_object_v2_976621352"/>
          <p:cNvPicPr>
            <a:picLocks noChangeAspect="1"/>
          </p:cNvPicPr>
          <p:nvPr/>
        </p:nvPicPr>
        <p:blipFill>
          <a:blip r:embed="rId2"/>
          <a:stretch>
            <a:fillRect/>
          </a:stretch>
        </p:blipFill>
        <p:spPr>
          <a:xfrm>
            <a:off x="858368" y="4052497"/>
            <a:ext cx="5584194" cy="1102889"/>
          </a:xfrm>
          <a:prstGeom prst="rect">
            <a:avLst/>
          </a:prstGeom>
        </p:spPr>
      </p:pic>
      <p:sp>
        <p:nvSpPr>
          <p:cNvPr id="5" name="文本框 4"/>
          <p:cNvSpPr txBox="1"/>
          <p:nvPr/>
        </p:nvSpPr>
        <p:spPr>
          <a:xfrm>
            <a:off x="7516424" y="5796997"/>
            <a:ext cx="3884190" cy="369570"/>
          </a:xfrm>
          <a:prstGeom prst="rect">
            <a:avLst/>
          </a:prstGeom>
          <a:noFill/>
        </p:spPr>
        <p:txBody>
          <a:bodyPr wrap="square" rtlCol="0" anchor="t">
            <a:noAutofit/>
          </a:bodyPr>
          <a:p>
            <a:r>
              <a:rPr lang="zh-CN" altLang="en-US"/>
              <a:t>宠物健康监测系统引导界面外观设计</a:t>
            </a:r>
            <a:endParaRPr lang="zh-CN" altLang="en-US"/>
          </a:p>
        </p:txBody>
      </p:sp>
      <p:sp>
        <p:nvSpPr>
          <p:cNvPr id="6" name="文本框 5"/>
          <p:cNvSpPr txBox="1"/>
          <p:nvPr/>
        </p:nvSpPr>
        <p:spPr>
          <a:xfrm>
            <a:off x="1298385" y="5427427"/>
            <a:ext cx="3826716" cy="369570"/>
          </a:xfrm>
          <a:prstGeom prst="rect">
            <a:avLst/>
          </a:prstGeom>
          <a:noFill/>
        </p:spPr>
        <p:txBody>
          <a:bodyPr wrap="square" rtlCol="0" anchor="t">
            <a:noAutofit/>
          </a:bodyPr>
          <a:p>
            <a:r>
              <a:rPr lang="zh-CN" altLang="en-US"/>
              <a:t>宠物健康监测系统引导界面类表示</a:t>
            </a:r>
            <a:endParaRPr lang="zh-CN" altLang="en-US"/>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379" y="1832148"/>
            <a:ext cx="9505245" cy="1844675"/>
          </a:xfrm>
        </p:spPr>
        <p:txBody>
          <a:bodyPr>
            <a:normAutofit/>
          </a:bodyPr>
          <a:lstStyle/>
          <a:p>
            <a:r>
              <a:rPr lang="zh-CN" altLang="en-US" dirty="0"/>
              <a:t>用户界面设计及其模型</a:t>
            </a:r>
            <a:endParaRPr lang="en-US" altLang="zh-CN" dirty="0"/>
          </a:p>
          <a:p>
            <a:pPr lvl="1"/>
            <a:r>
              <a:rPr lang="zh-CN" altLang="en-US" dirty="0"/>
              <a:t>宠物数据记录界面</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descr="upload_post_object_v2_547247057"/>
          <p:cNvPicPr>
            <a:picLocks noChangeAspect="1"/>
          </p:cNvPicPr>
          <p:nvPr/>
        </p:nvPicPr>
        <p:blipFill>
          <a:blip r:embed="rId1"/>
          <a:stretch>
            <a:fillRect/>
          </a:stretch>
        </p:blipFill>
        <p:spPr>
          <a:xfrm>
            <a:off x="6355769" y="1096774"/>
            <a:ext cx="4396059" cy="4682193"/>
          </a:xfrm>
          <a:prstGeom prst="rect">
            <a:avLst/>
          </a:prstGeom>
        </p:spPr>
      </p:pic>
      <p:sp>
        <p:nvSpPr>
          <p:cNvPr id="3" name="文本框 2"/>
          <p:cNvSpPr txBox="1"/>
          <p:nvPr/>
        </p:nvSpPr>
        <p:spPr>
          <a:xfrm>
            <a:off x="6065021" y="5922870"/>
            <a:ext cx="4977556" cy="333606"/>
          </a:xfrm>
          <a:prstGeom prst="rect">
            <a:avLst/>
          </a:prstGeom>
          <a:noFill/>
        </p:spPr>
        <p:txBody>
          <a:bodyPr wrap="square" rtlCol="0" anchor="t">
            <a:noAutofit/>
          </a:bodyPr>
          <a:p>
            <a:r>
              <a:rPr lang="zh-CN" altLang="en-US"/>
              <a:t>宠物健康监测系统宠物数据记录界面外观设计</a:t>
            </a:r>
            <a:endParaRPr lang="zh-CN" altLang="en-US"/>
          </a:p>
        </p:txBody>
      </p:sp>
      <p:pic>
        <p:nvPicPr>
          <p:cNvPr id="10" name="图片 9" descr="upload_post_object_v2_444785069"/>
          <p:cNvPicPr>
            <a:picLocks noChangeAspect="1"/>
          </p:cNvPicPr>
          <p:nvPr/>
        </p:nvPicPr>
        <p:blipFill>
          <a:blip r:embed="rId2"/>
          <a:stretch>
            <a:fillRect/>
          </a:stretch>
        </p:blipFill>
        <p:spPr>
          <a:xfrm>
            <a:off x="104549" y="3676754"/>
            <a:ext cx="6214388" cy="1576640"/>
          </a:xfrm>
          <a:prstGeom prst="rect">
            <a:avLst/>
          </a:prstGeom>
        </p:spPr>
      </p:pic>
      <p:sp>
        <p:nvSpPr>
          <p:cNvPr id="11" name="文本框 10"/>
          <p:cNvSpPr txBox="1"/>
          <p:nvPr/>
        </p:nvSpPr>
        <p:spPr>
          <a:xfrm>
            <a:off x="773221" y="5553300"/>
            <a:ext cx="4528009" cy="369570"/>
          </a:xfrm>
          <a:prstGeom prst="rect">
            <a:avLst/>
          </a:prstGeom>
          <a:noFill/>
        </p:spPr>
        <p:txBody>
          <a:bodyPr wrap="square" rtlCol="0" anchor="t">
            <a:noAutofit/>
          </a:bodyPr>
          <a:p>
            <a:r>
              <a:rPr lang="zh-CN" altLang="en-US"/>
              <a:t>宠物健康监测系统宠物数据记录界面类表示</a:t>
            </a:r>
            <a:endParaRPr lang="zh-CN" altLang="en-US"/>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379" y="1832148"/>
            <a:ext cx="9505245" cy="1844675"/>
          </a:xfrm>
        </p:spPr>
        <p:txBody>
          <a:bodyPr>
            <a:normAutofit/>
          </a:bodyPr>
          <a:lstStyle/>
          <a:p>
            <a:r>
              <a:rPr lang="zh-CN" altLang="en-US" dirty="0"/>
              <a:t>用户界面设计及其模型</a:t>
            </a:r>
            <a:endParaRPr lang="en-US" altLang="zh-CN" dirty="0"/>
          </a:p>
          <a:p>
            <a:pPr lvl="1"/>
            <a:r>
              <a:rPr lang="zh-CN" altLang="en-US"/>
              <a:t>发布界面</a:t>
            </a:r>
            <a:endParaRPr lang="zh-CN" altLang="en-US"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5" name="文本框 4"/>
          <p:cNvSpPr txBox="1"/>
          <p:nvPr/>
        </p:nvSpPr>
        <p:spPr>
          <a:xfrm>
            <a:off x="7390575" y="5429579"/>
            <a:ext cx="3857323" cy="369570"/>
          </a:xfrm>
          <a:prstGeom prst="rect">
            <a:avLst/>
          </a:prstGeom>
          <a:noFill/>
        </p:spPr>
        <p:txBody>
          <a:bodyPr wrap="square" rtlCol="0" anchor="t">
            <a:noAutofit/>
          </a:bodyPr>
          <a:p>
            <a:r>
              <a:rPr lang="zh-CN" altLang="en-US"/>
              <a:t>宠物健康监测系统发布界面外观设计</a:t>
            </a:r>
            <a:endParaRPr lang="zh-CN" altLang="en-US"/>
          </a:p>
        </p:txBody>
      </p:sp>
      <p:sp>
        <p:nvSpPr>
          <p:cNvPr id="6" name="文本框 5"/>
          <p:cNvSpPr txBox="1"/>
          <p:nvPr/>
        </p:nvSpPr>
        <p:spPr>
          <a:xfrm>
            <a:off x="1881649" y="5429579"/>
            <a:ext cx="7315200" cy="368300"/>
          </a:xfrm>
          <a:prstGeom prst="rect">
            <a:avLst/>
          </a:prstGeom>
          <a:noFill/>
        </p:spPr>
        <p:txBody>
          <a:bodyPr wrap="square" rtlCol="0" anchor="t">
            <a:spAutoFit/>
          </a:bodyPr>
          <a:p>
            <a:r>
              <a:rPr lang="zh-CN" altLang="en-US"/>
              <a:t>宠物健康监测系统发布界面类表示</a:t>
            </a:r>
            <a:endParaRPr lang="zh-CN" altLang="en-US"/>
          </a:p>
        </p:txBody>
      </p:sp>
      <p:pic>
        <p:nvPicPr>
          <p:cNvPr id="7" name="图片 6" descr="upload_post_object_v2_2162103669"/>
          <p:cNvPicPr>
            <a:picLocks noChangeAspect="1"/>
          </p:cNvPicPr>
          <p:nvPr/>
        </p:nvPicPr>
        <p:blipFill>
          <a:blip r:embed="rId1"/>
          <a:stretch>
            <a:fillRect/>
          </a:stretch>
        </p:blipFill>
        <p:spPr>
          <a:xfrm>
            <a:off x="7115208" y="852797"/>
            <a:ext cx="3714664" cy="4502623"/>
          </a:xfrm>
          <a:prstGeom prst="rect">
            <a:avLst/>
          </a:prstGeom>
        </p:spPr>
      </p:pic>
      <p:pic>
        <p:nvPicPr>
          <p:cNvPr id="8" name="图片 7" descr="upload_post_object_v2_2591116787"/>
          <p:cNvPicPr>
            <a:picLocks noChangeAspect="1"/>
          </p:cNvPicPr>
          <p:nvPr/>
        </p:nvPicPr>
        <p:blipFill>
          <a:blip r:embed="rId2"/>
          <a:stretch>
            <a:fillRect/>
          </a:stretch>
        </p:blipFill>
        <p:spPr>
          <a:xfrm>
            <a:off x="303584" y="3744609"/>
            <a:ext cx="7086962" cy="1018751"/>
          </a:xfrm>
          <a:prstGeom prst="rect">
            <a:avLst/>
          </a:prstGeom>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379" y="1832148"/>
            <a:ext cx="9505245" cy="1844675"/>
          </a:xfrm>
        </p:spPr>
        <p:txBody>
          <a:bodyPr>
            <a:normAutofit/>
          </a:bodyPr>
          <a:lstStyle/>
          <a:p>
            <a:r>
              <a:rPr lang="zh-CN" altLang="en-US" dirty="0"/>
              <a:t>用户界面设计及其模型</a:t>
            </a:r>
            <a:endParaRPr lang="en-US" altLang="zh-CN" dirty="0"/>
          </a:p>
          <a:p>
            <a:pPr lvl="1"/>
            <a:r>
              <a:rPr lang="zh-CN" altLang="en-US" dirty="0"/>
              <a:t>评论界面</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52" name="图片 52"/>
          <p:cNvPicPr>
            <a:picLocks noChangeAspect="1"/>
          </p:cNvPicPr>
          <p:nvPr/>
        </p:nvPicPr>
        <p:blipFill>
          <a:blip r:embed="rId1"/>
          <a:stretch>
            <a:fillRect/>
          </a:stretch>
        </p:blipFill>
        <p:spPr>
          <a:xfrm>
            <a:off x="6833339" y="607582"/>
            <a:ext cx="5020325" cy="4962138"/>
          </a:xfrm>
          <a:prstGeom prst="rect">
            <a:avLst/>
          </a:prstGeom>
        </p:spPr>
      </p:pic>
      <p:pic>
        <p:nvPicPr>
          <p:cNvPr id="102" name="图片 102"/>
          <p:cNvPicPr>
            <a:picLocks noChangeAspect="1"/>
          </p:cNvPicPr>
          <p:nvPr/>
        </p:nvPicPr>
        <p:blipFill>
          <a:blip r:embed="rId2"/>
          <a:stretch>
            <a:fillRect/>
          </a:stretch>
        </p:blipFill>
        <p:spPr>
          <a:xfrm>
            <a:off x="708365" y="3370720"/>
            <a:ext cx="5354238" cy="1226610"/>
          </a:xfrm>
          <a:prstGeom prst="rect">
            <a:avLst/>
          </a:prstGeom>
        </p:spPr>
      </p:pic>
      <p:sp>
        <p:nvSpPr>
          <p:cNvPr id="2" name="文本框 1"/>
          <p:cNvSpPr txBox="1"/>
          <p:nvPr/>
        </p:nvSpPr>
        <p:spPr>
          <a:xfrm>
            <a:off x="993397" y="5682672"/>
            <a:ext cx="7315200" cy="368300"/>
          </a:xfrm>
          <a:prstGeom prst="rect">
            <a:avLst/>
          </a:prstGeom>
          <a:noFill/>
        </p:spPr>
        <p:txBody>
          <a:bodyPr wrap="square" rtlCol="0" anchor="t">
            <a:spAutoFit/>
          </a:bodyPr>
          <a:p>
            <a:r>
              <a:rPr lang="zh-CN" altLang="en-US"/>
              <a:t>宠物健康监测系统评论界面类表示</a:t>
            </a:r>
            <a:endParaRPr lang="zh-CN" altLang="en-US"/>
          </a:p>
        </p:txBody>
      </p:sp>
      <p:sp>
        <p:nvSpPr>
          <p:cNvPr id="5" name="文本框 4"/>
          <p:cNvSpPr txBox="1"/>
          <p:nvPr/>
        </p:nvSpPr>
        <p:spPr>
          <a:xfrm>
            <a:off x="7414836" y="5682748"/>
            <a:ext cx="3857323" cy="369570"/>
          </a:xfrm>
          <a:prstGeom prst="rect">
            <a:avLst/>
          </a:prstGeom>
          <a:noFill/>
        </p:spPr>
        <p:txBody>
          <a:bodyPr wrap="square" rtlCol="0" anchor="t">
            <a:noAutofit/>
          </a:bodyPr>
          <a:p>
            <a:r>
              <a:rPr lang="zh-CN" altLang="en-US"/>
              <a:t>宠物健康监测系统评论界面外观设计</a:t>
            </a:r>
            <a:endParaRPr lang="zh-CN" altLang="en-US"/>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379" y="1832148"/>
            <a:ext cx="9505245" cy="1844675"/>
          </a:xfrm>
        </p:spPr>
        <p:txBody>
          <a:bodyPr>
            <a:normAutofit/>
          </a:bodyPr>
          <a:lstStyle/>
          <a:p>
            <a:r>
              <a:rPr lang="zh-CN" altLang="en-US" dirty="0"/>
              <a:t>用户界面设计及其模型</a:t>
            </a:r>
            <a:endParaRPr lang="en-US" altLang="zh-CN" dirty="0"/>
          </a:p>
          <a:p>
            <a:pPr lvl="1"/>
            <a:r>
              <a:rPr lang="zh-CN" altLang="en-US" dirty="0"/>
              <a:t>宠物资讯界面</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63" name="图片 63"/>
          <p:cNvPicPr>
            <a:picLocks noChangeAspect="1"/>
          </p:cNvPicPr>
          <p:nvPr/>
        </p:nvPicPr>
        <p:blipFill>
          <a:blip r:embed="rId1"/>
          <a:stretch>
            <a:fillRect/>
          </a:stretch>
        </p:blipFill>
        <p:spPr>
          <a:xfrm>
            <a:off x="7166175" y="621043"/>
            <a:ext cx="4595637" cy="4917672"/>
          </a:xfrm>
          <a:prstGeom prst="rect">
            <a:avLst/>
          </a:prstGeom>
        </p:spPr>
      </p:pic>
      <p:pic>
        <p:nvPicPr>
          <p:cNvPr id="48" name="图片 48"/>
          <p:cNvPicPr>
            <a:picLocks noChangeAspect="1"/>
          </p:cNvPicPr>
          <p:nvPr/>
        </p:nvPicPr>
        <p:blipFill>
          <a:blip r:embed="rId2"/>
          <a:stretch>
            <a:fillRect/>
          </a:stretch>
        </p:blipFill>
        <p:spPr>
          <a:xfrm>
            <a:off x="1105283" y="3460469"/>
            <a:ext cx="5268595" cy="1105535"/>
          </a:xfrm>
          <a:prstGeom prst="rect">
            <a:avLst/>
          </a:prstGeom>
        </p:spPr>
      </p:pic>
      <p:sp>
        <p:nvSpPr>
          <p:cNvPr id="5" name="文本框 4"/>
          <p:cNvSpPr txBox="1"/>
          <p:nvPr/>
        </p:nvSpPr>
        <p:spPr>
          <a:xfrm>
            <a:off x="6708966" y="5694552"/>
            <a:ext cx="4499983" cy="260394"/>
          </a:xfrm>
          <a:prstGeom prst="rect">
            <a:avLst/>
          </a:prstGeom>
          <a:noFill/>
        </p:spPr>
        <p:txBody>
          <a:bodyPr wrap="square" rtlCol="0" anchor="t">
            <a:noAutofit/>
          </a:bodyPr>
          <a:p>
            <a:r>
              <a:rPr lang="zh-CN" altLang="en-US"/>
              <a:t>宠物健康监测系统宠物资讯界面外观设计</a:t>
            </a:r>
            <a:endParaRPr lang="zh-CN" altLang="en-US"/>
          </a:p>
        </p:txBody>
      </p:sp>
      <p:sp>
        <p:nvSpPr>
          <p:cNvPr id="2" name="文本框 1"/>
          <p:cNvSpPr txBox="1"/>
          <p:nvPr/>
        </p:nvSpPr>
        <p:spPr>
          <a:xfrm>
            <a:off x="1421837" y="5694552"/>
            <a:ext cx="7315200" cy="368300"/>
          </a:xfrm>
          <a:prstGeom prst="rect">
            <a:avLst/>
          </a:prstGeom>
          <a:noFill/>
        </p:spPr>
        <p:txBody>
          <a:bodyPr wrap="square" rtlCol="0" anchor="t">
            <a:spAutoFit/>
          </a:bodyPr>
          <a:p>
            <a:r>
              <a:rPr lang="zh-CN" altLang="en-US"/>
              <a:t>宠物健康监测系统宠物资讯界面类表示</a:t>
            </a:r>
            <a:endParaRPr lang="zh-CN" altLang="en-US"/>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379" y="1832148"/>
            <a:ext cx="9505245" cy="1844675"/>
          </a:xfrm>
        </p:spPr>
        <p:txBody>
          <a:bodyPr>
            <a:normAutofit/>
          </a:bodyPr>
          <a:lstStyle/>
          <a:p>
            <a:r>
              <a:rPr lang="zh-CN" altLang="en-US" dirty="0"/>
              <a:t>用户界面设计及其模型</a:t>
            </a:r>
            <a:endParaRPr lang="en-US" altLang="zh-CN" dirty="0"/>
          </a:p>
          <a:p>
            <a:pPr lvl="1"/>
            <a:r>
              <a:rPr lang="zh-CN" altLang="en-US" dirty="0">
                <a:solidFill>
                  <a:schemeClr val="tx1"/>
                </a:solidFill>
              </a:rPr>
              <a:t>添加提醒界面</a:t>
            </a:r>
            <a:endParaRPr lang="zh-CN" altLang="en-US" dirty="0">
              <a:solidFill>
                <a:schemeClr val="tx1"/>
              </a:solidFill>
            </a:endParaRPr>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descr="upload_post_object_v2_121959323"/>
          <p:cNvPicPr>
            <a:picLocks noChangeAspect="1"/>
          </p:cNvPicPr>
          <p:nvPr/>
        </p:nvPicPr>
        <p:blipFill>
          <a:blip r:embed="rId1"/>
          <a:stretch>
            <a:fillRect/>
          </a:stretch>
        </p:blipFill>
        <p:spPr>
          <a:xfrm>
            <a:off x="7965758" y="470073"/>
            <a:ext cx="3886200" cy="4774853"/>
          </a:xfrm>
          <a:prstGeom prst="rect">
            <a:avLst/>
          </a:prstGeom>
        </p:spPr>
      </p:pic>
      <p:pic>
        <p:nvPicPr>
          <p:cNvPr id="3" name="图片 2" descr="upload_post_object_v2_2443577414"/>
          <p:cNvPicPr>
            <a:picLocks noChangeAspect="1"/>
          </p:cNvPicPr>
          <p:nvPr/>
        </p:nvPicPr>
        <p:blipFill>
          <a:blip r:embed="rId2"/>
          <a:stretch>
            <a:fillRect/>
          </a:stretch>
        </p:blipFill>
        <p:spPr>
          <a:xfrm>
            <a:off x="764857" y="3676840"/>
            <a:ext cx="6050544" cy="1162839"/>
          </a:xfrm>
          <a:prstGeom prst="rect">
            <a:avLst/>
          </a:prstGeom>
        </p:spPr>
      </p:pic>
      <p:sp>
        <p:nvSpPr>
          <p:cNvPr id="5" name="文本框 4"/>
          <p:cNvSpPr txBox="1"/>
          <p:nvPr/>
        </p:nvSpPr>
        <p:spPr>
          <a:xfrm>
            <a:off x="2424113" y="5407819"/>
            <a:ext cx="3005805" cy="369570"/>
          </a:xfrm>
          <a:prstGeom prst="rect">
            <a:avLst/>
          </a:prstGeom>
          <a:noFill/>
        </p:spPr>
        <p:txBody>
          <a:bodyPr wrap="square" rtlCol="0" anchor="t">
            <a:noAutofit/>
          </a:bodyPr>
          <a:p>
            <a:r>
              <a:rPr lang="zh-CN" altLang="en-US"/>
              <a:t>添加提醒界面设计类表示</a:t>
            </a:r>
            <a:endParaRPr lang="zh-CN" altLang="en-US"/>
          </a:p>
        </p:txBody>
      </p:sp>
      <p:sp>
        <p:nvSpPr>
          <p:cNvPr id="6" name="文本框 5"/>
          <p:cNvSpPr txBox="1"/>
          <p:nvPr/>
        </p:nvSpPr>
        <p:spPr>
          <a:xfrm>
            <a:off x="7965758" y="5538788"/>
            <a:ext cx="2532817" cy="407670"/>
          </a:xfrm>
          <a:prstGeom prst="rect">
            <a:avLst/>
          </a:prstGeom>
          <a:noFill/>
        </p:spPr>
        <p:txBody>
          <a:bodyPr wrap="square" rtlCol="0" anchor="t">
            <a:noAutofit/>
          </a:bodyPr>
          <a:p>
            <a:r>
              <a:rPr lang="zh-CN" altLang="en-US"/>
              <a:t>添加提醒界面外观设计</a:t>
            </a:r>
            <a:endParaRPr lang="zh-CN" altLang="en-US"/>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379" y="1832148"/>
            <a:ext cx="9505245" cy="1844675"/>
          </a:xfrm>
        </p:spPr>
        <p:txBody>
          <a:bodyPr>
            <a:normAutofit/>
          </a:bodyPr>
          <a:lstStyle/>
          <a:p>
            <a:r>
              <a:rPr lang="zh-CN" altLang="en-US" dirty="0"/>
              <a:t>用户界面设计及其模型</a:t>
            </a:r>
            <a:endParaRPr lang="en-US" altLang="zh-CN" dirty="0"/>
          </a:p>
          <a:p>
            <a:pPr lvl="1"/>
            <a:r>
              <a:rPr lang="zh-CN" altLang="en-US"/>
              <a:t>查看宠物健康档案界面</a:t>
            </a:r>
            <a:endParaRPr lang="zh-CN" altLang="en-US"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descr="upload_post_object_v2_2740543357"/>
          <p:cNvPicPr>
            <a:picLocks noChangeAspect="1"/>
          </p:cNvPicPr>
          <p:nvPr/>
        </p:nvPicPr>
        <p:blipFill>
          <a:blip r:embed="rId1"/>
          <a:stretch>
            <a:fillRect/>
          </a:stretch>
        </p:blipFill>
        <p:spPr>
          <a:xfrm>
            <a:off x="6360485" y="913702"/>
            <a:ext cx="4493348" cy="5030596"/>
          </a:xfrm>
          <a:prstGeom prst="rect">
            <a:avLst/>
          </a:prstGeom>
        </p:spPr>
      </p:pic>
      <p:sp>
        <p:nvSpPr>
          <p:cNvPr id="3" name="文本框 2"/>
          <p:cNvSpPr txBox="1"/>
          <p:nvPr/>
        </p:nvSpPr>
        <p:spPr>
          <a:xfrm>
            <a:off x="7192579" y="5812432"/>
            <a:ext cx="5429870" cy="369570"/>
          </a:xfrm>
          <a:prstGeom prst="rect">
            <a:avLst/>
          </a:prstGeom>
          <a:noFill/>
        </p:spPr>
        <p:txBody>
          <a:bodyPr wrap="square" rtlCol="0" anchor="t">
            <a:noAutofit/>
          </a:bodyPr>
          <a:p>
            <a:r>
              <a:rPr lang="en-US" altLang="zh-CN"/>
              <a:t> </a:t>
            </a:r>
            <a:r>
              <a:rPr lang="zh-CN" altLang="en-US"/>
              <a:t>查看宠物健康档案界面外观设计</a:t>
            </a:r>
            <a:endParaRPr lang="zh-CN" altLang="en-US"/>
          </a:p>
        </p:txBody>
      </p:sp>
      <p:pic>
        <p:nvPicPr>
          <p:cNvPr id="5" name="图片 4" descr="upload_post_object_v2_4123695933"/>
          <p:cNvPicPr>
            <a:picLocks noChangeAspect="1"/>
          </p:cNvPicPr>
          <p:nvPr/>
        </p:nvPicPr>
        <p:blipFill>
          <a:blip r:embed="rId2"/>
          <a:stretch>
            <a:fillRect/>
          </a:stretch>
        </p:blipFill>
        <p:spPr>
          <a:xfrm>
            <a:off x="277997" y="3570413"/>
            <a:ext cx="6082577" cy="1904070"/>
          </a:xfrm>
          <a:prstGeom prst="rect">
            <a:avLst/>
          </a:prstGeom>
        </p:spPr>
      </p:pic>
      <p:sp>
        <p:nvSpPr>
          <p:cNvPr id="6" name="文本框 5"/>
          <p:cNvSpPr txBox="1"/>
          <p:nvPr/>
        </p:nvSpPr>
        <p:spPr>
          <a:xfrm>
            <a:off x="993435" y="5812465"/>
            <a:ext cx="7315200" cy="368300"/>
          </a:xfrm>
          <a:prstGeom prst="rect">
            <a:avLst/>
          </a:prstGeom>
          <a:noFill/>
        </p:spPr>
        <p:txBody>
          <a:bodyPr wrap="square" rtlCol="0" anchor="t">
            <a:spAutoFit/>
          </a:bodyPr>
          <a:p>
            <a:r>
              <a:rPr lang="zh-CN" altLang="en-US"/>
              <a:t>查看宠物健康档案界面类表示</a:t>
            </a:r>
            <a:endParaRPr lang="zh-CN" altLang="en-US"/>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379" y="1832148"/>
            <a:ext cx="9505245" cy="1844675"/>
          </a:xfrm>
        </p:spPr>
        <p:txBody>
          <a:bodyPr>
            <a:normAutofit/>
          </a:bodyPr>
          <a:lstStyle/>
          <a:p>
            <a:r>
              <a:rPr lang="zh-CN" altLang="en-US" dirty="0"/>
              <a:t>用户界面设计及其模型</a:t>
            </a:r>
            <a:endParaRPr lang="en-US" altLang="zh-CN" dirty="0"/>
          </a:p>
          <a:p>
            <a:pPr lvl="1"/>
            <a:r>
              <a:rPr lang="zh-CN" altLang="en-US"/>
              <a:t>添加宠物档案界面</a:t>
            </a:r>
            <a:endParaRPr lang="zh-CN" altLang="en-US"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3" name="图片 2" descr="upload_post_object_v2_1151739752"/>
          <p:cNvPicPr>
            <a:picLocks noChangeAspect="1"/>
          </p:cNvPicPr>
          <p:nvPr/>
        </p:nvPicPr>
        <p:blipFill>
          <a:blip r:embed="rId1"/>
          <a:stretch>
            <a:fillRect/>
          </a:stretch>
        </p:blipFill>
        <p:spPr>
          <a:xfrm>
            <a:off x="6835919" y="896216"/>
            <a:ext cx="3784806" cy="4591166"/>
          </a:xfrm>
          <a:prstGeom prst="rect">
            <a:avLst/>
          </a:prstGeom>
        </p:spPr>
      </p:pic>
      <p:pic>
        <p:nvPicPr>
          <p:cNvPr id="5" name="图片 4" descr="upload_post_object_v2_2914023445"/>
          <p:cNvPicPr>
            <a:picLocks noChangeAspect="1"/>
          </p:cNvPicPr>
          <p:nvPr/>
        </p:nvPicPr>
        <p:blipFill>
          <a:blip r:embed="rId2"/>
          <a:stretch>
            <a:fillRect/>
          </a:stretch>
        </p:blipFill>
        <p:spPr>
          <a:xfrm>
            <a:off x="1607993" y="3807748"/>
            <a:ext cx="4732104" cy="1186036"/>
          </a:xfrm>
          <a:prstGeom prst="rect">
            <a:avLst/>
          </a:prstGeom>
        </p:spPr>
      </p:pic>
      <p:sp>
        <p:nvSpPr>
          <p:cNvPr id="6" name="文本框 5"/>
          <p:cNvSpPr txBox="1"/>
          <p:nvPr/>
        </p:nvSpPr>
        <p:spPr>
          <a:xfrm>
            <a:off x="8012289" y="5668624"/>
            <a:ext cx="2664178" cy="645160"/>
          </a:xfrm>
          <a:prstGeom prst="rect">
            <a:avLst/>
          </a:prstGeom>
          <a:noFill/>
        </p:spPr>
        <p:txBody>
          <a:bodyPr wrap="square" rtlCol="0">
            <a:spAutoFit/>
          </a:bodyPr>
          <a:p>
            <a:pPr algn="ctr"/>
            <a:r>
              <a:rPr lang="zh-CN" altLang="en-US" dirty="0"/>
              <a:t>添加宠物档案界面外观设计</a:t>
            </a:r>
            <a:endParaRPr lang="zh-CN" altLang="en-US" dirty="0">
              <a:solidFill>
                <a:schemeClr val="tx1"/>
              </a:solidFill>
            </a:endParaRPr>
          </a:p>
        </p:txBody>
      </p:sp>
      <p:sp>
        <p:nvSpPr>
          <p:cNvPr id="7" name="文本框 6"/>
          <p:cNvSpPr txBox="1"/>
          <p:nvPr/>
        </p:nvSpPr>
        <p:spPr>
          <a:xfrm>
            <a:off x="2546664" y="5668587"/>
            <a:ext cx="2664178" cy="645160"/>
          </a:xfrm>
          <a:prstGeom prst="rect">
            <a:avLst/>
          </a:prstGeom>
          <a:noFill/>
        </p:spPr>
        <p:txBody>
          <a:bodyPr wrap="square" rtlCol="0">
            <a:spAutoFit/>
          </a:bodyPr>
          <a:p>
            <a:pPr algn="ctr"/>
            <a:r>
              <a:rPr lang="zh-CN" altLang="en-US" dirty="0"/>
              <a:t>添加宠物档案界面类表示</a:t>
            </a:r>
            <a:endParaRPr lang="zh-CN" altLang="en-US" dirty="0">
              <a:solidFill>
                <a:schemeClr val="tx1"/>
              </a:solidFill>
            </a:endParaRP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379" y="1832148"/>
            <a:ext cx="9505245" cy="1844675"/>
          </a:xfrm>
        </p:spPr>
        <p:txBody>
          <a:bodyPr>
            <a:normAutofit/>
          </a:bodyPr>
          <a:lstStyle/>
          <a:p>
            <a:r>
              <a:rPr lang="zh-CN" altLang="en-US" dirty="0"/>
              <a:t>用户界面设计及其模型</a:t>
            </a:r>
            <a:endParaRPr lang="en-US" altLang="zh-CN" dirty="0"/>
          </a:p>
          <a:p>
            <a:pPr lvl="1"/>
            <a:r>
              <a:rPr lang="zh-CN" altLang="en-US"/>
              <a:t>登录界面</a:t>
            </a:r>
            <a:endParaRPr lang="zh-CN" altLang="en-US"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6" name="文本框 5"/>
          <p:cNvSpPr txBox="1"/>
          <p:nvPr/>
        </p:nvSpPr>
        <p:spPr>
          <a:xfrm>
            <a:off x="8012289" y="5668624"/>
            <a:ext cx="2664178" cy="368300"/>
          </a:xfrm>
          <a:prstGeom prst="rect">
            <a:avLst/>
          </a:prstGeom>
          <a:noFill/>
        </p:spPr>
        <p:txBody>
          <a:bodyPr wrap="square" rtlCol="0">
            <a:spAutoFit/>
          </a:bodyPr>
          <a:p>
            <a:pPr algn="ctr"/>
            <a:r>
              <a:rPr lang="zh-CN" altLang="en-US" dirty="0">
                <a:solidFill>
                  <a:schemeClr val="tx1"/>
                </a:solidFill>
              </a:rPr>
              <a:t>登录</a:t>
            </a:r>
            <a:r>
              <a:rPr lang="zh-CN" altLang="en-US" dirty="0"/>
              <a:t>界面外观设计</a:t>
            </a:r>
            <a:endParaRPr lang="zh-CN" altLang="en-US" dirty="0">
              <a:solidFill>
                <a:schemeClr val="tx1"/>
              </a:solidFill>
            </a:endParaRPr>
          </a:p>
        </p:txBody>
      </p:sp>
      <p:sp>
        <p:nvSpPr>
          <p:cNvPr id="7" name="文本框 6"/>
          <p:cNvSpPr txBox="1"/>
          <p:nvPr/>
        </p:nvSpPr>
        <p:spPr>
          <a:xfrm>
            <a:off x="2546664" y="5668587"/>
            <a:ext cx="2664178" cy="368300"/>
          </a:xfrm>
          <a:prstGeom prst="rect">
            <a:avLst/>
          </a:prstGeom>
          <a:noFill/>
        </p:spPr>
        <p:txBody>
          <a:bodyPr wrap="square" rtlCol="0">
            <a:spAutoFit/>
          </a:bodyPr>
          <a:p>
            <a:pPr algn="ctr"/>
            <a:r>
              <a:rPr lang="zh-CN" altLang="en-US" dirty="0">
                <a:solidFill>
                  <a:schemeClr val="tx1"/>
                </a:solidFill>
              </a:rPr>
              <a:t>登录</a:t>
            </a:r>
            <a:r>
              <a:rPr lang="zh-CN" altLang="en-US" dirty="0"/>
              <a:t>界面设计类表示</a:t>
            </a:r>
            <a:endParaRPr lang="zh-CN" altLang="en-US" dirty="0">
              <a:solidFill>
                <a:schemeClr val="tx1"/>
              </a:solidFill>
            </a:endParaRPr>
          </a:p>
        </p:txBody>
      </p:sp>
      <p:pic>
        <p:nvPicPr>
          <p:cNvPr id="2" name="图片 1" descr="upload_post_object_v2_1642361775"/>
          <p:cNvPicPr>
            <a:picLocks noChangeAspect="1"/>
          </p:cNvPicPr>
          <p:nvPr/>
        </p:nvPicPr>
        <p:blipFill>
          <a:blip r:embed="rId1"/>
          <a:stretch>
            <a:fillRect/>
          </a:stretch>
        </p:blipFill>
        <p:spPr>
          <a:xfrm>
            <a:off x="6815519" y="1001350"/>
            <a:ext cx="4083939" cy="4667359"/>
          </a:xfrm>
          <a:prstGeom prst="rect">
            <a:avLst/>
          </a:prstGeom>
        </p:spPr>
      </p:pic>
      <p:pic>
        <p:nvPicPr>
          <p:cNvPr id="8" name="图片 7" descr="upload_post_object_v2_1978266161"/>
          <p:cNvPicPr>
            <a:picLocks noChangeAspect="1"/>
          </p:cNvPicPr>
          <p:nvPr/>
        </p:nvPicPr>
        <p:blipFill>
          <a:blip r:embed="rId2"/>
          <a:srcRect r="5353"/>
          <a:stretch>
            <a:fillRect/>
          </a:stretch>
        </p:blipFill>
        <p:spPr>
          <a:xfrm>
            <a:off x="497800" y="3524249"/>
            <a:ext cx="6400086" cy="1399953"/>
          </a:xfrm>
          <a:prstGeom prst="rect">
            <a:avLst/>
          </a:prstGeom>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379" y="1832148"/>
            <a:ext cx="9505245" cy="1844675"/>
          </a:xfrm>
        </p:spPr>
        <p:txBody>
          <a:bodyPr>
            <a:normAutofit/>
          </a:bodyPr>
          <a:lstStyle/>
          <a:p>
            <a:r>
              <a:rPr lang="zh-CN" altLang="en-US" dirty="0"/>
              <a:t>用户界面设计及其模型</a:t>
            </a:r>
            <a:endParaRPr lang="en-US" altLang="zh-CN" dirty="0"/>
          </a:p>
          <a:p>
            <a:pPr lvl="1"/>
            <a:r>
              <a:rPr lang="zh-CN" altLang="en-US"/>
              <a:t>注册界面</a:t>
            </a:r>
            <a:endParaRPr lang="zh-CN" altLang="en-US"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6" name="文本框 5"/>
          <p:cNvSpPr txBox="1"/>
          <p:nvPr/>
        </p:nvSpPr>
        <p:spPr>
          <a:xfrm>
            <a:off x="8012289" y="5668624"/>
            <a:ext cx="2664178" cy="368300"/>
          </a:xfrm>
          <a:prstGeom prst="rect">
            <a:avLst/>
          </a:prstGeom>
          <a:noFill/>
        </p:spPr>
        <p:txBody>
          <a:bodyPr wrap="square" rtlCol="0">
            <a:spAutoFit/>
          </a:bodyPr>
          <a:p>
            <a:pPr algn="ctr"/>
            <a:r>
              <a:rPr lang="zh-CN" altLang="en-US" dirty="0">
                <a:solidFill>
                  <a:schemeClr val="tx1"/>
                </a:solidFill>
              </a:rPr>
              <a:t>注册</a:t>
            </a:r>
            <a:r>
              <a:rPr lang="zh-CN" altLang="en-US" dirty="0"/>
              <a:t>界面外观设计</a:t>
            </a:r>
            <a:endParaRPr lang="zh-CN" altLang="en-US" dirty="0">
              <a:solidFill>
                <a:schemeClr val="tx1"/>
              </a:solidFill>
            </a:endParaRPr>
          </a:p>
        </p:txBody>
      </p:sp>
      <p:sp>
        <p:nvSpPr>
          <p:cNvPr id="7" name="文本框 6"/>
          <p:cNvSpPr txBox="1"/>
          <p:nvPr/>
        </p:nvSpPr>
        <p:spPr>
          <a:xfrm>
            <a:off x="2546664" y="5668587"/>
            <a:ext cx="2664178" cy="368300"/>
          </a:xfrm>
          <a:prstGeom prst="rect">
            <a:avLst/>
          </a:prstGeom>
          <a:noFill/>
        </p:spPr>
        <p:txBody>
          <a:bodyPr wrap="square" rtlCol="0">
            <a:spAutoFit/>
          </a:bodyPr>
          <a:p>
            <a:pPr algn="ctr"/>
            <a:r>
              <a:rPr lang="zh-CN" altLang="en-US" dirty="0">
                <a:solidFill>
                  <a:schemeClr val="tx1"/>
                </a:solidFill>
              </a:rPr>
              <a:t>注册</a:t>
            </a:r>
            <a:r>
              <a:rPr lang="zh-CN" altLang="en-US" dirty="0"/>
              <a:t>界面设计类表示</a:t>
            </a:r>
            <a:endParaRPr lang="zh-CN" altLang="en-US" dirty="0">
              <a:solidFill>
                <a:schemeClr val="tx1"/>
              </a:solidFill>
            </a:endParaRPr>
          </a:p>
        </p:txBody>
      </p:sp>
      <p:pic>
        <p:nvPicPr>
          <p:cNvPr id="2" name="图片 1" descr="upload_post_object_v2_3059396587"/>
          <p:cNvPicPr>
            <a:picLocks noChangeAspect="1"/>
          </p:cNvPicPr>
          <p:nvPr/>
        </p:nvPicPr>
        <p:blipFill>
          <a:blip r:embed="rId1"/>
          <a:stretch>
            <a:fillRect/>
          </a:stretch>
        </p:blipFill>
        <p:spPr>
          <a:xfrm>
            <a:off x="6511925" y="952119"/>
            <a:ext cx="4308475" cy="4495800"/>
          </a:xfrm>
          <a:prstGeom prst="rect">
            <a:avLst/>
          </a:prstGeom>
        </p:spPr>
      </p:pic>
      <p:pic>
        <p:nvPicPr>
          <p:cNvPr id="3" name="图片 2" descr="upload_post_object_v2_445076921"/>
          <p:cNvPicPr>
            <a:picLocks noChangeAspect="1"/>
          </p:cNvPicPr>
          <p:nvPr/>
        </p:nvPicPr>
        <p:blipFill>
          <a:blip r:embed="rId2"/>
          <a:stretch>
            <a:fillRect/>
          </a:stretch>
        </p:blipFill>
        <p:spPr>
          <a:xfrm>
            <a:off x="503314" y="3486150"/>
            <a:ext cx="6008547" cy="1614797"/>
          </a:xfrm>
          <a:prstGeom prst="rect">
            <a:avLst/>
          </a:prstGeom>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09" y="1631488"/>
            <a:ext cx="9866489" cy="767100"/>
          </a:xfrm>
        </p:spPr>
        <p:txBody>
          <a:bodyPr>
            <a:normAutofit fontScale="25000"/>
          </a:bodyPr>
          <a:lstStyle/>
          <a:p>
            <a:r>
              <a:rPr lang="zh-CN" altLang="en-US" sz="9600" dirty="0"/>
              <a:t>用例设计</a:t>
            </a:r>
            <a:endParaRPr lang="zh-CN" altLang="en-US" sz="9600" dirty="0"/>
          </a:p>
          <a:p>
            <a:pPr lvl="1"/>
            <a:r>
              <a:rPr lang="en-US" altLang="zh-CN" sz="9600" dirty="0"/>
              <a:t>1-</a:t>
            </a:r>
            <a:r>
              <a:rPr lang="zh-CN" altLang="en-US" sz="9600" dirty="0"/>
              <a:t>宠物数据记录用例实现的设计方案</a:t>
            </a:r>
            <a:endParaRPr lang="zh-CN" altLang="en-US" sz="9600"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645160"/>
          </a:xfrm>
          <a:prstGeom prst="rect">
            <a:avLst/>
          </a:prstGeom>
          <a:noFill/>
        </p:spPr>
        <p:txBody>
          <a:bodyPr wrap="square" rtlCol="0">
            <a:spAutoFit/>
          </a:bodyPr>
          <a:lstStyle/>
          <a:p>
            <a:pPr algn="ctr"/>
            <a:r>
              <a:rPr lang="zh-CN" altLang="en-US" dirty="0"/>
              <a:t>宠物数据记录用例的分析顺序图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645160"/>
          </a:xfrm>
          <a:prstGeom prst="rect">
            <a:avLst/>
          </a:prstGeom>
          <a:noFill/>
        </p:spPr>
        <p:txBody>
          <a:bodyPr wrap="square" rtlCol="0">
            <a:spAutoFit/>
          </a:bodyPr>
          <a:lstStyle/>
          <a:p>
            <a:pPr algn="ctr"/>
            <a:r>
              <a:rPr lang="zh-CN" altLang="en-US" dirty="0"/>
              <a:t>宠物数据记录用例的设计顺序图</a:t>
            </a:r>
            <a:endParaRPr lang="zh-CN" altLang="en-US" dirty="0"/>
          </a:p>
        </p:txBody>
      </p:sp>
      <p:pic>
        <p:nvPicPr>
          <p:cNvPr id="7" name="图片 6" descr="upload_post_object_v2_860165633"/>
          <p:cNvPicPr>
            <a:picLocks noChangeAspect="1"/>
          </p:cNvPicPr>
          <p:nvPr/>
        </p:nvPicPr>
        <p:blipFill>
          <a:blip r:embed="rId1"/>
          <a:stretch>
            <a:fillRect/>
          </a:stretch>
        </p:blipFill>
        <p:spPr>
          <a:xfrm>
            <a:off x="903072" y="3033705"/>
            <a:ext cx="4481693" cy="2687905"/>
          </a:xfrm>
          <a:prstGeom prst="rect">
            <a:avLst/>
          </a:prstGeom>
        </p:spPr>
      </p:pic>
      <p:pic>
        <p:nvPicPr>
          <p:cNvPr id="8" name="图片 7" descr="upload_post_object_v2_3322973421"/>
          <p:cNvPicPr>
            <a:picLocks noChangeAspect="1"/>
          </p:cNvPicPr>
          <p:nvPr/>
        </p:nvPicPr>
        <p:blipFill>
          <a:blip r:embed="rId2"/>
          <a:stretch>
            <a:fillRect/>
          </a:stretch>
        </p:blipFill>
        <p:spPr>
          <a:xfrm>
            <a:off x="6259724" y="2711238"/>
            <a:ext cx="4481618" cy="3228552"/>
          </a:xfrm>
          <a:prstGeom prst="rect">
            <a:avLst/>
          </a:prstGeom>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2-</a:t>
            </a:r>
            <a:r>
              <a:rPr lang="zh-CN" altLang="en-US" dirty="0"/>
              <a:t>发布用例实现的设计方案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292469" y="2525005"/>
            <a:ext cx="5529958" cy="34148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368300"/>
          </a:xfrm>
          <a:prstGeom prst="rect">
            <a:avLst/>
          </a:prstGeom>
          <a:noFill/>
        </p:spPr>
        <p:txBody>
          <a:bodyPr wrap="square" rtlCol="0">
            <a:spAutoFit/>
          </a:bodyPr>
          <a:lstStyle/>
          <a:p>
            <a:pPr algn="ctr"/>
            <a:r>
              <a:rPr lang="zh-CN" altLang="en-US" dirty="0"/>
              <a:t>发布用例的分析顺序图</a:t>
            </a:r>
            <a:endParaRPr lang="zh-CN" altLang="en-US" dirty="0"/>
          </a:p>
        </p:txBody>
      </p:sp>
      <p:sp>
        <p:nvSpPr>
          <p:cNvPr id="5" name="矩形 4"/>
          <p:cNvSpPr/>
          <p:nvPr/>
        </p:nvSpPr>
        <p:spPr>
          <a:xfrm>
            <a:off x="6259688" y="2525005"/>
            <a:ext cx="5479071" cy="34148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368300"/>
          </a:xfrm>
          <a:prstGeom prst="rect">
            <a:avLst/>
          </a:prstGeom>
          <a:noFill/>
        </p:spPr>
        <p:txBody>
          <a:bodyPr wrap="square" rtlCol="0">
            <a:spAutoFit/>
          </a:bodyPr>
          <a:lstStyle/>
          <a:p>
            <a:pPr algn="ctr"/>
            <a:r>
              <a:rPr lang="zh-CN" altLang="en-US" dirty="0"/>
              <a:t>发布用例的设计顺序图</a:t>
            </a:r>
            <a:endParaRPr lang="zh-CN" altLang="en-US" dirty="0"/>
          </a:p>
        </p:txBody>
      </p:sp>
      <p:pic>
        <p:nvPicPr>
          <p:cNvPr id="44" name="图片 44"/>
          <p:cNvPicPr>
            <a:picLocks noChangeAspect="1"/>
          </p:cNvPicPr>
          <p:nvPr/>
        </p:nvPicPr>
        <p:blipFill>
          <a:blip r:embed="rId1"/>
          <a:stretch>
            <a:fillRect/>
          </a:stretch>
        </p:blipFill>
        <p:spPr>
          <a:xfrm>
            <a:off x="6366477" y="2794247"/>
            <a:ext cx="5299586" cy="2886490"/>
          </a:xfrm>
          <a:prstGeom prst="rect">
            <a:avLst/>
          </a:prstGeom>
        </p:spPr>
      </p:pic>
      <p:pic>
        <p:nvPicPr>
          <p:cNvPr id="17" name="图片 17"/>
          <p:cNvPicPr>
            <a:picLocks noChangeAspect="1"/>
          </p:cNvPicPr>
          <p:nvPr/>
        </p:nvPicPr>
        <p:blipFill>
          <a:blip r:embed="rId2"/>
          <a:stretch>
            <a:fillRect/>
          </a:stretch>
        </p:blipFill>
        <p:spPr>
          <a:xfrm>
            <a:off x="423228" y="2794318"/>
            <a:ext cx="5268595" cy="2975928"/>
          </a:xfrm>
          <a:prstGeom prst="rect">
            <a:avLst/>
          </a:prstGeom>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3-</a:t>
            </a:r>
            <a:r>
              <a:rPr lang="zh-CN" altLang="en-US" dirty="0"/>
              <a:t>评论用例实现的设计方案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373888" y="2456758"/>
            <a:ext cx="5438362" cy="348305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368300"/>
          </a:xfrm>
          <a:prstGeom prst="rect">
            <a:avLst/>
          </a:prstGeom>
          <a:noFill/>
        </p:spPr>
        <p:txBody>
          <a:bodyPr wrap="square" rtlCol="0">
            <a:spAutoFit/>
          </a:bodyPr>
          <a:lstStyle/>
          <a:p>
            <a:pPr algn="ctr"/>
            <a:r>
              <a:rPr lang="zh-CN" altLang="en-US" dirty="0"/>
              <a:t>评论用例的分析顺序图</a:t>
            </a:r>
            <a:endParaRPr lang="zh-CN" altLang="en-US" dirty="0"/>
          </a:p>
        </p:txBody>
      </p:sp>
      <p:sp>
        <p:nvSpPr>
          <p:cNvPr id="5" name="矩形 4"/>
          <p:cNvSpPr/>
          <p:nvPr/>
        </p:nvSpPr>
        <p:spPr>
          <a:xfrm>
            <a:off x="6259688" y="2456715"/>
            <a:ext cx="5540135" cy="34831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368300"/>
          </a:xfrm>
          <a:prstGeom prst="rect">
            <a:avLst/>
          </a:prstGeom>
          <a:noFill/>
        </p:spPr>
        <p:txBody>
          <a:bodyPr wrap="square" rtlCol="0">
            <a:spAutoFit/>
          </a:bodyPr>
          <a:lstStyle/>
          <a:p>
            <a:pPr algn="ctr"/>
            <a:r>
              <a:rPr lang="zh-CN" altLang="en-US" dirty="0"/>
              <a:t>评论用例的设计顺序图</a:t>
            </a:r>
            <a:endParaRPr lang="zh-CN" altLang="en-US" dirty="0"/>
          </a:p>
        </p:txBody>
      </p:sp>
      <p:pic>
        <p:nvPicPr>
          <p:cNvPr id="7" name="图片 6" descr="upload_post_object_v2_1601063130"/>
          <p:cNvPicPr>
            <a:picLocks noChangeAspect="1"/>
          </p:cNvPicPr>
          <p:nvPr/>
        </p:nvPicPr>
        <p:blipFill>
          <a:blip r:embed="rId1"/>
          <a:srcRect l="2943" t="1104"/>
          <a:stretch>
            <a:fillRect/>
          </a:stretch>
        </p:blipFill>
        <p:spPr>
          <a:xfrm>
            <a:off x="6321062" y="2997239"/>
            <a:ext cx="5417390" cy="2637568"/>
          </a:xfrm>
          <a:prstGeom prst="rect">
            <a:avLst/>
          </a:prstGeom>
        </p:spPr>
      </p:pic>
      <p:pic>
        <p:nvPicPr>
          <p:cNvPr id="22" name="图片 22"/>
          <p:cNvPicPr>
            <a:picLocks noChangeAspect="1"/>
          </p:cNvPicPr>
          <p:nvPr/>
        </p:nvPicPr>
        <p:blipFill>
          <a:blip r:embed="rId2"/>
          <a:stretch>
            <a:fillRect/>
          </a:stretch>
        </p:blipFill>
        <p:spPr>
          <a:xfrm>
            <a:off x="456883" y="3241516"/>
            <a:ext cx="5272405" cy="2393315"/>
          </a:xfrm>
          <a:prstGeom prst="rect">
            <a:avLst/>
          </a:prstGeom>
        </p:spPr>
      </p:pic>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fontScale="90000"/>
          </a:bodyPr>
          <a:lstStyle/>
          <a:p>
            <a:r>
              <a:rPr lang="zh-CN" altLang="en-US" dirty="0"/>
              <a:t>用例设计</a:t>
            </a:r>
            <a:endParaRPr lang="zh-CN" altLang="en-US" dirty="0"/>
          </a:p>
          <a:p>
            <a:pPr lvl="1"/>
            <a:r>
              <a:rPr lang="en-US" altLang="zh-CN" dirty="0"/>
              <a:t>4-</a:t>
            </a:r>
            <a:r>
              <a:rPr lang="zh-CN" altLang="en-US" dirty="0"/>
              <a:t>查看资讯列表用例实现的设计方案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425375" y="2524996"/>
            <a:ext cx="5352231" cy="341481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645160"/>
          </a:xfrm>
          <a:prstGeom prst="rect">
            <a:avLst/>
          </a:prstGeom>
          <a:noFill/>
        </p:spPr>
        <p:txBody>
          <a:bodyPr wrap="square" rtlCol="0">
            <a:spAutoFit/>
          </a:bodyPr>
          <a:lstStyle/>
          <a:p>
            <a:pPr algn="ctr"/>
            <a:r>
              <a:rPr lang="zh-CN" altLang="en-US" dirty="0"/>
              <a:t>宠物资讯用例的分析顺序图</a:t>
            </a:r>
            <a:endParaRPr lang="zh-CN" altLang="en-US" dirty="0"/>
          </a:p>
        </p:txBody>
      </p:sp>
      <p:sp>
        <p:nvSpPr>
          <p:cNvPr id="5" name="矩形 4"/>
          <p:cNvSpPr/>
          <p:nvPr/>
        </p:nvSpPr>
        <p:spPr>
          <a:xfrm>
            <a:off x="6259688" y="2524996"/>
            <a:ext cx="5447778" cy="341481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645160"/>
          </a:xfrm>
          <a:prstGeom prst="rect">
            <a:avLst/>
          </a:prstGeom>
          <a:noFill/>
        </p:spPr>
        <p:txBody>
          <a:bodyPr wrap="square" rtlCol="0">
            <a:spAutoFit/>
          </a:bodyPr>
          <a:lstStyle/>
          <a:p>
            <a:pPr algn="ctr"/>
            <a:r>
              <a:rPr lang="zh-CN" altLang="en-US" dirty="0"/>
              <a:t>查看资讯列表用例的设计顺序图</a:t>
            </a:r>
            <a:endParaRPr lang="zh-CN" altLang="en-US" dirty="0"/>
          </a:p>
        </p:txBody>
      </p:sp>
      <p:pic>
        <p:nvPicPr>
          <p:cNvPr id="9" name="图片 8" descr="upload_post_object_v2_38889352"/>
          <p:cNvPicPr>
            <a:picLocks noChangeAspect="1"/>
          </p:cNvPicPr>
          <p:nvPr/>
        </p:nvPicPr>
        <p:blipFill>
          <a:blip r:embed="rId1"/>
          <a:srcRect t="193" r="3541"/>
          <a:stretch>
            <a:fillRect/>
          </a:stretch>
        </p:blipFill>
        <p:spPr>
          <a:xfrm>
            <a:off x="6408347" y="3289248"/>
            <a:ext cx="5299165" cy="1886354"/>
          </a:xfrm>
          <a:prstGeom prst="rect">
            <a:avLst/>
          </a:prstGeom>
        </p:spPr>
      </p:pic>
      <p:pic>
        <p:nvPicPr>
          <p:cNvPr id="7" name="图片 21"/>
          <p:cNvPicPr>
            <a:picLocks noChangeAspect="1"/>
          </p:cNvPicPr>
          <p:nvPr/>
        </p:nvPicPr>
        <p:blipFill>
          <a:blip r:embed="rId2"/>
          <a:srcRect l="3317" t="741" r="905" b="-741"/>
          <a:stretch>
            <a:fillRect/>
          </a:stretch>
        </p:blipFill>
        <p:spPr>
          <a:xfrm>
            <a:off x="580231" y="3048868"/>
            <a:ext cx="5042535" cy="2571115"/>
          </a:xfrm>
          <a:prstGeom prst="rect">
            <a:avLst/>
          </a:prstGeom>
        </p:spPr>
      </p:pic>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5-</a:t>
            </a:r>
            <a:r>
              <a:rPr lang="zh-CN" altLang="en-US" dirty="0"/>
              <a:t>添加提醒用例实现的设计方案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949928" cy="645160"/>
          </a:xfrm>
          <a:prstGeom prst="rect">
            <a:avLst/>
          </a:prstGeom>
          <a:noFill/>
        </p:spPr>
        <p:txBody>
          <a:bodyPr wrap="square" rtlCol="0">
            <a:noAutofit/>
          </a:bodyPr>
          <a:lstStyle/>
          <a:p>
            <a:pPr algn="ctr"/>
            <a:r>
              <a:rPr lang="zh-CN" altLang="en-US" dirty="0"/>
              <a:t>添加提醒用例的分析顺序图</a:t>
            </a:r>
            <a:endParaRPr lang="zh-CN" altLang="en-US" dirty="0"/>
          </a:p>
        </p:txBody>
      </p:sp>
      <p:sp>
        <p:nvSpPr>
          <p:cNvPr id="5" name="矩形 4"/>
          <p:cNvSpPr/>
          <p:nvPr/>
        </p:nvSpPr>
        <p:spPr>
          <a:xfrm>
            <a:off x="6259688" y="2711192"/>
            <a:ext cx="5039582"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6964322" y="6144850"/>
            <a:ext cx="3072392" cy="468267"/>
          </a:xfrm>
          <a:prstGeom prst="rect">
            <a:avLst/>
          </a:prstGeom>
          <a:noFill/>
        </p:spPr>
        <p:txBody>
          <a:bodyPr wrap="square" rtlCol="0">
            <a:noAutofit/>
          </a:bodyPr>
          <a:lstStyle/>
          <a:p>
            <a:pPr algn="ctr"/>
            <a:r>
              <a:rPr lang="zh-CN" altLang="en-US" dirty="0"/>
              <a:t>添加提醒用例的设计顺序图</a:t>
            </a:r>
            <a:endParaRPr lang="zh-CN" altLang="en-US" dirty="0"/>
          </a:p>
        </p:txBody>
      </p:sp>
      <p:pic>
        <p:nvPicPr>
          <p:cNvPr id="9" name="图片 8" descr="upload_post_object_v2_817269355"/>
          <p:cNvPicPr>
            <a:picLocks noChangeAspect="1"/>
          </p:cNvPicPr>
          <p:nvPr/>
        </p:nvPicPr>
        <p:blipFill>
          <a:blip r:embed="rId1"/>
          <a:stretch>
            <a:fillRect/>
          </a:stretch>
        </p:blipFill>
        <p:spPr>
          <a:xfrm>
            <a:off x="6259694" y="3536496"/>
            <a:ext cx="5039541" cy="1833276"/>
          </a:xfrm>
          <a:prstGeom prst="rect">
            <a:avLst/>
          </a:prstGeom>
        </p:spPr>
      </p:pic>
      <p:pic>
        <p:nvPicPr>
          <p:cNvPr id="8" name="图片 7" descr="upload_post_object_v2_3931754584"/>
          <p:cNvPicPr>
            <a:picLocks noChangeAspect="1"/>
          </p:cNvPicPr>
          <p:nvPr/>
        </p:nvPicPr>
        <p:blipFill>
          <a:blip r:embed="rId2"/>
          <a:stretch>
            <a:fillRect/>
          </a:stretch>
        </p:blipFill>
        <p:spPr>
          <a:xfrm>
            <a:off x="903096" y="2879143"/>
            <a:ext cx="4481621" cy="2878472"/>
          </a:xfrm>
          <a:prstGeom prst="rect">
            <a:avLst/>
          </a:prstGeom>
        </p:spPr>
      </p:pic>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6-</a:t>
            </a:r>
            <a:r>
              <a:rPr lang="zh-CN" altLang="en-US" dirty="0"/>
              <a:t>提醒用例实现的设计方案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368300"/>
          </a:xfrm>
          <a:prstGeom prst="rect">
            <a:avLst/>
          </a:prstGeom>
          <a:noFill/>
        </p:spPr>
        <p:txBody>
          <a:bodyPr wrap="square" rtlCol="0">
            <a:spAutoFit/>
          </a:bodyPr>
          <a:lstStyle/>
          <a:p>
            <a:pPr algn="ctr"/>
            <a:r>
              <a:rPr lang="zh-CN" altLang="en-US" dirty="0"/>
              <a:t>提醒用例的分析顺序图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368300"/>
          </a:xfrm>
          <a:prstGeom prst="rect">
            <a:avLst/>
          </a:prstGeom>
          <a:noFill/>
        </p:spPr>
        <p:txBody>
          <a:bodyPr wrap="square" rtlCol="0">
            <a:spAutoFit/>
          </a:bodyPr>
          <a:lstStyle/>
          <a:p>
            <a:pPr algn="ctr"/>
            <a:r>
              <a:rPr lang="zh-CN" altLang="en-US" dirty="0"/>
              <a:t>提醒用例的设计顺序图</a:t>
            </a:r>
            <a:endParaRPr lang="zh-CN" altLang="en-US" dirty="0"/>
          </a:p>
        </p:txBody>
      </p:sp>
      <p:pic>
        <p:nvPicPr>
          <p:cNvPr id="7" name="图片 6" descr="upload_post_object_v2_1583635699"/>
          <p:cNvPicPr>
            <a:picLocks noChangeAspect="1"/>
          </p:cNvPicPr>
          <p:nvPr/>
        </p:nvPicPr>
        <p:blipFill>
          <a:blip r:embed="rId1"/>
          <a:stretch>
            <a:fillRect/>
          </a:stretch>
        </p:blipFill>
        <p:spPr>
          <a:xfrm>
            <a:off x="1028500" y="2843848"/>
            <a:ext cx="4230981" cy="2963333"/>
          </a:xfrm>
          <a:prstGeom prst="rect">
            <a:avLst/>
          </a:prstGeom>
        </p:spPr>
      </p:pic>
      <p:pic>
        <p:nvPicPr>
          <p:cNvPr id="8" name="图片 7" descr="upload_post_object_v2_2689860597"/>
          <p:cNvPicPr>
            <a:picLocks noChangeAspect="1"/>
          </p:cNvPicPr>
          <p:nvPr/>
        </p:nvPicPr>
        <p:blipFill>
          <a:blip r:embed="rId2"/>
          <a:stretch>
            <a:fillRect/>
          </a:stretch>
        </p:blipFill>
        <p:spPr>
          <a:xfrm>
            <a:off x="6887830" y="2773118"/>
            <a:ext cx="3225377" cy="3104641"/>
          </a:xfrm>
          <a:prstGeom prst="rect">
            <a:avLst/>
          </a:prstGeom>
        </p:spPr>
      </p:pic>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7-</a:t>
            </a:r>
            <a:r>
              <a:rPr lang="zh-CN" altLang="en-US" dirty="0"/>
              <a:t>删除提醒用例实现的设计方案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645160"/>
          </a:xfrm>
          <a:prstGeom prst="rect">
            <a:avLst/>
          </a:prstGeom>
          <a:noFill/>
        </p:spPr>
        <p:txBody>
          <a:bodyPr wrap="square" rtlCol="0">
            <a:spAutoFit/>
          </a:bodyPr>
          <a:lstStyle/>
          <a:p>
            <a:pPr algn="ctr"/>
            <a:r>
              <a:rPr lang="zh-CN" altLang="en-US" dirty="0"/>
              <a:t>删除提醒用例的分析顺序图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645160"/>
          </a:xfrm>
          <a:prstGeom prst="rect">
            <a:avLst/>
          </a:prstGeom>
          <a:noFill/>
        </p:spPr>
        <p:txBody>
          <a:bodyPr wrap="square" rtlCol="0">
            <a:spAutoFit/>
          </a:bodyPr>
          <a:lstStyle/>
          <a:p>
            <a:pPr algn="ctr"/>
            <a:r>
              <a:rPr lang="zh-CN" altLang="en-US" dirty="0"/>
              <a:t>删除提醒用例的设计顺序图</a:t>
            </a:r>
            <a:endParaRPr lang="zh-CN" altLang="en-US" dirty="0"/>
          </a:p>
        </p:txBody>
      </p:sp>
      <p:pic>
        <p:nvPicPr>
          <p:cNvPr id="7" name="图片 6" descr="upload_post_object_v2_856331758"/>
          <p:cNvPicPr>
            <a:picLocks noChangeAspect="1"/>
          </p:cNvPicPr>
          <p:nvPr/>
        </p:nvPicPr>
        <p:blipFill>
          <a:blip r:embed="rId1"/>
          <a:stretch>
            <a:fillRect/>
          </a:stretch>
        </p:blipFill>
        <p:spPr>
          <a:xfrm>
            <a:off x="903130" y="2711196"/>
            <a:ext cx="4481642" cy="3228626"/>
          </a:xfrm>
          <a:prstGeom prst="rect">
            <a:avLst/>
          </a:prstGeom>
        </p:spPr>
      </p:pic>
      <p:pic>
        <p:nvPicPr>
          <p:cNvPr id="8" name="图片 7" descr="upload_post_object_v2_1231708365"/>
          <p:cNvPicPr>
            <a:picLocks noChangeAspect="1"/>
          </p:cNvPicPr>
          <p:nvPr/>
        </p:nvPicPr>
        <p:blipFill>
          <a:blip r:embed="rId2"/>
          <a:stretch>
            <a:fillRect/>
          </a:stretch>
        </p:blipFill>
        <p:spPr>
          <a:xfrm>
            <a:off x="6259657" y="2711196"/>
            <a:ext cx="4481755" cy="3228626"/>
          </a:xfrm>
          <a:prstGeom prst="rect">
            <a:avLst/>
          </a:prstGeom>
        </p:spPr>
      </p:pic>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8-</a:t>
            </a:r>
            <a:r>
              <a:rPr lang="zh-CN" altLang="en-US" dirty="0"/>
              <a:t>添加宠物健康档案用例实现的设计方案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62"/>
            <a:ext cx="4753735" cy="322865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329536" y="6212803"/>
            <a:ext cx="3854578" cy="645160"/>
          </a:xfrm>
          <a:prstGeom prst="rect">
            <a:avLst/>
          </a:prstGeom>
          <a:noFill/>
        </p:spPr>
        <p:txBody>
          <a:bodyPr wrap="square" rtlCol="0">
            <a:noAutofit/>
          </a:bodyPr>
          <a:lstStyle/>
          <a:p>
            <a:pPr algn="ctr"/>
            <a:r>
              <a:rPr lang="zh-CN" altLang="en-US" dirty="0"/>
              <a:t>添加宠物健康档案用例</a:t>
            </a:r>
            <a:endParaRPr lang="zh-CN" altLang="en-US" dirty="0"/>
          </a:p>
          <a:p>
            <a:pPr algn="ctr"/>
            <a:r>
              <a:rPr lang="zh-CN" altLang="en-US" dirty="0"/>
              <a:t>的分析顺序图</a:t>
            </a:r>
            <a:endParaRPr lang="zh-CN" altLang="en-US" dirty="0"/>
          </a:p>
        </p:txBody>
      </p:sp>
      <p:sp>
        <p:nvSpPr>
          <p:cNvPr id="5" name="矩形 4"/>
          <p:cNvSpPr/>
          <p:nvPr/>
        </p:nvSpPr>
        <p:spPr>
          <a:xfrm>
            <a:off x="6259688" y="2711162"/>
            <a:ext cx="4946434" cy="322865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6573246" y="6212803"/>
            <a:ext cx="3854578" cy="645160"/>
          </a:xfrm>
          <a:prstGeom prst="rect">
            <a:avLst/>
          </a:prstGeom>
          <a:noFill/>
        </p:spPr>
        <p:txBody>
          <a:bodyPr wrap="square" rtlCol="0">
            <a:noAutofit/>
          </a:bodyPr>
          <a:lstStyle/>
          <a:p>
            <a:pPr algn="ctr"/>
            <a:r>
              <a:rPr lang="zh-CN" altLang="en-US" dirty="0"/>
              <a:t>添加宠物健康档案用例</a:t>
            </a:r>
            <a:endParaRPr lang="zh-CN" altLang="en-US" dirty="0"/>
          </a:p>
          <a:p>
            <a:pPr algn="ctr"/>
            <a:r>
              <a:rPr lang="zh-CN" altLang="en-US" dirty="0"/>
              <a:t>的设计顺序图</a:t>
            </a:r>
            <a:endParaRPr lang="zh-CN" altLang="en-US" dirty="0"/>
          </a:p>
        </p:txBody>
      </p:sp>
      <p:pic>
        <p:nvPicPr>
          <p:cNvPr id="85" name="图片 85"/>
          <p:cNvPicPr>
            <a:picLocks noChangeAspect="1"/>
          </p:cNvPicPr>
          <p:nvPr/>
        </p:nvPicPr>
        <p:blipFill>
          <a:blip r:embed="rId1"/>
          <a:stretch>
            <a:fillRect/>
          </a:stretch>
        </p:blipFill>
        <p:spPr>
          <a:xfrm>
            <a:off x="6323107" y="3078471"/>
            <a:ext cx="4764833" cy="2503060"/>
          </a:xfrm>
          <a:prstGeom prst="rect">
            <a:avLst/>
          </a:prstGeom>
        </p:spPr>
      </p:pic>
      <p:pic>
        <p:nvPicPr>
          <p:cNvPr id="7" name="图片 6" descr="upload_post_object_v2_3508623315"/>
          <p:cNvPicPr>
            <a:picLocks noChangeAspect="1"/>
          </p:cNvPicPr>
          <p:nvPr/>
        </p:nvPicPr>
        <p:blipFill>
          <a:blip r:embed="rId2"/>
          <a:stretch>
            <a:fillRect/>
          </a:stretch>
        </p:blipFill>
        <p:spPr>
          <a:xfrm>
            <a:off x="999088" y="2989738"/>
            <a:ext cx="4613949" cy="2756137"/>
          </a:xfrm>
          <a:prstGeom prst="rect">
            <a:avLst/>
          </a:prstGeom>
        </p:spPr>
      </p:pic>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9-</a:t>
            </a:r>
            <a:r>
              <a:rPr lang="zh-CN" altLang="en-US" dirty="0"/>
              <a:t>修改宠物健康档案用例实现的设计方案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62"/>
            <a:ext cx="4878422" cy="322865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782609" y="6144806"/>
            <a:ext cx="2664178" cy="645160"/>
          </a:xfrm>
          <a:prstGeom prst="rect">
            <a:avLst/>
          </a:prstGeom>
          <a:noFill/>
        </p:spPr>
        <p:txBody>
          <a:bodyPr wrap="square" rtlCol="0">
            <a:spAutoFit/>
          </a:bodyPr>
          <a:lstStyle/>
          <a:p>
            <a:pPr algn="ctr"/>
            <a:r>
              <a:rPr lang="zh-CN" altLang="en-US" dirty="0"/>
              <a:t>修改宠物健康档案用例的分析顺序图</a:t>
            </a:r>
            <a:endParaRPr lang="zh-CN" altLang="en-US" dirty="0"/>
          </a:p>
        </p:txBody>
      </p:sp>
      <p:sp>
        <p:nvSpPr>
          <p:cNvPr id="6" name="文本框 5"/>
          <p:cNvSpPr txBox="1"/>
          <p:nvPr/>
        </p:nvSpPr>
        <p:spPr>
          <a:xfrm>
            <a:off x="7168446" y="6144806"/>
            <a:ext cx="2664178" cy="645160"/>
          </a:xfrm>
          <a:prstGeom prst="rect">
            <a:avLst/>
          </a:prstGeom>
          <a:noFill/>
        </p:spPr>
        <p:txBody>
          <a:bodyPr wrap="square" rtlCol="0">
            <a:spAutoFit/>
          </a:bodyPr>
          <a:lstStyle/>
          <a:p>
            <a:pPr algn="ctr"/>
            <a:r>
              <a:rPr lang="zh-CN" altLang="en-US" dirty="0"/>
              <a:t>修改宠物健康档案用例的设计顺序图</a:t>
            </a:r>
            <a:endParaRPr lang="zh-CN" altLang="en-US" dirty="0"/>
          </a:p>
        </p:txBody>
      </p:sp>
      <p:sp>
        <p:nvSpPr>
          <p:cNvPr id="5" name="矩形 4"/>
          <p:cNvSpPr/>
          <p:nvPr/>
        </p:nvSpPr>
        <p:spPr>
          <a:xfrm>
            <a:off x="6220892" y="2711162"/>
            <a:ext cx="5064017"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pic>
        <p:nvPicPr>
          <p:cNvPr id="88" name="图片 88"/>
          <p:cNvPicPr>
            <a:picLocks noChangeAspect="1"/>
          </p:cNvPicPr>
          <p:nvPr/>
        </p:nvPicPr>
        <p:blipFill>
          <a:blip r:embed="rId1"/>
          <a:stretch>
            <a:fillRect/>
          </a:stretch>
        </p:blipFill>
        <p:spPr>
          <a:xfrm>
            <a:off x="6286412" y="3270783"/>
            <a:ext cx="4922878" cy="2333545"/>
          </a:xfrm>
          <a:prstGeom prst="rect">
            <a:avLst/>
          </a:prstGeom>
        </p:spPr>
      </p:pic>
      <p:pic>
        <p:nvPicPr>
          <p:cNvPr id="7" name="图片 6" descr="upload_post_object_v2_655612075"/>
          <p:cNvPicPr>
            <a:picLocks noChangeAspect="1"/>
          </p:cNvPicPr>
          <p:nvPr/>
        </p:nvPicPr>
        <p:blipFill>
          <a:blip r:embed="rId2"/>
          <a:stretch>
            <a:fillRect/>
          </a:stretch>
        </p:blipFill>
        <p:spPr>
          <a:xfrm>
            <a:off x="1028289" y="3022689"/>
            <a:ext cx="4693522" cy="2749008"/>
          </a:xfrm>
          <a:prstGeom prst="rect">
            <a:avLst/>
          </a:prstGeom>
        </p:spPr>
      </p:pic>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10-</a:t>
            </a:r>
            <a:r>
              <a:rPr lang="zh-CN" altLang="en-US" dirty="0"/>
              <a:t>删除健康档案用例实现的设计方案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645160"/>
          </a:xfrm>
          <a:prstGeom prst="rect">
            <a:avLst/>
          </a:prstGeom>
          <a:noFill/>
        </p:spPr>
        <p:txBody>
          <a:bodyPr wrap="square" rtlCol="0">
            <a:spAutoFit/>
          </a:bodyPr>
          <a:lstStyle/>
          <a:p>
            <a:pPr algn="ctr"/>
            <a:r>
              <a:rPr lang="zh-CN" altLang="en-US" dirty="0"/>
              <a:t>删除健康档案用例的设计顺用例的分析顺序图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645160"/>
          </a:xfrm>
          <a:prstGeom prst="rect">
            <a:avLst/>
          </a:prstGeom>
          <a:noFill/>
        </p:spPr>
        <p:txBody>
          <a:bodyPr wrap="square" rtlCol="0">
            <a:spAutoFit/>
          </a:bodyPr>
          <a:lstStyle/>
          <a:p>
            <a:pPr algn="ctr"/>
            <a:r>
              <a:rPr lang="zh-CN" altLang="en-US" dirty="0"/>
              <a:t>删除健康档案用例的设计顺序图</a:t>
            </a:r>
            <a:endParaRPr lang="zh-CN" altLang="en-US" dirty="0"/>
          </a:p>
        </p:txBody>
      </p:sp>
      <p:pic>
        <p:nvPicPr>
          <p:cNvPr id="7" name="图片 6" descr="upload_post_object_v2_2287751909"/>
          <p:cNvPicPr>
            <a:picLocks noChangeAspect="1"/>
          </p:cNvPicPr>
          <p:nvPr/>
        </p:nvPicPr>
        <p:blipFill>
          <a:blip r:embed="rId1"/>
          <a:stretch>
            <a:fillRect/>
          </a:stretch>
        </p:blipFill>
        <p:spPr>
          <a:xfrm>
            <a:off x="6259657" y="2711161"/>
            <a:ext cx="4481686" cy="3012467"/>
          </a:xfrm>
          <a:prstGeom prst="rect">
            <a:avLst/>
          </a:prstGeom>
        </p:spPr>
      </p:pic>
      <p:pic>
        <p:nvPicPr>
          <p:cNvPr id="8" name="图片 7" descr="upload_post_object_v2_2238777295"/>
          <p:cNvPicPr>
            <a:picLocks noChangeAspect="1"/>
          </p:cNvPicPr>
          <p:nvPr/>
        </p:nvPicPr>
        <p:blipFill>
          <a:blip r:embed="rId2"/>
          <a:stretch>
            <a:fillRect/>
          </a:stretch>
        </p:blipFill>
        <p:spPr>
          <a:xfrm>
            <a:off x="1013387" y="2962709"/>
            <a:ext cx="4261239" cy="2509441"/>
          </a:xfrm>
          <a:prstGeom prst="rect">
            <a:avLst/>
          </a:prstGeom>
        </p:spPr>
      </p:pic>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11-</a:t>
            </a:r>
            <a:r>
              <a:rPr lang="zh-CN" altLang="en-US" dirty="0"/>
              <a:t>登录用例实现的设计方案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368300"/>
          </a:xfrm>
          <a:prstGeom prst="rect">
            <a:avLst/>
          </a:prstGeom>
          <a:noFill/>
        </p:spPr>
        <p:txBody>
          <a:bodyPr wrap="square" rtlCol="0">
            <a:spAutoFit/>
          </a:bodyPr>
          <a:lstStyle/>
          <a:p>
            <a:pPr algn="ctr"/>
            <a:r>
              <a:rPr lang="zh-CN" altLang="en-US" dirty="0"/>
              <a:t>登录用例的分析顺序图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368300"/>
          </a:xfrm>
          <a:prstGeom prst="rect">
            <a:avLst/>
          </a:prstGeom>
          <a:noFill/>
        </p:spPr>
        <p:txBody>
          <a:bodyPr wrap="square" rtlCol="0">
            <a:spAutoFit/>
          </a:bodyPr>
          <a:lstStyle/>
          <a:p>
            <a:pPr algn="ctr"/>
            <a:r>
              <a:rPr lang="zh-CN" altLang="en-US" dirty="0"/>
              <a:t>登录用例的设计顺序图</a:t>
            </a:r>
            <a:endParaRPr lang="zh-CN" altLang="en-US" dirty="0"/>
          </a:p>
        </p:txBody>
      </p:sp>
      <p:pic>
        <p:nvPicPr>
          <p:cNvPr id="7" name="图片 6" descr="upload_post_object_v2_1306581515"/>
          <p:cNvPicPr>
            <a:picLocks noChangeAspect="1"/>
          </p:cNvPicPr>
          <p:nvPr/>
        </p:nvPicPr>
        <p:blipFill>
          <a:blip r:embed="rId1"/>
          <a:stretch>
            <a:fillRect/>
          </a:stretch>
        </p:blipFill>
        <p:spPr>
          <a:xfrm>
            <a:off x="6259659" y="2711133"/>
            <a:ext cx="4481723" cy="3228604"/>
          </a:xfrm>
          <a:prstGeom prst="rect">
            <a:avLst/>
          </a:prstGeom>
        </p:spPr>
      </p:pic>
      <p:pic>
        <p:nvPicPr>
          <p:cNvPr id="9" name="图片 8" descr="upload_post_object_v2_1097757320"/>
          <p:cNvPicPr>
            <a:picLocks noChangeAspect="1"/>
          </p:cNvPicPr>
          <p:nvPr/>
        </p:nvPicPr>
        <p:blipFill>
          <a:blip r:embed="rId2"/>
          <a:stretch>
            <a:fillRect/>
          </a:stretch>
        </p:blipFill>
        <p:spPr>
          <a:xfrm>
            <a:off x="903072" y="2843596"/>
            <a:ext cx="4481693" cy="2991945"/>
          </a:xfrm>
          <a:prstGeom prst="rect">
            <a:avLst/>
          </a:prstGeom>
        </p:spPr>
      </p:pic>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12-</a:t>
            </a:r>
            <a:r>
              <a:rPr lang="zh-CN" altLang="en-US" dirty="0"/>
              <a:t>注册用例实现的设计方案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368300"/>
          </a:xfrm>
          <a:prstGeom prst="rect">
            <a:avLst/>
          </a:prstGeom>
          <a:noFill/>
        </p:spPr>
        <p:txBody>
          <a:bodyPr wrap="square" rtlCol="0">
            <a:spAutoFit/>
          </a:bodyPr>
          <a:lstStyle/>
          <a:p>
            <a:pPr algn="ctr"/>
            <a:r>
              <a:rPr lang="zh-CN" altLang="en-US" dirty="0"/>
              <a:t>注册用例的分析顺序图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368300"/>
          </a:xfrm>
          <a:prstGeom prst="rect">
            <a:avLst/>
          </a:prstGeom>
          <a:noFill/>
        </p:spPr>
        <p:txBody>
          <a:bodyPr wrap="square" rtlCol="0">
            <a:spAutoFit/>
          </a:bodyPr>
          <a:lstStyle/>
          <a:p>
            <a:pPr algn="ctr"/>
            <a:r>
              <a:rPr lang="zh-CN" altLang="en-US" dirty="0"/>
              <a:t>注册用例的设计顺序图</a:t>
            </a:r>
            <a:endParaRPr lang="zh-CN" altLang="en-US" dirty="0"/>
          </a:p>
        </p:txBody>
      </p:sp>
      <p:pic>
        <p:nvPicPr>
          <p:cNvPr id="7" name="图片 6" descr="upload_post_object_v2_2910002074"/>
          <p:cNvPicPr>
            <a:picLocks noChangeAspect="1"/>
          </p:cNvPicPr>
          <p:nvPr/>
        </p:nvPicPr>
        <p:blipFill>
          <a:blip r:embed="rId1"/>
          <a:stretch>
            <a:fillRect/>
          </a:stretch>
        </p:blipFill>
        <p:spPr>
          <a:xfrm>
            <a:off x="6310584" y="2850460"/>
            <a:ext cx="4379868" cy="2949958"/>
          </a:xfrm>
          <a:prstGeom prst="rect">
            <a:avLst/>
          </a:prstGeom>
        </p:spPr>
      </p:pic>
      <p:pic>
        <p:nvPicPr>
          <p:cNvPr id="9" name="图片 8" descr="upload_post_object_v2_532126865"/>
          <p:cNvPicPr>
            <a:picLocks noChangeAspect="1"/>
          </p:cNvPicPr>
          <p:nvPr/>
        </p:nvPicPr>
        <p:blipFill>
          <a:blip r:embed="rId2"/>
          <a:stretch>
            <a:fillRect/>
          </a:stretch>
        </p:blipFill>
        <p:spPr>
          <a:xfrm>
            <a:off x="1004689" y="2817383"/>
            <a:ext cx="4323957" cy="3016197"/>
          </a:xfrm>
          <a:prstGeom prst="rect">
            <a:avLst/>
          </a:prstGeom>
        </p:spPr>
      </p:pic>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48267" y="1735314"/>
            <a:ext cx="4478418" cy="723699"/>
          </a:xfrm>
        </p:spPr>
        <p:txBody>
          <a:bodyPr>
            <a:normAutofit/>
          </a:bodyPr>
          <a:lstStyle/>
          <a:p>
            <a:r>
              <a:rPr lang="zh-CN" altLang="en-US" dirty="0"/>
              <a:t>类设计</a:t>
            </a:r>
            <a:endParaRPr lang="zh-CN" altLang="en-US" dirty="0"/>
          </a:p>
        </p:txBody>
      </p:sp>
      <p:sp>
        <p:nvSpPr>
          <p:cNvPr id="11266" name="标题 1"/>
          <p:cNvSpPr>
            <a:spLocks noGrp="1"/>
          </p:cNvSpPr>
          <p:nvPr>
            <p:ph type="title" idx="4294967295"/>
          </p:nvPr>
        </p:nvSpPr>
        <p:spPr>
          <a:xfrm>
            <a:off x="993423" y="929473"/>
            <a:ext cx="4560711"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53" name="图片 53"/>
          <p:cNvPicPr>
            <a:picLocks noChangeAspect="1"/>
          </p:cNvPicPr>
          <p:nvPr/>
        </p:nvPicPr>
        <p:blipFill>
          <a:blip r:embed="rId1"/>
          <a:stretch>
            <a:fillRect/>
          </a:stretch>
        </p:blipFill>
        <p:spPr>
          <a:xfrm>
            <a:off x="248025" y="2848782"/>
            <a:ext cx="6260517" cy="3216175"/>
          </a:xfrm>
          <a:prstGeom prst="rect">
            <a:avLst/>
          </a:prstGeom>
        </p:spPr>
      </p:pic>
      <p:sp>
        <p:nvSpPr>
          <p:cNvPr id="3" name="文本框 2"/>
          <p:cNvSpPr txBox="1"/>
          <p:nvPr/>
        </p:nvSpPr>
        <p:spPr>
          <a:xfrm>
            <a:off x="6963571" y="1557388"/>
            <a:ext cx="5095228" cy="3261171"/>
          </a:xfrm>
          <a:prstGeom prst="rect">
            <a:avLst/>
          </a:prstGeom>
          <a:noFill/>
        </p:spPr>
        <p:txBody>
          <a:bodyPr wrap="square" rtlCol="0" anchor="t">
            <a:noAutofit/>
          </a:bodyPr>
          <a:p>
            <a:r>
              <a:rPr lang="zh-CN" altLang="en-US" sz="1400"/>
              <a:t>一共有</a:t>
            </a:r>
            <a:r>
              <a:rPr lang="en-US" altLang="zh-CN" sz="1400"/>
              <a:t>28</a:t>
            </a:r>
            <a:r>
              <a:rPr lang="zh-CN" altLang="en-US" sz="1400"/>
              <a:t>个类，其中，宠物健康监测系统的核心类是</a:t>
            </a:r>
            <a:r>
              <a:rPr lang="en-US" altLang="zh-CN" sz="1400"/>
              <a:t>DataRecordingMapper</a:t>
            </a:r>
            <a:r>
              <a:rPr lang="zh-CN" altLang="en-US" sz="1400"/>
              <a:t>、</a:t>
            </a:r>
            <a:r>
              <a:rPr lang="en-US" altLang="zh-CN" sz="1400">
                <a:solidFill>
                  <a:schemeClr val="tx1"/>
                </a:solidFill>
              </a:rPr>
              <a:t>FileService</a:t>
            </a:r>
            <a:r>
              <a:rPr lang="zh-CN" altLang="en-US" sz="1400"/>
              <a:t>和</a:t>
            </a:r>
            <a:r>
              <a:rPr lang="en-US" altLang="zh-CN" sz="1400"/>
              <a:t>NewsServiceImpl</a:t>
            </a:r>
            <a:r>
              <a:rPr lang="zh-CN" altLang="en-US" sz="1400"/>
              <a:t>三个类。</a:t>
            </a:r>
            <a:r>
              <a:rPr lang="en-US" altLang="zh-CN" sz="1400"/>
              <a:t>DataRecordingMapper</a:t>
            </a:r>
            <a:r>
              <a:rPr lang="zh-CN" altLang="en-US" sz="1400"/>
              <a:t>类有</a:t>
            </a:r>
            <a:r>
              <a:rPr lang="en-US" altLang="zh-CN" sz="1400"/>
              <a:t> selectData(dataDto)</a:t>
            </a:r>
            <a:r>
              <a:rPr lang="zh-CN" altLang="en-US" sz="1400"/>
              <a:t>、</a:t>
            </a:r>
            <a:r>
              <a:rPr lang="en-US" altLang="zh-CN" sz="1400"/>
              <a:t> delateByDate(date)</a:t>
            </a:r>
            <a:r>
              <a:rPr lang="zh-CN" altLang="en-US" sz="1400"/>
              <a:t>和</a:t>
            </a:r>
            <a:r>
              <a:rPr lang="en-US" altLang="zh-CN" sz="1400"/>
              <a:t> save(data)</a:t>
            </a:r>
            <a:r>
              <a:rPr lang="zh-CN" altLang="en-US" sz="1400"/>
              <a:t>三个方法，类的主要功能是提供宠物数据记录的相关服务；</a:t>
            </a:r>
            <a:r>
              <a:rPr lang="en-US" altLang="zh-CN" sz="1400">
                <a:solidFill>
                  <a:schemeClr val="tx1"/>
                </a:solidFill>
              </a:rPr>
              <a:t>FileService</a:t>
            </a:r>
            <a:r>
              <a:rPr lang="zh-CN" altLang="en-US" sz="1400">
                <a:solidFill>
                  <a:schemeClr val="tx1"/>
                </a:solidFill>
              </a:rPr>
              <a:t>类有</a:t>
            </a:r>
            <a:r>
              <a:rPr lang="en-US" altLang="zh-CN" sz="1400">
                <a:solidFill>
                  <a:schemeClr val="tx1"/>
                </a:solidFill>
              </a:rPr>
              <a:t>delete()</a:t>
            </a:r>
            <a:r>
              <a:rPr lang="zh-CN" altLang="en-US" sz="1400">
                <a:solidFill>
                  <a:schemeClr val="tx1"/>
                </a:solidFill>
              </a:rPr>
              <a:t>和</a:t>
            </a:r>
            <a:r>
              <a:rPr lang="en-US" altLang="zh-CN" sz="1400"/>
              <a:t>upload(@RequestBodyDiseaseDto file)</a:t>
            </a:r>
            <a:r>
              <a:rPr lang="zh-CN" altLang="en-US" sz="1400"/>
              <a:t>两个方法，类的主要功能是提供宠物健康档案的相关服务；</a:t>
            </a:r>
            <a:r>
              <a:rPr lang="en-US" altLang="zh-CN" sz="1400"/>
              <a:t>NewsServiceImpl</a:t>
            </a:r>
            <a:r>
              <a:rPr lang="zh-CN" altLang="en-US" sz="1400"/>
              <a:t>类有</a:t>
            </a:r>
            <a:r>
              <a:rPr lang="en-US" altLang="zh-CN" sz="1400"/>
              <a:t>getNewsById(Integer id)</a:t>
            </a:r>
            <a:r>
              <a:rPr lang="zh-CN" altLang="en-US" sz="1400"/>
              <a:t>、</a:t>
            </a:r>
            <a:r>
              <a:rPr lang="en-US" altLang="zh-CN" sz="1400"/>
              <a:t>insert(News news)</a:t>
            </a:r>
            <a:r>
              <a:rPr lang="zh-CN" altLang="en-US" sz="1400"/>
              <a:t>和</a:t>
            </a:r>
            <a:r>
              <a:rPr lang="en-US" altLang="zh-CN" sz="1400"/>
              <a:t>getNewsList()</a:t>
            </a:r>
            <a:r>
              <a:rPr lang="zh-CN" altLang="en-US" sz="1400"/>
              <a:t>三个方法，类的主要功能是获取有关宠物的资讯；</a:t>
            </a:r>
            <a:r>
              <a:rPr lang="en-US" altLang="zh-CN" sz="1400"/>
              <a:t>GuideUI</a:t>
            </a:r>
            <a:r>
              <a:rPr lang="zh-CN" altLang="en-US" sz="1400"/>
              <a:t>的主要功能是实现页面的跳转；</a:t>
            </a:r>
            <a:r>
              <a:rPr lang="en-US" altLang="zh-CN" sz="1400"/>
              <a:t>LoginUI</a:t>
            </a:r>
            <a:r>
              <a:rPr lang="zh-CN" altLang="en-US" sz="1400"/>
              <a:t>、</a:t>
            </a:r>
            <a:r>
              <a:rPr lang="en-US" altLang="zh-CN" sz="1400"/>
              <a:t>RegisterUI</a:t>
            </a:r>
            <a:r>
              <a:rPr lang="zh-CN" altLang="en-US" sz="1400"/>
              <a:t>、</a:t>
            </a:r>
            <a:r>
              <a:rPr lang="en-US" altLang="zh-CN" sz="1400"/>
              <a:t>societyUI</a:t>
            </a:r>
            <a:r>
              <a:rPr lang="zh-CN" altLang="en-US" sz="1400"/>
              <a:t>、</a:t>
            </a:r>
            <a:r>
              <a:rPr lang="en-US" altLang="zh-CN" sz="1400"/>
              <a:t>putUI</a:t>
            </a:r>
            <a:r>
              <a:rPr lang="zh-CN" altLang="en-US" sz="1400"/>
              <a:t>、</a:t>
            </a:r>
            <a:r>
              <a:rPr lang="en-US" altLang="zh-CN" sz="1400"/>
              <a:t>HealthUI</a:t>
            </a:r>
            <a:r>
              <a:rPr lang="zh-CN" altLang="en-US" sz="1400"/>
              <a:t>、</a:t>
            </a:r>
            <a:r>
              <a:rPr lang="en-US" altLang="zh-CN" sz="1400"/>
              <a:t>PetDiseaseUI</a:t>
            </a:r>
            <a:r>
              <a:rPr lang="zh-CN" altLang="en-US" sz="1400"/>
              <a:t>、</a:t>
            </a:r>
            <a:r>
              <a:rPr lang="en-US" altLang="zh-CN" sz="1400"/>
              <a:t>DataUI</a:t>
            </a:r>
            <a:r>
              <a:rPr lang="zh-CN" altLang="en-US" sz="1400"/>
              <a:t>、</a:t>
            </a:r>
            <a:r>
              <a:rPr lang="en-US" altLang="zh-CN" sz="1400"/>
              <a:t>NewsUI</a:t>
            </a:r>
            <a:r>
              <a:rPr lang="zh-CN" altLang="en-US" sz="1400"/>
              <a:t>、</a:t>
            </a:r>
            <a:r>
              <a:rPr lang="en-US" altLang="zh-CN" sz="1400"/>
              <a:t>RemindUI</a:t>
            </a:r>
            <a:r>
              <a:rPr lang="zh-CN" altLang="en-US" sz="1400"/>
              <a:t>的功能是展示各个功能的页面；</a:t>
            </a:r>
            <a:r>
              <a:rPr lang="en-US" altLang="zh-CN" sz="1400"/>
              <a:t>UserController</a:t>
            </a:r>
            <a:r>
              <a:rPr lang="zh-CN" altLang="en-US" sz="1400"/>
              <a:t>、</a:t>
            </a:r>
            <a:r>
              <a:rPr lang="en-US" altLang="zh-CN" sz="1400"/>
              <a:t>CommunityController</a:t>
            </a:r>
            <a:r>
              <a:rPr lang="zh-CN" altLang="en-US" sz="1400"/>
              <a:t>、</a:t>
            </a:r>
            <a:r>
              <a:rPr lang="en-US" altLang="zh-CN" sz="1400"/>
              <a:t>FileController</a:t>
            </a:r>
            <a:r>
              <a:rPr lang="zh-CN" altLang="en-US" sz="1400"/>
              <a:t>、</a:t>
            </a:r>
            <a:r>
              <a:rPr lang="en-US" altLang="zh-CN" sz="1400"/>
              <a:t>DataRecordingController</a:t>
            </a:r>
            <a:r>
              <a:rPr lang="zh-CN" altLang="en-US" sz="1400"/>
              <a:t>、</a:t>
            </a:r>
            <a:r>
              <a:rPr lang="en-US" altLang="zh-CN" sz="1400"/>
              <a:t>DataRecordingController</a:t>
            </a:r>
            <a:r>
              <a:rPr lang="zh-CN" altLang="en-US" sz="1400"/>
              <a:t>的功能是处理各个功能和后端的交互过程；</a:t>
            </a:r>
            <a:r>
              <a:rPr lang="en-US" altLang="zh-CN" sz="1400"/>
              <a:t>UserService</a:t>
            </a:r>
            <a:r>
              <a:rPr lang="zh-CN" altLang="en-US" sz="1400"/>
              <a:t>、</a:t>
            </a:r>
            <a:r>
              <a:rPr lang="en-US" altLang="zh-CN" sz="1400"/>
              <a:t>CommunityService</a:t>
            </a:r>
            <a:r>
              <a:rPr lang="zh-CN" altLang="en-US" sz="1400"/>
              <a:t>、</a:t>
            </a:r>
            <a:r>
              <a:rPr lang="en-US" altLang="zh-CN" sz="1400"/>
              <a:t>FileService</a:t>
            </a:r>
            <a:r>
              <a:rPr lang="zh-CN" altLang="en-US" sz="1400"/>
              <a:t>、</a:t>
            </a:r>
            <a:r>
              <a:rPr lang="en-US" altLang="zh-CN" sz="1400"/>
              <a:t>DataRecordingServiceImpl</a:t>
            </a:r>
            <a:r>
              <a:rPr lang="zh-CN" altLang="en-US" sz="1400"/>
              <a:t>、</a:t>
            </a:r>
            <a:r>
              <a:rPr lang="en-US" altLang="zh-CN" sz="1400"/>
              <a:t>RemindServiceImpl</a:t>
            </a:r>
            <a:r>
              <a:rPr lang="zh-CN" altLang="en-US" sz="1400"/>
              <a:t>的功能是处理数据和存取收据；</a:t>
            </a:r>
            <a:r>
              <a:rPr lang="en-US" altLang="zh-CN" sz="1400"/>
              <a:t>Result</a:t>
            </a:r>
            <a:r>
              <a:rPr lang="zh-CN" altLang="en-US" sz="1400"/>
              <a:t>、</a:t>
            </a:r>
            <a:r>
              <a:rPr lang="en-US" altLang="zh-CN" sz="1400"/>
              <a:t>FileService</a:t>
            </a:r>
            <a:r>
              <a:rPr lang="zh-CN" altLang="en-US" sz="1400"/>
              <a:t>、</a:t>
            </a:r>
            <a:r>
              <a:rPr lang="en-US" altLang="zh-CN" sz="1400"/>
              <a:t>News</a:t>
            </a:r>
            <a:r>
              <a:rPr lang="zh-CN" altLang="en-US" sz="1400"/>
              <a:t>的功能是定义各个功能的数据类型；</a:t>
            </a:r>
            <a:r>
              <a:rPr lang="en-US" altLang="zh-CN" sz="1400"/>
              <a:t>NewsMapper</a:t>
            </a:r>
            <a:r>
              <a:rPr lang="zh-CN" altLang="en-US" sz="1400"/>
              <a:t>、</a:t>
            </a:r>
            <a:r>
              <a:rPr lang="en-US" altLang="zh-CN" sz="1400"/>
              <a:t>RemindMapper</a:t>
            </a:r>
            <a:r>
              <a:rPr lang="zh-CN" altLang="en-US" sz="1400"/>
              <a:t>的功能是与数据库进行交互，实现数据的存储。</a:t>
            </a:r>
            <a:endParaRPr lang="en-US" altLang="zh-CN" sz="1400"/>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667580"/>
            <a:ext cx="9595556" cy="1844675"/>
          </a:xfrm>
        </p:spPr>
        <p:txBody>
          <a:bodyPr>
            <a:normAutofit/>
          </a:bodyPr>
          <a:lstStyle/>
          <a:p>
            <a:r>
              <a:rPr lang="zh-CN" altLang="en-US" dirty="0"/>
              <a:t>数据模型设计</a:t>
            </a:r>
            <a:endParaRPr lang="en-US" altLang="zh-CN" dirty="0"/>
          </a:p>
          <a:p>
            <a:pPr marL="393065" lvl="1" indent="0">
              <a:buNone/>
            </a:pPr>
            <a:endParaRPr lang="zh-CN" altLang="en-US" dirty="0"/>
          </a:p>
        </p:txBody>
      </p:sp>
      <p:sp>
        <p:nvSpPr>
          <p:cNvPr id="11266" name="标题 1"/>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891823" y="2451547"/>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24001" y="5885229"/>
            <a:ext cx="3804356" cy="368300"/>
          </a:xfrm>
          <a:prstGeom prst="rect">
            <a:avLst/>
          </a:prstGeom>
          <a:noFill/>
        </p:spPr>
        <p:txBody>
          <a:bodyPr wrap="square" rtlCol="0">
            <a:spAutoFit/>
          </a:bodyPr>
          <a:lstStyle/>
          <a:p>
            <a:pPr algn="ctr"/>
            <a:r>
              <a:rPr lang="zh-CN" altLang="en-US" dirty="0"/>
              <a:t>系统设计类图</a:t>
            </a:r>
            <a:endParaRPr lang="zh-CN" altLang="en-US" dirty="0"/>
          </a:p>
        </p:txBody>
      </p:sp>
      <p:sp>
        <p:nvSpPr>
          <p:cNvPr id="5" name="矩形 4"/>
          <p:cNvSpPr/>
          <p:nvPr/>
        </p:nvSpPr>
        <p:spPr>
          <a:xfrm>
            <a:off x="6231466" y="2451547"/>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6863644" y="5885229"/>
            <a:ext cx="2664178" cy="369332"/>
          </a:xfrm>
          <a:prstGeom prst="rect">
            <a:avLst/>
          </a:prstGeom>
          <a:noFill/>
        </p:spPr>
        <p:txBody>
          <a:bodyPr wrap="square" rtlCol="0">
            <a:spAutoFit/>
          </a:bodyPr>
          <a:lstStyle/>
          <a:p>
            <a:pPr algn="ctr"/>
            <a:r>
              <a:rPr lang="zh-CN" altLang="en-US" dirty="0"/>
              <a:t>系统数据设计类图</a:t>
            </a:r>
            <a:endParaRPr lang="zh-CN" altLang="en-US" dirty="0"/>
          </a:p>
        </p:txBody>
      </p:sp>
      <p:pic>
        <p:nvPicPr>
          <p:cNvPr id="118" name="图片 118"/>
          <p:cNvPicPr>
            <a:picLocks noChangeAspect="1"/>
          </p:cNvPicPr>
          <p:nvPr/>
        </p:nvPicPr>
        <p:blipFill>
          <a:blip r:embed="rId1"/>
          <a:stretch>
            <a:fillRect/>
          </a:stretch>
        </p:blipFill>
        <p:spPr>
          <a:xfrm>
            <a:off x="6231446" y="3016854"/>
            <a:ext cx="4481745" cy="2316990"/>
          </a:xfrm>
          <a:prstGeom prst="rect">
            <a:avLst/>
          </a:prstGeom>
        </p:spPr>
      </p:pic>
      <p:pic>
        <p:nvPicPr>
          <p:cNvPr id="7" name="图片 6" descr="upload_post_object_v2_1734756556"/>
          <p:cNvPicPr>
            <a:picLocks noChangeAspect="1"/>
          </p:cNvPicPr>
          <p:nvPr/>
        </p:nvPicPr>
        <p:blipFill>
          <a:blip r:embed="rId2"/>
          <a:stretch>
            <a:fillRect/>
          </a:stretch>
        </p:blipFill>
        <p:spPr>
          <a:xfrm>
            <a:off x="891857" y="2451523"/>
            <a:ext cx="4481618" cy="3228658"/>
          </a:xfrm>
          <a:prstGeom prst="rect">
            <a:avLst/>
          </a:prstGeom>
        </p:spPr>
      </p:pic>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499" y="1568739"/>
            <a:ext cx="9787467" cy="1844675"/>
          </a:xfrm>
        </p:spPr>
        <p:txBody>
          <a:bodyPr>
            <a:normAutofit/>
          </a:bodyPr>
          <a:lstStyle/>
          <a:p>
            <a:r>
              <a:rPr lang="zh-CN" altLang="en-US" dirty="0"/>
              <a:t>部署设计</a:t>
            </a:r>
            <a:endParaRPr lang="en-US" altLang="zh-CN" dirty="0"/>
          </a:p>
          <a:p>
            <a:pPr marL="393065" lvl="1" indent="0">
              <a:buNone/>
            </a:pPr>
            <a:endParaRPr lang="zh-CN" altLang="en-US" dirty="0"/>
          </a:p>
        </p:txBody>
      </p:sp>
      <p:sp>
        <p:nvSpPr>
          <p:cNvPr id="11266" name="标题 1"/>
          <p:cNvSpPr>
            <a:spLocks noGrp="1"/>
          </p:cNvSpPr>
          <p:nvPr>
            <p:ph type="title" idx="4294967295"/>
          </p:nvPr>
        </p:nvSpPr>
        <p:spPr>
          <a:xfrm>
            <a:off x="993422" y="940763"/>
            <a:ext cx="4492978"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100" name="文本框 99"/>
          <p:cNvSpPr txBox="1"/>
          <p:nvPr/>
        </p:nvSpPr>
        <p:spPr>
          <a:xfrm>
            <a:off x="3556000" y="4893826"/>
            <a:ext cx="5080000" cy="275590"/>
          </a:xfrm>
          <a:prstGeom prst="rect">
            <a:avLst/>
          </a:prstGeom>
          <a:noFill/>
          <a:ln w="9525">
            <a:noFill/>
          </a:ln>
        </p:spPr>
        <p:txBody>
          <a:bodyPr>
            <a:spAutoFit/>
          </a:bodyPr>
          <a:p>
            <a:pPr indent="304800"/>
            <a:r>
              <a:rPr lang="zh-CN" sz="1200">
                <a:solidFill>
                  <a:srgbClr val="000000"/>
                </a:solidFill>
                <a:latin typeface="Times New Roman" panose="02020603050405020304"/>
                <a:ea typeface="仿宋"/>
                <a:cs typeface="Times New Roman" panose="02020603050405020304"/>
              </a:rPr>
              <a:t>其中，软件系统各组成部分产品所运行的外部环境如</a:t>
            </a:r>
            <a:r>
              <a:rPr lang="zh-CN" altLang="en-US" sz="1200">
                <a:solidFill>
                  <a:srgbClr val="000000"/>
                </a:solidFill>
                <a:latin typeface="Times New Roman" panose="02020603050405020304"/>
                <a:ea typeface="仿宋"/>
                <a:cs typeface="Times New Roman" panose="02020603050405020304"/>
              </a:rPr>
              <a:t>下表</a:t>
            </a:r>
            <a:r>
              <a:rPr lang="zh-CN" sz="1200">
                <a:solidFill>
                  <a:srgbClr val="000000"/>
                </a:solidFill>
                <a:latin typeface="Times New Roman" panose="02020603050405020304"/>
                <a:ea typeface="仿宋"/>
                <a:cs typeface="Times New Roman" panose="02020603050405020304"/>
              </a:rPr>
              <a:t>所示：</a:t>
            </a:r>
            <a:endParaRPr lang="zh-CN" altLang="en-US"/>
          </a:p>
        </p:txBody>
      </p:sp>
      <p:graphicFrame>
        <p:nvGraphicFramePr>
          <p:cNvPr id="5" name="表格 4"/>
          <p:cNvGraphicFramePr/>
          <p:nvPr/>
        </p:nvGraphicFramePr>
        <p:xfrm>
          <a:off x="3388360" y="5171920"/>
          <a:ext cx="5415280" cy="533400"/>
        </p:xfrm>
        <a:graphic>
          <a:graphicData uri="http://schemas.openxmlformats.org/drawingml/2006/table">
            <a:tbl>
              <a:tblPr/>
              <a:tblGrid>
                <a:gridCol w="2708275"/>
                <a:gridCol w="2707005"/>
              </a:tblGrid>
              <a:tr h="0">
                <a:tc>
                  <a:txBody>
                    <a:bodyPr/>
                    <a:p>
                      <a:pPr indent="0" algn="ctr">
                        <a:buNone/>
                      </a:pPr>
                      <a:r>
                        <a:rPr lang="zh-CN" sz="1200" b="1">
                          <a:ea typeface="仿宋"/>
                          <a:cs typeface="Times New Roman" panose="02020603050405020304"/>
                        </a:rPr>
                        <a:t>系统组成部分</a:t>
                      </a:r>
                      <a:endParaRPr lang="zh-CN" altLang="en-US"/>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D8D8D8"/>
                    </a:solidFill>
                  </a:tcPr>
                </a:tc>
                <a:tc>
                  <a:txBody>
                    <a:bodyPr/>
                    <a:p>
                      <a:pPr indent="0" algn="ctr">
                        <a:buNone/>
                      </a:pPr>
                      <a:r>
                        <a:rPr lang="zh-CN" sz="1200" b="1">
                          <a:ea typeface="仿宋"/>
                          <a:cs typeface="Times New Roman" panose="02020603050405020304"/>
                        </a:rPr>
                        <a:t>外部环境</a:t>
                      </a:r>
                      <a:endParaRPr lang="zh-CN" altLang="en-US"/>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D8D8D8"/>
                    </a:solidFill>
                  </a:tcPr>
                </a:tc>
              </a:tr>
              <a:tr h="304800">
                <a:tc>
                  <a:txBody>
                    <a:bodyPr/>
                    <a:p>
                      <a:pPr marL="0" indent="7620" algn="ctr" defTabSz="0" rtl="0" eaLnBrk="1" latinLnBrk="0" hangingPunct="1">
                        <a:spcBef>
                          <a:spcPct val="0"/>
                        </a:spcBef>
                        <a:spcAft>
                          <a:spcPct val="0"/>
                        </a:spcAft>
                        <a:buNone/>
                      </a:pPr>
                      <a:r>
                        <a:rPr lang="zh-CN" sz="1200">
                          <a:solidFill>
                            <a:srgbClr val="000000"/>
                          </a:solidFill>
                          <a:ea typeface="仿宋" charset="0"/>
                          <a:cs typeface="Times New Roman" panose="02020603050405020304" pitchFamily="18" charset="0"/>
                        </a:rPr>
                        <a:t>云端服务器</a:t>
                      </a:r>
                      <a:endParaRPr lang="zh-CN" sz="1200">
                        <a:solidFill>
                          <a:srgbClr val="000000"/>
                        </a:solidFill>
                        <a:ea typeface="仿宋" charset="0"/>
                        <a:cs typeface="Times New Roman" panose="02020603050405020304" pitchFamily="18"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7620" algn="ctr" defTabSz="0" rtl="0" eaLnBrk="1" latinLnBrk="0" hangingPunct="1">
                        <a:spcBef>
                          <a:spcPct val="0"/>
                        </a:spcBef>
                        <a:spcAft>
                          <a:spcPct val="0"/>
                        </a:spcAft>
                        <a:buNone/>
                      </a:pPr>
                      <a:r>
                        <a:rPr lang="en-US" sz="1200">
                          <a:solidFill>
                            <a:srgbClr val="000000"/>
                          </a:solidFill>
                          <a:latin typeface="仿宋" charset="0"/>
                          <a:cs typeface="Times New Roman" panose="02020603050405020304" pitchFamily="18" charset="0"/>
                        </a:rPr>
                        <a:t>Ubuntu</a:t>
                      </a:r>
                      <a:r>
                        <a:rPr lang="zh-CN" sz="1200">
                          <a:solidFill>
                            <a:srgbClr val="000000"/>
                          </a:solidFill>
                          <a:ea typeface="仿宋" charset="0"/>
                          <a:cs typeface="Times New Roman" panose="02020603050405020304" pitchFamily="18" charset="0"/>
                        </a:rPr>
                        <a:t>操作系统</a:t>
                      </a:r>
                      <a:endParaRPr lang="zh-CN" sz="1200">
                        <a:solidFill>
                          <a:srgbClr val="000000"/>
                        </a:solidFill>
                        <a:ea typeface="仿宋" charset="0"/>
                        <a:cs typeface="Times New Roman" panose="02020603050405020304" pitchFamily="18"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28600">
                <a:tc>
                  <a:txBody>
                    <a:bodyPr/>
                    <a:p>
                      <a:pPr indent="13970" algn="ctr">
                        <a:buNone/>
                      </a:pPr>
                      <a:r>
                        <a:rPr lang="zh-CN" sz="1200">
                          <a:solidFill>
                            <a:srgbClr val="000000"/>
                          </a:solidFill>
                          <a:ea typeface="仿宋"/>
                          <a:cs typeface="Times New Roman" panose="02020603050405020304"/>
                        </a:rPr>
                        <a:t>手机客户端</a:t>
                      </a:r>
                      <a:endParaRPr lang="zh-CN" altLang="en-US"/>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7620" algn="ctr">
                        <a:buNone/>
                      </a:pPr>
                      <a:r>
                        <a:rPr lang="en-US" sz="1200">
                          <a:solidFill>
                            <a:srgbClr val="000000"/>
                          </a:solidFill>
                          <a:latin typeface="仿宋" charset="0"/>
                          <a:cs typeface="Times New Roman" panose="02020603050405020304" pitchFamily="18" charset="0"/>
                        </a:rPr>
                        <a:t>Android</a:t>
                      </a:r>
                      <a:r>
                        <a:rPr lang="zh-CN" sz="1200">
                          <a:solidFill>
                            <a:srgbClr val="000000"/>
                          </a:solidFill>
                          <a:ea typeface="仿宋"/>
                          <a:cs typeface="Times New Roman" panose="02020603050405020304"/>
                        </a:rPr>
                        <a:t>操作系统</a:t>
                      </a:r>
                      <a:endParaRPr lang="zh-CN" altLang="en-US"/>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6" name="文本框 5"/>
          <p:cNvSpPr txBox="1"/>
          <p:nvPr/>
        </p:nvSpPr>
        <p:spPr>
          <a:xfrm>
            <a:off x="4286250" y="6293330"/>
            <a:ext cx="3619500" cy="255225"/>
          </a:xfrm>
          <a:prstGeom prst="rect">
            <a:avLst/>
          </a:prstGeom>
          <a:noFill/>
          <a:ln w="9525">
            <a:noFill/>
          </a:ln>
        </p:spPr>
        <p:txBody>
          <a:bodyPr wrap="square">
            <a:noAutofit/>
          </a:bodyPr>
          <a:p>
            <a:pPr indent="0" algn="ctr"/>
            <a:r>
              <a:rPr lang="zh-CN" sz="1050">
                <a:ea typeface="仿宋"/>
              </a:rPr>
              <a:t>软件与外界环境的</a:t>
            </a:r>
            <a:r>
              <a:rPr lang="zh-CN" sz="1050">
                <a:latin typeface="Times New Roman" panose="02020603050405020304"/>
                <a:ea typeface="仿宋"/>
                <a:cs typeface="Times New Roman" panose="02020603050405020304"/>
              </a:rPr>
              <a:t>交互</a:t>
            </a:r>
            <a:r>
              <a:rPr lang="zh-CN" sz="1050">
                <a:ea typeface="仿宋"/>
              </a:rPr>
              <a:t>关系</a:t>
            </a:r>
            <a:r>
              <a:rPr lang="zh-CN" altLang="en-US" sz="1050">
                <a:ea typeface="仿宋"/>
              </a:rPr>
              <a:t>表</a:t>
            </a:r>
            <a:endParaRPr lang="zh-CN" altLang="en-US"/>
          </a:p>
        </p:txBody>
      </p:sp>
      <p:pic>
        <p:nvPicPr>
          <p:cNvPr id="7" name="图片 6" descr="upload_post_object_v2_502809506"/>
          <p:cNvPicPr>
            <a:picLocks noChangeAspect="1"/>
          </p:cNvPicPr>
          <p:nvPr/>
        </p:nvPicPr>
        <p:blipFill>
          <a:blip r:embed="rId1"/>
          <a:stretch>
            <a:fillRect/>
          </a:stretch>
        </p:blipFill>
        <p:spPr>
          <a:xfrm>
            <a:off x="2495220" y="2058943"/>
            <a:ext cx="7201665" cy="2740008"/>
          </a:xfrm>
          <a:prstGeom prst="rect">
            <a:avLst/>
          </a:prstGeom>
        </p:spPr>
      </p:pic>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代码编写与测试</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04</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82133" y="1557338"/>
            <a:ext cx="6261938" cy="3775710"/>
          </a:xfrm>
        </p:spPr>
        <p:txBody>
          <a:bodyPr/>
          <a:lstStyle/>
          <a:p>
            <a:pPr marL="457200" lvl="1" indent="0">
              <a:buNone/>
            </a:pPr>
            <a:endParaRPr lang="en-US" altLang="zh-CN" dirty="0"/>
          </a:p>
          <a:p>
            <a:r>
              <a:rPr lang="zh-CN" altLang="en-US"/>
              <a:t>程序代码量：</a:t>
            </a:r>
            <a:r>
              <a:rPr lang="en-US" altLang="zh-CN"/>
              <a:t>1</a:t>
            </a:r>
            <a:r>
              <a:rPr lang="en-US" altLang="zh-CN">
                <a:solidFill>
                  <a:schemeClr val="tx1"/>
                </a:solidFill>
              </a:rPr>
              <a:t>7</a:t>
            </a:r>
            <a:r>
              <a:rPr lang="en-US" altLang="zh-CN"/>
              <a:t>000</a:t>
            </a:r>
            <a:r>
              <a:rPr lang="zh-CN" altLang="en-US"/>
              <a:t>行左右</a:t>
            </a:r>
            <a:endParaRPr lang="zh-CN" altLang="en-US"/>
          </a:p>
          <a:p>
            <a:r>
              <a:rPr lang="zh-CN" altLang="en-US"/>
              <a:t>独立编写代码量</a:t>
            </a:r>
            <a:r>
              <a:rPr lang="en-US" altLang="zh-CN"/>
              <a:t>:12000</a:t>
            </a:r>
            <a:r>
              <a:rPr lang="zh-CN" altLang="en-US"/>
              <a:t>行左右</a:t>
            </a:r>
            <a:endParaRPr lang="zh-CN" altLang="en-US"/>
          </a:p>
          <a:p>
            <a:r>
              <a:rPr lang="zh-CN" altLang="en-US"/>
              <a:t>开源代码量：使用了多个开源库和框架，如</a:t>
            </a:r>
            <a:r>
              <a:rPr lang="en-US" altLang="zh-CN"/>
              <a:t>Spring Boot</a:t>
            </a:r>
            <a:r>
              <a:rPr lang="zh-CN" altLang="en-US"/>
              <a:t>、</a:t>
            </a:r>
            <a:r>
              <a:rPr lang="en-US" altLang="zh-CN"/>
              <a:t>MyBatis</a:t>
            </a:r>
            <a:r>
              <a:rPr lang="zh-CN" altLang="en-US"/>
              <a:t>、</a:t>
            </a:r>
            <a:r>
              <a:rPr lang="en-US" altLang="zh-CN"/>
              <a:t>Jsoup</a:t>
            </a:r>
            <a:r>
              <a:rPr lang="zh-CN" altLang="en-US"/>
              <a:t>等。</a:t>
            </a:r>
            <a:endParaRPr lang="zh-CN" altLang="en-US"/>
          </a:p>
          <a:p>
            <a:endParaRPr lang="zh-CN" altLang="en-US"/>
          </a:p>
          <a:p>
            <a:pPr marL="0" indent="0">
              <a:buNone/>
            </a:pPr>
            <a:endParaRPr lang="en-US" altLang="zh-CN" dirty="0"/>
          </a:p>
        </p:txBody>
      </p:sp>
      <p:sp>
        <p:nvSpPr>
          <p:cNvPr id="15362" name="标题 1"/>
          <p:cNvSpPr>
            <a:spLocks noGrp="1"/>
          </p:cNvSpPr>
          <p:nvPr>
            <p:ph type="title" idx="4294967295"/>
          </p:nvPr>
        </p:nvSpPr>
        <p:spPr>
          <a:xfrm>
            <a:off x="982133" y="929474"/>
            <a:ext cx="2788356" cy="535531"/>
          </a:xfrm>
        </p:spPr>
        <p:txBody>
          <a:bodyPr/>
          <a:lstStyle/>
          <a:p>
            <a:r>
              <a:rPr lang="zh-CN" altLang="en-US" sz="3200" b="1" dirty="0">
                <a:solidFill>
                  <a:srgbClr val="1057CE"/>
                </a:solidFill>
                <a:latin typeface="+mn-ea"/>
                <a:ea typeface="+mn-ea"/>
              </a:rPr>
              <a:t>代码编写</a:t>
            </a:r>
            <a:endParaRPr lang="zh-CN" altLang="en-US" sz="3200" b="1" dirty="0">
              <a:solidFill>
                <a:srgbClr val="1057CE"/>
              </a:solidFill>
              <a:latin typeface="+mn-ea"/>
              <a:ea typeface="+mn-ea"/>
            </a:endParaRPr>
          </a:p>
        </p:txBody>
      </p:sp>
      <p:pic>
        <p:nvPicPr>
          <p:cNvPr id="3" name="图片 2" descr="upload_post_object_v2_1063753768"/>
          <p:cNvPicPr>
            <a:picLocks noChangeAspect="1"/>
          </p:cNvPicPr>
          <p:nvPr/>
        </p:nvPicPr>
        <p:blipFill>
          <a:blip r:embed="rId1"/>
          <a:stretch>
            <a:fillRect/>
          </a:stretch>
        </p:blipFill>
        <p:spPr>
          <a:xfrm>
            <a:off x="7408411" y="1070825"/>
            <a:ext cx="3371850" cy="4887642"/>
          </a:xfrm>
          <a:prstGeom prst="rect">
            <a:avLst/>
          </a:prstGeom>
        </p:spPr>
      </p:pic>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82133" y="1048456"/>
            <a:ext cx="10708882" cy="4781754"/>
          </a:xfrm>
        </p:spPr>
        <p:txBody>
          <a:bodyPr wrap="square">
            <a:noAutofit/>
          </a:bodyPr>
          <a:lstStyle/>
          <a:p>
            <a:pPr lvl="1">
              <a:buFont typeface="Arial" panose="020B0604020202020204" pitchFamily="34" charset="0"/>
              <a:buChar char="•"/>
            </a:pPr>
            <a:endParaRPr lang="zh-CN" altLang="en-US" sz="1400"/>
          </a:p>
          <a:p>
            <a:pPr lvl="1">
              <a:buFont typeface="Arial" panose="020B0604020202020204" pitchFamily="34" charset="0"/>
              <a:buChar char="•"/>
            </a:pPr>
            <a:endParaRPr lang="zh-CN" altLang="en-US" sz="1400"/>
          </a:p>
          <a:p>
            <a:pPr marL="457200" lvl="1" indent="0">
              <a:buNone/>
            </a:pPr>
            <a:r>
              <a:rPr lang="zh-CN" altLang="en-US" sz="1400"/>
              <a:t>开源代码利用情况</a:t>
            </a:r>
            <a:r>
              <a:rPr lang="en-US" altLang="zh-CN" sz="1400"/>
              <a:t>(</a:t>
            </a:r>
            <a:r>
              <a:rPr lang="zh-CN" altLang="en-US" sz="1400"/>
              <a:t>部分</a:t>
            </a:r>
            <a:r>
              <a:rPr lang="en-US" altLang="zh-CN" sz="1400"/>
              <a:t>)</a:t>
            </a:r>
            <a:endParaRPr lang="zh-CN" altLang="en-US" sz="1400"/>
          </a:p>
          <a:p>
            <a:pPr marL="457200" lvl="1" indent="0">
              <a:buNone/>
            </a:pPr>
            <a:r>
              <a:rPr lang="en-US" altLang="zh-CN" sz="1400"/>
              <a:t>Spring Boot</a:t>
            </a:r>
            <a:r>
              <a:rPr lang="zh-CN" altLang="en-US" sz="1400"/>
              <a:t>：</a:t>
            </a:r>
            <a:endParaRPr lang="zh-CN" altLang="en-US" sz="1400"/>
          </a:p>
          <a:p>
            <a:pPr lvl="1">
              <a:buFont typeface="Arial" panose="020B0604020202020204" pitchFamily="34" charset="0"/>
              <a:buChar char="•"/>
            </a:pPr>
            <a:r>
              <a:rPr lang="zh-CN" altLang="en-US" sz="1400"/>
              <a:t>功能：用于构建整个</a:t>
            </a:r>
            <a:r>
              <a:rPr lang="en-US" altLang="zh-CN" sz="1400"/>
              <a:t>Web</a:t>
            </a:r>
            <a:r>
              <a:rPr lang="zh-CN" altLang="en-US" sz="1400"/>
              <a:t>应用程序的框架，提供了自动配置、依赖注入、</a:t>
            </a:r>
            <a:r>
              <a:rPr lang="en-US" altLang="zh-CN" sz="1400"/>
              <a:t>Web</a:t>
            </a:r>
            <a:r>
              <a:rPr lang="zh-CN" altLang="en-US" sz="1400"/>
              <a:t>服务等功能。</a:t>
            </a:r>
            <a:endParaRPr lang="zh-CN" altLang="en-US" sz="1400"/>
          </a:p>
          <a:p>
            <a:pPr lvl="1">
              <a:buFont typeface="Arial" panose="020B0604020202020204" pitchFamily="34" charset="0"/>
              <a:buChar char="•"/>
            </a:pPr>
            <a:r>
              <a:rPr lang="zh-CN" altLang="en-US" sz="1400"/>
              <a:t>利用方式：采用了整个框架，使用了</a:t>
            </a:r>
            <a:r>
              <a:rPr lang="en-US" altLang="zh-CN" sz="1400"/>
              <a:t>@SpringBootApplication</a:t>
            </a:r>
            <a:r>
              <a:rPr lang="zh-CN" altLang="en-US" sz="1400"/>
              <a:t>注解启动应用程序，</a:t>
            </a:r>
            <a:r>
              <a:rPr lang="en-US" altLang="zh-CN" sz="1400"/>
              <a:t>@ComponentScan</a:t>
            </a:r>
            <a:r>
              <a:rPr lang="zh-CN" altLang="en-US" sz="1400"/>
              <a:t>用于组件扫描等。</a:t>
            </a:r>
            <a:endParaRPr lang="zh-CN" altLang="en-US" sz="1400"/>
          </a:p>
          <a:p>
            <a:pPr marL="457200" lvl="1" indent="0">
              <a:buNone/>
            </a:pPr>
            <a:r>
              <a:rPr lang="en-US" altLang="zh-CN" sz="1400"/>
              <a:t>MyBatis</a:t>
            </a:r>
            <a:r>
              <a:rPr lang="zh-CN" altLang="en-US" sz="1400"/>
              <a:t>：</a:t>
            </a:r>
            <a:endParaRPr lang="zh-CN" altLang="en-US" sz="1400"/>
          </a:p>
          <a:p>
            <a:pPr lvl="1">
              <a:buFont typeface="Arial" panose="020B0604020202020204" pitchFamily="34" charset="0"/>
              <a:buChar char="•"/>
            </a:pPr>
            <a:r>
              <a:rPr lang="zh-CN" altLang="en-US" sz="1400"/>
              <a:t>功能：用于数据库操作的</a:t>
            </a:r>
            <a:r>
              <a:rPr lang="en-US" altLang="zh-CN" sz="1400"/>
              <a:t>ORM</a:t>
            </a:r>
            <a:r>
              <a:rPr lang="zh-CN" altLang="en-US" sz="1400"/>
              <a:t>框架，简化了数据库交互。</a:t>
            </a:r>
            <a:endParaRPr lang="zh-CN" altLang="en-US" sz="1400"/>
          </a:p>
          <a:p>
            <a:pPr lvl="1">
              <a:buFont typeface="Arial" panose="020B0604020202020204" pitchFamily="34" charset="0"/>
              <a:buChar char="•"/>
            </a:pPr>
            <a:r>
              <a:rPr lang="zh-CN" altLang="en-US" sz="1400"/>
              <a:t>利用方式：通过定义</a:t>
            </a:r>
            <a:r>
              <a:rPr lang="en-US" altLang="zh-CN" sz="1400"/>
              <a:t>Mapper</a:t>
            </a:r>
            <a:r>
              <a:rPr lang="zh-CN" altLang="en-US" sz="1400"/>
              <a:t>接口和使用</a:t>
            </a:r>
            <a:r>
              <a:rPr lang="en-US" altLang="zh-CN" sz="1400"/>
              <a:t>@Select</a:t>
            </a:r>
            <a:r>
              <a:rPr lang="zh-CN" altLang="en-US" sz="1400"/>
              <a:t>、</a:t>
            </a:r>
            <a:r>
              <a:rPr lang="en-US" altLang="zh-CN" sz="1400"/>
              <a:t>@Insert</a:t>
            </a:r>
            <a:r>
              <a:rPr lang="zh-CN" altLang="en-US" sz="1400"/>
              <a:t>等注解，调用</a:t>
            </a:r>
            <a:r>
              <a:rPr lang="en-US" altLang="zh-CN" sz="1400"/>
              <a:t>MyBatis</a:t>
            </a:r>
            <a:r>
              <a:rPr lang="zh-CN" altLang="en-US" sz="1400"/>
              <a:t>的</a:t>
            </a:r>
            <a:r>
              <a:rPr lang="en-US" altLang="zh-CN" sz="1400"/>
              <a:t>API</a:t>
            </a:r>
            <a:r>
              <a:rPr lang="zh-CN" altLang="en-US" sz="1400"/>
              <a:t>进行数据库操作。</a:t>
            </a:r>
            <a:endParaRPr lang="zh-CN" altLang="en-US" sz="1400"/>
          </a:p>
          <a:p>
            <a:pPr marL="457200" lvl="1" indent="0">
              <a:buNone/>
            </a:pPr>
            <a:r>
              <a:rPr lang="en-US" altLang="zh-CN" sz="1400"/>
              <a:t>Jsoup</a:t>
            </a:r>
            <a:r>
              <a:rPr lang="zh-CN" altLang="en-US" sz="1400"/>
              <a:t>：</a:t>
            </a:r>
            <a:endParaRPr lang="zh-CN" altLang="en-US" sz="1400"/>
          </a:p>
          <a:p>
            <a:pPr lvl="1">
              <a:buFont typeface="Arial" panose="020B0604020202020204" pitchFamily="34" charset="0"/>
              <a:buChar char="•"/>
            </a:pPr>
            <a:r>
              <a:rPr lang="zh-CN" altLang="en-US" sz="1400"/>
              <a:t>功能：用于</a:t>
            </a:r>
            <a:r>
              <a:rPr lang="en-US" altLang="zh-CN" sz="1400"/>
              <a:t>HTML</a:t>
            </a:r>
            <a:r>
              <a:rPr lang="zh-CN" altLang="en-US" sz="1400"/>
              <a:t>解析和网页内容抓取。</a:t>
            </a:r>
            <a:endParaRPr lang="zh-CN" altLang="en-US" sz="1400"/>
          </a:p>
          <a:p>
            <a:pPr lvl="1">
              <a:buFont typeface="Arial" panose="020B0604020202020204" pitchFamily="34" charset="0"/>
              <a:buChar char="•"/>
            </a:pPr>
            <a:r>
              <a:rPr lang="zh-CN" altLang="en-US" sz="1400"/>
              <a:t>利用方式：在</a:t>
            </a:r>
            <a:r>
              <a:rPr lang="en-US" altLang="zh-CN" sz="1400"/>
              <a:t>CrawlerUtil.java</a:t>
            </a:r>
            <a:r>
              <a:rPr lang="zh-CN" altLang="en-US" sz="1400"/>
              <a:t>中，使用</a:t>
            </a:r>
            <a:r>
              <a:rPr lang="en-US" altLang="zh-CN" sz="1400"/>
              <a:t>Jsoup</a:t>
            </a:r>
            <a:r>
              <a:rPr lang="zh-CN" altLang="en-US" sz="1400"/>
              <a:t>的</a:t>
            </a:r>
            <a:r>
              <a:rPr lang="en-US" altLang="zh-CN" sz="1400"/>
              <a:t>connect</a:t>
            </a:r>
            <a:r>
              <a:rPr lang="zh-CN" altLang="en-US" sz="1400"/>
              <a:t>方法和</a:t>
            </a:r>
            <a:r>
              <a:rPr lang="en-US" altLang="zh-CN" sz="1400"/>
              <a:t>select</a:t>
            </a:r>
            <a:r>
              <a:rPr lang="zh-CN" altLang="en-US" sz="1400"/>
              <a:t>方法抓取网页标题等信息。</a:t>
            </a:r>
            <a:endParaRPr lang="zh-CN" altLang="en-US" sz="1400"/>
          </a:p>
          <a:p>
            <a:pPr marL="457200" lvl="1" indent="0">
              <a:buNone/>
            </a:pPr>
            <a:r>
              <a:rPr lang="en-US" altLang="zh-CN" sz="1400"/>
              <a:t>jsesc</a:t>
            </a:r>
            <a:r>
              <a:rPr lang="zh-CN" altLang="en-US" sz="1400"/>
              <a:t>：</a:t>
            </a:r>
            <a:endParaRPr lang="zh-CN" altLang="en-US" sz="1400"/>
          </a:p>
          <a:p>
            <a:pPr lvl="1">
              <a:buFont typeface="Arial" panose="020B0604020202020204" pitchFamily="34" charset="0"/>
              <a:buChar char="•"/>
            </a:pPr>
            <a:r>
              <a:rPr lang="zh-CN" altLang="en-US" sz="1400"/>
              <a:t>功能：用于转义</a:t>
            </a:r>
            <a:r>
              <a:rPr lang="en-US" altLang="zh-CN" sz="1400"/>
              <a:t>JavaScript</a:t>
            </a:r>
            <a:r>
              <a:rPr lang="zh-CN" altLang="en-US" sz="1400"/>
              <a:t>字符串。</a:t>
            </a:r>
            <a:endParaRPr lang="zh-CN" altLang="en-US" sz="1400"/>
          </a:p>
          <a:p>
            <a:pPr lvl="1">
              <a:buFont typeface="Arial" panose="020B0604020202020204" pitchFamily="34" charset="0"/>
              <a:buChar char="•"/>
            </a:pPr>
            <a:r>
              <a:rPr lang="zh-CN" altLang="en-US" sz="1400"/>
              <a:t>利用方式：通过命令行接口调用</a:t>
            </a:r>
            <a:r>
              <a:rPr lang="en-US" altLang="zh-CN" sz="1400"/>
              <a:t>API</a:t>
            </a:r>
            <a:r>
              <a:rPr lang="zh-CN" altLang="en-US" sz="1400"/>
              <a:t>。</a:t>
            </a:r>
            <a:endParaRPr lang="zh-CN" altLang="en-US" sz="1400"/>
          </a:p>
          <a:p>
            <a:pPr marL="457200" lvl="1" indent="0">
              <a:buNone/>
            </a:pPr>
            <a:r>
              <a:rPr lang="en-US" altLang="zh-CN" sz="1400"/>
              <a:t>acorn:</a:t>
            </a:r>
            <a:endParaRPr lang="en-US" altLang="zh-CN" sz="1400"/>
          </a:p>
          <a:p>
            <a:pPr lvl="1">
              <a:buFont typeface="Arial" panose="020B0604020202020204" pitchFamily="34" charset="0"/>
              <a:buChar char="•"/>
            </a:pPr>
            <a:r>
              <a:rPr lang="zh-CN" altLang="en-US" sz="1400"/>
              <a:t>功能：</a:t>
            </a:r>
            <a:r>
              <a:rPr lang="en-US" altLang="zh-CN" sz="1400"/>
              <a:t>JavaScript</a:t>
            </a:r>
            <a:r>
              <a:rPr lang="zh-CN" altLang="en-US" sz="1400"/>
              <a:t>解析器，用于解析和转换</a:t>
            </a:r>
            <a:r>
              <a:rPr lang="en-US" altLang="zh-CN" sz="1400"/>
              <a:t>JavaScript</a:t>
            </a:r>
            <a:r>
              <a:rPr lang="zh-CN" altLang="en-US" sz="1400"/>
              <a:t>代码</a:t>
            </a:r>
            <a:endParaRPr lang="zh-CN" altLang="en-US" sz="1400"/>
          </a:p>
          <a:p>
            <a:pPr lvl="1">
              <a:buFont typeface="Arial" panose="020B0604020202020204" pitchFamily="34" charset="0"/>
              <a:buChar char="•"/>
            </a:pPr>
            <a:r>
              <a:rPr lang="zh-CN" altLang="en-US" sz="1400"/>
              <a:t>利用方式：通过命令行接口调用</a:t>
            </a:r>
            <a:r>
              <a:rPr lang="en-US" altLang="zh-CN" sz="1400"/>
              <a:t>API</a:t>
            </a:r>
            <a:r>
              <a:rPr lang="zh-CN" altLang="en-US" sz="1400"/>
              <a:t>。</a:t>
            </a:r>
            <a:endParaRPr lang="zh-CN" altLang="en-US" sz="1400"/>
          </a:p>
          <a:p>
            <a:pPr lvl="1">
              <a:buFont typeface="Arial" panose="020B0604020202020204" pitchFamily="34" charset="0"/>
              <a:buChar char="•"/>
            </a:pPr>
            <a:endParaRPr lang="zh-CN" altLang="en-US" sz="1400"/>
          </a:p>
          <a:p>
            <a:pPr lvl="1">
              <a:buFont typeface="Arial" panose="020B0604020202020204" pitchFamily="34" charset="0"/>
              <a:buChar char="•"/>
            </a:pPr>
            <a:endParaRPr lang="zh-CN" altLang="en-US" sz="1400"/>
          </a:p>
          <a:p>
            <a:pPr lvl="1">
              <a:buFont typeface="Arial" panose="020B0604020202020204" pitchFamily="34" charset="0"/>
              <a:buChar char="•"/>
            </a:pPr>
            <a:endParaRPr lang="zh-CN" altLang="en-US" sz="1400"/>
          </a:p>
          <a:p>
            <a:pPr marL="0" indent="0">
              <a:buNone/>
            </a:pPr>
            <a:endParaRPr lang="en-US" altLang="zh-CN" sz="1400">
              <a:solidFill>
                <a:schemeClr val="tx1"/>
              </a:solidFill>
            </a:endParaRPr>
          </a:p>
        </p:txBody>
      </p:sp>
      <p:sp>
        <p:nvSpPr>
          <p:cNvPr id="15362" name="标题 1"/>
          <p:cNvSpPr>
            <a:spLocks noGrp="1"/>
          </p:cNvSpPr>
          <p:nvPr>
            <p:ph type="title" idx="4294967295"/>
          </p:nvPr>
        </p:nvSpPr>
        <p:spPr>
          <a:xfrm>
            <a:off x="982133" y="929474"/>
            <a:ext cx="2788356" cy="535531"/>
          </a:xfrm>
        </p:spPr>
        <p:txBody>
          <a:bodyPr/>
          <a:lstStyle/>
          <a:p>
            <a:r>
              <a:rPr lang="zh-CN" altLang="en-US" sz="3200" b="1" dirty="0">
                <a:solidFill>
                  <a:srgbClr val="1057CE"/>
                </a:solidFill>
                <a:latin typeface="+mn-ea"/>
                <a:ea typeface="+mn-ea"/>
              </a:rPr>
              <a:t>代码编写</a:t>
            </a:r>
            <a:endParaRPr lang="zh-CN" altLang="en-US" sz="3200" b="1" dirty="0">
              <a:solidFill>
                <a:srgbClr val="1057CE"/>
              </a:solidFill>
              <a:latin typeface="+mn-ea"/>
              <a:ea typeface="+mn-ea"/>
            </a:endParaRPr>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284480"/>
          </a:xfrm>
        </p:spPr>
        <p:txBody>
          <a:bodyPr/>
          <a:lstStyle/>
          <a:p>
            <a:pPr marL="0" indent="0">
              <a:buNone/>
            </a:pPr>
            <a:r>
              <a:rPr lang="zh-CN" altLang="en-US" sz="1400" dirty="0"/>
              <a:t>对登录开展黑盒测试，利用有效等价类划分</a:t>
            </a:r>
            <a:r>
              <a:rPr lang="en-US" altLang="zh-CN" sz="1400" dirty="0"/>
              <a:t>:</a:t>
            </a:r>
            <a:endParaRPr lang="zh-CN" altLang="en-US" sz="1400"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graphicFrame>
        <p:nvGraphicFramePr>
          <p:cNvPr id="2" name="表格 1"/>
          <p:cNvGraphicFramePr/>
          <p:nvPr/>
        </p:nvGraphicFramePr>
        <p:xfrm>
          <a:off x="1066800" y="1993741"/>
          <a:ext cx="8534400" cy="800100"/>
        </p:xfrm>
        <a:graphic>
          <a:graphicData uri="http://schemas.openxmlformats.org/drawingml/2006/table">
            <a:tbl>
              <a:tblPr/>
              <a:tblGrid>
                <a:gridCol w="2838450"/>
                <a:gridCol w="2851150"/>
                <a:gridCol w="2844800"/>
              </a:tblGrid>
              <a:tr h="266700">
                <a:tc>
                  <a:txBody>
                    <a:bodyPr/>
                    <a:p>
                      <a:pPr indent="0">
                        <a:buNone/>
                      </a:pPr>
                      <a:r>
                        <a:rPr lang="zh-CN" sz="1800">
                          <a:solidFill>
                            <a:srgbClr val="000000"/>
                          </a:solidFill>
                        </a:rPr>
                        <a:t>输入条件</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800">
                          <a:solidFill>
                            <a:srgbClr val="000000"/>
                          </a:solidFill>
                        </a:rPr>
                        <a:t>有效等价类</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800">
                          <a:solidFill>
                            <a:srgbClr val="000000"/>
                          </a:solidFill>
                        </a:rPr>
                        <a:t>无效等价类</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266700">
                <a:tc>
                  <a:txBody>
                    <a:bodyPr/>
                    <a:p>
                      <a:pPr indent="0">
                        <a:buNone/>
                      </a:pPr>
                      <a:r>
                        <a:rPr lang="zh-CN" sz="1800">
                          <a:solidFill>
                            <a:srgbClr val="000000"/>
                          </a:solidFill>
                        </a:rPr>
                        <a:t>输入</a:t>
                      </a:r>
                      <a:r>
                        <a:rPr lang="zh-CN" altLang="en-US" sz="1800">
                          <a:solidFill>
                            <a:srgbClr val="000000"/>
                          </a:solidFill>
                        </a:rPr>
                        <a:t>账号</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1800"/>
                        <a:t>1</a:t>
                      </a:r>
                      <a:r>
                        <a:rPr lang="zh-CN" altLang="en-US" sz="1800"/>
                        <a:t>有效账号</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1800"/>
                        <a:t>2</a:t>
                      </a:r>
                      <a:r>
                        <a:rPr lang="zh-CN" altLang="en-US" sz="1800"/>
                        <a:t>非注册过的账号</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266700">
                <a:tc>
                  <a:txBody>
                    <a:bodyPr/>
                    <a:p>
                      <a:pPr indent="0">
                        <a:buNone/>
                      </a:pPr>
                      <a:r>
                        <a:rPr lang="zh-CN" sz="1800">
                          <a:solidFill>
                            <a:srgbClr val="000000"/>
                          </a:solidFill>
                        </a:rPr>
                        <a:t>输入</a:t>
                      </a:r>
                      <a:r>
                        <a:rPr lang="zh-CN" altLang="en-US" sz="1800">
                          <a:solidFill>
                            <a:srgbClr val="000000"/>
                          </a:solidFill>
                        </a:rPr>
                        <a:t>密码</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1800"/>
                        <a:t>3</a:t>
                      </a:r>
                      <a:r>
                        <a:rPr lang="zh-CN" altLang="en-US" sz="1800"/>
                        <a:t>对应账号的正确密码</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1800"/>
                        <a:t>4</a:t>
                      </a:r>
                      <a:r>
                        <a:rPr lang="zh-CN" altLang="en-US" sz="1800"/>
                        <a:t>错误密码</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graphicFrame>
        <p:nvGraphicFramePr>
          <p:cNvPr id="3" name="表格 2"/>
          <p:cNvGraphicFramePr/>
          <p:nvPr/>
        </p:nvGraphicFramePr>
        <p:xfrm>
          <a:off x="1066800" y="3394922"/>
          <a:ext cx="8534400" cy="977900"/>
        </p:xfrm>
        <a:graphic>
          <a:graphicData uri="http://schemas.openxmlformats.org/drawingml/2006/table">
            <a:tbl>
              <a:tblPr/>
              <a:tblGrid>
                <a:gridCol w="2844800"/>
                <a:gridCol w="2844800"/>
                <a:gridCol w="2844800"/>
              </a:tblGrid>
              <a:tr h="266700">
                <a:tc>
                  <a:txBody>
                    <a:bodyPr/>
                    <a:p>
                      <a:pPr indent="0">
                        <a:buNone/>
                      </a:pPr>
                      <a:r>
                        <a:rPr lang="zh-CN" sz="1800">
                          <a:solidFill>
                            <a:srgbClr val="000000"/>
                          </a:solidFill>
                        </a:rPr>
                        <a:t>测试用例</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800">
                          <a:solidFill>
                            <a:srgbClr val="000000"/>
                          </a:solidFill>
                        </a:rPr>
                        <a:t>预期结果</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800">
                          <a:solidFill>
                            <a:srgbClr val="000000"/>
                          </a:solidFill>
                        </a:rPr>
                        <a:t>覆盖的等价类</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55600">
                <a:tc>
                  <a:txBody>
                    <a:bodyPr/>
                    <a:p>
                      <a:pPr indent="0">
                        <a:buNone/>
                      </a:pPr>
                      <a:r>
                        <a:rPr lang="zh-CN" altLang="en-US" sz="1800"/>
                        <a:t>账号：</a:t>
                      </a:r>
                      <a:r>
                        <a:rPr lang="en-US" altLang="zh-CN" sz="1800"/>
                        <a:t>pet123</a:t>
                      </a:r>
                      <a:endParaRPr lang="zh-CN" altLang="en-US" sz="1800"/>
                    </a:p>
                    <a:p>
                      <a:pPr indent="0">
                        <a:buNone/>
                      </a:pPr>
                      <a:r>
                        <a:rPr lang="zh-CN" altLang="en-US" sz="1800"/>
                        <a:t>密码：</a:t>
                      </a:r>
                      <a:r>
                        <a:rPr lang="en-US" altLang="zh-CN" sz="1800"/>
                        <a:t>112233</a:t>
                      </a:r>
                      <a:endParaRPr lang="en-US" altLang="zh-CN" sz="1800"/>
                    </a:p>
                    <a:p>
                      <a:pPr indent="0">
                        <a:buNone/>
                      </a:pPr>
                      <a:r>
                        <a:rPr lang="zh-CN" altLang="en-US" sz="1800"/>
                        <a:t>用户输入账号：</a:t>
                      </a:r>
                      <a:r>
                        <a:rPr lang="en-US" altLang="zh-CN" sz="1800"/>
                        <a:t>pet123</a:t>
                      </a:r>
                      <a:endParaRPr lang="en-US" altLang="zh-CN" sz="1800"/>
                    </a:p>
                    <a:p>
                      <a:pPr indent="0">
                        <a:buNone/>
                      </a:pPr>
                      <a:r>
                        <a:rPr lang="zh-CN" altLang="en-US" sz="1800"/>
                        <a:t>密码：</a:t>
                      </a:r>
                      <a:r>
                        <a:rPr lang="en-US" altLang="zh-CN" sz="1800"/>
                        <a:t>112233</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altLang="en-US" sz="1800"/>
                        <a:t>登陆成功</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1800">
                          <a:solidFill>
                            <a:schemeClr val="tx1"/>
                          </a:solidFill>
                        </a:rPr>
                        <a:t>1</a:t>
                      </a:r>
                      <a:r>
                        <a:rPr lang="zh-CN" altLang="en-US" sz="1800">
                          <a:solidFill>
                            <a:schemeClr val="tx1"/>
                          </a:solidFill>
                        </a:rPr>
                        <a:t>、</a:t>
                      </a:r>
                      <a:r>
                        <a:rPr lang="en-US" altLang="zh-CN" sz="1800">
                          <a:solidFill>
                            <a:schemeClr val="tx1"/>
                          </a:solidFill>
                        </a:rPr>
                        <a:t>3</a:t>
                      </a:r>
                      <a:endParaRPr lang="en-US" altLang="zh-CN" sz="1800">
                        <a:solidFill>
                          <a:schemeClr val="tx1"/>
                        </a:solidFill>
                      </a:endParaRPr>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55600">
                <a:tc>
                  <a:txBody>
                    <a:bodyPr/>
                    <a:p>
                      <a:pPr indent="0">
                        <a:buNone/>
                      </a:pPr>
                      <a:r>
                        <a:rPr lang="zh-CN" altLang="en-US" sz="1800"/>
                        <a:t>账号：</a:t>
                      </a:r>
                      <a:r>
                        <a:rPr lang="en-US" altLang="zh-CN" sz="1800"/>
                        <a:t>dog123</a:t>
                      </a:r>
                      <a:endParaRPr lang="en-US" altLang="zh-CN" sz="1800"/>
                    </a:p>
                    <a:p>
                      <a:pPr indent="0">
                        <a:buNone/>
                      </a:pPr>
                      <a:r>
                        <a:rPr lang="zh-CN" altLang="en-US" sz="1800"/>
                        <a:t>密码：</a:t>
                      </a:r>
                      <a:r>
                        <a:rPr lang="en-US" altLang="zh-CN" sz="1800"/>
                        <a:t>332211</a:t>
                      </a:r>
                      <a:endParaRPr lang="en-US" altLang="zh-CN" sz="1800"/>
                    </a:p>
                    <a:p>
                      <a:pPr indent="0">
                        <a:buNone/>
                      </a:pPr>
                      <a:r>
                        <a:rPr lang="zh-CN" altLang="en-US" sz="1800"/>
                        <a:t>用户输入账号：</a:t>
                      </a:r>
                      <a:r>
                        <a:rPr lang="en-US" altLang="zh-CN" sz="1800">
                          <a:solidFill>
                            <a:schemeClr val="tx1"/>
                          </a:solidFill>
                        </a:rPr>
                        <a:t>cat</a:t>
                      </a:r>
                      <a:r>
                        <a:rPr lang="en-US" altLang="zh-CN" sz="1800"/>
                        <a:t>123</a:t>
                      </a:r>
                      <a:endParaRPr lang="en-US" altLang="zh-CN" sz="1800"/>
                    </a:p>
                    <a:p>
                      <a:pPr indent="0">
                        <a:buNone/>
                      </a:pPr>
                      <a:r>
                        <a:rPr lang="zh-CN" altLang="en-US" sz="1800"/>
                        <a:t>密码：</a:t>
                      </a:r>
                      <a:r>
                        <a:rPr lang="en-US" altLang="zh-CN" sz="1800"/>
                        <a:t>112233</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altLang="en-US" sz="1800"/>
                        <a:t>登陆失败</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1800"/>
                        <a:t>2</a:t>
                      </a:r>
                      <a:r>
                        <a:rPr lang="zh-CN" altLang="en-US" sz="1800"/>
                        <a:t>、</a:t>
                      </a:r>
                      <a:r>
                        <a:rPr lang="en-US" altLang="zh-CN" sz="1800"/>
                        <a:t>4</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284480"/>
          </a:xfrm>
        </p:spPr>
        <p:txBody>
          <a:bodyPr/>
          <a:lstStyle/>
          <a:p>
            <a:pPr marL="0" indent="0">
              <a:buNone/>
            </a:pPr>
            <a:r>
              <a:rPr lang="zh-CN" altLang="en-US" sz="1400" dirty="0"/>
              <a:t>对宠物数据记录开展黑盒测试，利用有效等价类划分</a:t>
            </a:r>
            <a:r>
              <a:rPr lang="en-US" altLang="zh-CN" sz="1400" dirty="0"/>
              <a:t>:</a:t>
            </a:r>
            <a:endParaRPr lang="zh-CN" altLang="en-US" sz="1400"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graphicFrame>
        <p:nvGraphicFramePr>
          <p:cNvPr id="2" name="表格 1"/>
          <p:cNvGraphicFramePr/>
          <p:nvPr/>
        </p:nvGraphicFramePr>
        <p:xfrm>
          <a:off x="1066800" y="1993741"/>
          <a:ext cx="8534400" cy="533400"/>
        </p:xfrm>
        <a:graphic>
          <a:graphicData uri="http://schemas.openxmlformats.org/drawingml/2006/table">
            <a:tbl>
              <a:tblPr/>
              <a:tblGrid>
                <a:gridCol w="2838450"/>
                <a:gridCol w="2851150"/>
                <a:gridCol w="2844800"/>
              </a:tblGrid>
              <a:tr h="266700">
                <a:tc>
                  <a:txBody>
                    <a:bodyPr/>
                    <a:p>
                      <a:pPr indent="0">
                        <a:buNone/>
                      </a:pPr>
                      <a:r>
                        <a:rPr lang="zh-CN" sz="1800">
                          <a:solidFill>
                            <a:srgbClr val="000000"/>
                          </a:solidFill>
                        </a:rPr>
                        <a:t>输入条件</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800">
                          <a:solidFill>
                            <a:srgbClr val="000000"/>
                          </a:solidFill>
                        </a:rPr>
                        <a:t>有效等价类</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800">
                          <a:solidFill>
                            <a:srgbClr val="000000"/>
                          </a:solidFill>
                        </a:rPr>
                        <a:t>无效等价类</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266700">
                <a:tc>
                  <a:txBody>
                    <a:bodyPr/>
                    <a:p>
                      <a:pPr indent="0">
                        <a:buNone/>
                      </a:pPr>
                      <a:r>
                        <a:rPr lang="zh-CN" sz="1800">
                          <a:solidFill>
                            <a:srgbClr val="000000"/>
                          </a:solidFill>
                        </a:rPr>
                        <a:t>输入</a:t>
                      </a:r>
                      <a:r>
                        <a:rPr lang="zh-CN" altLang="en-US" sz="1800">
                          <a:solidFill>
                            <a:srgbClr val="000000"/>
                          </a:solidFill>
                        </a:rPr>
                        <a:t>数据</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1800"/>
                        <a:t>1</a:t>
                      </a:r>
                      <a:r>
                        <a:rPr lang="zh-CN" altLang="en-US" sz="1800"/>
                        <a:t>符合长度标准的数值</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1800"/>
                        <a:t>2</a:t>
                      </a:r>
                      <a:r>
                        <a:rPr lang="zh-CN" altLang="en-US" sz="1800"/>
                        <a:t>非数值类型</a:t>
                      </a:r>
                      <a:endParaRPr lang="zh-CN" altLang="en-US" sz="1800"/>
                    </a:p>
                    <a:p>
                      <a:pPr indent="0">
                        <a:buNone/>
                      </a:pPr>
                      <a:r>
                        <a:rPr lang="en-US" altLang="zh-CN" sz="1800"/>
                        <a:t>3</a:t>
                      </a:r>
                      <a:r>
                        <a:rPr lang="zh-CN" altLang="en-US" sz="1800"/>
                        <a:t>超过长度标准的数值</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graphicFrame>
        <p:nvGraphicFramePr>
          <p:cNvPr id="3" name="表格 2"/>
          <p:cNvGraphicFramePr/>
          <p:nvPr/>
        </p:nvGraphicFramePr>
        <p:xfrm>
          <a:off x="1066800" y="3310466"/>
          <a:ext cx="8534400" cy="1333500"/>
        </p:xfrm>
        <a:graphic>
          <a:graphicData uri="http://schemas.openxmlformats.org/drawingml/2006/table">
            <a:tbl>
              <a:tblPr/>
              <a:tblGrid>
                <a:gridCol w="2844800"/>
                <a:gridCol w="2844800"/>
                <a:gridCol w="2844800"/>
              </a:tblGrid>
              <a:tr h="266700">
                <a:tc>
                  <a:txBody>
                    <a:bodyPr/>
                    <a:p>
                      <a:pPr indent="0">
                        <a:buNone/>
                      </a:pPr>
                      <a:r>
                        <a:rPr lang="zh-CN" sz="1800">
                          <a:solidFill>
                            <a:srgbClr val="000000"/>
                          </a:solidFill>
                        </a:rPr>
                        <a:t>测试用例</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800">
                          <a:solidFill>
                            <a:srgbClr val="000000"/>
                          </a:solidFill>
                        </a:rPr>
                        <a:t>预期结果</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800">
                          <a:solidFill>
                            <a:srgbClr val="000000"/>
                          </a:solidFill>
                        </a:rPr>
                        <a:t>覆盖的等价类</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55600">
                <a:tc>
                  <a:txBody>
                    <a:bodyPr/>
                    <a:p>
                      <a:pPr indent="0">
                        <a:buNone/>
                      </a:pPr>
                      <a:r>
                        <a:rPr lang="zh-CN" altLang="en-US" sz="1800"/>
                        <a:t>输入</a:t>
                      </a:r>
                      <a:r>
                        <a:rPr lang="zh-CN" altLang="en-US" sz="1800">
                          <a:solidFill>
                            <a:schemeClr val="tx1"/>
                          </a:solidFill>
                        </a:rPr>
                        <a:t>数据：</a:t>
                      </a:r>
                      <a:r>
                        <a:rPr lang="en-US" altLang="zh-CN" sz="1800">
                          <a:solidFill>
                            <a:schemeClr val="tx1"/>
                          </a:solidFill>
                        </a:rPr>
                        <a:t>200.34</a:t>
                      </a:r>
                      <a:endParaRPr lang="en-US" altLang="zh-CN" sz="1800">
                        <a:solidFill>
                          <a:schemeClr val="tx1"/>
                        </a:solidFill>
                      </a:endParaRPr>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altLang="en-US" sz="1800"/>
                        <a:t>输入成功</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1800">
                          <a:solidFill>
                            <a:schemeClr val="tx1"/>
                          </a:solidFill>
                        </a:rPr>
                        <a:t>1</a:t>
                      </a:r>
                      <a:endParaRPr lang="en-US" altLang="zh-CN" sz="1800">
                        <a:solidFill>
                          <a:schemeClr val="tx1"/>
                        </a:solidFill>
                      </a:endParaRPr>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55600">
                <a:tc>
                  <a:txBody>
                    <a:bodyPr/>
                    <a:p>
                      <a:pPr indent="0">
                        <a:buNone/>
                      </a:pPr>
                      <a:r>
                        <a:rPr lang="zh-CN" altLang="en-US" sz="1800"/>
                        <a:t>输入数据：</a:t>
                      </a:r>
                      <a:r>
                        <a:rPr lang="en-US" altLang="zh-CN" sz="1800"/>
                        <a:t>e3</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altLang="en-US" sz="1800"/>
                        <a:t>输入失败</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1800"/>
                        <a:t>2</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55600">
                <a:tc>
                  <a:txBody>
                    <a:bodyPr/>
                    <a:p>
                      <a:pPr indent="0">
                        <a:buNone/>
                      </a:pPr>
                      <a:r>
                        <a:rPr lang="zh-CN" altLang="en-US" sz="1800"/>
                        <a:t>输入数据：</a:t>
                      </a:r>
                      <a:r>
                        <a:rPr lang="en-US" altLang="zh-CN" sz="1800"/>
                        <a:t>1234553</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altLang="en-US" sz="1800"/>
                        <a:t>输入失败</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1800"/>
                        <a:t>3</a:t>
                      </a:r>
                      <a:endParaRPr lang="zh-CN" altLang="en-US" sz="1800"/>
                    </a:p>
                  </a:txBody>
                  <a:tcPr vert="horz" anchor="ctr" anchorCtr="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83" y="1557338"/>
            <a:ext cx="9482666" cy="3825875"/>
          </a:xfrm>
        </p:spPr>
        <p:txBody>
          <a:bodyPr/>
          <a:lstStyle/>
          <a:p>
            <a:pPr marL="0" indent="0">
              <a:buNone/>
            </a:pPr>
            <a:r>
              <a:rPr lang="zh-CN" altLang="en-US" sz="1400" dirty="0"/>
              <a:t>对注册开展黑盒测试，边界值分析法</a:t>
            </a:r>
            <a:r>
              <a:rPr lang="en-US" altLang="zh-CN" sz="1400" dirty="0"/>
              <a:t>:</a:t>
            </a:r>
            <a:endParaRPr lang="en-US" altLang="zh-CN" sz="1400" dirty="0"/>
          </a:p>
          <a:p>
            <a:pPr marL="0" indent="0">
              <a:buNone/>
            </a:pPr>
            <a:r>
              <a:rPr lang="en-US" altLang="zh-CN" sz="1400" dirty="0"/>
              <a:t>10&gt;</a:t>
            </a:r>
            <a:r>
              <a:rPr lang="zh-CN" altLang="en-US" sz="1400" dirty="0"/>
              <a:t>账号长度</a:t>
            </a:r>
            <a:r>
              <a:rPr lang="en-US" altLang="zh-CN" sz="1400" dirty="0"/>
              <a:t>&gt;0 15&gt;</a:t>
            </a:r>
            <a:r>
              <a:rPr lang="zh-CN" altLang="en-US" sz="1400" dirty="0"/>
              <a:t>密码长度</a:t>
            </a:r>
            <a:r>
              <a:rPr lang="en-US" altLang="zh-CN" sz="1400" dirty="0"/>
              <a:t>&gt;0</a:t>
            </a:r>
            <a:endParaRPr lang="en-US" altLang="zh-CN" sz="1400" dirty="0"/>
          </a:p>
          <a:p>
            <a:pPr marL="0" indent="0">
              <a:buNone/>
            </a:pPr>
            <a:r>
              <a:rPr lang="zh-CN" altLang="en-US" sz="1400"/>
              <a:t>账号密码组合边界值测试：</a:t>
            </a:r>
            <a:endParaRPr lang="zh-CN" altLang="en-US" sz="1400"/>
          </a:p>
          <a:p>
            <a:pPr marL="0" indent="0">
              <a:buNone/>
            </a:pPr>
            <a:r>
              <a:rPr lang="zh-CN" altLang="en-US" sz="1400">
                <a:solidFill>
                  <a:schemeClr val="tx1"/>
                </a:solidFill>
              </a:rPr>
              <a:t>测试用例</a:t>
            </a:r>
            <a:r>
              <a:rPr lang="en-US" altLang="zh-CN" sz="1400">
                <a:solidFill>
                  <a:schemeClr val="tx1"/>
                </a:solidFill>
              </a:rPr>
              <a:t>1</a:t>
            </a:r>
            <a:r>
              <a:rPr lang="zh-CN" altLang="en-US" sz="1400">
                <a:solidFill>
                  <a:schemeClr val="tx1"/>
                </a:solidFill>
              </a:rPr>
              <a:t>.1：用户名和密码都为空。结果：注册失败。</a:t>
            </a:r>
            <a:endParaRPr lang="zh-CN" altLang="en-US" sz="1400">
              <a:solidFill>
                <a:schemeClr val="tx1"/>
              </a:solidFill>
            </a:endParaRPr>
          </a:p>
          <a:p>
            <a:pPr marL="0" indent="0">
              <a:buNone/>
            </a:pPr>
            <a:r>
              <a:rPr lang="zh-CN" altLang="en-US" sz="1400">
                <a:solidFill>
                  <a:schemeClr val="tx1"/>
                </a:solidFill>
              </a:rPr>
              <a:t>测试用例</a:t>
            </a:r>
            <a:r>
              <a:rPr lang="en-US" altLang="zh-CN" sz="1400">
                <a:solidFill>
                  <a:schemeClr val="tx1"/>
                </a:solidFill>
              </a:rPr>
              <a:t>1</a:t>
            </a:r>
            <a:r>
              <a:rPr lang="zh-CN" altLang="en-US" sz="1400">
                <a:solidFill>
                  <a:schemeClr val="tx1"/>
                </a:solidFill>
              </a:rPr>
              <a:t>.2：用户名和密码都为最小长度。结果：注册成功。</a:t>
            </a:r>
            <a:endParaRPr lang="zh-CN" altLang="en-US" sz="1400">
              <a:solidFill>
                <a:schemeClr val="tx1"/>
              </a:solidFill>
            </a:endParaRPr>
          </a:p>
          <a:p>
            <a:pPr marL="0" indent="0">
              <a:buNone/>
            </a:pPr>
            <a:r>
              <a:rPr lang="zh-CN" altLang="en-US" sz="1400">
                <a:solidFill>
                  <a:schemeClr val="tx1"/>
                </a:solidFill>
              </a:rPr>
              <a:t>测试用例</a:t>
            </a:r>
            <a:r>
              <a:rPr lang="en-US" altLang="zh-CN" sz="1400">
                <a:solidFill>
                  <a:schemeClr val="tx1"/>
                </a:solidFill>
              </a:rPr>
              <a:t>1</a:t>
            </a:r>
            <a:r>
              <a:rPr lang="zh-CN" altLang="en-US" sz="1400">
                <a:solidFill>
                  <a:schemeClr val="tx1"/>
                </a:solidFill>
              </a:rPr>
              <a:t>.3：用户名和密码都为最大长度。结果：注册成功。</a:t>
            </a:r>
            <a:endParaRPr lang="zh-CN" altLang="en-US" sz="1400">
              <a:solidFill>
                <a:schemeClr val="tx1"/>
              </a:solidFill>
            </a:endParaRPr>
          </a:p>
          <a:p>
            <a:pPr marL="0" indent="0">
              <a:buNone/>
            </a:pPr>
            <a:r>
              <a:rPr lang="zh-CN" altLang="en-US" sz="1400">
                <a:solidFill>
                  <a:schemeClr val="tx1"/>
                </a:solidFill>
              </a:rPr>
              <a:t>测试用例</a:t>
            </a:r>
            <a:r>
              <a:rPr lang="en-US" altLang="zh-CN" sz="1400">
                <a:solidFill>
                  <a:schemeClr val="tx1"/>
                </a:solidFill>
              </a:rPr>
              <a:t>1</a:t>
            </a:r>
            <a:r>
              <a:rPr lang="zh-CN" altLang="en-US" sz="1400">
                <a:solidFill>
                  <a:schemeClr val="tx1"/>
                </a:solidFill>
              </a:rPr>
              <a:t>.4：用户名为最小长度，密码为空。结果：注册失败。</a:t>
            </a:r>
            <a:endParaRPr lang="zh-CN" altLang="en-US" sz="1400">
              <a:solidFill>
                <a:schemeClr val="tx1"/>
              </a:solidFill>
            </a:endParaRPr>
          </a:p>
          <a:p>
            <a:pPr marL="0" indent="0">
              <a:buNone/>
            </a:pPr>
            <a:r>
              <a:rPr lang="zh-CN" altLang="en-US" sz="1400">
                <a:solidFill>
                  <a:schemeClr val="tx1"/>
                </a:solidFill>
              </a:rPr>
              <a:t>测试用例</a:t>
            </a:r>
            <a:r>
              <a:rPr lang="en-US" altLang="zh-CN" sz="1400">
                <a:solidFill>
                  <a:schemeClr val="tx1"/>
                </a:solidFill>
              </a:rPr>
              <a:t>1</a:t>
            </a:r>
            <a:r>
              <a:rPr lang="zh-CN" altLang="en-US" sz="1400">
                <a:solidFill>
                  <a:schemeClr val="tx1"/>
                </a:solidFill>
              </a:rPr>
              <a:t>.5：用户名为空，密码为最大长度。结果：注册失败。</a:t>
            </a:r>
            <a:endParaRPr lang="zh-CN" altLang="en-US" sz="1400">
              <a:solidFill>
                <a:schemeClr val="tx1"/>
              </a:solidFill>
            </a:endParaRPr>
          </a:p>
          <a:p>
            <a:pPr marL="0" indent="0">
              <a:buNone/>
            </a:pPr>
            <a:r>
              <a:rPr lang="zh-CN" altLang="en-US" sz="1400">
                <a:solidFill>
                  <a:schemeClr val="tx1"/>
                </a:solidFill>
              </a:rPr>
              <a:t>测试用例</a:t>
            </a:r>
            <a:r>
              <a:rPr lang="en-US" altLang="zh-CN" sz="1400">
                <a:solidFill>
                  <a:schemeClr val="tx1"/>
                </a:solidFill>
              </a:rPr>
              <a:t>1.6</a:t>
            </a:r>
            <a:r>
              <a:rPr lang="zh-CN" altLang="en-US" sz="1400">
                <a:solidFill>
                  <a:schemeClr val="tx1"/>
                </a:solidFill>
              </a:rPr>
              <a:t>：用户名和密码都超过最大允许长度。结果：注册失败。</a:t>
            </a:r>
            <a:endParaRPr lang="zh-CN" altLang="en-US" sz="1400">
              <a:solidFill>
                <a:schemeClr val="tx1"/>
              </a:solidFill>
            </a:endParaRPr>
          </a:p>
          <a:p>
            <a:pPr marL="0" indent="0">
              <a:buNone/>
            </a:pPr>
            <a:r>
              <a:rPr lang="zh-CN" altLang="en-US" sz="1400">
                <a:solidFill>
                  <a:schemeClr val="tx1"/>
                </a:solidFill>
              </a:rPr>
              <a:t>测试用例</a:t>
            </a:r>
            <a:r>
              <a:rPr lang="en-US" altLang="zh-CN" sz="1400">
                <a:solidFill>
                  <a:schemeClr val="tx1"/>
                </a:solidFill>
              </a:rPr>
              <a:t>1.7</a:t>
            </a:r>
            <a:r>
              <a:rPr lang="zh-CN" altLang="en-US" sz="1400">
                <a:solidFill>
                  <a:schemeClr val="tx1"/>
                </a:solidFill>
              </a:rPr>
              <a:t>：用户名超过最大长度，密码为最大长度。结果：注册失败。</a:t>
            </a:r>
            <a:endParaRPr lang="zh-CN" altLang="en-US" sz="1400">
              <a:solidFill>
                <a:schemeClr val="tx1"/>
              </a:solidFill>
            </a:endParaRPr>
          </a:p>
          <a:p>
            <a:pPr marL="0" indent="0">
              <a:buNone/>
            </a:pPr>
            <a:r>
              <a:rPr lang="zh-CN" altLang="en-US" sz="1400">
                <a:solidFill>
                  <a:schemeClr val="tx1"/>
                </a:solidFill>
              </a:rPr>
              <a:t>测试用例</a:t>
            </a:r>
            <a:r>
              <a:rPr lang="en-US" altLang="zh-CN" sz="1400">
                <a:solidFill>
                  <a:schemeClr val="tx1"/>
                </a:solidFill>
              </a:rPr>
              <a:t>1.8</a:t>
            </a:r>
            <a:r>
              <a:rPr lang="zh-CN" altLang="en-US" sz="1400">
                <a:solidFill>
                  <a:schemeClr val="tx1"/>
                </a:solidFill>
              </a:rPr>
              <a:t>：用户名为最大长度，密码超过最大长度。结果：注册失败。</a:t>
            </a:r>
            <a:endParaRPr lang="zh-CN" altLang="en-US" sz="1400">
              <a:solidFill>
                <a:schemeClr val="tx1"/>
              </a:solidFill>
            </a:endParaRPr>
          </a:p>
          <a:p>
            <a:pPr marL="0" indent="0">
              <a:buNone/>
            </a:pPr>
            <a:r>
              <a:rPr lang="zh-CN" altLang="en-US" sz="1400">
                <a:solidFill>
                  <a:schemeClr val="tx1"/>
                </a:solidFill>
              </a:rPr>
              <a:t>测试用例1.</a:t>
            </a:r>
            <a:r>
              <a:rPr lang="en-US" altLang="zh-CN" sz="1400">
                <a:solidFill>
                  <a:schemeClr val="tx1"/>
                </a:solidFill>
              </a:rPr>
              <a:t>9</a:t>
            </a:r>
            <a:r>
              <a:rPr lang="zh-CN" altLang="en-US" sz="1400">
                <a:solidFill>
                  <a:schemeClr val="tx1"/>
                </a:solidFill>
              </a:rPr>
              <a:t>：</a:t>
            </a:r>
            <a:r>
              <a:rPr lang="zh-CN" altLang="en-US" sz="1400">
                <a:solidFill>
                  <a:schemeClr val="tx1"/>
                </a:solidFill>
              </a:rPr>
              <a:t>用户名为最小长度，密码为最大长度。结果：注册成功。</a:t>
            </a:r>
            <a:endParaRPr lang="zh-CN" altLang="en-US" sz="1400">
              <a:solidFill>
                <a:schemeClr val="tx1"/>
              </a:solidFill>
            </a:endParaRPr>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软件质量与保证</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05</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04711" y="1735314"/>
            <a:ext cx="9595556" cy="3243580"/>
          </a:xfrm>
        </p:spPr>
        <p:txBody>
          <a:bodyPr/>
          <a:lstStyle/>
          <a:p>
            <a:r>
              <a:rPr lang="zh-CN" altLang="en-US" dirty="0"/>
              <a:t>采取了哪些质量保证手段</a:t>
            </a:r>
            <a:endParaRPr lang="en-US" altLang="zh-CN" dirty="0"/>
          </a:p>
          <a:p>
            <a:pPr lvl="1"/>
            <a:r>
              <a:rPr lang="zh-CN" altLang="en-US"/>
              <a:t>软件测试：采用黑盒测试，对软件进行集成和系统测试，对软件功能和可靠性进行测试</a:t>
            </a:r>
            <a:endParaRPr lang="zh-CN" altLang="en-US"/>
          </a:p>
          <a:p>
            <a:pPr lvl="1"/>
            <a:r>
              <a:rPr lang="zh-CN" altLang="en-US"/>
              <a:t>自动工具分析：通过使用</a:t>
            </a:r>
            <a:r>
              <a:rPr lang="en-US" altLang="zh-CN"/>
              <a:t>sonarqube10.2.1</a:t>
            </a:r>
            <a:r>
              <a:rPr lang="zh-CN" altLang="en-US"/>
              <a:t>以及</a:t>
            </a:r>
            <a:r>
              <a:rPr lang="en-US" altLang="zh-CN"/>
              <a:t>sonarscanner</a:t>
            </a:r>
            <a:r>
              <a:rPr lang="zh-CN" altLang="en-US"/>
              <a:t>进行代码自动化测试</a:t>
            </a:r>
            <a:endParaRPr lang="zh-CN" altLang="en-US"/>
          </a:p>
          <a:p>
            <a:pPr lvl="1"/>
            <a:r>
              <a:rPr lang="zh-CN" altLang="en-US"/>
              <a:t>人工审查：对代码进行人工审查</a:t>
            </a:r>
            <a:endParaRPr lang="zh-CN" altLang="en-US"/>
          </a:p>
          <a:p>
            <a:pPr lvl="1"/>
            <a:endParaRPr lang="en-US" altLang="zh-CN" dirty="0"/>
          </a:p>
          <a:p>
            <a:pPr marL="0" indent="0">
              <a:buNone/>
            </a:pPr>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04711" y="1735314"/>
            <a:ext cx="9595556" cy="1271270"/>
          </a:xfrm>
        </p:spPr>
        <p:txBody>
          <a:bodyPr/>
          <a:lstStyle/>
          <a:p>
            <a:r>
              <a:rPr lang="zh-CN" altLang="en-US" dirty="0"/>
              <a:t>程序代码风格</a:t>
            </a:r>
            <a:endParaRPr lang="en-US" altLang="zh-CN" dirty="0"/>
          </a:p>
          <a:p>
            <a:pPr lvl="1"/>
            <a:r>
              <a:rPr lang="zh-CN" altLang="en-US" dirty="0"/>
              <a:t>张贴一部分代码以展示其风格</a:t>
            </a:r>
            <a:endParaRPr lang="zh-CN" altLang="en-US" dirty="0"/>
          </a:p>
          <a:p>
            <a:pPr marL="457200" lvl="1" indent="0">
              <a:buNone/>
            </a:pPr>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pic>
        <p:nvPicPr>
          <p:cNvPr id="3" name="图片 2" descr="upload_post_object_v2_725607150"/>
          <p:cNvPicPr>
            <a:picLocks noChangeAspect="1"/>
          </p:cNvPicPr>
          <p:nvPr/>
        </p:nvPicPr>
        <p:blipFill>
          <a:blip r:embed="rId1"/>
          <a:stretch>
            <a:fillRect/>
          </a:stretch>
        </p:blipFill>
        <p:spPr>
          <a:xfrm>
            <a:off x="1113426" y="2610283"/>
            <a:ext cx="4976340" cy="3533775"/>
          </a:xfrm>
          <a:prstGeom prst="rect">
            <a:avLst/>
          </a:prstGeom>
        </p:spPr>
      </p:pic>
      <p:pic>
        <p:nvPicPr>
          <p:cNvPr id="6" name="图片 5" descr="upload_post_object_v2_2581536431"/>
          <p:cNvPicPr>
            <a:picLocks noChangeAspect="1"/>
          </p:cNvPicPr>
          <p:nvPr/>
        </p:nvPicPr>
        <p:blipFill>
          <a:blip r:embed="rId2"/>
          <a:stretch>
            <a:fillRect/>
          </a:stretch>
        </p:blipFill>
        <p:spPr>
          <a:xfrm>
            <a:off x="6089758" y="2610283"/>
            <a:ext cx="5268805" cy="3533775"/>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04711" y="1735314"/>
            <a:ext cx="9595556" cy="1271270"/>
          </a:xfrm>
        </p:spPr>
        <p:txBody>
          <a:bodyPr/>
          <a:lstStyle/>
          <a:p>
            <a:r>
              <a:rPr lang="zh-CN" altLang="en-US" dirty="0"/>
              <a:t>程序代码质量</a:t>
            </a:r>
            <a:endParaRPr lang="en-US" altLang="zh-CN" dirty="0"/>
          </a:p>
          <a:p>
            <a:pPr lvl="1"/>
            <a:r>
              <a:rPr lang="zh-CN" altLang="en-US" dirty="0"/>
              <a:t>用</a:t>
            </a:r>
            <a:r>
              <a:rPr lang="en-US" altLang="zh-CN" dirty="0"/>
              <a:t>SonarQube</a:t>
            </a:r>
            <a:r>
              <a:rPr lang="zh-CN" altLang="en-US" dirty="0"/>
              <a:t>分析代码质量</a:t>
            </a:r>
            <a:endParaRPr lang="zh-CN" altLang="en-US" dirty="0"/>
          </a:p>
          <a:p>
            <a:pPr marL="457200" lvl="1" indent="0">
              <a:buNone/>
            </a:pPr>
            <a:r>
              <a:rPr lang="zh-CN" altLang="en-US" dirty="0"/>
              <a:t>展示其分析结果见右图</a:t>
            </a:r>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pic>
        <p:nvPicPr>
          <p:cNvPr id="10" name="图片 9" descr="upload_post_object_v2_2601079990"/>
          <p:cNvPicPr>
            <a:picLocks noChangeAspect="1"/>
          </p:cNvPicPr>
          <p:nvPr/>
        </p:nvPicPr>
        <p:blipFill>
          <a:blip r:embed="rId1"/>
          <a:stretch>
            <a:fillRect/>
          </a:stretch>
        </p:blipFill>
        <p:spPr>
          <a:xfrm>
            <a:off x="5578519" y="1735349"/>
            <a:ext cx="6613481" cy="3353242"/>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开发技术与工具</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06</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27289" y="1791758"/>
            <a:ext cx="9516533" cy="4219575"/>
          </a:xfrm>
        </p:spPr>
        <p:txBody>
          <a:bodyPr/>
          <a:lstStyle/>
          <a:p>
            <a:r>
              <a:rPr lang="zh-CN" altLang="en-US" dirty="0"/>
              <a:t>软件开发技术</a:t>
            </a:r>
            <a:endParaRPr lang="en-US" altLang="zh-CN" dirty="0"/>
          </a:p>
          <a:p>
            <a:pPr lvl="1"/>
            <a:r>
              <a:rPr lang="en-US" altLang="zh-CN"/>
              <a:t>Android APP</a:t>
            </a:r>
            <a:r>
              <a:rPr lang="zh-CN" altLang="en-US"/>
              <a:t>开发技术</a:t>
            </a:r>
            <a:endParaRPr lang="zh-CN" altLang="en-US"/>
          </a:p>
          <a:p>
            <a:pPr lvl="1"/>
            <a:r>
              <a:rPr lang="zh-CN" altLang="en-US"/>
              <a:t>面向对象的分析和设计技术</a:t>
            </a:r>
            <a:endParaRPr lang="zh-CN" altLang="en-US" dirty="0"/>
          </a:p>
          <a:p>
            <a:pPr lvl="1"/>
            <a:r>
              <a:rPr lang="en-US" altLang="zh-CN" dirty="0"/>
              <a:t>UML</a:t>
            </a:r>
            <a:r>
              <a:rPr lang="zh-CN" altLang="en-US" dirty="0"/>
              <a:t>技术</a:t>
            </a:r>
            <a:endParaRPr lang="zh-CN" altLang="en-US" dirty="0"/>
          </a:p>
          <a:p>
            <a:pPr lvl="1"/>
            <a:r>
              <a:rPr lang="zh-CN" altLang="en-US" dirty="0"/>
              <a:t>关系型数据库</a:t>
            </a:r>
            <a:r>
              <a:rPr lang="en-US" altLang="zh-CN" dirty="0"/>
              <a:t>MySQL</a:t>
            </a:r>
            <a:endParaRPr lang="en-US" altLang="zh-CN" dirty="0"/>
          </a:p>
          <a:p>
            <a:r>
              <a:rPr lang="zh-CN" altLang="en-US" dirty="0"/>
              <a:t>编程语言</a:t>
            </a:r>
            <a:endParaRPr lang="en-US" altLang="zh-CN" dirty="0"/>
          </a:p>
          <a:p>
            <a:pPr lvl="1"/>
            <a:r>
              <a:rPr lang="en-US" altLang="zh-CN" dirty="0"/>
              <a:t>Java</a:t>
            </a:r>
            <a:r>
              <a:rPr lang="zh-CN" altLang="en-US" dirty="0"/>
              <a:t>、</a:t>
            </a:r>
            <a:r>
              <a:rPr lang="en-US" altLang="zh-CN"/>
              <a:t>Javascript</a:t>
            </a:r>
            <a:endParaRPr lang="en-US" altLang="zh-CN" dirty="0"/>
          </a:p>
          <a:p>
            <a:r>
              <a:rPr lang="zh-CN" altLang="en-US" dirty="0"/>
              <a:t>软件工具</a:t>
            </a:r>
            <a:endParaRPr lang="en-US" altLang="zh-CN" dirty="0"/>
          </a:p>
          <a:p>
            <a:pPr lvl="1"/>
            <a:r>
              <a:rPr lang="zh-CN" altLang="en-US" dirty="0">
                <a:solidFill>
                  <a:schemeClr val="tx1"/>
                </a:solidFill>
              </a:rPr>
              <a:t>使用了</a:t>
            </a:r>
            <a:r>
              <a:rPr lang="zh-CN" altLang="en-US" dirty="0"/>
              <a:t>开发工具</a:t>
            </a:r>
            <a:r>
              <a:rPr lang="en-US" altLang="zh-CN" dirty="0"/>
              <a:t>HBuilder X</a:t>
            </a:r>
            <a:r>
              <a:rPr lang="zh-CN" altLang="en-US" dirty="0"/>
              <a:t>和</a:t>
            </a:r>
            <a:r>
              <a:rPr lang="en-US" altLang="zh-CN" dirty="0"/>
              <a:t>IntelliJ IDEA,</a:t>
            </a:r>
            <a:r>
              <a:rPr lang="zh-CN" altLang="en-US" dirty="0"/>
              <a:t>建模工具</a:t>
            </a:r>
            <a:r>
              <a:rPr lang="en-US" altLang="zh-CN" dirty="0"/>
              <a:t>Processon</a:t>
            </a:r>
            <a:r>
              <a:rPr lang="zh-CN" altLang="en-US" dirty="0"/>
              <a:t>、代码质量分析工具</a:t>
            </a:r>
            <a:r>
              <a:rPr lang="en-US" altLang="zh-CN" dirty="0"/>
              <a:t>SonarQube</a:t>
            </a:r>
            <a:endParaRPr lang="en-US" altLang="zh-CN" dirty="0"/>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1027289" y="916598"/>
            <a:ext cx="4730044" cy="535531"/>
          </a:xfrm>
        </p:spPr>
        <p:txBody>
          <a:bodyPr/>
          <a:lstStyle/>
          <a:p>
            <a:r>
              <a:rPr lang="zh-CN" altLang="en-US" sz="3200" b="1" dirty="0">
                <a:solidFill>
                  <a:srgbClr val="1057CE"/>
                </a:solidFill>
                <a:latin typeface="+mn-ea"/>
                <a:ea typeface="+mn-ea"/>
              </a:rPr>
              <a:t>开发技术与工具</a:t>
            </a:r>
            <a:endParaRPr lang="zh-CN" altLang="en-US" sz="3200" b="1" dirty="0">
              <a:solidFill>
                <a:srgbClr val="1057CE"/>
              </a:solidFill>
              <a:latin typeface="+mn-ea"/>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开源社区的使用</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07</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797489" y="1459853"/>
            <a:ext cx="9821334" cy="4496435"/>
          </a:xfrm>
        </p:spPr>
        <p:txBody>
          <a:bodyPr/>
          <a:lstStyle/>
          <a:p>
            <a:r>
              <a:rPr lang="zh-CN" altLang="en-US" dirty="0"/>
              <a:t>在开发过程中加入了以下的开源社区：</a:t>
            </a:r>
            <a:endParaRPr lang="zh-CN" altLang="en-US" dirty="0"/>
          </a:p>
          <a:p>
            <a:pPr lvl="1"/>
            <a:r>
              <a:rPr lang="en-US" altLang="zh-CN"/>
              <a:t>Github</a:t>
            </a:r>
            <a:r>
              <a:rPr lang="zh-CN" altLang="en-US"/>
              <a:t>网站</a:t>
            </a:r>
            <a:endParaRPr lang="zh-CN" altLang="en-US"/>
          </a:p>
          <a:p>
            <a:pPr lvl="1"/>
            <a:r>
              <a:rPr lang="en-US" altLang="zh-CN"/>
              <a:t>Gitee</a:t>
            </a:r>
            <a:r>
              <a:rPr lang="zh-CN" altLang="en-US"/>
              <a:t>网站</a:t>
            </a:r>
            <a:endParaRPr lang="zh-CN" altLang="en-US"/>
          </a:p>
          <a:p>
            <a:pPr lvl="1"/>
            <a:r>
              <a:rPr lang="zh-CN" altLang="en-US"/>
              <a:t>开源中国</a:t>
            </a:r>
            <a:endParaRPr lang="zh-CN" altLang="en-US"/>
          </a:p>
          <a:p>
            <a:pPr lvl="1"/>
            <a:r>
              <a:rPr lang="en-US" altLang="zh-CN"/>
              <a:t>stack overflow</a:t>
            </a:r>
            <a:endParaRPr lang="zh-CN" altLang="en-US" dirty="0"/>
          </a:p>
          <a:p>
            <a:r>
              <a:rPr lang="zh-CN" altLang="en-US" dirty="0"/>
              <a:t>基于开源社区来我们可以做到：</a:t>
            </a:r>
            <a:endParaRPr lang="zh-CN" altLang="en-US" dirty="0"/>
          </a:p>
          <a:p>
            <a:pPr marL="685800" lvl="1" indent="-228600" algn="l" defTabSz="0" rtl="0" eaLnBrk="1" latinLnBrk="0" hangingPunct="1">
              <a:lnSpc>
                <a:spcPct val="90000"/>
              </a:lnSpc>
              <a:spcBef>
                <a:spcPts val="500"/>
              </a:spcBef>
              <a:spcAft>
                <a:spcPct val="0"/>
              </a:spcAft>
              <a:buFont typeface="Arial" panose="020B0604020202020204" pitchFamily="34" charset="0"/>
              <a:buChar char="•"/>
            </a:pPr>
            <a:r>
              <a:rPr lang="en-US" altLang="zh-CN" sz="2400">
                <a:solidFill>
                  <a:schemeClr val="tx1"/>
                </a:solidFill>
              </a:rPr>
              <a:t>我们利用开源社区中现有的开源库、框架和工具</a:t>
            </a:r>
            <a:r>
              <a:rPr lang="zh-CN" altLang="en-US" sz="2400">
                <a:solidFill>
                  <a:schemeClr val="tx1"/>
                </a:solidFill>
              </a:rPr>
              <a:t>如</a:t>
            </a:r>
            <a:r>
              <a:rPr lang="en-US" altLang="zh-CN" sz="2400">
                <a:solidFill>
                  <a:schemeClr val="tx1"/>
                </a:solidFill>
              </a:rPr>
              <a:t>Springboot框架</a:t>
            </a:r>
            <a:r>
              <a:rPr lang="zh-CN" altLang="en-US" sz="2400">
                <a:solidFill>
                  <a:schemeClr val="tx1"/>
                </a:solidFill>
              </a:rPr>
              <a:t>、</a:t>
            </a:r>
            <a:r>
              <a:rPr lang="en-US" altLang="zh-CN" sz="2400">
                <a:solidFill>
                  <a:schemeClr val="tx1"/>
                </a:solidFill>
              </a:rPr>
              <a:t>Vue</a:t>
            </a:r>
            <a:r>
              <a:rPr lang="zh-CN" altLang="en-US" sz="2400">
                <a:solidFill>
                  <a:schemeClr val="tx1"/>
                </a:solidFill>
              </a:rPr>
              <a:t>框架等，加速开发的过程</a:t>
            </a:r>
            <a:endParaRPr lang="zh-CN" altLang="en-US" sz="2400">
              <a:solidFill>
                <a:schemeClr val="tx1"/>
              </a:solidFill>
            </a:endParaRPr>
          </a:p>
          <a:p>
            <a:pPr marL="685800" lvl="1" indent="-228600" algn="l" defTabSz="0" rtl="0" eaLnBrk="1" latinLnBrk="0" hangingPunct="1">
              <a:lnSpc>
                <a:spcPct val="90000"/>
              </a:lnSpc>
              <a:spcBef>
                <a:spcPts val="500"/>
              </a:spcBef>
              <a:spcAft>
                <a:spcPct val="0"/>
              </a:spcAft>
              <a:buFont typeface="Arial" panose="020B0604020202020204" pitchFamily="34" charset="0"/>
              <a:buChar char="•"/>
            </a:pPr>
            <a:r>
              <a:rPr lang="zh-CN" altLang="en-US" sz="2400">
                <a:solidFill>
                  <a:schemeClr val="tx1"/>
                </a:solidFill>
              </a:rPr>
              <a:t>当我们在编码过程中遇到问题时，可以到</a:t>
            </a:r>
            <a:r>
              <a:rPr lang="zh-CN" altLang="en-US"/>
              <a:t>在开源社区中寻找问题解答的方案</a:t>
            </a:r>
            <a:endParaRPr lang="en-US" altLang="zh-CN" sz="2400">
              <a:solidFill>
                <a:schemeClr val="tx1"/>
              </a:solidFill>
            </a:endParaRPr>
          </a:p>
          <a:p>
            <a:endParaRPr lang="en-US" altLang="zh-CN" sz="2400">
              <a:solidFill>
                <a:schemeClr val="tx1"/>
              </a:solidFill>
            </a:endParaRPr>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开源社区的使用</a:t>
            </a:r>
            <a:endParaRPr lang="zh-CN" altLang="en-US" sz="3200" b="1" dirty="0">
              <a:solidFill>
                <a:srgbClr val="1057CE"/>
              </a:solidFill>
              <a:latin typeface="+mn-ea"/>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实践收获与感受</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08</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4294967295"/>
          </p:nvPr>
        </p:nvSpPr>
        <p:spPr>
          <a:xfrm>
            <a:off x="909114" y="1442096"/>
            <a:ext cx="10352062" cy="5008995"/>
          </a:xfrm>
        </p:spPr>
        <p:txBody>
          <a:bodyPr wrap="square">
            <a:noAutofit/>
          </a:bodyPr>
          <a:lstStyle/>
          <a:p>
            <a:r>
              <a:rPr lang="zh-CN" altLang="en-US" dirty="0">
                <a:sym typeface="+mn-ea"/>
              </a:rPr>
              <a:t>实践的收获</a:t>
            </a:r>
            <a:endParaRPr lang="zh-CN" altLang="en-US" dirty="0">
              <a:sym typeface="+mn-ea"/>
            </a:endParaRPr>
          </a:p>
          <a:p>
            <a:pPr marL="0" indent="0">
              <a:buNone/>
            </a:pPr>
            <a:r>
              <a:rPr lang="en-US" altLang="zh-CN" sz="2000" dirty="0"/>
              <a:t>1.</a:t>
            </a:r>
            <a:r>
              <a:rPr lang="zh-CN" altLang="en-US" sz="2000" dirty="0"/>
              <a:t>通过本次实验，在上学期课程学习的基础上再次熟悉实践了软件生命周期中进行需求分析、设计、编码、测试、部署的全过程，练习了</a:t>
            </a:r>
            <a:r>
              <a:rPr lang="zh-CN" altLang="en-US" sz="2000" dirty="0">
                <a:solidFill>
                  <a:schemeClr val="tx1"/>
                </a:solidFill>
              </a:rPr>
              <a:t>如何规范的写出软件工程的相关文档，通过文档来指导代码的实现。</a:t>
            </a:r>
            <a:r>
              <a:rPr lang="zh-CN" altLang="en-US" sz="2000"/>
              <a:t>在项目完成的过程中，为解决出现的问题，我们到各个开源社区和学习平台学习了很多与项目相关的技术和知识，如</a:t>
            </a:r>
            <a:r>
              <a:rPr lang="en-US" altLang="zh-CN" sz="2000"/>
              <a:t>vue</a:t>
            </a:r>
            <a:r>
              <a:rPr lang="zh-CN" altLang="en-US" sz="2000"/>
              <a:t>、</a:t>
            </a:r>
            <a:r>
              <a:rPr lang="en-US" altLang="zh-CN" sz="2000"/>
              <a:t>springboot</a:t>
            </a:r>
            <a:r>
              <a:rPr lang="zh-CN" altLang="en-US" sz="2000"/>
              <a:t>等，在实践中提高了能力。</a:t>
            </a:r>
            <a:endParaRPr lang="zh-CN" altLang="en-US" sz="2000"/>
          </a:p>
          <a:p>
            <a:pPr marL="0" indent="0">
              <a:buNone/>
            </a:pPr>
            <a:r>
              <a:rPr lang="en-US" altLang="zh-CN" sz="2000"/>
              <a:t>2.</a:t>
            </a:r>
            <a:r>
              <a:rPr lang="zh-CN" altLang="en-US" sz="2000"/>
              <a:t>接触到了一些在前端开发领域比较新颖的框架和工具，如 </a:t>
            </a:r>
            <a:r>
              <a:rPr lang="en-US" altLang="zh-CN" sz="2000"/>
              <a:t>uni</a:t>
            </a:r>
            <a:r>
              <a:rPr lang="zh-CN" altLang="en-US" sz="2000"/>
              <a:t>-</a:t>
            </a:r>
            <a:r>
              <a:rPr lang="en-US" altLang="zh-CN" sz="2000"/>
              <a:t>app </a:t>
            </a:r>
            <a:r>
              <a:rPr lang="zh-CN" altLang="en-US" sz="2000"/>
              <a:t>框架下的一些特定组件和插件，这些新的技术元素为解决实际开发中的问题提供了更多思路和方法，拓宽了技术视野。</a:t>
            </a:r>
            <a:endParaRPr lang="zh-CN" altLang="en-US" sz="2000"/>
          </a:p>
          <a:p>
            <a:pPr marL="0" indent="0">
              <a:buNone/>
            </a:pPr>
            <a:r>
              <a:rPr lang="en-US" altLang="zh-CN" sz="2000"/>
              <a:t>3.</a:t>
            </a:r>
            <a:r>
              <a:rPr lang="zh-CN" altLang="en-US" sz="2000">
                <a:solidFill>
                  <a:schemeClr val="tx1"/>
                </a:solidFill>
              </a:rPr>
              <a:t>在 Hbuilder 开发 APP 的过程中，由于其前端开发特性突出，使得前端团队和后端团队之间的协作模式更加清晰。前端团队可以更专注于页面的设计、展示和交互逻辑开发，而后端团队则负责提供稳定的 API 接口。通过约定好的数据格式和接口规范，双方可以高效地进行对接，这种明确的分工协作模式在一定程度上优化了团队整体的工作流程，促进了项目的顺利推进。</a:t>
            </a:r>
            <a:endParaRPr lang="zh-CN" altLang="en-US" sz="2000">
              <a:solidFill>
                <a:schemeClr val="tx1"/>
              </a:solidFill>
            </a:endParaRPr>
          </a:p>
          <a:p>
            <a:endParaRPr lang="zh-CN" altLang="en-US" sz="2000">
              <a:solidFill>
                <a:schemeClr val="tx1"/>
              </a:solidFill>
            </a:endParaRPr>
          </a:p>
        </p:txBody>
      </p:sp>
      <p:sp>
        <p:nvSpPr>
          <p:cNvPr id="21506" name="标题 1"/>
          <p:cNvSpPr>
            <a:spLocks noGrp="1"/>
          </p:cNvSpPr>
          <p:nvPr>
            <p:ph type="title" idx="4294967295"/>
          </p:nvPr>
        </p:nvSpPr>
        <p:spPr>
          <a:xfrm>
            <a:off x="982134" y="929475"/>
            <a:ext cx="4357510" cy="535531"/>
          </a:xfrm>
        </p:spPr>
        <p:txBody>
          <a:bodyPr/>
          <a:lstStyle/>
          <a:p>
            <a:r>
              <a:rPr lang="zh-CN" altLang="en-US" sz="3200" b="1" dirty="0">
                <a:solidFill>
                  <a:srgbClr val="1057CE"/>
                </a:solidFill>
                <a:latin typeface="+mn-ea"/>
                <a:ea typeface="+mn-ea"/>
                <a:sym typeface="+mn-ea"/>
              </a:rPr>
              <a:t>实践收获与感受</a:t>
            </a:r>
            <a:endParaRPr lang="zh-CN" altLang="en-US" sz="3200" b="1" dirty="0">
              <a:solidFill>
                <a:srgbClr val="1057CE"/>
              </a:solidFill>
              <a:latin typeface="+mn-ea"/>
              <a:ea typeface="+mn-ea"/>
            </a:endParaRPr>
          </a:p>
        </p:txBody>
      </p:sp>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4294967295"/>
          </p:nvPr>
        </p:nvSpPr>
        <p:spPr>
          <a:xfrm>
            <a:off x="909114" y="1442096"/>
            <a:ext cx="10352062" cy="5008995"/>
          </a:xfrm>
        </p:spPr>
        <p:txBody>
          <a:bodyPr wrap="square">
            <a:noAutofit/>
          </a:bodyPr>
          <a:lstStyle/>
          <a:p>
            <a:r>
              <a:rPr lang="zh-CN" altLang="en-US" dirty="0"/>
              <a:t>心得和体会</a:t>
            </a:r>
            <a:endParaRPr lang="zh-CN" altLang="en-US" dirty="0"/>
          </a:p>
          <a:p>
            <a:pPr marL="0" indent="0">
              <a:buNone/>
            </a:pPr>
            <a:r>
              <a:rPr lang="en-US" altLang="zh-CN" sz="2000" dirty="0"/>
              <a:t>1.</a:t>
            </a:r>
            <a:r>
              <a:rPr lang="zh-CN" altLang="en-US" sz="2000"/>
              <a:t>深刻体会到团队合作的力量，通过小组成员分工合作共同完成了项目的工作。</a:t>
            </a:r>
            <a:endParaRPr lang="zh-CN" altLang="en-US" sz="2000"/>
          </a:p>
          <a:p>
            <a:pPr marL="0" indent="0">
              <a:buNone/>
            </a:pPr>
            <a:r>
              <a:rPr lang="en-US" altLang="zh-CN" sz="2000"/>
              <a:t>2.</a:t>
            </a:r>
            <a:r>
              <a:rPr lang="zh-CN" altLang="en-US" sz="2000"/>
              <a:t>合理利用开源社区等软件，掌握软件的集成开发。</a:t>
            </a:r>
            <a:endParaRPr lang="zh-CN" altLang="en-US" sz="2000"/>
          </a:p>
          <a:p>
            <a:pPr marL="0" indent="0">
              <a:buNone/>
            </a:pPr>
            <a:r>
              <a:rPr lang="en-US" altLang="zh-CN" sz="2000"/>
              <a:t>3.</a:t>
            </a:r>
            <a:r>
              <a:rPr lang="zh-CN" altLang="en-US" sz="2000"/>
              <a:t>体会到文档编写以及当需求发生变化后及时修改相关文档的重要性，确保变更不会影响项目的整体进度和质量。</a:t>
            </a:r>
            <a:endParaRPr lang="zh-CN" altLang="en-US" sz="2000"/>
          </a:p>
          <a:p>
            <a:pPr marL="0" indent="0">
              <a:buNone/>
            </a:pPr>
            <a:r>
              <a:rPr lang="en-US" altLang="zh-CN" sz="2000" dirty="0"/>
              <a:t>4</a:t>
            </a:r>
            <a:r>
              <a:rPr lang="en-US" altLang="zh-CN" sz="2000" dirty="0">
                <a:latin typeface="微软雅黑" charset="0"/>
                <a:ea typeface="微软雅黑" charset="0"/>
                <a:cs typeface="微软雅黑" charset="0"/>
              </a:rPr>
              <a:t>.</a:t>
            </a:r>
            <a:r>
              <a:rPr lang="zh-CN" altLang="en-US" sz="2000">
                <a:solidFill>
                  <a:schemeClr val="tx1"/>
                </a:solidFill>
              </a:rPr>
              <a:t>在进行界面设计时，有许多具体功能未考虑（比如，提醒用例的删除提醒，宠物数据记录的保存数据按钮等），在后续具体实现时发现前面的设计不合理，再对界面设计进行修改。</a:t>
            </a:r>
            <a:endParaRPr lang="en-US" altLang="zh-CN" sz="2000" dirty="0"/>
          </a:p>
          <a:p>
            <a:pPr>
              <a:buFont typeface="Arial" panose="020B0604020202020204" pitchFamily="34" charset="0"/>
              <a:buChar char="•"/>
            </a:pPr>
            <a:r>
              <a:rPr lang="zh-CN" altLang="en-US" dirty="0"/>
              <a:t>困难和问题</a:t>
            </a:r>
            <a:endParaRPr lang="zh-CN" altLang="en-US" dirty="0"/>
          </a:p>
          <a:p>
            <a:pPr marL="0" indent="0">
              <a:buNone/>
            </a:pPr>
            <a:r>
              <a:rPr lang="en-US" altLang="zh-CN" sz="2000" dirty="0"/>
              <a:t>1.</a:t>
            </a:r>
            <a:r>
              <a:rPr lang="zh-CN" altLang="en-US" sz="2000" dirty="0"/>
              <a:t>在设计阶段时，我们发现在需求分析时没有把功能细化，功能描述过于笼统，比如最初我们写的是宠物社区用例，最后再次分析发现是需要细分为发布和评论两个用例来设计的。</a:t>
            </a:r>
            <a:endParaRPr lang="zh-CN" altLang="en-US" sz="2000" dirty="0"/>
          </a:p>
          <a:p>
            <a:pPr marL="0" indent="0">
              <a:buNone/>
            </a:pPr>
            <a:r>
              <a:rPr lang="en-US" altLang="zh-CN" sz="2000" dirty="0"/>
              <a:t>2.</a:t>
            </a:r>
            <a:r>
              <a:rPr lang="zh-CN" altLang="en-US" sz="2000" dirty="0"/>
              <a:t>使用新的软件</a:t>
            </a:r>
            <a:r>
              <a:rPr lang="en-US" altLang="zh-CN" sz="2000" dirty="0"/>
              <a:t>Hbuilder</a:t>
            </a:r>
            <a:r>
              <a:rPr lang="zh-CN" altLang="en-US" sz="2000" dirty="0"/>
              <a:t>不完全了解它的用法，并且要在里面完成界面设计是我们遇到的其中一个问题，通过各个技术平台的知识分享，我们最终还是达到了预期的界面设计要求。</a:t>
            </a:r>
            <a:endParaRPr lang="en-US" altLang="zh-CN" sz="2000" dirty="0"/>
          </a:p>
        </p:txBody>
      </p:sp>
      <p:sp>
        <p:nvSpPr>
          <p:cNvPr id="21506" name="标题 1"/>
          <p:cNvSpPr>
            <a:spLocks noGrp="1"/>
          </p:cNvSpPr>
          <p:nvPr>
            <p:ph type="title" idx="4294967295"/>
          </p:nvPr>
        </p:nvSpPr>
        <p:spPr>
          <a:xfrm>
            <a:off x="982134" y="929475"/>
            <a:ext cx="4357510" cy="535531"/>
          </a:xfrm>
        </p:spPr>
        <p:txBody>
          <a:bodyPr/>
          <a:lstStyle/>
          <a:p>
            <a:r>
              <a:rPr lang="zh-CN" altLang="en-US" sz="3200" b="1" dirty="0">
                <a:solidFill>
                  <a:srgbClr val="1057CE"/>
                </a:solidFill>
                <a:latin typeface="+mn-ea"/>
                <a:ea typeface="+mn-ea"/>
                <a:sym typeface="+mn-ea"/>
              </a:rPr>
              <a:t>实践收获与感受</a:t>
            </a:r>
            <a:endParaRPr lang="zh-CN" altLang="en-US" sz="3200" b="1" dirty="0">
              <a:solidFill>
                <a:srgbClr val="1057CE"/>
              </a:solidFill>
              <a:latin typeface="+mn-ea"/>
              <a:ea typeface="+mn-ea"/>
            </a:endParaRPr>
          </a:p>
        </p:txBody>
      </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69650" y="727583"/>
            <a:ext cx="7263527" cy="2215991"/>
          </a:xfrm>
          <a:prstGeom prst="rect">
            <a:avLst/>
          </a:prstGeom>
          <a:noFill/>
        </p:spPr>
        <p:txBody>
          <a:bodyPr wrap="none" rtlCol="0">
            <a:spAutoFit/>
          </a:bodyPr>
          <a:lstStyle/>
          <a:p>
            <a:r>
              <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rPr>
              <a:t>汇报完毕</a:t>
            </a:r>
            <a:endPar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endParaRPr>
          </a:p>
        </p:txBody>
      </p:sp>
      <p:sp>
        <p:nvSpPr>
          <p:cNvPr id="5" name="文本框 4"/>
          <p:cNvSpPr txBox="1"/>
          <p:nvPr/>
        </p:nvSpPr>
        <p:spPr>
          <a:xfrm>
            <a:off x="4085223" y="5798439"/>
            <a:ext cx="4305782" cy="707886"/>
          </a:xfrm>
          <a:prstGeom prst="rect">
            <a:avLst/>
          </a:prstGeom>
          <a:noFill/>
        </p:spPr>
        <p:txBody>
          <a:bodyPr wrap="square" rtlCol="0">
            <a:spAutoFit/>
          </a:bodyPr>
          <a:lstStyle/>
          <a:p>
            <a:r>
              <a:rPr lang="zh-CN" altLang="en-US" sz="2000" dirty="0">
                <a:solidFill>
                  <a:schemeClr val="bg1"/>
                </a:solidFill>
              </a:rPr>
              <a:t>中国民航大学计算机科学与技术学院</a:t>
            </a:r>
            <a:endParaRPr lang="en-US" altLang="zh-CN" sz="2000" dirty="0">
              <a:solidFill>
                <a:schemeClr val="bg1"/>
              </a:solidFill>
            </a:endParaRPr>
          </a:p>
          <a:p>
            <a:pPr algn="ctr"/>
            <a:endParaRPr lang="zh-CN" altLang="en-US" sz="2000" dirty="0">
              <a:solidFill>
                <a:schemeClr val="bg1"/>
              </a:solidFill>
            </a:endParaRPr>
          </a:p>
        </p:txBody>
      </p:sp>
      <p:grpSp>
        <p:nvGrpSpPr>
          <p:cNvPr id="6" name="组合 5"/>
          <p:cNvGrpSpPr/>
          <p:nvPr/>
        </p:nvGrpSpPr>
        <p:grpSpPr>
          <a:xfrm>
            <a:off x="2558823" y="2943574"/>
            <a:ext cx="6591029" cy="148132"/>
            <a:chOff x="2804971" y="4029492"/>
            <a:chExt cx="6591029" cy="148132"/>
          </a:xfrm>
        </p:grpSpPr>
        <p:sp>
          <p:nvSpPr>
            <p:cNvPr id="7" name="矩形 6"/>
            <p:cNvSpPr/>
            <p:nvPr/>
          </p:nvSpPr>
          <p:spPr>
            <a:xfrm rot="2700000">
              <a:off x="6032094" y="4029492"/>
              <a:ext cx="148132" cy="148132"/>
            </a:xfrm>
            <a:prstGeom prst="rect">
              <a:avLst/>
            </a:pr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cxnSp>
          <p:nvCxnSpPr>
            <p:cNvPr id="8" name="直接连接符 7"/>
            <p:cNvCxnSpPr/>
            <p:nvPr/>
          </p:nvCxnSpPr>
          <p:spPr>
            <a:xfrm>
              <a:off x="6343200"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804971"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Rectangle 3"/>
          <p:cNvSpPr txBox="1">
            <a:spLocks noChangeArrowheads="1"/>
          </p:cNvSpPr>
          <p:nvPr/>
        </p:nvSpPr>
        <p:spPr>
          <a:xfrm>
            <a:off x="2904058" y="3578844"/>
            <a:ext cx="6121400" cy="1584325"/>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 刘映彤</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项目团队成员：赵丽利、陈恩茹、邓钰梅、王维玲、魏郅轩</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自定义 4">
      <a:dk1>
        <a:sysClr val="windowText" lastClr="000000"/>
      </a:dk1>
      <a:lt1>
        <a:sysClr val="window" lastClr="FFFFFF"/>
      </a:lt1>
      <a:dk2>
        <a:srgbClr val="44546A"/>
      </a:dk2>
      <a:lt2>
        <a:srgbClr val="E7E6E6"/>
      </a:lt2>
      <a:accent1>
        <a:srgbClr val="115BD8"/>
      </a:accent1>
      <a:accent2>
        <a:srgbClr val="FBBD06"/>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00000">
              <a:schemeClr val="accent1"/>
            </a:gs>
            <a:gs pos="0">
              <a:schemeClr val="accent1">
                <a:lumMod val="75000"/>
              </a:schemeClr>
            </a:gs>
          </a:gsLst>
          <a:lin ang="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9743</Words>
  <Application>WPS Office WWO_wpscloud_20241121174544-e990c85573</Application>
  <PresentationFormat>宽屏</PresentationFormat>
  <Paragraphs>898</Paragraphs>
  <Slides>68</Slides>
  <Notes>17</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68</vt:i4>
      </vt:variant>
    </vt:vector>
  </HeadingPairs>
  <TitlesOfParts>
    <vt:vector size="85" baseType="lpstr">
      <vt:lpstr>Arial</vt:lpstr>
      <vt:lpstr>宋体</vt:lpstr>
      <vt:lpstr>Wingdings</vt:lpstr>
      <vt:lpstr>微软雅黑</vt:lpstr>
      <vt:lpstr>汉仪旗黑KW 55S</vt:lpstr>
      <vt:lpstr>Times New Roman</vt:lpstr>
      <vt:lpstr>微软雅黑</vt:lpstr>
      <vt:lpstr>汉仪书宋二KW</vt:lpstr>
      <vt:lpstr>仿宋</vt:lpstr>
      <vt:lpstr>汉仪仿宋KW</vt:lpstr>
      <vt:lpstr>Times New Roman</vt:lpstr>
      <vt:lpstr>楷体</vt:lpstr>
      <vt:lpstr>楷体</vt:lpstr>
      <vt:lpstr>仿宋</vt:lpstr>
      <vt:lpstr>Kingsoft Confetti</vt:lpstr>
      <vt:lpstr>汉仪楷体KW</vt:lpstr>
      <vt:lpstr>Office 主题​​</vt:lpstr>
      <vt:lpstr>软件工程课程设计汇报 “宠物健康监测APP”</vt:lpstr>
      <vt:lpstr>PowerPoint 演示文稿</vt:lpstr>
      <vt:lpstr>PowerPoint 演示文稿</vt:lpstr>
      <vt:lpstr>软件创意与需求</vt:lpstr>
      <vt:lpstr>软件创意与需求</vt:lpstr>
      <vt:lpstr>软件创意与需求</vt:lpstr>
      <vt:lpstr>软件创意与需求</vt:lpstr>
      <vt:lpstr>软件创意与需求</vt:lpstr>
      <vt:lpstr>PowerPoint 演示文稿</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PowerPoint 演示文稿</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PowerPoint 演示文稿</vt:lpstr>
      <vt:lpstr>代码编写</vt:lpstr>
      <vt:lpstr>代码编写</vt:lpstr>
      <vt:lpstr>软件测试</vt:lpstr>
      <vt:lpstr>软件测试</vt:lpstr>
      <vt:lpstr>软件测试</vt:lpstr>
      <vt:lpstr>PowerPoint 演示文稿</vt:lpstr>
      <vt:lpstr>软件质量与保证</vt:lpstr>
      <vt:lpstr>软件质量与保证</vt:lpstr>
      <vt:lpstr>软件质量与保证</vt:lpstr>
      <vt:lpstr>PowerPoint 演示文稿</vt:lpstr>
      <vt:lpstr>开发技术与工具</vt:lpstr>
      <vt:lpstr>PowerPoint 演示文稿</vt:lpstr>
      <vt:lpstr>开源社区的使用</vt:lpstr>
      <vt:lpstr>PowerPoint 演示文稿</vt:lpstr>
      <vt:lpstr>实践收获与感受</vt:lpstr>
      <vt:lpstr>实践收获与感受</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软件工程课程设计汇报 “宠物健康监测APP”</dc:title>
  <dc:creator>刘 达鑫</dc:creator>
  <cp:lastModifiedBy>hongjun heng</cp:lastModifiedBy>
  <dcterms:created xsi:type="dcterms:W3CDTF">2024-11-23T10:01:29Z</dcterms:created>
  <dcterms:modified xsi:type="dcterms:W3CDTF">2024-11-23T10:01:29Z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0B6E284F15B53F5B6BCE2A67ADCE31F7_42</vt:lpwstr>
  </property>
  <property fmtid="{D5CDD505-2E9C-101B-9397-08002B2CF9AE}" pid="3" name="KSOProductBuildVer">
    <vt:lpwstr>2052-12.9.0.19207</vt:lpwstr>
  </property>
</Properties>
</file>