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emf" ContentType="image/x-e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46"/>
  </p:handoutMasterIdLst>
  <p:sldIdLst>
    <p:sldId id="256" r:id="rId3"/>
    <p:sldId id="321" r:id="rId4"/>
    <p:sldId id="333" r:id="rId6"/>
    <p:sldId id="347" r:id="rId7"/>
    <p:sldId id="348" r:id="rId8"/>
    <p:sldId id="352" r:id="rId9"/>
    <p:sldId id="441" r:id="rId10"/>
    <p:sldId id="353" r:id="rId11"/>
    <p:sldId id="354" r:id="rId12"/>
    <p:sldId id="411" r:id="rId13"/>
    <p:sldId id="357" r:id="rId14"/>
    <p:sldId id="361" r:id="rId15"/>
    <p:sldId id="412" r:id="rId16"/>
    <p:sldId id="368" r:id="rId17"/>
    <p:sldId id="376" r:id="rId18"/>
    <p:sldId id="432" r:id="rId19"/>
    <p:sldId id="369" r:id="rId20"/>
    <p:sldId id="433" r:id="rId21"/>
    <p:sldId id="379" r:id="rId22"/>
    <p:sldId id="435" r:id="rId23"/>
    <p:sldId id="371" r:id="rId24"/>
    <p:sldId id="436" r:id="rId25"/>
    <p:sldId id="437" r:id="rId26"/>
    <p:sldId id="381" r:id="rId27"/>
    <p:sldId id="375" r:id="rId28"/>
    <p:sldId id="383" r:id="rId29"/>
    <p:sldId id="438" r:id="rId30"/>
    <p:sldId id="439" r:id="rId31"/>
    <p:sldId id="413" r:id="rId32"/>
    <p:sldId id="390" r:id="rId33"/>
    <p:sldId id="473" r:id="rId34"/>
    <p:sldId id="474" r:id="rId35"/>
    <p:sldId id="476" r:id="rId36"/>
    <p:sldId id="471" r:id="rId37"/>
    <p:sldId id="440" r:id="rId38"/>
    <p:sldId id="478" r:id="rId39"/>
    <p:sldId id="479" r:id="rId40"/>
    <p:sldId id="414" r:id="rId41"/>
    <p:sldId id="404" r:id="rId42"/>
    <p:sldId id="415" r:id="rId43"/>
    <p:sldId id="416" r:id="rId44"/>
    <p:sldId id="319" r:id="rId45"/>
  </p:sldIdLst>
  <p:sldSz cx="9144000" cy="6858000" type="screen4x3"/>
  <p:notesSz cx="7099300" cy="10234295"/>
  <p:custDataLst>
    <p:tags r:id="rId50"/>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38" autoAdjust="0"/>
    <p:restoredTop sz="95494" autoAdjust="0"/>
  </p:normalViewPr>
  <p:slideViewPr>
    <p:cSldViewPr showGuides="1">
      <p:cViewPr varScale="1">
        <p:scale>
          <a:sx n="66" d="100"/>
          <a:sy n="66" d="100"/>
        </p:scale>
        <p:origin x="1328" y="40"/>
      </p:cViewPr>
      <p:guideLst>
        <p:guide orient="horz" pos="2160"/>
        <p:guide pos="2854"/>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65" d="100"/>
          <a:sy n="65" d="100"/>
        </p:scale>
        <p:origin x="-2874" y="-102"/>
      </p:cViewPr>
      <p:guideLst>
        <p:guide orient="horz" pos="3223"/>
        <p:guide pos="221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27.xml"/><Relationship Id="rId5" Type="http://schemas.openxmlformats.org/officeDocument/2006/relationships/notesMaster" Target="notesMasters/notesMaster1.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1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3.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14.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tags" Target="../tags/tag1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image" Target="../media/image10.png"/><Relationship Id="rId1" Type="http://schemas.openxmlformats.org/officeDocument/2006/relationships/tags" Target="../tags/tag17.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image" Target="../media/image13.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tags" Target="../tags/tag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9750" y="1102995"/>
            <a:ext cx="7772400" cy="4871085"/>
          </a:xfrm>
        </p:spPr>
        <p:txBody>
          <a:bodyPr>
            <a:normAutofit fontScale="90000"/>
          </a:bodyPr>
          <a:lstStyle/>
          <a:p>
            <a:pPr algn="ctr">
              <a:lnSpc>
                <a:spcPct val="150000"/>
              </a:lnSpc>
              <a:defRPr/>
            </a:pPr>
            <a:r>
              <a:rPr lang="zh-CN" altLang="en-US" dirty="0">
                <a:solidFill>
                  <a:schemeClr val="tx1"/>
                </a:solidFill>
                <a:latin typeface="微软雅黑" panose="020B0503020204020204" pitchFamily="34" charset="-122"/>
                <a:ea typeface="微软雅黑" panose="020B0503020204020204" pitchFamily="34" charset="-122"/>
              </a:rPr>
              <a:t>软件工程课程综合实践汇报</a:t>
            </a:r>
            <a:br>
              <a:rPr lang="zh-CN" altLang="en-US" dirty="0">
                <a:solidFill>
                  <a:schemeClr val="tx1"/>
                </a:solidFill>
                <a:latin typeface="微软雅黑" panose="020B0503020204020204" pitchFamily="34" charset="-122"/>
                <a:ea typeface="微软雅黑" panose="020B0503020204020204" pitchFamily="34" charset="-122"/>
              </a:rPr>
            </a:br>
            <a:r>
              <a:rPr lang="zh-CN" altLang="en-US" sz="4000" dirty="0">
                <a:solidFill>
                  <a:srgbClr val="C00000"/>
                </a:solidFill>
                <a:latin typeface="微软雅黑" panose="020B0503020204020204" pitchFamily="34" charset="-122"/>
                <a:ea typeface="微软雅黑" panose="020B0503020204020204" pitchFamily="34" charset="-122"/>
                <a:sym typeface="+mn-ea"/>
              </a:rPr>
              <a:t>“阅读和维护开源软件”</a:t>
            </a:r>
            <a:br>
              <a:rPr lang="zh-CN" altLang="en-US" sz="2800" dirty="0">
                <a:solidFill>
                  <a:schemeClr val="tx1"/>
                </a:solidFill>
                <a:latin typeface="微软雅黑" panose="020B0503020204020204" pitchFamily="34" charset="-122"/>
                <a:ea typeface="微软雅黑" panose="020B0503020204020204" pitchFamily="34" charset="-122"/>
              </a:rPr>
            </a:br>
            <a:r>
              <a:rPr lang="zh-CN" altLang="en-US" sz="2800" dirty="0">
                <a:solidFill>
                  <a:schemeClr val="tx1"/>
                </a:solidFill>
                <a:latin typeface="微软雅黑" panose="020B0503020204020204" pitchFamily="34" charset="-122"/>
                <a:ea typeface="微软雅黑" panose="020B0503020204020204" pitchFamily="34" charset="-122"/>
              </a:rPr>
              <a:t>组长：</a:t>
            </a:r>
            <a:r>
              <a:rPr lang="en-US" altLang="zh-CN" sz="2800" dirty="0">
                <a:solidFill>
                  <a:schemeClr val="tx1"/>
                </a:solidFill>
                <a:latin typeface="微软雅黑" panose="020B0503020204020204" pitchFamily="34" charset="-122"/>
                <a:ea typeface="微软雅黑" panose="020B0503020204020204" pitchFamily="34" charset="-122"/>
              </a:rPr>
              <a:t>210340107</a:t>
            </a:r>
            <a:r>
              <a:rPr lang="zh-CN" altLang="en-US" sz="2800" dirty="0">
                <a:solidFill>
                  <a:schemeClr val="tx1"/>
                </a:solidFill>
                <a:latin typeface="微软雅黑" panose="020B0503020204020204" pitchFamily="34" charset="-122"/>
                <a:ea typeface="微软雅黑" panose="020B0503020204020204" pitchFamily="34" charset="-122"/>
              </a:rPr>
              <a:t>李</a:t>
            </a:r>
            <a:r>
              <a:rPr lang="en-US" altLang="zh-CN" sz="2800" dirty="0">
                <a:solidFill>
                  <a:schemeClr val="tx1"/>
                </a:solidFill>
                <a:latin typeface="微软雅黑" panose="020B0503020204020204" pitchFamily="34" charset="-122"/>
                <a:ea typeface="微软雅黑" panose="020B0503020204020204" pitchFamily="34" charset="-122"/>
              </a:rPr>
              <a:t>   </a:t>
            </a:r>
            <a:r>
              <a:rPr lang="zh-CN" altLang="en-US" sz="2800" dirty="0">
                <a:solidFill>
                  <a:schemeClr val="tx1"/>
                </a:solidFill>
                <a:latin typeface="微软雅黑" panose="020B0503020204020204" pitchFamily="34" charset="-122"/>
                <a:ea typeface="微软雅黑" panose="020B0503020204020204" pitchFamily="34" charset="-122"/>
              </a:rPr>
              <a:t>烨</a:t>
            </a:r>
            <a:br>
              <a:rPr lang="zh-CN" altLang="en-US" sz="2800" dirty="0">
                <a:solidFill>
                  <a:schemeClr val="tx1"/>
                </a:solidFill>
                <a:latin typeface="微软雅黑" panose="020B0503020204020204" pitchFamily="34" charset="-122"/>
                <a:ea typeface="微软雅黑" panose="020B0503020204020204" pitchFamily="34" charset="-122"/>
              </a:rPr>
            </a:br>
            <a:r>
              <a:rPr lang="zh-CN" altLang="en-US" sz="2800" dirty="0">
                <a:solidFill>
                  <a:schemeClr val="tx1"/>
                </a:solidFill>
                <a:latin typeface="微软雅黑" panose="020B0503020204020204" pitchFamily="34" charset="-122"/>
                <a:ea typeface="微软雅黑" panose="020B0503020204020204" pitchFamily="34" charset="-122"/>
              </a:rPr>
              <a:t>组员：</a:t>
            </a:r>
            <a:r>
              <a:rPr lang="en-US" altLang="zh-CN" sz="2800" dirty="0">
                <a:solidFill>
                  <a:schemeClr val="tx1"/>
                </a:solidFill>
                <a:latin typeface="微软雅黑" panose="020B0503020204020204" pitchFamily="34" charset="-122"/>
                <a:ea typeface="微软雅黑" panose="020B0503020204020204" pitchFamily="34" charset="-122"/>
              </a:rPr>
              <a:t>210340103</a:t>
            </a:r>
            <a:r>
              <a:rPr lang="zh-CN" altLang="en-US" sz="2800" dirty="0">
                <a:solidFill>
                  <a:schemeClr val="tx1"/>
                </a:solidFill>
                <a:latin typeface="微软雅黑" panose="020B0503020204020204" pitchFamily="34" charset="-122"/>
                <a:ea typeface="微软雅黑" panose="020B0503020204020204" pitchFamily="34" charset="-122"/>
              </a:rPr>
              <a:t>雷</a:t>
            </a:r>
            <a:r>
              <a:rPr lang="en-US" altLang="zh-CN" sz="2800" dirty="0">
                <a:solidFill>
                  <a:schemeClr val="tx1"/>
                </a:solidFill>
                <a:latin typeface="微软雅黑" panose="020B0503020204020204" pitchFamily="34" charset="-122"/>
                <a:ea typeface="微软雅黑" panose="020B0503020204020204" pitchFamily="34" charset="-122"/>
              </a:rPr>
              <a:t>   </a:t>
            </a:r>
            <a:r>
              <a:rPr lang="zh-CN" altLang="en-US" sz="2800" dirty="0">
                <a:solidFill>
                  <a:schemeClr val="tx1"/>
                </a:solidFill>
                <a:latin typeface="微软雅黑" panose="020B0503020204020204" pitchFamily="34" charset="-122"/>
                <a:ea typeface="微软雅黑" panose="020B0503020204020204" pitchFamily="34" charset="-122"/>
              </a:rPr>
              <a:t>扬</a:t>
            </a:r>
            <a:br>
              <a:rPr lang="zh-CN" altLang="en-US" sz="2800" dirty="0">
                <a:solidFill>
                  <a:schemeClr val="tx1"/>
                </a:solidFill>
                <a:latin typeface="微软雅黑" panose="020B0503020204020204" pitchFamily="34" charset="-122"/>
                <a:ea typeface="微软雅黑" panose="020B0503020204020204" pitchFamily="34" charset="-122"/>
              </a:rPr>
            </a:br>
            <a:r>
              <a:rPr lang="zh-CN" altLang="en-US" sz="2800" dirty="0">
                <a:solidFill>
                  <a:schemeClr val="tx1"/>
                </a:solidFill>
                <a:latin typeface="微软雅黑" panose="020B0503020204020204" pitchFamily="34" charset="-122"/>
                <a:ea typeface="微软雅黑" panose="020B0503020204020204" pitchFamily="34" charset="-122"/>
              </a:rPr>
              <a:t> </a:t>
            </a:r>
            <a:r>
              <a:rPr lang="en-US" altLang="zh-CN" sz="2800" dirty="0">
                <a:solidFill>
                  <a:schemeClr val="tx1"/>
                </a:solidFill>
                <a:latin typeface="微软雅黑" panose="020B0503020204020204" pitchFamily="34" charset="-122"/>
                <a:ea typeface="微软雅黑" panose="020B0503020204020204" pitchFamily="34" charset="-122"/>
              </a:rPr>
              <a:t>         210340104</a:t>
            </a:r>
            <a:r>
              <a:rPr lang="zh-CN" altLang="en-US" sz="2800" dirty="0">
                <a:solidFill>
                  <a:schemeClr val="tx1"/>
                </a:solidFill>
                <a:latin typeface="微软雅黑" panose="020B0503020204020204" pitchFamily="34" charset="-122"/>
                <a:ea typeface="微软雅黑" panose="020B0503020204020204" pitchFamily="34" charset="-122"/>
              </a:rPr>
              <a:t>李家兴</a:t>
            </a:r>
            <a:br>
              <a:rPr lang="zh-CN" altLang="en-US" sz="2800" dirty="0">
                <a:solidFill>
                  <a:schemeClr val="tx1"/>
                </a:solidFill>
                <a:latin typeface="微软雅黑" panose="020B0503020204020204" pitchFamily="34" charset="-122"/>
                <a:ea typeface="微软雅黑" panose="020B0503020204020204" pitchFamily="34" charset="-122"/>
              </a:rPr>
            </a:br>
            <a:r>
              <a:rPr lang="en-US" altLang="zh-CN" sz="2800" dirty="0">
                <a:solidFill>
                  <a:schemeClr val="tx1"/>
                </a:solidFill>
                <a:latin typeface="微软雅黑" panose="020B0503020204020204" pitchFamily="34" charset="-122"/>
                <a:ea typeface="微软雅黑" panose="020B0503020204020204" pitchFamily="34" charset="-122"/>
              </a:rPr>
              <a:t>          210340106</a:t>
            </a:r>
            <a:r>
              <a:rPr lang="zh-CN" altLang="en-US" sz="2800" dirty="0">
                <a:solidFill>
                  <a:schemeClr val="tx1"/>
                </a:solidFill>
                <a:latin typeface="微软雅黑" panose="020B0503020204020204" pitchFamily="34" charset="-122"/>
                <a:ea typeface="微软雅黑" panose="020B0503020204020204" pitchFamily="34" charset="-122"/>
              </a:rPr>
              <a:t>李</a:t>
            </a:r>
            <a:r>
              <a:rPr lang="en-US" altLang="zh-CN" sz="2800" dirty="0">
                <a:solidFill>
                  <a:schemeClr val="tx1"/>
                </a:solidFill>
                <a:latin typeface="微软雅黑" panose="020B0503020204020204" pitchFamily="34" charset="-122"/>
                <a:ea typeface="微软雅黑" panose="020B0503020204020204" pitchFamily="34" charset="-122"/>
              </a:rPr>
              <a:t>   </a:t>
            </a:r>
            <a:r>
              <a:rPr lang="zh-CN" altLang="en-US" sz="2800" dirty="0">
                <a:solidFill>
                  <a:schemeClr val="tx1"/>
                </a:solidFill>
                <a:latin typeface="微软雅黑" panose="020B0503020204020204" pitchFamily="34" charset="-122"/>
                <a:ea typeface="微软雅黑" panose="020B0503020204020204" pitchFamily="34" charset="-122"/>
              </a:rPr>
              <a:t>森</a:t>
            </a:r>
            <a:br>
              <a:rPr lang="en-US" altLang="zh-CN" sz="3200" dirty="0">
                <a:solidFill>
                  <a:srgbClr val="C00000"/>
                </a:solidFill>
                <a:latin typeface="微软雅黑" panose="020B0503020204020204" pitchFamily="34" charset="-122"/>
                <a:ea typeface="微软雅黑" panose="020B0503020204020204" pitchFamily="34" charset="-122"/>
              </a:rPr>
            </a:br>
            <a:endParaRPr lang="zh-CN" altLang="en-US" sz="4000"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rgbClr val="FF0000"/>
                </a:solidFill>
              </a:rPr>
              <a:t>泛读开源代码</a:t>
            </a:r>
            <a:endParaRPr lang="en-US" altLang="zh-CN" dirty="0">
              <a:solidFill>
                <a:srgbClr val="FF0000"/>
              </a:solidFill>
            </a:endParaRPr>
          </a:p>
          <a:p>
            <a:r>
              <a:rPr lang="zh-CN" altLang="en-US" dirty="0"/>
              <a:t>分析代码质量</a:t>
            </a:r>
            <a:endParaRPr lang="en-US" altLang="zh-CN" dirty="0"/>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“小米便签”开源软件概况</a:t>
            </a:r>
            <a:endParaRPr lang="en-US" altLang="zh-CN" dirty="0"/>
          </a:p>
          <a:p>
            <a:r>
              <a:rPr lang="zh-CN" altLang="en-US" b="0" dirty="0"/>
              <a:t>共有</a:t>
            </a:r>
            <a:r>
              <a:rPr lang="zh-CN" altLang="en-US" b="0" dirty="0">
                <a:solidFill>
                  <a:srgbClr val="FF0000"/>
                </a:solidFill>
              </a:rPr>
              <a:t>10334</a:t>
            </a:r>
            <a:r>
              <a:rPr lang="zh-CN" altLang="en-US" b="0" dirty="0"/>
              <a:t>行程序代码，其中有效代码行（非空行、非注释行等）占</a:t>
            </a:r>
            <a:r>
              <a:rPr lang="zh-CN" altLang="en-US" b="0" dirty="0">
                <a:solidFill>
                  <a:srgbClr val="FF0000"/>
                </a:solidFill>
              </a:rPr>
              <a:t>75%</a:t>
            </a:r>
            <a:r>
              <a:rPr lang="zh-CN" altLang="en-US" b="0" dirty="0"/>
              <a:t>，约为</a:t>
            </a:r>
            <a:r>
              <a:rPr lang="zh-CN" altLang="en-US" b="0" dirty="0">
                <a:solidFill>
                  <a:srgbClr val="FF0000"/>
                </a:solidFill>
              </a:rPr>
              <a:t>7714</a:t>
            </a:r>
            <a:r>
              <a:rPr lang="zh-CN" altLang="en-US" b="0" dirty="0"/>
              <a:t>行。</a:t>
            </a:r>
            <a:endParaRPr lang="zh-CN" altLang="en-US" b="0" dirty="0"/>
          </a:p>
          <a:p>
            <a:r>
              <a:rPr lang="zh-CN" altLang="en-US" b="0" dirty="0"/>
              <a:t>共有</a:t>
            </a:r>
            <a:r>
              <a:rPr lang="zh-CN" altLang="en-US" b="0" dirty="0">
                <a:solidFill>
                  <a:srgbClr val="FF0000"/>
                </a:solidFill>
              </a:rPr>
              <a:t>6个程序包</a:t>
            </a:r>
            <a:r>
              <a:rPr lang="zh-CN" altLang="en-US" b="0" dirty="0"/>
              <a:t>，每个程序包各</a:t>
            </a:r>
            <a:r>
              <a:rPr lang="zh-CN" altLang="en-US" b="0" dirty="0">
                <a:solidFill>
                  <a:srgbClr val="FF0000"/>
                </a:solidFill>
              </a:rPr>
              <a:t>包含一组对象类和子包。</a:t>
            </a:r>
            <a:endParaRPr lang="zh-CN" altLang="en-US" b="0" dirty="0">
              <a:solidFill>
                <a:srgbClr val="FF0000"/>
              </a:solidFill>
            </a:endParaRPr>
          </a:p>
          <a:p>
            <a:r>
              <a:rPr lang="zh-CN" altLang="en-US" b="0" dirty="0"/>
              <a:t>其中</a:t>
            </a:r>
            <a:r>
              <a:rPr lang="zh-CN" altLang="en-US" b="0" dirty="0">
                <a:solidFill>
                  <a:srgbClr val="FF0000"/>
                </a:solidFill>
              </a:rPr>
              <a:t>gtask程序包中有3个子包</a:t>
            </a:r>
            <a:r>
              <a:rPr lang="zh-CN" altLang="en-US" b="0" dirty="0"/>
              <a:t>。</a:t>
            </a:r>
            <a:endParaRPr lang="zh-CN" altLang="en-US" b="0" dirty="0"/>
          </a:p>
          <a:p>
            <a:r>
              <a:rPr lang="zh-CN" altLang="en-US" b="0" dirty="0"/>
              <a:t>共有</a:t>
            </a:r>
            <a:r>
              <a:rPr lang="zh-CN" altLang="en-US" b="0" dirty="0">
                <a:solidFill>
                  <a:srgbClr val="FF0000"/>
                </a:solidFill>
              </a:rPr>
              <a:t>41个类，170个文件，471个类方法</a:t>
            </a:r>
            <a:r>
              <a:rPr lang="zh-CN" altLang="en-US" b="0" dirty="0"/>
              <a:t>。</a:t>
            </a:r>
            <a:endParaRPr lang="zh-CN" altLang="en-US" b="0" dirty="0"/>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dirty="0"/>
              <a:t>“小米便签”开源软件的代码组织结构</a:t>
            </a:r>
            <a:endParaRPr lang="en-US" altLang="zh-CN" dirty="0"/>
          </a:p>
          <a:p>
            <a:pPr>
              <a:buFont typeface="Wingdings" panose="05000000000000000000" charset="0"/>
              <a:buChar char="l"/>
            </a:pPr>
            <a:r>
              <a:rPr lang="zh-CN" altLang="en-US" dirty="0"/>
              <a:t>小米便签的代码组织为</a:t>
            </a:r>
            <a:r>
              <a:rPr lang="en-US" altLang="zh-CN" dirty="0"/>
              <a:t>6</a:t>
            </a:r>
            <a:r>
              <a:rPr lang="zh-CN" altLang="en-US" dirty="0"/>
              <a:t>个程序包：</a:t>
            </a:r>
            <a:r>
              <a:rPr lang="en-US" altLang="zh-CN" dirty="0">
                <a:solidFill>
                  <a:schemeClr val="bg2">
                    <a:lumMod val="25000"/>
                  </a:schemeClr>
                </a:solidFill>
              </a:rPr>
              <a:t>data,gtask,model,tool,ui,widget</a:t>
            </a:r>
            <a:r>
              <a:rPr lang="en-US" altLang="zh-CN" dirty="0"/>
              <a:t>;</a:t>
            </a:r>
            <a:endParaRPr lang="en-US" altLang="zh-CN" dirty="0"/>
          </a:p>
          <a:p>
            <a:pPr marL="109855" indent="0">
              <a:buFont typeface="Wingdings" panose="05000000000000000000" charset="0"/>
              <a:buNone/>
            </a:pPr>
            <a:r>
              <a:rPr lang="en-US" altLang="zh-CN" dirty="0"/>
              <a:t>   </a:t>
            </a:r>
            <a:r>
              <a:rPr lang="zh-CN" altLang="en-US" dirty="0"/>
              <a:t>其中</a:t>
            </a:r>
            <a:r>
              <a:rPr lang="en-US" altLang="zh-CN" dirty="0"/>
              <a:t>”gtask”</a:t>
            </a:r>
            <a:r>
              <a:rPr lang="zh-CN" altLang="en-US" dirty="0"/>
              <a:t>程序包有三个子包：</a:t>
            </a:r>
            <a:endParaRPr lang="en-US" altLang="zh-CN" dirty="0"/>
          </a:p>
          <a:p>
            <a:pPr marL="109855" indent="0">
              <a:buFont typeface="Wingdings" panose="05000000000000000000" charset="0"/>
              <a:buNone/>
            </a:pPr>
            <a:r>
              <a:rPr lang="en-US" altLang="zh-CN" dirty="0">
                <a:solidFill>
                  <a:schemeClr val="bg2">
                    <a:lumMod val="25000"/>
                  </a:schemeClr>
                </a:solidFill>
              </a:rPr>
              <a:t>  data, exception</a:t>
            </a:r>
            <a:r>
              <a:rPr lang="zh-CN" altLang="en-US" dirty="0">
                <a:solidFill>
                  <a:schemeClr val="bg2">
                    <a:lumMod val="25000"/>
                  </a:schemeClr>
                </a:solidFill>
              </a:rPr>
              <a:t>，</a:t>
            </a:r>
            <a:r>
              <a:rPr lang="en-US" altLang="zh-CN" dirty="0">
                <a:solidFill>
                  <a:schemeClr val="bg2">
                    <a:lumMod val="25000"/>
                  </a:schemeClr>
                </a:solidFill>
              </a:rPr>
              <a:t>remote</a:t>
            </a:r>
            <a:r>
              <a:rPr lang="zh-CN" altLang="en-US" dirty="0">
                <a:solidFill>
                  <a:schemeClr val="bg2">
                    <a:lumMod val="25000"/>
                  </a:schemeClr>
                </a:solidFill>
              </a:rPr>
              <a:t>。</a:t>
            </a:r>
            <a:r>
              <a:rPr lang="en-US" altLang="zh-CN" dirty="0">
                <a:solidFill>
                  <a:schemeClr val="bg2">
                    <a:lumMod val="25000"/>
                  </a:schemeClr>
                </a:solidFill>
              </a:rPr>
              <a:t> </a:t>
            </a:r>
            <a:r>
              <a:rPr lang="en-US" altLang="zh-CN" dirty="0"/>
              <a:t> </a:t>
            </a:r>
            <a:endParaRPr lang="en-US" altLang="zh-CN" dirty="0"/>
          </a:p>
        </p:txBody>
      </p:sp>
      <p:sp>
        <p:nvSpPr>
          <p:cNvPr id="9218" name="标题 1"/>
          <p:cNvSpPr>
            <a:spLocks noGrp="1"/>
          </p:cNvSpPr>
          <p:nvPr>
            <p:ph type="title"/>
          </p:nvPr>
        </p:nvSpPr>
        <p:spPr/>
        <p:txBody>
          <a:bodyPr/>
          <a:lstStyle/>
          <a:p>
            <a:r>
              <a:rPr lang="zh-CN" altLang="en-US"/>
              <a:t>泛读开源代码</a:t>
            </a:r>
            <a:endParaRPr lang="zh-CN" altLang="en-US"/>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642620"/>
          </a:xfrm>
        </p:spPr>
        <p:txBody>
          <a:bodyPr>
            <a:normAutofit/>
          </a:bodyPr>
          <a:lstStyle/>
          <a:p>
            <a:r>
              <a:rPr lang="zh-CN" altLang="zh-CN" dirty="0"/>
              <a:t>“小米便签”开源软件的体系结构</a:t>
            </a:r>
            <a:endParaRPr lang="zh-CN" altLang="zh-CN" dirty="0"/>
          </a:p>
          <a:p>
            <a:pPr marL="109855" indent="0">
              <a:buFont typeface="Wingdings" panose="05000000000000000000" charset="0"/>
              <a:buNone/>
            </a:pPr>
            <a:endParaRPr lang="en-US" altLang="zh-CN" b="0" dirty="0"/>
          </a:p>
        </p:txBody>
      </p:sp>
      <p:sp>
        <p:nvSpPr>
          <p:cNvPr id="9218" name="标题 1"/>
          <p:cNvSpPr>
            <a:spLocks noGrp="1"/>
          </p:cNvSpPr>
          <p:nvPr>
            <p:ph type="title"/>
          </p:nvPr>
        </p:nvSpPr>
        <p:spPr/>
        <p:txBody>
          <a:bodyPr/>
          <a:lstStyle/>
          <a:p>
            <a:r>
              <a:rPr lang="zh-CN" altLang="en-US"/>
              <a:t>泛读开源代码</a:t>
            </a:r>
            <a:endParaRPr lang="zh-CN" altLang="en-US"/>
          </a:p>
        </p:txBody>
      </p:sp>
      <p:sp>
        <p:nvSpPr>
          <p:cNvPr id="4" name="文本框 3"/>
          <p:cNvSpPr txBox="1"/>
          <p:nvPr/>
        </p:nvSpPr>
        <p:spPr>
          <a:xfrm>
            <a:off x="652212" y="2078670"/>
            <a:ext cx="3220720" cy="3775710"/>
          </a:xfrm>
          <a:prstGeom prst="rect">
            <a:avLst/>
          </a:prstGeom>
          <a:noFill/>
        </p:spPr>
        <p:txBody>
          <a:bodyPr wrap="square" rtlCol="0">
            <a:noAutofit/>
          </a:bodyPr>
          <a:lstStyle/>
          <a:p>
            <a:pPr>
              <a:buFont typeface="Wingdings" panose="05000000000000000000" charset="0"/>
              <a:buChar char="l"/>
            </a:pPr>
            <a:r>
              <a:rPr lang="en-US" altLang="zh-CN" sz="2000" dirty="0">
                <a:sym typeface="+mn-ea"/>
              </a:rPr>
              <a:t>基于对“小米便签”代码组织结构、每个程序包在软件系统中的地位和作用、不同程序包之间的关系等方面的理解可以用UML的包图绘制出“小米便签”开源软件的体系结构。</a:t>
            </a:r>
            <a:endParaRPr lang="en-US" altLang="zh-CN" sz="2000" b="0" dirty="0"/>
          </a:p>
          <a:p>
            <a:pPr>
              <a:buFont typeface="Wingdings" panose="05000000000000000000" charset="0"/>
              <a:buChar char="l"/>
            </a:pPr>
            <a:r>
              <a:rPr lang="en-US" altLang="zh-CN" sz="2000" dirty="0">
                <a:sym typeface="+mn-ea"/>
              </a:rPr>
              <a:t>它整体上是一个层次性的体系结构，由界面层、业务层、模型层和数据层四个层次构成，每个层次包含若干个程序包。相邻层次的程序包之间存在交互。</a:t>
            </a:r>
            <a:endParaRPr lang="zh-CN" altLang="en-US" sz="2000" dirty="0"/>
          </a:p>
        </p:txBody>
      </p:sp>
      <p:pic>
        <p:nvPicPr>
          <p:cNvPr id="5" name="图片 2"/>
          <p:cNvPicPr>
            <a:picLocks noChangeAspect="1"/>
          </p:cNvPicPr>
          <p:nvPr>
            <p:custDataLst>
              <p:tags r:id="rId1"/>
            </p:custDataLst>
          </p:nvPr>
        </p:nvPicPr>
        <p:blipFill>
          <a:blip r:embed="rId2"/>
          <a:stretch>
            <a:fillRect/>
          </a:stretch>
        </p:blipFill>
        <p:spPr>
          <a:xfrm>
            <a:off x="4075304" y="1988840"/>
            <a:ext cx="3695700" cy="4391660"/>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4970" y="1268603"/>
            <a:ext cx="8229600" cy="4525963"/>
          </a:xfrm>
        </p:spPr>
        <p:txBody>
          <a:bodyPr>
            <a:normAutofit fontScale="32500" lnSpcReduction="20000"/>
          </a:bodyPr>
          <a:lstStyle/>
          <a:p>
            <a:r>
              <a:rPr lang="zh-CN" altLang="zh-CN" sz="6220" dirty="0"/>
              <a:t>“小米便签”开源软件的功能</a:t>
            </a:r>
            <a:endParaRPr lang="en-US" altLang="zh-CN" sz="6220" dirty="0"/>
          </a:p>
          <a:p>
            <a:endParaRPr lang="en-US" altLang="zh-CN" sz="6220" dirty="0"/>
          </a:p>
          <a:p>
            <a:pPr algn="l"/>
            <a:r>
              <a:rPr lang="zh-CN" altLang="en-US" sz="5335" dirty="0"/>
              <a:t>（1）功能1：新建/删除/移动便签</a:t>
            </a:r>
            <a:endParaRPr lang="zh-CN" altLang="en-US" sz="5335" dirty="0"/>
          </a:p>
          <a:p>
            <a:pPr marL="887095" lvl="3" indent="0">
              <a:buNone/>
            </a:pPr>
            <a:r>
              <a:rPr lang="zh-CN" altLang="en-US" sz="4535" b="0" dirty="0"/>
              <a:t>新建便签：通过小米便签软件的主界面下方的“写便签”快捷键</a:t>
            </a:r>
            <a:endParaRPr lang="zh-CN" altLang="en-US" sz="4535" b="0" dirty="0"/>
          </a:p>
          <a:p>
            <a:pPr marL="887095" lvl="3" indent="0">
              <a:buNone/>
            </a:pPr>
            <a:r>
              <a:rPr lang="zh-CN" altLang="en-US" sz="4535" b="0" dirty="0"/>
              <a:t>删除便签：长按便签并选择删除选项</a:t>
            </a:r>
            <a:endParaRPr lang="zh-CN" altLang="en-US" sz="4535" b="0" dirty="0"/>
          </a:p>
          <a:p>
            <a:pPr marL="887095" lvl="3" indent="0">
              <a:buNone/>
            </a:pPr>
            <a:r>
              <a:rPr lang="zh-CN" altLang="en-US" sz="4535" b="0" dirty="0"/>
              <a:t>移动便签：通过长按便签并选择移动选项可以将已创建的便签移动到某个文件夹中</a:t>
            </a:r>
            <a:endParaRPr lang="zh-CN" altLang="en-US" sz="4535" b="0" dirty="0"/>
          </a:p>
          <a:p>
            <a:r>
              <a:rPr lang="zh-CN" altLang="en-US" sz="5335" dirty="0"/>
              <a:t>（2）功能2：新建文件夹</a:t>
            </a:r>
            <a:endParaRPr lang="zh-CN" altLang="en-US" sz="5335" dirty="0"/>
          </a:p>
          <a:p>
            <a:pPr marL="109855" indent="0">
              <a:buNone/>
            </a:pPr>
            <a:r>
              <a:rPr lang="en-US" altLang="zh-CN" sz="5335" b="0" dirty="0"/>
              <a:t>	</a:t>
            </a:r>
            <a:r>
              <a:rPr lang="zh-CN" altLang="en-US" sz="5335" b="0" dirty="0"/>
              <a:t>在主界面的选项中可以选择“New Folder”</a:t>
            </a:r>
            <a:endParaRPr lang="zh-CN" altLang="en-US" sz="5335" b="0" dirty="0"/>
          </a:p>
          <a:p>
            <a:r>
              <a:rPr lang="zh-CN" altLang="en-US" sz="5335" dirty="0"/>
              <a:t>（3）功能3：导出文本</a:t>
            </a:r>
            <a:endParaRPr lang="zh-CN" altLang="en-US" sz="5335" dirty="0"/>
          </a:p>
          <a:p>
            <a:pPr marL="109855" indent="0">
              <a:buNone/>
            </a:pPr>
            <a:r>
              <a:rPr lang="en-US" altLang="zh-CN" sz="5335" b="0" dirty="0"/>
              <a:t>	</a:t>
            </a:r>
            <a:r>
              <a:rPr lang="zh-CN" altLang="en-US" sz="5335" b="0" dirty="0"/>
              <a:t>在主界面的选项中可以选择“Export text” ，需要插SD卡</a:t>
            </a:r>
            <a:endParaRPr lang="zh-CN" altLang="en-US" sz="5335" b="0" dirty="0"/>
          </a:p>
          <a:p>
            <a:r>
              <a:rPr lang="zh-CN" altLang="en-US" sz="5335" dirty="0"/>
              <a:t>（4）功能4：同步</a:t>
            </a:r>
            <a:endParaRPr lang="zh-CN" altLang="en-US" sz="5335" dirty="0"/>
          </a:p>
          <a:p>
            <a:pPr marL="109855" indent="0">
              <a:buNone/>
            </a:pPr>
            <a:r>
              <a:rPr lang="en-US" altLang="zh-CN" sz="5335" b="0" dirty="0"/>
              <a:t>	</a:t>
            </a:r>
            <a:r>
              <a:rPr lang="zh-CN" altLang="en-US" sz="5335" b="0" dirty="0"/>
              <a:t>在主界面的选项中可以选择“Sync”</a:t>
            </a:r>
            <a:endParaRPr lang="zh-CN" altLang="en-US" sz="5335" b="0" dirty="0"/>
          </a:p>
          <a:p>
            <a:r>
              <a:rPr lang="zh-CN" altLang="en-US" sz="5335" dirty="0"/>
              <a:t>（5）功能5：检索便签</a:t>
            </a:r>
            <a:endParaRPr lang="zh-CN" altLang="en-US" sz="5335" dirty="0"/>
          </a:p>
          <a:p>
            <a:pPr marL="887095" lvl="3" indent="0">
              <a:buNone/>
            </a:pPr>
            <a:r>
              <a:rPr lang="zh-CN" altLang="en-US" sz="4535" b="0" dirty="0"/>
              <a:t>在主界面的选项中可以选择 “Search”，通过关键词查找到包含该关键词的便签，显示在界面上</a:t>
            </a:r>
            <a:endParaRPr lang="zh-CN" altLang="en-US" sz="4535" b="0" dirty="0"/>
          </a:p>
          <a:p>
            <a:r>
              <a:rPr lang="zh-CN" altLang="en-US" sz="5335" dirty="0"/>
              <a:t>（6）功能6：修改字体大小</a:t>
            </a:r>
            <a:endParaRPr lang="zh-CN" altLang="en-US" sz="5335" dirty="0"/>
          </a:p>
          <a:p>
            <a:pPr marL="887095" lvl="3" indent="0">
              <a:buNone/>
            </a:pPr>
            <a:r>
              <a:rPr lang="zh-CN" altLang="en-US" sz="4535" b="0" dirty="0"/>
              <a:t>在便签编辑的界面，在选项中选择“Font size”，可以将当前便签的所有字体进行放大和缩小，其中包括4种：Small、Medium、Large、Super</a:t>
            </a:r>
            <a:endParaRPr lang="zh-CN" altLang="en-US" sz="4535" b="0" dirty="0"/>
          </a:p>
          <a:p>
            <a:endParaRPr lang="zh-CN" altLang="en-US" sz="5335" b="0" dirty="0"/>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标题 3"/>
          <p:cNvSpPr txBox="1"/>
          <p:nvPr/>
        </p:nvSpPr>
        <p:spPr>
          <a:xfrm>
            <a:off x="498235" y="155444"/>
            <a:ext cx="3721100" cy="776605"/>
          </a:xfrm>
          <a:prstGeom prst="rect">
            <a:avLst/>
          </a:prstGeom>
        </p:spPr>
        <p:txBody>
          <a:bodyPr>
            <a:norm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fontAlgn="auto">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mn-ea"/>
              </a:rPr>
              <a:t>泛读开源代码</a:t>
            </a:r>
            <a:endParaRPr lang="zh-CN" altLang="en-US" dirty="0"/>
          </a:p>
        </p:txBody>
      </p:sp>
      <p:sp>
        <p:nvSpPr>
          <p:cNvPr id="5" name="内容占位符 5"/>
          <p:cNvSpPr txBox="1"/>
          <p:nvPr>
            <p:custDataLst>
              <p:tags r:id="rId1"/>
            </p:custDataLst>
          </p:nvPr>
        </p:nvSpPr>
        <p:spPr>
          <a:xfrm>
            <a:off x="467544" y="1052736"/>
            <a:ext cx="7772400" cy="5257274"/>
          </a:xfrm>
          <a:prstGeom prst="rect">
            <a:avLst/>
          </a:prstGeom>
        </p:spPr>
        <p:txBody>
          <a:bodyPr>
            <a:no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fontAlgn="auto"/>
            <a:r>
              <a:rPr lang="zh-CN" altLang="zh-CN" sz="1800" b="1" dirty="0">
                <a:solidFill>
                  <a:schemeClr val="tx1">
                    <a:lumMod val="95000"/>
                    <a:lumOff val="5000"/>
                  </a:schemeClr>
                </a:solidFill>
                <a:latin typeface="微软雅黑" panose="020B0503020204020204" pitchFamily="34" charset="-122"/>
                <a:ea typeface="微软雅黑" panose="020B0503020204020204" pitchFamily="34" charset="-122"/>
              </a:rPr>
              <a:t>“小米便签”开源软件的功能</a:t>
            </a:r>
            <a:endParaRPr lang="zh-CN" altLang="zh-CN" sz="1800" b="1"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（7）功能7：修改便签背景颜色</a:t>
            </a:r>
            <a:endParaRPr lang="en-US" altLang="zh-CN" sz="1200" b="1"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在便签编辑的页面，从右上角的按钮中可以选择改变便签的背景颜色，包括：黄色、蓝色、白色、绿色、红色</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（8）功能8：进入清单模式</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在便签编辑的页面，可以选择“Enter check list”的选项。选择后，在便签的每一行（段内部的自动换行除外）行首出现一个勾选框，用于当前便签下标记某事项的完成情况。如果该事项已完成，则用户在勾选框中轻触，此时勾选框中将出现一个对勾，框后的陈述文字被添加了中央删除线</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（9）功能9：发送到桌面</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在便签编辑界面可以选择“Send to home”，然后弹出“note added to home”,便可在桌面显示当前便签的内容</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（10）功能10：添加/删除提醒</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添加提醒：在便签编辑界面可以选择“Remind me”选项，然后弹出一个对话框用于选择提醒的时间（包括月、日、星期、时、分），之后会在便签上显示一个闹钟的图标，标志提醒时间，到了提醒时间时，操作系统便会弹出一个对话框显示便签的内容并响铃，闹钟图标变“Expired”</a:t>
            </a:r>
            <a:endParaRPr lang="zh-CN" altLang="en-US" sz="1200" dirty="0">
              <a:latin typeface="微软雅黑" panose="020B0503020204020204" pitchFamily="34" charset="-122"/>
              <a:ea typeface="微软雅黑" panose="020B0503020204020204" pitchFamily="34" charset="-122"/>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删除提醒：在便签编辑界面可以选择“Delete reminder”选项</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（11</a:t>
            </a:r>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）功能11：识别电话号码和网址</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603885" lvl="2" indent="0" fontAlgn="auto">
              <a:buNone/>
            </a:pPr>
            <a:r>
              <a:rPr lang="zh-CN" altLang="en-US" sz="1200" dirty="0">
                <a:latin typeface="微软雅黑" panose="020B0503020204020204" pitchFamily="34" charset="-122"/>
                <a:ea typeface="微软雅黑" panose="020B0503020204020204" pitchFamily="34" charset="-122"/>
                <a:sym typeface="+mn-ea"/>
              </a:rPr>
              <a:t>在便签编辑页面上，如果输入了一段电话号码格式的数字或者网址格式的字符串，小米便签开源软件会自动识别，并把其变为链接，长按则会出现“Call”和“Browse web”的选项</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（12）功能12：分享</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109855" indent="0" fontAlgn="auto">
              <a:buNone/>
            </a:pPr>
            <a:r>
              <a:rPr lang="en-US" altLang="zh-CN" sz="1200" dirty="0">
                <a:latin typeface="微软雅黑" panose="020B0503020204020204" pitchFamily="34" charset="-122"/>
                <a:ea typeface="微软雅黑" panose="020B0503020204020204" pitchFamily="34" charset="-122"/>
                <a:sym typeface="+mn-ea"/>
              </a:rPr>
              <a:t>           </a:t>
            </a:r>
            <a:r>
              <a:rPr lang="zh-CN" altLang="en-US" sz="1200" dirty="0">
                <a:latin typeface="微软雅黑" panose="020B0503020204020204" pitchFamily="34" charset="-122"/>
                <a:ea typeface="微软雅黑" panose="020B0503020204020204" pitchFamily="34" charset="-122"/>
                <a:sym typeface="+mn-ea"/>
              </a:rPr>
              <a:t>在便签编辑页面上可以选择“Share”选项，之后可以将便签内容分享</a:t>
            </a:r>
            <a:endParaRPr lang="zh-CN" altLang="en-US" sz="1200" dirty="0">
              <a:latin typeface="微软雅黑" panose="020B0503020204020204" pitchFamily="34" charset="-122"/>
              <a:ea typeface="微软雅黑" panose="020B0503020204020204" pitchFamily="34" charset="-122"/>
            </a:endParaRPr>
          </a:p>
          <a:p>
            <a:pPr fontAlgn="auto"/>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sym typeface="+mn-ea"/>
              </a:rPr>
              <a:t>（13）功能13：保存</a:t>
            </a:r>
            <a:endPar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109855" indent="0" fontAlgn="auto">
              <a:buNone/>
            </a:pPr>
            <a:r>
              <a:rPr lang="en-US" altLang="zh-CN" sz="1200" dirty="0">
                <a:latin typeface="微软雅黑" panose="020B0503020204020204" pitchFamily="34" charset="-122"/>
                <a:ea typeface="微软雅黑" panose="020B0503020204020204" pitchFamily="34" charset="-122"/>
                <a:sym typeface="+mn-ea"/>
              </a:rPr>
              <a:t>           </a:t>
            </a:r>
            <a:r>
              <a:rPr lang="zh-CN" altLang="en-US" sz="1200" dirty="0">
                <a:latin typeface="微软雅黑" panose="020B0503020204020204" pitchFamily="34" charset="-122"/>
                <a:ea typeface="微软雅黑" panose="020B0503020204020204" pitchFamily="34" charset="-122"/>
                <a:sym typeface="+mn-ea"/>
              </a:rPr>
              <a:t>便签会自动保存</a:t>
            </a:r>
            <a:endParaRPr lang="zh-CN" altLang="zh-CN" sz="1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57200" y="-317"/>
            <a:ext cx="8229600" cy="1143000"/>
          </a:xfrm>
        </p:spPr>
        <p:txBody>
          <a:bodyPr/>
          <a:lstStyle/>
          <a:p>
            <a:r>
              <a:rPr lang="zh-CN" altLang="en-US" dirty="0"/>
              <a:t>泛读开源代码</a:t>
            </a:r>
            <a:endParaRPr lang="zh-CN" altLang="en-US" dirty="0"/>
          </a:p>
        </p:txBody>
      </p:sp>
      <p:sp>
        <p:nvSpPr>
          <p:cNvPr id="9" name="内容占位符 2"/>
          <p:cNvSpPr>
            <a:spLocks noGrp="1"/>
          </p:cNvSpPr>
          <p:nvPr>
            <p:ph idx="1"/>
          </p:nvPr>
        </p:nvSpPr>
        <p:spPr>
          <a:xfrm>
            <a:off x="457200" y="908558"/>
            <a:ext cx="8229600" cy="4525963"/>
          </a:xfrm>
        </p:spPr>
        <p:txBody>
          <a:bodyPr>
            <a:normAutofit/>
          </a:bodyPr>
          <a:lstStyle/>
          <a:p>
            <a:r>
              <a:rPr lang="zh-CN" altLang="zh-CN" sz="2400" dirty="0"/>
              <a:t>“小米便签”开源软件</a:t>
            </a:r>
            <a:r>
              <a:rPr lang="zh-CN" altLang="en-US" sz="2400" dirty="0"/>
              <a:t>功能与模块对应关系</a:t>
            </a:r>
            <a:endParaRPr lang="zh-CN" altLang="en-US" sz="2400" dirty="0"/>
          </a:p>
          <a:p>
            <a:r>
              <a:rPr lang="zh-CN" altLang="en-US" sz="2400" dirty="0"/>
              <a:t>如图：</a:t>
            </a:r>
            <a:endParaRPr lang="zh-CN" altLang="en-US" sz="2400" dirty="0"/>
          </a:p>
        </p:txBody>
      </p:sp>
      <p:pic>
        <p:nvPicPr>
          <p:cNvPr id="2" name="图片 1"/>
          <p:cNvPicPr>
            <a:picLocks noChangeAspect="1"/>
          </p:cNvPicPr>
          <p:nvPr>
            <p:custDataLst>
              <p:tags r:id="rId1"/>
            </p:custDataLst>
          </p:nvPr>
        </p:nvPicPr>
        <p:blipFill>
          <a:blip r:embed="rId2"/>
          <a:stretch>
            <a:fillRect/>
          </a:stretch>
        </p:blipFill>
        <p:spPr>
          <a:xfrm>
            <a:off x="1691680" y="1340768"/>
            <a:ext cx="6039485" cy="5243195"/>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泛读开源代码</a:t>
            </a:r>
            <a:endParaRPr lang="zh-CN" altLang="en-US" dirty="0"/>
          </a:p>
        </p:txBody>
      </p:sp>
      <p:sp>
        <p:nvSpPr>
          <p:cNvPr id="9" name="内容占位符 2"/>
          <p:cNvSpPr>
            <a:spLocks noGrp="1"/>
          </p:cNvSpPr>
          <p:nvPr>
            <p:ph idx="1"/>
          </p:nvPr>
        </p:nvSpPr>
        <p:spPr>
          <a:xfrm>
            <a:off x="457200" y="1481328"/>
            <a:ext cx="8229600" cy="4525963"/>
          </a:xfrm>
        </p:spPr>
        <p:txBody>
          <a:bodyPr>
            <a:normAutofit/>
          </a:bodyPr>
          <a:lstStyle/>
          <a:p>
            <a:r>
              <a:rPr lang="zh-CN" altLang="zh-CN" dirty="0"/>
              <a:t>“小米便签”程序包的实现类图</a:t>
            </a:r>
            <a:endParaRPr lang="en-US" altLang="zh-CN" sz="2400" dirty="0"/>
          </a:p>
        </p:txBody>
      </p:sp>
      <p:pic>
        <p:nvPicPr>
          <p:cNvPr id="2" name="图片 1"/>
          <p:cNvPicPr>
            <a:picLocks noChangeAspect="1"/>
          </p:cNvPicPr>
          <p:nvPr>
            <p:custDataLst>
              <p:tags r:id="rId1"/>
            </p:custDataLst>
          </p:nvPr>
        </p:nvPicPr>
        <p:blipFill>
          <a:blip r:embed="rId2"/>
          <a:stretch>
            <a:fillRect/>
          </a:stretch>
        </p:blipFill>
        <p:spPr>
          <a:xfrm>
            <a:off x="539115" y="2466975"/>
            <a:ext cx="7425055" cy="363664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rgbClr val="FF0000"/>
                </a:solidFill>
              </a:rPr>
              <a:t>分析代码质量</a:t>
            </a:r>
            <a:endParaRPr lang="en-US" altLang="zh-CN" dirty="0">
              <a:solidFill>
                <a:srgbClr val="FF0000"/>
              </a:solidFill>
            </a:endParaRPr>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4970" y="1268730"/>
            <a:ext cx="8229600" cy="5147945"/>
          </a:xfrm>
        </p:spPr>
        <p:txBody>
          <a:bodyPr>
            <a:normAutofit fontScale="75000" lnSpcReduction="20000"/>
          </a:bodyPr>
          <a:lstStyle/>
          <a:p>
            <a:r>
              <a:rPr lang="zh-CN" altLang="zh-CN" sz="4500" dirty="0"/>
              <a:t>“小米便签”开源软件的</a:t>
            </a:r>
            <a:r>
              <a:rPr lang="zh-CN" altLang="en-US" sz="4500" dirty="0"/>
              <a:t>质量分析</a:t>
            </a:r>
            <a:endParaRPr lang="zh-CN" altLang="en-US" sz="4500" dirty="0"/>
          </a:p>
          <a:p>
            <a:r>
              <a:rPr lang="zh-CN" altLang="zh-CN" sz="2700" dirty="0"/>
              <a:t>一</a:t>
            </a:r>
            <a:r>
              <a:rPr lang="zh-CN" altLang="en-US" sz="2400" dirty="0"/>
              <a:t>、通过人工方式分析小米便签的质量情况</a:t>
            </a:r>
            <a:endParaRPr lang="zh-CN" altLang="en-US" sz="2400" dirty="0"/>
          </a:p>
          <a:p>
            <a:r>
              <a:rPr lang="zh-CN" altLang="en-US" sz="2400" dirty="0"/>
              <a:t>通过分析可以发现该代码具有以下的优点。 </a:t>
            </a:r>
            <a:endParaRPr lang="zh-CN" altLang="en-US" sz="2400" dirty="0"/>
          </a:p>
          <a:p>
            <a:r>
              <a:rPr lang="zh-CN" altLang="en-US" sz="2400" b="0" dirty="0"/>
              <a:t>1、较好地遵循了Java编程规范,如方法的命名、常元和变元的命名(如“TAG”、“folderID”)等。</a:t>
            </a:r>
            <a:endParaRPr lang="zh-CN" altLang="en-US" sz="2400" b="0" dirty="0"/>
          </a:p>
          <a:p>
            <a:r>
              <a:rPr lang="zh-CN" altLang="en-US" sz="2400" b="0" dirty="0"/>
              <a:t>2、程序代码具有良好的封装性、可重用性、可扩展性和可维护性，体现了高内聚、低耦合度的模块化设计思想。例如，方法“getNewNoteld()”所封装的功能具有良好的独立性。 </a:t>
            </a:r>
            <a:endParaRPr lang="zh-CN" altLang="en-US" sz="2400" b="0" dirty="0"/>
          </a:p>
          <a:p>
            <a:r>
              <a:rPr lang="zh-CN" altLang="en-US" sz="2400" b="0" dirty="0"/>
              <a:t>3、对可能出现的异常进行了处理。例如在图示的代码中，对“NumberFormatException”异常进行了处理。</a:t>
            </a:r>
            <a:endParaRPr lang="zh-CN" altLang="en-US" sz="2400" b="0" dirty="0"/>
          </a:p>
          <a:p>
            <a:r>
              <a:rPr lang="zh-CN" altLang="en-US" sz="2400" b="0" dirty="0"/>
              <a:t>4、对方法</a:t>
            </a:r>
            <a:r>
              <a:rPr lang="zh-CN" altLang="zh-CN" sz="2700" dirty="0"/>
              <a:t>进行</a:t>
            </a:r>
            <a:r>
              <a:rPr lang="zh-CN" altLang="en-US" sz="2400" b="0" dirty="0"/>
              <a:t>了必要的注释,如提供了“create a new note id for adding a new note to data base”注释以描述该方法的功能，且注释简洁、直观、易于理解。</a:t>
            </a:r>
            <a:endParaRPr lang="zh-CN" altLang="en-US" sz="2400" b="0" dirty="0"/>
          </a:p>
          <a:p>
            <a:r>
              <a:rPr lang="zh-CN" altLang="en-US" sz="2400" dirty="0"/>
              <a:t>但是从质量的视角，该开源软件代码尚存在一些美中不足之处,具体表现为:</a:t>
            </a:r>
            <a:endParaRPr lang="zh-CN" altLang="en-US" sz="2400" dirty="0"/>
          </a:p>
          <a:p>
            <a:r>
              <a:rPr lang="zh-CN" altLang="en-US" sz="2400" b="0" dirty="0"/>
              <a:t>1、关键语句缺乏必要的注释。例如，语句“if(noteld = -1)”缺乏必要的注释以解释此处“-1”表示何意，进而影响对该关键语句的理解，导致后期对该语句的维护会较为困难。</a:t>
            </a:r>
            <a:endParaRPr lang="zh-CN" altLang="en-US" sz="2400" b="0" dirty="0"/>
          </a:p>
          <a:p>
            <a:r>
              <a:rPr lang="zh-CN" altLang="en-US" sz="2400" b="0" dirty="0"/>
              <a:t>2、这一问题同样出现在“....get(1)....”语句中，其中的符号“1”表示何意，这些程序代码需要提供必要的注释以解释清楚这些符号的内涵。</a:t>
            </a:r>
            <a:endParaRPr lang="zh-CN" altLang="en-US" sz="2400" b="0" dirty="0"/>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1234757"/>
            <a:ext cx="8229600" cy="5348605"/>
          </a:xfrm>
        </p:spPr>
        <p:txBody>
          <a:bodyPr>
            <a:normAutofit/>
          </a:bodyPr>
          <a:lstStyle/>
          <a:p>
            <a:r>
              <a:rPr lang="zh-CN" altLang="zh-CN" dirty="0">
                <a:sym typeface="+mn-ea"/>
              </a:rPr>
              <a:t>二</a:t>
            </a:r>
            <a:r>
              <a:rPr lang="zh-CN" altLang="en-US" dirty="0">
                <a:sym typeface="+mn-ea"/>
              </a:rPr>
              <a:t>、通过自动方式分析小米便签的质量情况</a:t>
            </a:r>
            <a:endParaRPr lang="zh-CN" altLang="en-US" dirty="0">
              <a:sym typeface="+mn-ea"/>
            </a:endParaRPr>
          </a:p>
          <a:p>
            <a:r>
              <a:rPr lang="en-US" altLang="zh-CN" sz="1400" b="0" dirty="0"/>
              <a:t>在Android Studio中使用Sonarqube对所加载程序进行分析。通过分析，Sonarqube工具反馈有关“小米便签”开源软件代码的质量报告如下： </a:t>
            </a:r>
            <a:endParaRPr lang="en-US" altLang="zh-CN" sz="1400" b="0" dirty="0"/>
          </a:p>
          <a:p>
            <a:endParaRPr lang="en-US" altLang="zh-CN"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endParaRPr lang="en-US" altLang="zh-CN" sz="1400" b="0" dirty="0"/>
          </a:p>
          <a:p>
            <a:pPr marL="109855" indent="0" algn="ctr">
              <a:buNone/>
            </a:pPr>
            <a:endParaRPr lang="en-US" altLang="zh-CN" sz="1400" b="0" dirty="0"/>
          </a:p>
          <a:p>
            <a:pPr marL="109855" indent="0" algn="ctr">
              <a:buNone/>
            </a:pPr>
            <a:r>
              <a:rPr lang="en-US" altLang="zh-CN" sz="1400" b="0" dirty="0"/>
              <a:t>在小米便签软件的源代码中，共审查出35个文件中的11个问题</a:t>
            </a:r>
            <a:endParaRPr lang="en-US" altLang="zh-CN" sz="1400" b="0" dirty="0"/>
          </a:p>
        </p:txBody>
      </p:sp>
      <p:sp>
        <p:nvSpPr>
          <p:cNvPr id="9218" name="标题 1"/>
          <p:cNvSpPr>
            <a:spLocks noGrp="1"/>
          </p:cNvSpPr>
          <p:nvPr>
            <p:ph type="title"/>
          </p:nvPr>
        </p:nvSpPr>
        <p:spPr/>
        <p:txBody>
          <a:bodyPr/>
          <a:lstStyle/>
          <a:p>
            <a:r>
              <a:rPr lang="zh-CN" altLang="en-US" dirty="0"/>
              <a:t>分析代码质量</a:t>
            </a:r>
            <a:endParaRPr lang="zh-CN" altLang="en-US" dirty="0"/>
          </a:p>
        </p:txBody>
      </p:sp>
      <p:pic>
        <p:nvPicPr>
          <p:cNvPr id="2" name="图片 1" descr="c71d48b3f6caf9b41a9f4ecbc7c4fe3"/>
          <p:cNvPicPr>
            <a:picLocks noChangeAspect="1"/>
          </p:cNvPicPr>
          <p:nvPr>
            <p:custDataLst>
              <p:tags r:id="rId1"/>
            </p:custDataLst>
          </p:nvPr>
        </p:nvPicPr>
        <p:blipFill>
          <a:blip r:embed="rId2"/>
          <a:stretch>
            <a:fillRect/>
          </a:stretch>
        </p:blipFill>
        <p:spPr>
          <a:xfrm>
            <a:off x="971600" y="2260755"/>
            <a:ext cx="6990715" cy="343090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rgbClr val="FF0000"/>
                </a:solidFill>
              </a:rPr>
              <a:t>标注开源代码</a:t>
            </a:r>
            <a:endParaRPr lang="en-US" altLang="zh-CN" dirty="0">
              <a:solidFill>
                <a:srgbClr val="FF0000"/>
              </a:solidFill>
            </a:endParaRPr>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2845" y="1410506"/>
            <a:ext cx="8229600" cy="4525963"/>
          </a:xfrm>
        </p:spPr>
        <p:txBody>
          <a:bodyPr>
            <a:normAutofit fontScale="85000" lnSpcReduction="10000"/>
          </a:bodyPr>
          <a:lstStyle/>
          <a:p>
            <a:r>
              <a:rPr lang="zh-CN" altLang="en-US" sz="4000" dirty="0"/>
              <a:t>在类层面理解代码的语义、</a:t>
            </a:r>
            <a:endParaRPr lang="en-US" altLang="zh-CN" sz="4000" dirty="0"/>
          </a:p>
          <a:p>
            <a:endParaRPr lang="zh-CN" altLang="en-US" sz="4000" dirty="0"/>
          </a:p>
          <a:p>
            <a:r>
              <a:rPr lang="zh-CN" altLang="en-US" b="0" dirty="0"/>
              <a:t>1</a:t>
            </a:r>
            <a:r>
              <a:rPr lang="en-US" altLang="zh-CN" b="0" dirty="0"/>
              <a:t>.</a:t>
            </a:r>
            <a:r>
              <a:rPr lang="zh-CN" altLang="en-US" b="0" dirty="0"/>
              <a:t>“NoteEditActivity”类处于“ui”程序包中，它继承了父类“Activity”并实现了三个不同的接口，分别是“OnClickListener”、“NoteSettingChangedListener”、“OnTextViewChangeListener”，提供了一组方法以实现编辑便签、修改便签样式等功能。</a:t>
            </a:r>
            <a:endParaRPr lang="zh-CN" altLang="en-US" b="0" dirty="0"/>
          </a:p>
          <a:p>
            <a:r>
              <a:rPr lang="zh-CN" altLang="en-US" b="0" dirty="0"/>
              <a:t>2</a:t>
            </a:r>
            <a:r>
              <a:rPr lang="en-US" altLang="zh-CN" b="0" dirty="0"/>
              <a:t>.</a:t>
            </a:r>
            <a:r>
              <a:rPr lang="zh-CN" altLang="en-US" b="0" dirty="0"/>
              <a:t>“NoteEditText”类处于“ui程序包中它继承了Android控件“EditText”，提供了一组方法以实现文本编辑的功能。</a:t>
            </a:r>
            <a:endParaRPr lang="zh-CN" altLang="en-US" b="0" dirty="0"/>
          </a:p>
          <a:p>
            <a:r>
              <a:rPr lang="zh-CN" altLang="en-US" b="0" dirty="0"/>
              <a:t>3</a:t>
            </a:r>
            <a:r>
              <a:rPr lang="en-US" altLang="zh-CN" b="0" dirty="0"/>
              <a:t>.</a:t>
            </a:r>
            <a:r>
              <a:rPr lang="zh-CN" altLang="en-US" b="0" dirty="0"/>
              <a:t>“DateTimePickerDialog”类处于“ui”程序包中，它继承了父类“AlertDialog”并实现了接“OnClickListener”，提供了一组方法以实现便签提醒的功能。</a:t>
            </a:r>
            <a:endParaRPr lang="zh-CN" altLang="en-US"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对类进行标注</a:t>
            </a:r>
            <a:endParaRPr lang="zh-CN" altLang="en-US" dirty="0"/>
          </a:p>
          <a:p>
            <a:r>
              <a:rPr lang="zh-CN" altLang="en-US" sz="2000" dirty="0"/>
              <a:t>对</a:t>
            </a:r>
            <a:r>
              <a:rPr lang="en-US" altLang="zh-CN" sz="2000" dirty="0"/>
              <a:t>“NoteEditActivity”类的注释</a:t>
            </a:r>
            <a:r>
              <a:rPr lang="zh-CN" altLang="en-US" sz="2000" dirty="0"/>
              <a:t>：</a:t>
            </a:r>
            <a:endParaRPr lang="zh-CN" altLang="en-US" sz="2000" dirty="0"/>
          </a:p>
          <a:p>
            <a:endParaRPr lang="en-US" altLang="zh-CN" sz="2000" dirty="0"/>
          </a:p>
          <a:p>
            <a:r>
              <a:rPr sz="2200" b="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该类实现了便签编辑的界面，提供了文本编辑、样式修改、设置提醒等服务</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6" name="内容占位符 2"/>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对类进行标注</a:t>
            </a:r>
            <a:endParaRPr lang="en-US" altLang="zh-CN" sz="2000" dirty="0"/>
          </a:p>
          <a:p>
            <a:r>
              <a:rPr lang="zh-CN" altLang="en-US" sz="2000" dirty="0"/>
              <a:t>对“EditText”类的注释：</a:t>
            </a:r>
            <a:endParaRPr lang="zh-CN" altLang="en-US" sz="2000" dirty="0"/>
          </a:p>
          <a:p>
            <a:endParaRPr lang="zh-CN" altLang="en-US" sz="2000"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该类实现了便签文本编辑功能，提供了监视屏幕触摸、按键按下抬起等服务。</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sz="2200" b="0" dirty="0">
                <a:latin typeface="Times New Roman" panose="02020603050405020304" pitchFamily="18" charset="0"/>
                <a:ea typeface="宋体" panose="02010600030101010101" pitchFamily="2" charset="-122"/>
                <a:cs typeface="Times New Roman" panose="02020603050405020304" pitchFamily="18" charset="0"/>
              </a:rPr>
              <a:t>*/</a:t>
            </a:r>
            <a:endParaRPr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556792"/>
            <a:ext cx="8229600" cy="4525963"/>
          </a:xfrm>
        </p:spPr>
        <p:txBody>
          <a:bodyPr>
            <a:normAutofit/>
          </a:bodyPr>
          <a:lstStyle/>
          <a:p>
            <a:r>
              <a:rPr lang="zh-CN" altLang="en-US" dirty="0"/>
              <a:t>在方法层面理解代码的语义</a:t>
            </a:r>
            <a:endParaRPr lang="zh-CN" altLang="en-US" dirty="0"/>
          </a:p>
          <a:p>
            <a:pPr algn="l"/>
            <a:r>
              <a:rPr lang="zh-CN" altLang="en-US" sz="2220" dirty="0"/>
              <a:t>“NoteEditActivity”类总共封装了39个方法以实现该类的职责，即提供便签编辑的用户界面，对其中部分方法的理解描述如下：</a:t>
            </a:r>
            <a:endParaRPr lang="zh-CN" altLang="en-US" sz="2220" dirty="0"/>
          </a:p>
          <a:p>
            <a:pPr algn="l"/>
            <a:endParaRPr lang="zh-CN" altLang="en-US" sz="2220" dirty="0"/>
          </a:p>
          <a:p>
            <a:r>
              <a:rPr lang="zh-CN" altLang="en-US" sz="2000" b="0" dirty="0"/>
              <a:t>1、“initActivityStateO)”方法，实现了便签编辑界面的初始化功能。它需要一个参数“intent”，用于描述其他组件传递给“NoteEditActivity”类对象的消息，包括执行动作、文件夹标识、挂件标识等信息，操作的返回值为boolean类型。如果返回值是TRUE，则表示成功完成界面的初始化；如果返回值为FALSE,则表示在初始化过程中出现了问题，比如未明确动作、未指明便签标识符等。</a:t>
            </a:r>
            <a:endParaRPr lang="zh-CN" altLang="en-US"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9218" name="标题 1"/>
          <p:cNvSpPr>
            <a:spLocks noGrp="1"/>
          </p:cNvSpPr>
          <p:nvPr>
            <p:ph type="title"/>
            <p:custDataLst>
              <p:tags r:id="rId1"/>
            </p:custDataLst>
          </p:nvPr>
        </p:nvSpPr>
        <p:spPr>
          <a:xfrm>
            <a:off x="467360" y="44450"/>
            <a:ext cx="8744585" cy="1174750"/>
          </a:xfrm>
        </p:spPr>
        <p:txBody>
          <a:bodyPr>
            <a:normAutofit/>
          </a:bodyPr>
          <a:lstStyle/>
          <a:p>
            <a:pPr algn="l">
              <a:buClrTx/>
              <a:buSzTx/>
              <a:buFontTx/>
            </a:pPr>
            <a:r>
              <a:rPr lang="zh-CN" altLang="en-US" sz="4100" dirty="0">
                <a:solidFill>
                  <a:schemeClr val="tx1">
                    <a:lumMod val="95000"/>
                    <a:lumOff val="5000"/>
                  </a:schemeClr>
                </a:solidFill>
                <a:latin typeface="微软雅黑" panose="020B0503020204020204" pitchFamily="34" charset="-122"/>
                <a:ea typeface="微软雅黑" panose="020B0503020204020204" pitchFamily="34" charset="-122"/>
              </a:rPr>
              <a:t>标注开源代码</a:t>
            </a:r>
            <a:endParaRPr lang="zh-CN" altLang="en-US" sz="4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 name="内容占位符 5"/>
          <p:cNvSpPr>
            <a:spLocks noGrp="1"/>
          </p:cNvSpPr>
          <p:nvPr>
            <p:ph idx="1"/>
            <p:custDataLst>
              <p:tags r:id="rId2"/>
            </p:custDataLst>
          </p:nvPr>
        </p:nvSpPr>
        <p:spPr>
          <a:xfrm>
            <a:off x="685800" y="1322070"/>
            <a:ext cx="7940040" cy="4607560"/>
          </a:xfrm>
        </p:spPr>
        <p:txBody>
          <a:bodyPr>
            <a:normAutofit/>
          </a:bodyPr>
          <a:lstStyle/>
          <a:p>
            <a:pPr marL="365760" marR="0" indent="-255905" algn="l"/>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在方法层面理解代码的语义</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pPr marL="365760" marR="0" indent="-255905" algn="l"/>
            <a:endParaRPr lang="zh-CN" altLang="en-US" sz="10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365760" marR="0" indent="-255905" algn="l"/>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2、“initNoteScreenO)”方法，实现了初始化便签外观的功能。它没有附带的参数，也没有返回值。该方法通过设置便签的标题栏、文本编辑的样式和风格等，进而实现对便签外观的初始化。</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a:p>
            <a:pPr marL="365760" marR="0" indent="-255905" algn="l"/>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3、“inRangeOfViewO)”方法，实现了判断触摸点是否在视图内</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a:p>
            <a:pPr marL="365760" marR="0" indent="-255905" algn="l"/>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部的功能。它附带有一个参数，分别是View类型的变量“view”和MotionEvent类型的变量“ev”，“view”参数用于提供视图的位置和大小属性信息，“ev”参数用于提供当前触摸点的坐标信息。该方法返回值为boolean类型，如果返回值为TRUE则表示触摸点在视图内部，返回FALSE则表示触摸点在视图外。</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a:p>
            <a:pPr marL="365760" marR="0" indent="-255905" algn="l"/>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下载高清</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对方法进行标注</a:t>
            </a:r>
            <a:endParaRPr lang="en-US" altLang="zh-CN" dirty="0"/>
          </a:p>
          <a:p>
            <a:r>
              <a:rPr lang="zh-CN" sz="2200" dirty="0">
                <a:latin typeface="Times New Roman" panose="02020603050405020304" pitchFamily="18" charset="0"/>
                <a:ea typeface="宋体" panose="02010600030101010101" pitchFamily="2" charset="-122"/>
                <a:cs typeface="Times New Roman" panose="02020603050405020304" pitchFamily="18" charset="0"/>
              </a:rPr>
              <a:t>对</a:t>
            </a:r>
            <a:r>
              <a:rPr sz="2200" dirty="0">
                <a:latin typeface="Times New Roman" panose="02020603050405020304" pitchFamily="18" charset="0"/>
                <a:ea typeface="宋体" panose="02010600030101010101" pitchFamily="2" charset="-122"/>
                <a:cs typeface="Times New Roman" panose="02020603050405020304" pitchFamily="18" charset="0"/>
              </a:rPr>
              <a:t>“NoteEditActivity”类中“initActivityStateO)”方法的的注释</a:t>
            </a:r>
            <a:endParaRPr sz="2200" dirty="0">
              <a:latin typeface="Times New Roman" panose="02020603050405020304" pitchFamily="18" charset="0"/>
              <a:ea typeface="宋体" panose="02010600030101010101" pitchFamily="2" charset="-122"/>
              <a:cs typeface="Times New Roman" panose="02020603050405020304" pitchFamily="18" charset="0"/>
            </a:endParaRPr>
          </a:p>
          <a:p>
            <a:endParaRPr sz="2200" dirty="0">
              <a:latin typeface="Times New Roman" panose="02020603050405020304" pitchFamily="18" charset="0"/>
              <a:ea typeface="宋体" panose="02010600030101010101" pitchFamily="2" charset="-122"/>
              <a:cs typeface="Times New Roman" panose="02020603050405020304" pitchFamily="18" charset="0"/>
            </a:endParaRPr>
          </a:p>
          <a:p>
            <a:r>
              <a:rPr 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dirty="0">
                <a:latin typeface="Times New Roman" panose="02020603050405020304" pitchFamily="18" charset="0"/>
                <a:ea typeface="宋体" panose="02010600030101010101" pitchFamily="2" charset="-122"/>
                <a:cs typeface="Times New Roman" panose="02020603050405020304" pitchFamily="18" charset="0"/>
              </a:rPr>
              <a:t>*该方法用于初始化便签编辑界面，其参数信息如下：</a:t>
            </a:r>
            <a:endParaRPr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dirty="0">
                <a:latin typeface="Times New Roman" panose="02020603050405020304" pitchFamily="18" charset="0"/>
                <a:ea typeface="宋体" panose="02010600030101010101" pitchFamily="2" charset="-122"/>
                <a:cs typeface="Times New Roman" panose="02020603050405020304" pitchFamily="18" charset="0"/>
              </a:rPr>
              <a:t>@param </a:t>
            </a:r>
            <a:r>
              <a:rPr sz="2200" b="0" dirty="0" err="1">
                <a:latin typeface="Times New Roman" panose="02020603050405020304" pitchFamily="18" charset="0"/>
                <a:ea typeface="宋体" panose="02010600030101010101" pitchFamily="2" charset="-122"/>
                <a:cs typeface="Times New Roman" panose="02020603050405020304" pitchFamily="18" charset="0"/>
              </a:rPr>
              <a:t>intent描述了其他组件传递给“NoteEditActivity”类对象的消息</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@return </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boolean</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，如果返回值为</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TRUE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则表示成功完成初始化：如果返回值为</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FALSE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，则表示在初始化失败</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sz="2200" b="0" dirty="0">
                <a:latin typeface="Times New Roman" panose="02020603050405020304" pitchFamily="18" charset="0"/>
                <a:ea typeface="宋体" panose="02010600030101010101" pitchFamily="2" charset="-122"/>
                <a:cs typeface="Times New Roman" panose="02020603050405020304" pitchFamily="18" charset="0"/>
              </a:rPr>
              <a:t>*/</a:t>
            </a:r>
            <a:endParaRPr sz="2200" b="0" dirty="0">
              <a:latin typeface="Times New Roman" panose="02020603050405020304" pitchFamily="18" charset="0"/>
              <a:ea typeface="宋体" panose="02010600030101010101" pitchFamily="2" charset="-122"/>
              <a:cs typeface="Times New Roman" panose="02020603050405020304" pitchFamily="18" charset="0"/>
            </a:endParaRPr>
          </a:p>
          <a:p>
            <a:endParaRPr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对方法进行标注</a:t>
            </a:r>
            <a:endParaRPr lang="en-US" altLang="zh-CN" dirty="0"/>
          </a:p>
          <a:p>
            <a:r>
              <a:rPr lang="zh-CN" sz="2200" dirty="0">
                <a:latin typeface="Times New Roman" panose="02020603050405020304" pitchFamily="18" charset="0"/>
                <a:ea typeface="宋体" panose="02010600030101010101" pitchFamily="2" charset="-122"/>
                <a:cs typeface="Times New Roman" panose="02020603050405020304" pitchFamily="18" charset="0"/>
              </a:rPr>
              <a:t>对</a:t>
            </a:r>
            <a:r>
              <a:rPr sz="2200" dirty="0">
                <a:latin typeface="Times New Roman" panose="02020603050405020304" pitchFamily="18" charset="0"/>
                <a:ea typeface="宋体" panose="02010600030101010101" pitchFamily="2" charset="-122"/>
                <a:cs typeface="Times New Roman" panose="02020603050405020304" pitchFamily="18" charset="0"/>
              </a:rPr>
              <a:t>“NoteEditActivity”类中“inRangeOfViewO”方法的的注释</a:t>
            </a:r>
            <a:endParaRPr sz="2200" dirty="0">
              <a:latin typeface="Times New Roman" panose="02020603050405020304" pitchFamily="18" charset="0"/>
              <a:ea typeface="宋体" panose="02010600030101010101" pitchFamily="2" charset="-122"/>
              <a:cs typeface="Times New Roman" panose="02020603050405020304" pitchFamily="18" charset="0"/>
            </a:endParaRPr>
          </a:p>
          <a:p>
            <a:r>
              <a:rPr sz="2200" dirty="0">
                <a:latin typeface="Times New Roman" panose="02020603050405020304" pitchFamily="18" charset="0"/>
                <a:ea typeface="宋体" panose="02010600030101010101" pitchFamily="2" charset="-122"/>
                <a:cs typeface="Times New Roman" panose="02020603050405020304" pitchFamily="18" charset="0"/>
              </a:rPr>
              <a:t>*该方法用于判断触摸点是否在视图内部，其参数信息如下：</a:t>
            </a:r>
            <a:endParaRPr sz="2200" dirty="0">
              <a:latin typeface="Times New Roman" panose="02020603050405020304" pitchFamily="18" charset="0"/>
              <a:ea typeface="宋体" panose="02010600030101010101" pitchFamily="2" charset="-122"/>
              <a:cs typeface="Times New Roman" panose="02020603050405020304" pitchFamily="18" charset="0"/>
            </a:endParaRPr>
          </a:p>
          <a:p>
            <a:endParaRPr sz="2200" dirty="0">
              <a:latin typeface="Times New Roman" panose="02020603050405020304" pitchFamily="18" charset="0"/>
              <a:ea typeface="宋体" panose="02010600030101010101" pitchFamily="2" charset="-122"/>
              <a:cs typeface="Times New Roman" panose="02020603050405020304" pitchFamily="18" charset="0"/>
            </a:endParaRPr>
          </a:p>
          <a:p>
            <a:r>
              <a:rPr sz="2200" dirty="0">
                <a:latin typeface="Times New Roman" panose="02020603050405020304" pitchFamily="18" charset="0"/>
                <a:ea typeface="宋体" panose="02010600030101010101" pitchFamily="2" charset="-122"/>
                <a:cs typeface="Times New Roman" panose="02020603050405020304" pitchFamily="18" charset="0"/>
              </a:rPr>
              <a:t>*@param view描述了视图的位置和尺寸的信息</a:t>
            </a:r>
            <a:endParaRPr sz="2200" dirty="0">
              <a:latin typeface="Times New Roman" panose="02020603050405020304" pitchFamily="18" charset="0"/>
              <a:ea typeface="宋体" panose="02010600030101010101" pitchFamily="2" charset="-122"/>
              <a:cs typeface="Times New Roman" panose="02020603050405020304" pitchFamily="18" charset="0"/>
            </a:endParaRPr>
          </a:p>
          <a:p>
            <a:r>
              <a:rPr sz="2200" dirty="0">
                <a:latin typeface="Times New Roman" panose="02020603050405020304" pitchFamily="18" charset="0"/>
                <a:ea typeface="宋体" panose="02010600030101010101" pitchFamily="2" charset="-122"/>
                <a:cs typeface="Times New Roman" panose="02020603050405020304" pitchFamily="18" charset="0"/>
              </a:rPr>
              <a:t>*@paramev描述了当前触摸点的位置信息</a:t>
            </a:r>
            <a:endParaRPr sz="2200" dirty="0">
              <a:latin typeface="Times New Roman" panose="02020603050405020304" pitchFamily="18" charset="0"/>
              <a:ea typeface="宋体" panose="02010600030101010101" pitchFamily="2" charset="-122"/>
              <a:cs typeface="Times New Roman" panose="02020603050405020304" pitchFamily="18" charset="0"/>
            </a:endParaRPr>
          </a:p>
          <a:p>
            <a:r>
              <a:rPr sz="2200" dirty="0">
                <a:latin typeface="Times New Roman" panose="02020603050405020304" pitchFamily="18" charset="0"/>
                <a:ea typeface="宋体" panose="02010600030101010101" pitchFamily="2" charset="-122"/>
                <a:cs typeface="Times New Roman" panose="02020603050405020304" pitchFamily="18" charset="0"/>
              </a:rPr>
              <a:t>*@return </a:t>
            </a:r>
            <a:r>
              <a:rPr sz="2200" dirty="0" err="1">
                <a:latin typeface="Times New Roman" panose="02020603050405020304" pitchFamily="18" charset="0"/>
                <a:ea typeface="宋体" panose="02010600030101010101" pitchFamily="2" charset="-122"/>
                <a:cs typeface="Times New Roman" panose="02020603050405020304" pitchFamily="18" charset="0"/>
              </a:rPr>
              <a:t>boolean，如果返回值为TRUE则表示触摸点在视图内部；如果返回值为</a:t>
            </a: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FALSE</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，则表示触摸点在视图外部</a:t>
            </a: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a:p>
            <a:r>
              <a:rPr lang="en-US" sz="22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在代码块层面理解代码的语义</a:t>
            </a:r>
            <a:endParaRPr lang="zh-CN" altLang="en-US" dirty="0"/>
          </a:p>
          <a:p>
            <a:r>
              <a:rPr lang="zh-CN" altLang="en-US" sz="2000" b="0" dirty="0"/>
              <a:t>public synchronized boolean saveNote</a:t>
            </a:r>
            <a:r>
              <a:rPr lang="en-US" altLang="zh-CN" sz="2000" b="0" dirty="0"/>
              <a:t>(){</a:t>
            </a:r>
            <a:endParaRPr lang="en-US" altLang="zh-CN" sz="2000" b="0" dirty="0"/>
          </a:p>
          <a:p>
            <a:r>
              <a:rPr lang="en-US" altLang="zh-CN" sz="2000" b="0" dirty="0"/>
              <a:t>.......</a:t>
            </a:r>
            <a:endParaRPr lang="zh-CN" altLang="en-US" sz="2000" b="0" dirty="0"/>
          </a:p>
          <a:p>
            <a:r>
              <a:rPr lang="zh-CN" altLang="en-US" sz="2000" b="0" dirty="0"/>
              <a:t>if (isWorthSavingO):</a:t>
            </a:r>
            <a:endParaRPr lang="zh-CN" altLang="en-US" sz="2000" b="0" dirty="0"/>
          </a:p>
          <a:p>
            <a:r>
              <a:rPr lang="en-US" altLang="zh-CN" sz="2000" b="0" dirty="0"/>
              <a:t>     </a:t>
            </a:r>
            <a:r>
              <a:rPr lang="zh-CN" altLang="en-US" sz="2000" b="0" dirty="0"/>
              <a:t>if (!existInDatabaseO){</a:t>
            </a:r>
            <a:endParaRPr lang="zh-CN" altLang="en-US" sz="2000" b="0" dirty="0"/>
          </a:p>
          <a:p>
            <a:r>
              <a:rPr lang="en-US" altLang="zh-CN" sz="2000" b="0" dirty="0"/>
              <a:t>         </a:t>
            </a:r>
            <a:r>
              <a:rPr lang="zh-CN" altLang="en-US" sz="2000" b="0" dirty="0"/>
              <a:t>if(mNoteId=Note.getNewNoteld(mContext, mFolderld))==0){</a:t>
            </a:r>
            <a:endParaRPr lang="zh-CN" altLang="en-US" sz="2000" b="0" dirty="0"/>
          </a:p>
          <a:p>
            <a:r>
              <a:rPr lang="en-US" altLang="zh-CN" sz="2000" b="0" dirty="0"/>
              <a:t>           </a:t>
            </a:r>
            <a:r>
              <a:rPr lang="zh-CN" altLang="en-US" sz="2000" b="0" dirty="0"/>
              <a:t>Log.e(TAG,"Create new note fail with id:"+ mNoteld);</a:t>
            </a:r>
            <a:endParaRPr lang="zh-CN" altLang="en-US" sz="2000" b="0" dirty="0"/>
          </a:p>
          <a:p>
            <a:r>
              <a:rPr lang="en-US" altLang="zh-CN" sz="2000" b="0" dirty="0"/>
              <a:t>           </a:t>
            </a:r>
            <a:r>
              <a:rPr lang="zh-CN" altLang="en-US" sz="2000" b="0" dirty="0"/>
              <a:t>return false;</a:t>
            </a:r>
            <a:endParaRPr lang="zh-CN" altLang="en-US" sz="2000" b="0" dirty="0"/>
          </a:p>
          <a:p>
            <a:r>
              <a:rPr lang="en-US" altLang="zh-CN" sz="2000" b="0" dirty="0"/>
              <a:t>       }</a:t>
            </a:r>
            <a:endParaRPr lang="zh-CN" altLang="en-US" sz="2000" b="0" dirty="0"/>
          </a:p>
          <a:p>
            <a:r>
              <a:rPr lang="en-US" altLang="zh-CN" sz="2000" b="0" dirty="0"/>
              <a:t>}</a:t>
            </a:r>
            <a:endParaRPr lang="zh-CN" altLang="en-US" sz="2000" b="0" dirty="0"/>
          </a:p>
          <a:p>
            <a:r>
              <a:rPr lang="zh-CN" altLang="en-US" sz="2000" b="0" dirty="0"/>
              <a:t>mNote.syncNote(mContext, mNoteld);</a:t>
            </a:r>
            <a:endParaRPr lang="zh-CN" altLang="en-US"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1755"/>
            <a:ext cx="8229600" cy="4665980"/>
          </a:xfrm>
        </p:spPr>
        <p:txBody>
          <a:bodyPr>
            <a:normAutofit lnSpcReduction="10000"/>
          </a:bodyPr>
          <a:lstStyle/>
          <a:p>
            <a:r>
              <a:rPr lang="zh-CN" altLang="en-US" dirty="0"/>
              <a:t>在代码块层面理解代码的语义</a:t>
            </a:r>
            <a:endParaRPr lang="zh-CN" altLang="en-US" dirty="0"/>
          </a:p>
          <a:p>
            <a:r>
              <a:rPr lang="en-US" altLang="zh-CN" sz="2000" b="0" dirty="0"/>
              <a:t>/**</a:t>
            </a:r>
            <a:r>
              <a:rPr sz="2000" b="0" dirty="0"/>
              <a:t>Update widget content if there exist any widget of this note</a:t>
            </a:r>
            <a:endParaRPr sz="2000" b="0" dirty="0"/>
          </a:p>
          <a:p>
            <a:r>
              <a:rPr lang="en-US" sz="2000" b="0" dirty="0"/>
              <a:t>*/</a:t>
            </a:r>
            <a:endParaRPr sz="2000" b="0" dirty="0"/>
          </a:p>
          <a:p>
            <a:r>
              <a:rPr lang="en-US" sz="2000" b="0" dirty="0"/>
              <a:t>  </a:t>
            </a:r>
            <a:r>
              <a:rPr sz="2000" b="0" dirty="0"/>
              <a:t>if(mWidgetId!= AppWidgetManager.INVALID_APPWIDGET_ID</a:t>
            </a:r>
            <a:endParaRPr sz="2000" b="0" dirty="0"/>
          </a:p>
          <a:p>
            <a:r>
              <a:rPr lang="en-US" sz="2000" b="0" dirty="0"/>
              <a:t>  </a:t>
            </a:r>
            <a:r>
              <a:rPr sz="2000" b="0" dirty="0"/>
              <a:t>&amp;&amp; mWidgetType != Notes.TYPE_WIDGET_INVALIDE</a:t>
            </a:r>
            <a:endParaRPr sz="2000" b="0" dirty="0"/>
          </a:p>
          <a:p>
            <a:r>
              <a:rPr lang="en-US" sz="2000" b="0" dirty="0"/>
              <a:t>  </a:t>
            </a:r>
            <a:r>
              <a:rPr sz="2000" b="0" dirty="0"/>
              <a:t>&amp;&amp; mNoteSettingStatusListener != null){</a:t>
            </a:r>
            <a:endParaRPr sz="2000" b="0" dirty="0"/>
          </a:p>
          <a:p>
            <a:r>
              <a:rPr lang="en-US" sz="2000" b="0" dirty="0"/>
              <a:t> </a:t>
            </a:r>
            <a:r>
              <a:rPr sz="2000" b="0" dirty="0"/>
              <a:t>mNoteSettingStatusListener.on WidgetChangedO;</a:t>
            </a:r>
            <a:endParaRPr sz="2000" b="0" dirty="0"/>
          </a:p>
          <a:p>
            <a:r>
              <a:rPr lang="en-US" sz="2000" b="0" dirty="0"/>
              <a:t>}</a:t>
            </a:r>
            <a:endParaRPr sz="2000" b="0" dirty="0"/>
          </a:p>
          <a:p>
            <a:r>
              <a:rPr sz="2000" b="0" dirty="0"/>
              <a:t>retum true;</a:t>
            </a:r>
            <a:endParaRPr sz="2000" b="0" dirty="0"/>
          </a:p>
          <a:p>
            <a:r>
              <a:rPr lang="en-US" sz="2000" b="0" dirty="0"/>
              <a:t>}</a:t>
            </a:r>
            <a:r>
              <a:rPr sz="2000" b="0" dirty="0"/>
              <a:t>else {</a:t>
            </a:r>
            <a:endParaRPr sz="2000" b="0" dirty="0"/>
          </a:p>
          <a:p>
            <a:r>
              <a:rPr sz="2000" b="0" dirty="0"/>
              <a:t>retur false;</a:t>
            </a:r>
            <a:endParaRPr sz="2000" b="0" dirty="0"/>
          </a:p>
          <a:p>
            <a:r>
              <a:rPr lang="en-US" sz="2000" b="0" dirty="0"/>
              <a:t>  }</a:t>
            </a:r>
            <a:endParaRPr lang="en-US" sz="2000" b="0" dirty="0"/>
          </a:p>
          <a:p>
            <a:r>
              <a:rPr lang="en-US" sz="2000" b="0" dirty="0"/>
              <a:t>}</a:t>
            </a:r>
            <a:endParaRPr lang="en-US"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417638"/>
            <a:ext cx="8229600" cy="5019675"/>
          </a:xfrm>
        </p:spPr>
        <p:txBody>
          <a:bodyPr>
            <a:normAutofit lnSpcReduction="10000"/>
          </a:bodyPr>
          <a:lstStyle/>
          <a:p>
            <a:r>
              <a:rPr lang="zh-CN" altLang="en-US" dirty="0"/>
              <a:t>在代码块层面理解代码的语义</a:t>
            </a:r>
            <a:endParaRPr lang="zh-CN" altLang="en-US" dirty="0"/>
          </a:p>
          <a:p>
            <a:pPr fontAlgn="auto">
              <a:lnSpc>
                <a:spcPct val="130000"/>
              </a:lnSpc>
            </a:pPr>
            <a:r>
              <a:rPr lang="en-US" altLang="zh-CN" sz="2000" b="0" u="sng" dirty="0"/>
              <a:t>该代码块由一组嵌套语句组成，通过对这些语句的语义以及代码块上下文的理解，可知该代码块的功能是实现便签的修改和保存</a:t>
            </a:r>
            <a:r>
              <a:rPr lang="en-US" altLang="zh-CN" sz="2000" b="0" dirty="0"/>
              <a:t>。具体的实现途径为：通过调用“isWorthSavingO)”和“existInDatabase()”方法判定便签是否需要保存。如果需要保存即“（isWorthSaving O)==1）”且便签没有在数据库中，则判断“mNoteld”是否和新创建的便签的标识符相一致，如果不一致则返回false；否则进行同步。如果便签挂件的标识、类型和状态合法，则调用桌面挂件管理函数并返回true。</a:t>
            </a:r>
            <a:endParaRPr lang="en-US" altLang="zh-CN" sz="2000" b="0" dirty="0"/>
          </a:p>
          <a:p>
            <a:pPr fontAlgn="auto">
              <a:lnSpc>
                <a:spcPct val="130000"/>
              </a:lnSpc>
            </a:pPr>
            <a:r>
              <a:rPr lang="en-US" altLang="zh-CN" sz="2000" dirty="0"/>
              <a:t>上述代码块体现了开发者的以下设计意图：将便签修改、同步</a:t>
            </a:r>
            <a:endParaRPr lang="en-US" altLang="zh-CN" sz="2000" dirty="0"/>
          </a:p>
          <a:p>
            <a:pPr fontAlgn="auto">
              <a:lnSpc>
                <a:spcPct val="130000"/>
              </a:lnSpc>
            </a:pPr>
            <a:r>
              <a:rPr lang="en-US" altLang="zh-CN" sz="2000" dirty="0"/>
              <a:t>和便签挂件修改等这些功能相似、内聚度高的代码组织在一起.通过对便签数据的比对，实现小米便签修改的功能。这种处理方式在一定程度上提高了代码的可读性和可维护性。</a:t>
            </a:r>
            <a:endParaRPr lang="en-US" altLang="zh-CN" sz="2000" dirty="0"/>
          </a:p>
        </p:txBody>
      </p:sp>
      <p:sp>
        <p:nvSpPr>
          <p:cNvPr id="9218" name="标题 1"/>
          <p:cNvSpPr>
            <a:spLocks noGrp="1"/>
          </p:cNvSpPr>
          <p:nvPr>
            <p:ph type="title"/>
          </p:nvPr>
        </p:nvSpPr>
        <p:spPr>
          <a:xfrm>
            <a:off x="457200" y="274638"/>
            <a:ext cx="8229600" cy="1143000"/>
          </a:xfrm>
        </p:spPr>
        <p:txBody>
          <a:bodyPr/>
          <a:lstStyle/>
          <a:p>
            <a:r>
              <a:rPr lang="zh-CN" altLang="en-US" dirty="0"/>
              <a:t>标注开源代码</a:t>
            </a:r>
            <a:endParaRPr lang="zh-CN" altLang="en-US" dirty="0"/>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343895"/>
            <a:ext cx="9209405" cy="4704715"/>
          </a:xfrm>
        </p:spPr>
        <p:txBody>
          <a:bodyPr>
            <a:normAutofit fontScale="97500"/>
          </a:bodyPr>
          <a:lstStyle/>
          <a:p>
            <a:r>
              <a:rPr lang="zh-CN" altLang="en-US" dirty="0"/>
              <a:t>对代码块进行标注</a:t>
            </a:r>
            <a:endParaRPr lang="en-US" altLang="zh-CN" dirty="0"/>
          </a:p>
          <a:p>
            <a:pPr lvl="0">
              <a:buClr>
                <a:srgbClr val="2DA2BF"/>
              </a:buClr>
            </a:pPr>
            <a:r>
              <a:rPr lang="zh-CN" sz="200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对</a:t>
            </a:r>
            <a:r>
              <a:rPr sz="200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sz="200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NoteEditActivity”类中方法onEditTextDeleteO</a:t>
            </a:r>
            <a:r>
              <a:rPr lang="en-US" sz="200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sz="200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中的重要语句块注释</a:t>
            </a:r>
            <a:endParaRPr sz="200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lvl="0">
              <a:buClr>
                <a:srgbClr val="2DA2BF"/>
              </a:buClr>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如果编辑文本块的索引值为0则继续编辑当前索引指向的文本块，否则编辑前一行（当前索引值-1）的文本块</a:t>
            </a: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endPar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lvl="0">
              <a:buClr>
                <a:srgbClr val="2DA2BF"/>
              </a:buClr>
            </a:pP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if(index ==0){</a:t>
            </a: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endPar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edit=(</a:t>
            </a:r>
            <a:r>
              <a:rPr sz="2400" b="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NoteEditText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endPar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r>
              <a:rPr sz="2400" b="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mEditTextList.getChildAt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(0).findViewById(</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sym typeface="+mn-ea"/>
              </a:rPr>
              <a:t>R.id.et edit text);</a:t>
            </a:r>
            <a:endPar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}else{</a:t>
            </a:r>
            <a:endPar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edit=(</a:t>
            </a:r>
            <a:r>
              <a:rPr sz="2400" b="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NoteEditText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endPar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r>
              <a:rPr sz="2400" b="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mEditTextList.getChildAt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(index</a:t>
            </a: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1).</a:t>
            </a:r>
            <a:r>
              <a:rPr sz="2400" b="0" dirty="0" err="1">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findViewById</a:t>
            </a: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R.id.et edit text)</a:t>
            </a: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endParaRPr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109855" lvl="0" indent="0">
              <a:buClr>
                <a:srgbClr val="2DA2BF"/>
              </a:buClr>
              <a:buNone/>
            </a:pPr>
            <a:r>
              <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  }</a:t>
            </a:r>
            <a:endParaRPr lang="en-US" sz="24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a:xfrm>
            <a:off x="179512" y="200895"/>
            <a:ext cx="8229600" cy="1143000"/>
          </a:xfrm>
        </p:spPr>
        <p:txBody>
          <a:bodyPr/>
          <a:lstStyle/>
          <a:p>
            <a:r>
              <a:rPr lang="zh-CN" altLang="en-US" dirty="0"/>
              <a:t>标注开源代码</a:t>
            </a:r>
            <a:endParaRPr lang="zh-CN" altLang="en-US" dirty="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17638"/>
            <a:ext cx="8229600" cy="4973955"/>
          </a:xfrm>
        </p:spPr>
        <p:txBody>
          <a:bodyPr>
            <a:normAutofit/>
          </a:bodyPr>
          <a:lstStyle/>
          <a:p>
            <a:r>
              <a:rPr lang="zh-CN" altLang="en-US" dirty="0"/>
              <a:t>在语句层面理解代码的语义</a:t>
            </a:r>
            <a:endParaRPr lang="zh-CN" altLang="en-US" dirty="0"/>
          </a:p>
          <a:p>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在“NoteEditActivity”类的“updateWidgetO”方法中有以下一组Java语句。通过对语句自身的语法和语义以及语句上下文的理解，可知每条语句具有如下的内涵信息。</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0" dirty="0">
                <a:latin typeface="Times New Roman" panose="02020603050405020304" pitchFamily="18" charset="0"/>
                <a:ea typeface="宋体" panose="02010600030101010101" pitchFamily="2" charset="-122"/>
                <a:cs typeface="Times New Roman" panose="02020603050405020304" pitchFamily="18" charset="0"/>
              </a:rPr>
              <a:t>1、语句：“if(mWorkingNote.getWidgetTypeO) Notes.TYPE_WIDGET2X);”旨在判断当前工作便签的桌面挂件的类型是否为“Notes.TYPE WIDGET 2X”。</a:t>
            </a:r>
            <a:endParaRPr lang="zh-CN" altLang="en-US" sz="16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0" dirty="0">
                <a:latin typeface="Times New Roman" panose="02020603050405020304" pitchFamily="18" charset="0"/>
                <a:ea typeface="宋体" panose="02010600030101010101" pitchFamily="2" charset="-122"/>
                <a:cs typeface="Times New Roman" panose="02020603050405020304" pitchFamily="18" charset="0"/>
              </a:rPr>
              <a:t>2、语句“intent.setClass(this,NoteWidgetProvider_2x.class);”旨在指定“Intent”对象的目的组件为“NoteWidgetProvide_2X”。</a:t>
            </a:r>
            <a:endParaRPr lang="zh-CN" altLang="en-US" sz="16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0" dirty="0">
                <a:latin typeface="Times New Roman" panose="02020603050405020304" pitchFamily="18" charset="0"/>
                <a:ea typeface="宋体" panose="02010600030101010101" pitchFamily="2" charset="-122"/>
                <a:cs typeface="Times New Roman" panose="02020603050405020304" pitchFamily="18" charset="0"/>
              </a:rPr>
              <a:t>3、语句“intent.putExtra(AppWidgetManager.EXTRA_APPWIDGET_IDS, new int[] {mWorkingNote.getWidgetIdO;})”旨在指定“Intent”对象的附加属性，将挂件的标识符写入到Intent中。</a:t>
            </a:r>
            <a:endParaRPr lang="zh-CN" altLang="en-US" sz="16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0" dirty="0">
                <a:latin typeface="Times New Roman" panose="02020603050405020304" pitchFamily="18" charset="0"/>
                <a:ea typeface="宋体" panose="02010600030101010101" pitchFamily="2" charset="-122"/>
                <a:cs typeface="Times New Roman" panose="02020603050405020304" pitchFamily="18" charset="0"/>
              </a:rPr>
              <a:t>4、语句“sendBroadcast(intent)；”旨在将通过广播方式将“Intent”对象发送出去以启动相应的Activity。</a:t>
            </a:r>
            <a:endParaRPr lang="zh-CN" altLang="en-US" sz="16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对语句进行标注</a:t>
            </a:r>
            <a:endParaRPr lang="en-US" altLang="zh-CN" dirty="0"/>
          </a:p>
          <a:p>
            <a:r>
              <a:rPr lang="zh-CN" altLang="en-US" sz="2000" b="0" dirty="0"/>
              <a:t>“NoteEditActivity”类中封装有方法initActivityState</a:t>
            </a:r>
            <a:r>
              <a:rPr lang="en-US" altLang="zh-CN" sz="2000" b="0" dirty="0"/>
              <a:t>()</a:t>
            </a:r>
            <a:r>
              <a:rPr lang="zh-CN" altLang="en-US" sz="2000" b="0" dirty="0"/>
              <a:t>，该方法有一条关键语句用于实现将工作便签转换为通话记录便签的功能。该语句对于理解整个方法非常重要，为了加强对该语句的理解，需要对其进行注释。</a:t>
            </a:r>
            <a:endParaRPr lang="zh-CN" altLang="en-US" sz="2000" b="0" dirty="0"/>
          </a:p>
          <a:p>
            <a:endParaRPr lang="zh-CN" altLang="en-US" sz="2000" b="0" dirty="0"/>
          </a:p>
          <a:p>
            <a:r>
              <a:rPr lang="en-US" altLang="zh-CN" sz="2000" b="0" dirty="0"/>
              <a:t>......</a:t>
            </a:r>
            <a:endParaRPr lang="zh-CN" altLang="en-US" sz="2000" b="0" dirty="0"/>
          </a:p>
          <a:p>
            <a:r>
              <a:rPr lang="zh-CN" altLang="en-US" sz="1800" b="0" dirty="0"/>
              <a:t>mWorkingNote.convertToCallNote(phoneNumber,callDate);//将工作便签转换为通话记录便签</a:t>
            </a:r>
            <a:endParaRPr lang="zh-CN" altLang="en-US" sz="1800" b="0" dirty="0"/>
          </a:p>
          <a:p>
            <a:r>
              <a:rPr lang="zh-CN" altLang="en-US" sz="2000" b="0" dirty="0"/>
              <a:t>......</a:t>
            </a:r>
            <a:endParaRPr lang="zh-CN" altLang="en-US"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对语句进行标注</a:t>
            </a:r>
            <a:endParaRPr lang="en-US" altLang="zh-CN" dirty="0"/>
          </a:p>
          <a:p>
            <a:r>
              <a:rPr lang="zh-CN" altLang="en-US" sz="2000" b="0" dirty="0"/>
              <a:t>“NoteEditActivity”类封装有方法onClick</a:t>
            </a:r>
            <a:r>
              <a:rPr lang="en-US" altLang="zh-CN" sz="2000" b="0" dirty="0"/>
              <a:t>()</a:t>
            </a:r>
            <a:r>
              <a:rPr lang="zh-CN" altLang="en-US" sz="2000" b="0" dirty="0"/>
              <a:t>，该方法有一条关键语句用于实现切换工作便签模式的功能。该语句对于理解整个方法非常重要，为了加强对该语句的理解，需要对其进行注释。</a:t>
            </a:r>
            <a:endParaRPr lang="en-US" altLang="zh-CN" sz="2000" b="0" dirty="0"/>
          </a:p>
          <a:p>
            <a:pPr marL="109855" indent="0">
              <a:buNone/>
            </a:pPr>
            <a:endParaRPr lang="en-US" altLang="zh-CN" sz="2000" b="0" dirty="0"/>
          </a:p>
          <a:p>
            <a:pPr marL="109855" indent="0">
              <a:buNone/>
            </a:pPr>
            <a:r>
              <a:rPr lang="en-US" altLang="zh-CN" sz="2000" b="0" dirty="0"/>
              <a:t>   .......</a:t>
            </a:r>
            <a:endParaRPr lang="zh-CN" altLang="en-US" sz="2000" b="0" dirty="0"/>
          </a:p>
          <a:p>
            <a:r>
              <a:rPr lang="zh-CN" altLang="en-US" sz="2000" b="0" dirty="0"/>
              <a:t>switchToListMode(mWorkingNote.getContent</a:t>
            </a:r>
            <a:r>
              <a:rPr lang="en-US" altLang="zh-CN" sz="2000" b="0" dirty="0"/>
              <a:t>())</a:t>
            </a:r>
            <a:r>
              <a:rPr lang="zh-CN" altLang="en-US" sz="2000" b="0" dirty="0"/>
              <a:t>；//转换工作便签模式</a:t>
            </a:r>
            <a:endParaRPr lang="zh-CN" altLang="en-US" sz="2000" b="0" dirty="0"/>
          </a:p>
          <a:p>
            <a:r>
              <a:rPr lang="en-US" altLang="zh-CN" sz="2000" b="0" dirty="0"/>
              <a:t>.......</a:t>
            </a:r>
            <a:endParaRPr lang="en-US" altLang="zh-CN"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对语句进行标注</a:t>
            </a:r>
            <a:endParaRPr lang="en-US" altLang="zh-CN" dirty="0"/>
          </a:p>
          <a:p>
            <a:r>
              <a:rPr lang="zh-CN" altLang="en-US" sz="2000" b="0" dirty="0"/>
              <a:t>“NoteEditActivity”类封装有方getHighlightQueryResult</a:t>
            </a:r>
            <a:r>
              <a:rPr lang="en-US" altLang="zh-CN" sz="2000" b="0" dirty="0"/>
              <a:t>()</a:t>
            </a:r>
            <a:r>
              <a:rPr lang="zh-CN" altLang="en-US" sz="2000" b="0" dirty="0"/>
              <a:t>,该方法有一条关键语句用于实现在全部文本中匹配正则表达式的功能。该语句对于理解整个方法非常重要，为了加强对该语句的理解，需要对其进行注释。</a:t>
            </a:r>
            <a:endParaRPr lang="en-US" altLang="zh-CN" sz="2000" b="0" dirty="0"/>
          </a:p>
          <a:p>
            <a:endParaRPr lang="zh-CN" altLang="en-US" sz="2000" b="0" dirty="0"/>
          </a:p>
          <a:p>
            <a:r>
              <a:rPr lang="en-US" altLang="zh-CN" sz="2000" b="0" dirty="0"/>
              <a:t>.......</a:t>
            </a:r>
            <a:endParaRPr lang="zh-CN" altLang="en-US" sz="2000" b="0" dirty="0"/>
          </a:p>
          <a:p>
            <a:r>
              <a:rPr lang="zh-CN" altLang="en-US" sz="2000" b="0" dirty="0"/>
              <a:t>Matcher m= mPattern.matcher(fullText)；//在全部文本中匹配正则表达式</a:t>
            </a:r>
            <a:endParaRPr lang="zh-CN" altLang="en-US" sz="2000" b="0" dirty="0"/>
          </a:p>
          <a:p>
            <a:r>
              <a:rPr lang="en-US" altLang="zh-CN" sz="2000" b="0" dirty="0"/>
              <a:t>.......</a:t>
            </a:r>
            <a:endParaRPr lang="en-US" altLang="zh-CN" sz="2000" b="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rgbClr val="FF0000"/>
                </a:solidFill>
              </a:rPr>
              <a:t>维护开源软件</a:t>
            </a:r>
            <a:endParaRPr lang="zh-CN" altLang="en-US" dirty="0">
              <a:solidFill>
                <a:srgbClr val="FF0000"/>
              </a:solidFill>
            </a:endParaRP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395605" y="-317"/>
            <a:ext cx="8229600" cy="1143000"/>
          </a:xfrm>
        </p:spPr>
        <p:txBody>
          <a:bodyPr/>
          <a:lstStyle/>
          <a:p>
            <a:r>
              <a:rPr lang="zh-CN" altLang="en-US" dirty="0"/>
              <a:t>维护开源软件</a:t>
            </a:r>
            <a:endParaRPr lang="zh-CN" altLang="en-US" dirty="0"/>
          </a:p>
        </p:txBody>
      </p:sp>
      <p:sp>
        <p:nvSpPr>
          <p:cNvPr id="4" name="内容占位符 3"/>
          <p:cNvSpPr>
            <a:spLocks noGrp="1"/>
          </p:cNvSpPr>
          <p:nvPr>
            <p:ph idx="1"/>
          </p:nvPr>
        </p:nvSpPr>
        <p:spPr>
          <a:xfrm>
            <a:off x="-468630" y="1484630"/>
            <a:ext cx="3587750" cy="1017905"/>
          </a:xfrm>
        </p:spPr>
        <p:txBody>
          <a:bodyPr>
            <a:normAutofit/>
          </a:bodyPr>
          <a:lstStyle/>
          <a:p>
            <a:pPr marL="914400" lvl="3" indent="0" algn="l">
              <a:buNone/>
            </a:pPr>
            <a:r>
              <a:rPr lang="zh-CN" altLang="en-US"/>
              <a:t>1.用例图</a:t>
            </a:r>
            <a:endParaRPr lang="zh-CN" altLang="en-US"/>
          </a:p>
        </p:txBody>
      </p:sp>
      <p:pic>
        <p:nvPicPr>
          <p:cNvPr id="2" name="图片 2"/>
          <p:cNvPicPr>
            <a:picLocks noChangeAspect="1"/>
          </p:cNvPicPr>
          <p:nvPr>
            <p:custDataLst>
              <p:tags r:id="rId1"/>
            </p:custDataLst>
          </p:nvPr>
        </p:nvPicPr>
        <p:blipFill>
          <a:blip r:embed="rId2"/>
          <a:stretch>
            <a:fillRect/>
          </a:stretch>
        </p:blipFill>
        <p:spPr>
          <a:xfrm>
            <a:off x="539433" y="2708910"/>
            <a:ext cx="3319145" cy="2503170"/>
          </a:xfrm>
          <a:prstGeom prst="rect">
            <a:avLst/>
          </a:prstGeom>
          <a:noFill/>
          <a:ln>
            <a:noFill/>
          </a:ln>
        </p:spPr>
      </p:pic>
      <p:sp>
        <p:nvSpPr>
          <p:cNvPr id="3" name="文本框 2"/>
          <p:cNvSpPr txBox="1"/>
          <p:nvPr/>
        </p:nvSpPr>
        <p:spPr>
          <a:xfrm>
            <a:off x="4530725" y="1484630"/>
            <a:ext cx="1925955" cy="383540"/>
          </a:xfrm>
          <a:prstGeom prst="rect">
            <a:avLst/>
          </a:prstGeom>
          <a:noFill/>
        </p:spPr>
        <p:txBody>
          <a:bodyPr wrap="square" rtlCol="0">
            <a:spAutoFit/>
          </a:bodyPr>
          <a:p>
            <a:r>
              <a:rPr lang="zh-CN" altLang="en-US" sz="1900">
                <a:solidFill>
                  <a:schemeClr val="tx1">
                    <a:lumMod val="95000"/>
                    <a:lumOff val="5000"/>
                  </a:schemeClr>
                </a:solidFill>
                <a:latin typeface="微软雅黑" panose="020B0503020204020204" pitchFamily="34" charset="-122"/>
                <a:ea typeface="微软雅黑" panose="020B0503020204020204" pitchFamily="34" charset="-122"/>
              </a:rPr>
              <a:t>2.用例描述</a:t>
            </a:r>
            <a:endParaRPr lang="zh-CN" altLang="en-US"/>
          </a:p>
        </p:txBody>
      </p:sp>
      <p:sp>
        <p:nvSpPr>
          <p:cNvPr id="5" name="文本框 4"/>
          <p:cNvSpPr txBox="1"/>
          <p:nvPr/>
        </p:nvSpPr>
        <p:spPr>
          <a:xfrm>
            <a:off x="4530725" y="1628775"/>
            <a:ext cx="4156075" cy="5231130"/>
          </a:xfrm>
          <a:prstGeom prst="rect">
            <a:avLst/>
          </a:prstGeom>
          <a:noFill/>
        </p:spPr>
        <p:txBody>
          <a:bodyPr wrap="square" rtlCol="0">
            <a:spAutoFit/>
          </a:bodyPr>
          <a:p>
            <a:endParaRPr lang="zh-CN" altLang="en-US" sz="1400"/>
          </a:p>
          <a:p>
            <a:r>
              <a:rPr lang="zh-CN" altLang="en-US" sz="1600"/>
              <a:t>①添加图片</a:t>
            </a:r>
            <a:endParaRPr lang="zh-CN" altLang="en-US" sz="1600"/>
          </a:p>
          <a:p>
            <a:r>
              <a:rPr lang="zh-CN" altLang="en-US" sz="1600"/>
              <a:t>用例描述：</a:t>
            </a:r>
            <a:endParaRPr lang="zh-CN" altLang="en-US" sz="1600"/>
          </a:p>
          <a:p>
            <a:r>
              <a:rPr lang="zh-CN" altLang="en-US" sz="1600"/>
              <a:t>基本交互动作：</a:t>
            </a:r>
            <a:endParaRPr lang="zh-CN" altLang="en-US" sz="1600"/>
          </a:p>
          <a:p>
            <a:r>
              <a:rPr lang="zh-CN" altLang="en-US" sz="1600"/>
              <a:t>1.用户点击添加图片按钮。</a:t>
            </a:r>
            <a:endParaRPr lang="zh-CN" altLang="en-US" sz="1600"/>
          </a:p>
          <a:p>
            <a:r>
              <a:rPr lang="zh-CN" altLang="en-US" sz="1600"/>
              <a:t>2.手机打开相册，判断图片是否存在。</a:t>
            </a:r>
            <a:endParaRPr lang="zh-CN" altLang="en-US" sz="1600"/>
          </a:p>
          <a:p>
            <a:r>
              <a:rPr lang="zh-CN" altLang="en-US" sz="1600"/>
              <a:t>3.图片存在则返回图片的路径。</a:t>
            </a:r>
            <a:endParaRPr lang="zh-CN" altLang="en-US" sz="1600"/>
          </a:p>
          <a:p>
            <a:r>
              <a:rPr lang="zh-CN" altLang="en-US" sz="1600"/>
              <a:t>4.在编辑光标处插入要添加的图片。</a:t>
            </a:r>
            <a:endParaRPr lang="zh-CN" altLang="en-US" sz="1600"/>
          </a:p>
          <a:p>
            <a:r>
              <a:rPr lang="zh-CN" altLang="en-US" sz="1600"/>
              <a:t>5.更新数据库的数据</a:t>
            </a:r>
            <a:endParaRPr lang="zh-CN" altLang="en-US" sz="1600"/>
          </a:p>
          <a:p>
            <a:r>
              <a:rPr lang="zh-CN" altLang="en-US" sz="1600"/>
              <a:t>扩展交互动作:</a:t>
            </a:r>
            <a:endParaRPr lang="zh-CN" altLang="en-US" sz="1600"/>
          </a:p>
          <a:p>
            <a:r>
              <a:rPr lang="zh-CN" altLang="en-US" sz="1600"/>
              <a:t>2a.没有可以添加的图片。</a:t>
            </a:r>
            <a:endParaRPr lang="zh-CN" altLang="en-US" sz="1600"/>
          </a:p>
          <a:p>
            <a:r>
              <a:rPr lang="zh-CN" altLang="en-US" sz="1600"/>
              <a:t>2a1 取消添加图片。</a:t>
            </a:r>
            <a:endParaRPr lang="zh-CN" altLang="en-US" sz="1600"/>
          </a:p>
          <a:p>
            <a:r>
              <a:rPr lang="zh-CN" altLang="en-US" sz="1600"/>
              <a:t>②统计便签数</a:t>
            </a:r>
            <a:endParaRPr lang="zh-CN" altLang="en-US" sz="1600"/>
          </a:p>
          <a:p>
            <a:r>
              <a:rPr lang="zh-CN" altLang="en-US" sz="1600"/>
              <a:t>用例描述：</a:t>
            </a:r>
            <a:endParaRPr lang="zh-CN" altLang="en-US" sz="1600"/>
          </a:p>
          <a:p>
            <a:r>
              <a:rPr lang="zh-CN" altLang="en-US" sz="1600"/>
              <a:t>1.用例名称：添加string按钮</a:t>
            </a:r>
            <a:endParaRPr lang="zh-CN" altLang="en-US" sz="1600"/>
          </a:p>
          <a:p>
            <a:r>
              <a:rPr lang="zh-CN" altLang="en-US" sz="1600"/>
              <a:t>2.用例功能：添加一个string按钮，用来展示目前共有多少个便签数</a:t>
            </a:r>
            <a:endParaRPr lang="zh-CN" altLang="en-US" sz="1600"/>
          </a:p>
          <a:p>
            <a:r>
              <a:rPr lang="zh-CN" altLang="en-US" sz="1600"/>
              <a:t>基本交互动作：</a:t>
            </a:r>
            <a:endParaRPr lang="zh-CN" altLang="en-US" sz="1600"/>
          </a:p>
          <a:p>
            <a:r>
              <a:rPr lang="zh-CN" altLang="en-US" sz="1600"/>
              <a:t>1.用户点击string按钮。</a:t>
            </a:r>
            <a:endParaRPr lang="zh-CN" altLang="en-US" sz="1600"/>
          </a:p>
          <a:p>
            <a:r>
              <a:rPr lang="zh-CN" altLang="en-US" sz="1600"/>
              <a:t>2.系统统计目前便签总数。</a:t>
            </a:r>
            <a:endParaRPr lang="zh-CN" altLang="en-US" sz="1600"/>
          </a:p>
          <a:p>
            <a:r>
              <a:rPr lang="zh-CN" altLang="en-US" sz="1600"/>
              <a:t>3.通过弹窗显示：目前共有便签数量。</a:t>
            </a:r>
            <a:endParaRPr lang="zh-CN" altLang="en-US" sz="1600"/>
          </a:p>
        </p:txBody>
      </p:sp>
      <p:sp>
        <p:nvSpPr>
          <p:cNvPr id="6" name="文本框 5"/>
          <p:cNvSpPr txBox="1"/>
          <p:nvPr/>
        </p:nvSpPr>
        <p:spPr>
          <a:xfrm>
            <a:off x="395605" y="915035"/>
            <a:ext cx="3973830" cy="460375"/>
          </a:xfrm>
          <a:prstGeom prst="rect">
            <a:avLst/>
          </a:prstGeom>
          <a:noFill/>
        </p:spPr>
        <p:txBody>
          <a:bodyPr wrap="square" rtlCol="0">
            <a:spAutoFit/>
          </a:bodyPr>
          <a:p>
            <a:r>
              <a:rPr lang="zh-CN" altLang="en-US" b="1"/>
              <a:t>一、软件维护需求描述</a:t>
            </a:r>
            <a:endParaRPr lang="zh-CN" altLang="en-US" b="1"/>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395605" y="-317"/>
            <a:ext cx="8229600" cy="1143000"/>
          </a:xfrm>
        </p:spPr>
        <p:txBody>
          <a:bodyPr/>
          <a:lstStyle/>
          <a:p>
            <a:r>
              <a:rPr lang="zh-CN" altLang="en-US" dirty="0"/>
              <a:t>维护开源软件</a:t>
            </a:r>
            <a:endParaRPr lang="zh-CN" altLang="en-US" dirty="0"/>
          </a:p>
        </p:txBody>
      </p:sp>
      <p:sp>
        <p:nvSpPr>
          <p:cNvPr id="4" name="内容占位符 3"/>
          <p:cNvSpPr>
            <a:spLocks noGrp="1"/>
          </p:cNvSpPr>
          <p:nvPr>
            <p:ph idx="1"/>
          </p:nvPr>
        </p:nvSpPr>
        <p:spPr>
          <a:xfrm>
            <a:off x="-324485" y="1557020"/>
            <a:ext cx="7359015" cy="4526280"/>
          </a:xfrm>
        </p:spPr>
        <p:txBody>
          <a:bodyPr>
            <a:normAutofit/>
          </a:bodyPr>
          <a:lstStyle/>
          <a:p>
            <a:pPr marL="914400" lvl="3" indent="0" algn="l">
              <a:buNone/>
            </a:pPr>
            <a:r>
              <a:rPr lang="zh-CN" altLang="en-US"/>
              <a:t>1 、用例顺序图（添加图片）</a:t>
            </a:r>
            <a:endParaRPr lang="zh-CN" altLang="en-US"/>
          </a:p>
        </p:txBody>
      </p:sp>
      <p:sp>
        <p:nvSpPr>
          <p:cNvPr id="6" name="文本框 5"/>
          <p:cNvSpPr txBox="1"/>
          <p:nvPr/>
        </p:nvSpPr>
        <p:spPr>
          <a:xfrm>
            <a:off x="467360" y="908685"/>
            <a:ext cx="3973830" cy="460375"/>
          </a:xfrm>
          <a:prstGeom prst="rect">
            <a:avLst/>
          </a:prstGeom>
          <a:noFill/>
        </p:spPr>
        <p:txBody>
          <a:bodyPr wrap="square" rtlCol="0">
            <a:spAutoFit/>
          </a:bodyPr>
          <a:p>
            <a:r>
              <a:rPr lang="zh-CN" altLang="en-US" b="1"/>
              <a:t>二、软件维护需求分析</a:t>
            </a:r>
            <a:endParaRPr lang="zh-CN" altLang="en-US" b="1"/>
          </a:p>
        </p:txBody>
      </p:sp>
      <p:pic>
        <p:nvPicPr>
          <p:cNvPr id="7" name="图片 4"/>
          <p:cNvPicPr>
            <a:picLocks noChangeAspect="1"/>
          </p:cNvPicPr>
          <p:nvPr>
            <p:custDataLst>
              <p:tags r:id="rId1"/>
            </p:custDataLst>
          </p:nvPr>
        </p:nvPicPr>
        <p:blipFill>
          <a:blip r:embed="rId2"/>
          <a:stretch>
            <a:fillRect/>
          </a:stretch>
        </p:blipFill>
        <p:spPr>
          <a:xfrm>
            <a:off x="2771775" y="2636838"/>
            <a:ext cx="3462020" cy="2691765"/>
          </a:xfrm>
          <a:prstGeom prst="rect">
            <a:avLst/>
          </a:prstGeom>
          <a:noFill/>
          <a:ln>
            <a:noFill/>
          </a:ln>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395605" y="-317"/>
            <a:ext cx="8229600" cy="1143000"/>
          </a:xfrm>
        </p:spPr>
        <p:txBody>
          <a:bodyPr/>
          <a:lstStyle/>
          <a:p>
            <a:r>
              <a:rPr lang="zh-CN" altLang="en-US" dirty="0"/>
              <a:t>维护开源软件</a:t>
            </a:r>
            <a:endParaRPr lang="zh-CN" altLang="en-US" dirty="0"/>
          </a:p>
        </p:txBody>
      </p:sp>
      <p:sp>
        <p:nvSpPr>
          <p:cNvPr id="4" name="内容占位符 3"/>
          <p:cNvSpPr>
            <a:spLocks noGrp="1"/>
          </p:cNvSpPr>
          <p:nvPr>
            <p:ph idx="1"/>
          </p:nvPr>
        </p:nvSpPr>
        <p:spPr>
          <a:xfrm>
            <a:off x="-252095" y="1700530"/>
            <a:ext cx="7359015" cy="4526280"/>
          </a:xfrm>
        </p:spPr>
        <p:txBody>
          <a:bodyPr>
            <a:normAutofit/>
          </a:bodyPr>
          <a:lstStyle/>
          <a:p>
            <a:pPr marL="914400" lvl="3" indent="0" algn="l">
              <a:buNone/>
            </a:pPr>
            <a:r>
              <a:rPr lang="zh-CN" altLang="en-US"/>
              <a:t>1、 用例顺序图（统计便签数）</a:t>
            </a:r>
            <a:endParaRPr lang="zh-CN" altLang="en-US"/>
          </a:p>
        </p:txBody>
      </p:sp>
      <p:sp>
        <p:nvSpPr>
          <p:cNvPr id="6" name="文本框 5"/>
          <p:cNvSpPr txBox="1"/>
          <p:nvPr/>
        </p:nvSpPr>
        <p:spPr>
          <a:xfrm>
            <a:off x="467360" y="908685"/>
            <a:ext cx="3973830" cy="460375"/>
          </a:xfrm>
          <a:prstGeom prst="rect">
            <a:avLst/>
          </a:prstGeom>
          <a:noFill/>
        </p:spPr>
        <p:txBody>
          <a:bodyPr wrap="square" rtlCol="0">
            <a:spAutoFit/>
          </a:bodyPr>
          <a:p>
            <a:r>
              <a:rPr lang="zh-CN" altLang="en-US" b="1"/>
              <a:t>二、软件维护需求分析</a:t>
            </a:r>
            <a:endParaRPr lang="zh-CN" altLang="en-US" b="1"/>
          </a:p>
        </p:txBody>
      </p:sp>
      <p:pic>
        <p:nvPicPr>
          <p:cNvPr id="2" name="图片 4" descr="bb996f19d24738a1181f72524eb1c70"/>
          <p:cNvPicPr>
            <a:picLocks noChangeAspect="1"/>
          </p:cNvPicPr>
          <p:nvPr>
            <p:custDataLst>
              <p:tags r:id="rId1"/>
            </p:custDataLst>
          </p:nvPr>
        </p:nvPicPr>
        <p:blipFill>
          <a:blip r:embed="rId2"/>
          <a:stretch>
            <a:fillRect/>
          </a:stretch>
        </p:blipFill>
        <p:spPr>
          <a:xfrm>
            <a:off x="467360" y="2348865"/>
            <a:ext cx="7767320" cy="3551555"/>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395605" y="-317"/>
            <a:ext cx="8229600" cy="1143000"/>
          </a:xfrm>
        </p:spPr>
        <p:txBody>
          <a:bodyPr/>
          <a:lstStyle/>
          <a:p>
            <a:r>
              <a:rPr lang="zh-CN" altLang="en-US" dirty="0"/>
              <a:t>维护开源软件</a:t>
            </a:r>
            <a:endParaRPr lang="zh-CN" altLang="en-US" dirty="0"/>
          </a:p>
        </p:txBody>
      </p:sp>
      <p:sp>
        <p:nvSpPr>
          <p:cNvPr id="4" name="内容占位符 3"/>
          <p:cNvSpPr>
            <a:spLocks noGrp="1"/>
          </p:cNvSpPr>
          <p:nvPr>
            <p:ph idx="1"/>
          </p:nvPr>
        </p:nvSpPr>
        <p:spPr>
          <a:xfrm>
            <a:off x="-252095" y="1700530"/>
            <a:ext cx="7359015" cy="4526280"/>
          </a:xfrm>
        </p:spPr>
        <p:txBody>
          <a:bodyPr>
            <a:normAutofit/>
          </a:bodyPr>
          <a:lstStyle/>
          <a:p>
            <a:pPr marL="914400" lvl="3" indent="0" algn="l">
              <a:buNone/>
            </a:pPr>
            <a:r>
              <a:rPr lang="en-US" altLang="zh-CN"/>
              <a:t>2</a:t>
            </a:r>
            <a:r>
              <a:rPr lang="zh-CN" altLang="en-US"/>
              <a:t>、分析类图</a:t>
            </a:r>
            <a:endParaRPr lang="zh-CN" altLang="en-US"/>
          </a:p>
        </p:txBody>
      </p:sp>
      <p:sp>
        <p:nvSpPr>
          <p:cNvPr id="6" name="文本框 5"/>
          <p:cNvSpPr txBox="1"/>
          <p:nvPr/>
        </p:nvSpPr>
        <p:spPr>
          <a:xfrm>
            <a:off x="395605" y="915035"/>
            <a:ext cx="3973830" cy="460375"/>
          </a:xfrm>
          <a:prstGeom prst="rect">
            <a:avLst/>
          </a:prstGeom>
          <a:noFill/>
        </p:spPr>
        <p:txBody>
          <a:bodyPr wrap="square" rtlCol="0">
            <a:spAutoFit/>
          </a:bodyPr>
          <a:p>
            <a:r>
              <a:rPr lang="zh-CN" altLang="en-US" b="1"/>
              <a:t>二、软件维护需求分析</a:t>
            </a:r>
            <a:endParaRPr lang="zh-CN" altLang="en-US" b="1"/>
          </a:p>
        </p:txBody>
      </p:sp>
      <p:graphicFrame>
        <p:nvGraphicFramePr>
          <p:cNvPr id="2" name="对象 -2147482623"/>
          <p:cNvGraphicFramePr/>
          <p:nvPr>
            <p:custDataLst>
              <p:tags r:id="rId1"/>
            </p:custDataLst>
          </p:nvPr>
        </p:nvGraphicFramePr>
        <p:xfrm>
          <a:off x="971550" y="2214245"/>
          <a:ext cx="6739890" cy="4095750"/>
        </p:xfrm>
        <a:graphic>
          <a:graphicData uri="http://schemas.openxmlformats.org/presentationml/2006/ole">
            <mc:AlternateContent xmlns:mc="http://schemas.openxmlformats.org/markup-compatibility/2006">
              <mc:Choice xmlns:v="urn:schemas-microsoft-com:vml" Requires="v">
                <p:oleObj spid="_x0000_s3076" name="" r:id="rId2" imgW="7630795" imgH="3515995" progId="Visio.Drawing.15">
                  <p:embed/>
                </p:oleObj>
              </mc:Choice>
              <mc:Fallback>
                <p:oleObj name="" r:id="rId2" imgW="7630795" imgH="3515995" progId="Visio.Drawing.15">
                  <p:embed/>
                  <p:pic>
                    <p:nvPicPr>
                      <p:cNvPr id="0" name="图片 3075"/>
                      <p:cNvPicPr/>
                      <p:nvPr/>
                    </p:nvPicPr>
                    <p:blipFill>
                      <a:blip r:embed="rId3"/>
                      <a:stretch>
                        <a:fillRect/>
                      </a:stretch>
                    </p:blipFill>
                    <p:spPr>
                      <a:xfrm>
                        <a:off x="971550" y="2214245"/>
                        <a:ext cx="6739890" cy="4095750"/>
                      </a:xfrm>
                      <a:prstGeom prst="rect">
                        <a:avLst/>
                      </a:prstGeom>
                      <a:noFill/>
                      <a:ln w="38100">
                        <a:noFill/>
                        <a:miter/>
                      </a:ln>
                    </p:spPr>
                  </p:pic>
                </p:oleObj>
              </mc:Fallback>
            </mc:AlternateContent>
          </a:graphicData>
        </a:graphic>
      </p:graphicFrame>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67360" y="-317"/>
            <a:ext cx="8229600" cy="1143000"/>
          </a:xfrm>
        </p:spPr>
        <p:txBody>
          <a:bodyPr/>
          <a:lstStyle/>
          <a:p>
            <a:r>
              <a:rPr lang="zh-CN" altLang="en-US" dirty="0"/>
              <a:t>维护开源软件</a:t>
            </a:r>
            <a:endParaRPr lang="zh-CN" altLang="en-US" dirty="0"/>
          </a:p>
        </p:txBody>
      </p:sp>
      <p:sp>
        <p:nvSpPr>
          <p:cNvPr id="4" name="内容占位符 3"/>
          <p:cNvSpPr>
            <a:spLocks noGrp="1"/>
          </p:cNvSpPr>
          <p:nvPr>
            <p:ph idx="1"/>
          </p:nvPr>
        </p:nvSpPr>
        <p:spPr>
          <a:xfrm>
            <a:off x="457200" y="2708783"/>
            <a:ext cx="8229600" cy="4525963"/>
          </a:xfrm>
        </p:spPr>
        <p:txBody>
          <a:bodyPr>
            <a:normAutofit fontScale="75000" lnSpcReduction="10000"/>
          </a:bodyPr>
          <a:lstStyle/>
          <a:p>
            <a:r>
              <a:rPr lang="zh-CN" altLang="en-US" b="0"/>
              <a:t>在“NoteEditActivity”类中重写“onCreat()”方法的程序代码。</a:t>
            </a:r>
            <a:endParaRPr lang="zh-CN" altLang="en-US" b="0"/>
          </a:p>
          <a:p>
            <a:r>
              <a:rPr lang="zh-CN" altLang="en-US" b="0"/>
              <a:t>在“NoteEditActivity”类中新增“getPath()”方法的程序代码。该方法旨在获取图片路径。</a:t>
            </a:r>
            <a:endParaRPr lang="zh-CN" altLang="en-US" b="0"/>
          </a:p>
          <a:p>
            <a:r>
              <a:rPr lang="zh-CN" altLang="en-US" b="0"/>
              <a:t>在“NoteEditActivity”类中新增“convertToImage()”方法的程序代码。将图片路径的字符串格式转化成Image格式。</a:t>
            </a:r>
            <a:endParaRPr lang="zh-CN" altLang="en-US" b="0"/>
          </a:p>
          <a:p>
            <a:r>
              <a:rPr lang="zh-CN" altLang="en-US" b="0"/>
              <a:t>在“NoteEditActivity”类中新增“onActivityResult()”方法的程序代码。该方法用来处理返回的数据。</a:t>
            </a:r>
            <a:endParaRPr lang="zh-CN" altLang="en-US" b="0"/>
          </a:p>
          <a:p>
            <a:r>
              <a:rPr lang="zh-CN" altLang="en-US" b="0"/>
              <a:t>在“NotesListActivity”类中新增“showNumberofNotes()”方法的程序代码。用以跳出一个弹窗。</a:t>
            </a:r>
            <a:endParaRPr lang="zh-CN" altLang="en-US" b="0"/>
          </a:p>
          <a:p>
            <a:r>
              <a:rPr lang="zh-CN" altLang="en-US" b="0"/>
              <a:t>在“NoteListAdapter”类中新增“retCount()”方法的程序代码。此部分用以实现计数功能。</a:t>
            </a:r>
            <a:endParaRPr lang="zh-CN" altLang="en-US" b="0"/>
          </a:p>
        </p:txBody>
      </p:sp>
      <p:sp>
        <p:nvSpPr>
          <p:cNvPr id="2" name="文本框 1"/>
          <p:cNvSpPr txBox="1"/>
          <p:nvPr/>
        </p:nvSpPr>
        <p:spPr>
          <a:xfrm>
            <a:off x="394970" y="1917065"/>
            <a:ext cx="8108315" cy="460375"/>
          </a:xfrm>
          <a:prstGeom prst="rect">
            <a:avLst/>
          </a:prstGeom>
          <a:noFill/>
        </p:spPr>
        <p:txBody>
          <a:bodyPr wrap="square" rtlCol="0">
            <a:spAutoFit/>
          </a:bodyPr>
          <a:p>
            <a:r>
              <a:rPr lang="zh-CN" altLang="en-US" b="1"/>
              <a:t>1 、开源软件体系结构的设计及调整</a:t>
            </a:r>
            <a:endParaRPr lang="zh-CN" altLang="en-US" b="1"/>
          </a:p>
        </p:txBody>
      </p:sp>
      <p:sp>
        <p:nvSpPr>
          <p:cNvPr id="5" name="文本框 4"/>
          <p:cNvSpPr txBox="1"/>
          <p:nvPr>
            <p:custDataLst>
              <p:tags r:id="rId1"/>
            </p:custDataLst>
          </p:nvPr>
        </p:nvSpPr>
        <p:spPr>
          <a:xfrm>
            <a:off x="457200" y="1052830"/>
            <a:ext cx="5972175" cy="460375"/>
          </a:xfrm>
          <a:prstGeom prst="rect">
            <a:avLst/>
          </a:prstGeom>
          <a:noFill/>
        </p:spPr>
        <p:txBody>
          <a:bodyPr wrap="square" rtlCol="0">
            <a:spAutoFit/>
          </a:bodyPr>
          <a:p>
            <a:r>
              <a:rPr lang="zh-CN" altLang="en-US" b="1"/>
              <a:t>三、维护设计和实现方案</a:t>
            </a:r>
            <a:endParaRPr lang="zh-CN" altLang="en-US" b="1"/>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维护开源软件</a:t>
            </a:r>
            <a:endParaRPr lang="zh-CN" altLang="en-US" dirty="0"/>
          </a:p>
        </p:txBody>
      </p:sp>
      <p:pic>
        <p:nvPicPr>
          <p:cNvPr id="5" name="图片 5" descr="bf8ce5ce27cd9445d2a22f968ec58a6"/>
          <p:cNvPicPr>
            <a:picLocks noChangeAspect="1"/>
          </p:cNvPicPr>
          <p:nvPr>
            <p:custDataLst>
              <p:tags r:id="rId1"/>
            </p:custDataLst>
          </p:nvPr>
        </p:nvPicPr>
        <p:blipFill>
          <a:blip r:embed="rId2"/>
          <a:stretch>
            <a:fillRect/>
          </a:stretch>
        </p:blipFill>
        <p:spPr>
          <a:xfrm>
            <a:off x="252095" y="2091690"/>
            <a:ext cx="6337300" cy="3638550"/>
          </a:xfrm>
          <a:prstGeom prst="rect">
            <a:avLst/>
          </a:prstGeom>
        </p:spPr>
      </p:pic>
      <p:sp>
        <p:nvSpPr>
          <p:cNvPr id="3" name="文本框 2"/>
          <p:cNvSpPr txBox="1"/>
          <p:nvPr/>
        </p:nvSpPr>
        <p:spPr>
          <a:xfrm>
            <a:off x="6156325" y="2564765"/>
            <a:ext cx="2327275" cy="2553335"/>
          </a:xfrm>
          <a:prstGeom prst="rect">
            <a:avLst/>
          </a:prstGeom>
          <a:noFill/>
        </p:spPr>
        <p:txBody>
          <a:bodyPr wrap="square" rtlCol="0">
            <a:spAutoFit/>
          </a:bodyPr>
          <a:lstStyle/>
          <a:p>
            <a:r>
              <a:rPr lang="zh-CN" altLang="en-US" sz="1600"/>
              <a:t>我们最终对于小米便签的逻辑视图中的模型层与数据层进行了调整：</a:t>
            </a:r>
            <a:endParaRPr lang="zh-CN" altLang="en-US" sz="1600"/>
          </a:p>
          <a:p>
            <a:r>
              <a:rPr lang="zh-CN" altLang="en-US" sz="1600"/>
              <a:t>其中模型层中新增了NoteListActivity部分与Notelist.Activity.java，并将这两个部分与原有部分进行了关联。数据层中新增了Notelist.Adapter部分。</a:t>
            </a:r>
            <a:endParaRPr lang="zh-CN" altLang="en-US" sz="1600"/>
          </a:p>
        </p:txBody>
      </p:sp>
      <p:sp>
        <p:nvSpPr>
          <p:cNvPr id="2" name="文本框 1"/>
          <p:cNvSpPr txBox="1"/>
          <p:nvPr>
            <p:custDataLst>
              <p:tags r:id="rId3"/>
            </p:custDataLst>
          </p:nvPr>
        </p:nvSpPr>
        <p:spPr>
          <a:xfrm>
            <a:off x="457200" y="1052830"/>
            <a:ext cx="5972175" cy="460375"/>
          </a:xfrm>
          <a:prstGeom prst="rect">
            <a:avLst/>
          </a:prstGeom>
          <a:noFill/>
        </p:spPr>
        <p:txBody>
          <a:bodyPr wrap="square" rtlCol="0">
            <a:spAutoFit/>
          </a:bodyPr>
          <a:p>
            <a:r>
              <a:rPr lang="zh-CN" altLang="en-US" b="1"/>
              <a:t>三、维护设计和实现方案</a:t>
            </a:r>
            <a:endParaRPr lang="zh-CN" altLang="en-US" b="1"/>
          </a:p>
        </p:txBody>
      </p:sp>
      <p:sp>
        <p:nvSpPr>
          <p:cNvPr id="4" name="文本框 3"/>
          <p:cNvSpPr txBox="1"/>
          <p:nvPr>
            <p:custDataLst>
              <p:tags r:id="rId4"/>
            </p:custDataLst>
          </p:nvPr>
        </p:nvSpPr>
        <p:spPr>
          <a:xfrm>
            <a:off x="539750" y="1484630"/>
            <a:ext cx="8108315" cy="460375"/>
          </a:xfrm>
          <a:prstGeom prst="rect">
            <a:avLst/>
          </a:prstGeom>
          <a:noFill/>
        </p:spPr>
        <p:txBody>
          <a:bodyPr wrap="square" rtlCol="0">
            <a:spAutoFit/>
          </a:bodyPr>
          <a:p>
            <a:r>
              <a:rPr lang="zh-CN" altLang="en-US" b="1"/>
              <a:t>1 、开源软件体系结构的设计及调整</a:t>
            </a:r>
            <a:endParaRPr lang="zh-CN" altLang="en-US" b="1"/>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维护开源软件</a:t>
            </a:r>
            <a:endParaRPr lang="zh-CN" altLang="en-US" dirty="0"/>
          </a:p>
        </p:txBody>
      </p:sp>
      <p:sp>
        <p:nvSpPr>
          <p:cNvPr id="2" name="文本框 1"/>
          <p:cNvSpPr txBox="1"/>
          <p:nvPr>
            <p:custDataLst>
              <p:tags r:id="rId1"/>
            </p:custDataLst>
          </p:nvPr>
        </p:nvSpPr>
        <p:spPr>
          <a:xfrm>
            <a:off x="457200" y="1052830"/>
            <a:ext cx="5972175" cy="460375"/>
          </a:xfrm>
          <a:prstGeom prst="rect">
            <a:avLst/>
          </a:prstGeom>
          <a:noFill/>
        </p:spPr>
        <p:txBody>
          <a:bodyPr wrap="square" rtlCol="0">
            <a:spAutoFit/>
          </a:bodyPr>
          <a:p>
            <a:r>
              <a:rPr lang="zh-CN" altLang="en-US" b="1"/>
              <a:t>四、界面设计</a:t>
            </a:r>
            <a:endParaRPr lang="zh-CN" altLang="en-US" b="1"/>
          </a:p>
        </p:txBody>
      </p:sp>
      <p:sp>
        <p:nvSpPr>
          <p:cNvPr id="4" name="文本框 3"/>
          <p:cNvSpPr txBox="1"/>
          <p:nvPr>
            <p:custDataLst>
              <p:tags r:id="rId2"/>
            </p:custDataLst>
          </p:nvPr>
        </p:nvSpPr>
        <p:spPr>
          <a:xfrm>
            <a:off x="539750" y="1484630"/>
            <a:ext cx="8108315" cy="460375"/>
          </a:xfrm>
          <a:prstGeom prst="rect">
            <a:avLst/>
          </a:prstGeom>
          <a:noFill/>
        </p:spPr>
        <p:txBody>
          <a:bodyPr wrap="square" rtlCol="0">
            <a:spAutoFit/>
          </a:bodyPr>
          <a:p>
            <a:r>
              <a:rPr lang="zh-CN" altLang="en-US" b="1"/>
              <a:t>1 、统计便签数界面设计：</a:t>
            </a:r>
            <a:endParaRPr lang="zh-CN" altLang="en-US" b="1"/>
          </a:p>
        </p:txBody>
      </p:sp>
      <p:pic>
        <p:nvPicPr>
          <p:cNvPr id="6" name="图片 5"/>
          <p:cNvPicPr>
            <a:picLocks noChangeAspect="1"/>
          </p:cNvPicPr>
          <p:nvPr>
            <p:custDataLst>
              <p:tags r:id="rId3"/>
            </p:custDataLst>
          </p:nvPr>
        </p:nvPicPr>
        <p:blipFill>
          <a:blip r:embed="rId4"/>
          <a:stretch>
            <a:fillRect/>
          </a:stretch>
        </p:blipFill>
        <p:spPr>
          <a:xfrm>
            <a:off x="683260" y="2132330"/>
            <a:ext cx="7479030" cy="3990975"/>
          </a:xfrm>
          <a:prstGeom prst="rect">
            <a:avLst/>
          </a:prstGeom>
          <a:ln>
            <a:solidFill>
              <a:schemeClr val="accent1"/>
            </a:solidFill>
          </a:ln>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维护开源软件</a:t>
            </a:r>
            <a:endParaRPr lang="zh-CN" altLang="en-US" dirty="0"/>
          </a:p>
        </p:txBody>
      </p:sp>
      <p:sp>
        <p:nvSpPr>
          <p:cNvPr id="2" name="文本框 1"/>
          <p:cNvSpPr txBox="1"/>
          <p:nvPr>
            <p:custDataLst>
              <p:tags r:id="rId1"/>
            </p:custDataLst>
          </p:nvPr>
        </p:nvSpPr>
        <p:spPr>
          <a:xfrm>
            <a:off x="457200" y="1052830"/>
            <a:ext cx="5972175" cy="460375"/>
          </a:xfrm>
          <a:prstGeom prst="rect">
            <a:avLst/>
          </a:prstGeom>
          <a:noFill/>
        </p:spPr>
        <p:txBody>
          <a:bodyPr wrap="square" rtlCol="0">
            <a:spAutoFit/>
          </a:bodyPr>
          <a:p>
            <a:r>
              <a:rPr lang="zh-CN" altLang="en-US" b="1"/>
              <a:t>四、界面设计</a:t>
            </a:r>
            <a:endParaRPr lang="zh-CN" altLang="en-US" b="1"/>
          </a:p>
        </p:txBody>
      </p:sp>
      <p:sp>
        <p:nvSpPr>
          <p:cNvPr id="4" name="文本框 3"/>
          <p:cNvSpPr txBox="1"/>
          <p:nvPr>
            <p:custDataLst>
              <p:tags r:id="rId2"/>
            </p:custDataLst>
          </p:nvPr>
        </p:nvSpPr>
        <p:spPr>
          <a:xfrm>
            <a:off x="539750" y="1484630"/>
            <a:ext cx="8108315" cy="460375"/>
          </a:xfrm>
          <a:prstGeom prst="rect">
            <a:avLst/>
          </a:prstGeom>
          <a:noFill/>
        </p:spPr>
        <p:txBody>
          <a:bodyPr wrap="square" rtlCol="0">
            <a:spAutoFit/>
          </a:bodyPr>
          <a:p>
            <a:r>
              <a:rPr lang="zh-CN" altLang="en-US" b="1"/>
              <a:t>1 、添加图片界面设计：</a:t>
            </a:r>
            <a:endParaRPr lang="zh-CN" altLang="en-US" b="1"/>
          </a:p>
        </p:txBody>
      </p:sp>
      <p:pic>
        <p:nvPicPr>
          <p:cNvPr id="3" name="图片 2"/>
          <p:cNvPicPr>
            <a:picLocks noChangeAspect="1"/>
          </p:cNvPicPr>
          <p:nvPr>
            <p:custDataLst>
              <p:tags r:id="rId3"/>
            </p:custDataLst>
          </p:nvPr>
        </p:nvPicPr>
        <p:blipFill>
          <a:blip r:embed="rId4"/>
          <a:stretch>
            <a:fillRect/>
          </a:stretch>
        </p:blipFill>
        <p:spPr>
          <a:xfrm>
            <a:off x="883920" y="2132330"/>
            <a:ext cx="7375525" cy="4131945"/>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rgbClr val="FF0000"/>
                </a:solidFill>
              </a:rPr>
              <a:t>系统演示效果</a:t>
            </a:r>
            <a:endParaRPr lang="en-US" altLang="zh-CN" dirty="0">
              <a:solidFill>
                <a:srgbClr val="FF0000"/>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custDataLst>
              <p:tags r:id="rId1"/>
            </p:custDataLst>
          </p:nvPr>
        </p:nvSpPr>
        <p:spPr/>
        <p:txBody>
          <a:bodyPr/>
          <a:lstStyle/>
          <a:p>
            <a:r>
              <a:rPr lang="zh-CN" altLang="en-US" dirty="0"/>
              <a:t>系统演示效果</a:t>
            </a:r>
            <a:endParaRPr lang="zh-CN" altLang="en-US" dirty="0"/>
          </a:p>
        </p:txBody>
      </p:sp>
      <p:pic>
        <p:nvPicPr>
          <p:cNvPr id="2" name="WeChat_20230607102603">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2633345" y="1417955"/>
            <a:ext cx="3041015" cy="5259070"/>
          </a:xfrm>
          <a:prstGeom prst="rect">
            <a:avLst/>
          </a:prstGeom>
        </p:spPr>
      </p:pic>
    </p:spTree>
  </p:cSld>
  <p:clrMapOvr>
    <a:masterClrMapping/>
  </p:clrMapOvr>
  <p:transition spd="slow"/>
  <p:timing>
    <p:tnLst>
      <p:par>
        <p:cTn id="1" dur="indefinite" restart="never" nodeType="tmRoot">
          <p:childTnLst>
            <p:video>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chemeClr val="bg1">
                    <a:lumMod val="65000"/>
                  </a:schemeClr>
                </a:solidFill>
              </a:rPr>
              <a:t>系统演示效果</a:t>
            </a:r>
            <a:endParaRPr lang="en-US" altLang="zh-CN" dirty="0">
              <a:solidFill>
                <a:schemeClr val="bg1">
                  <a:lumMod val="65000"/>
                </a:schemeClr>
              </a:solidFill>
            </a:endParaRPr>
          </a:p>
          <a:p>
            <a:r>
              <a:rPr lang="zh-CN" altLang="en-US" dirty="0">
                <a:solidFill>
                  <a:srgbClr val="FF0000"/>
                </a:solidFill>
              </a:rPr>
              <a:t>实践心得体会</a:t>
            </a:r>
            <a:endParaRPr lang="zh-CN" altLang="en-US" dirty="0">
              <a:solidFill>
                <a:srgbClr val="FF0000"/>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t>实践心得体会</a:t>
            </a:r>
            <a:endParaRPr lang="zh-CN" altLang="en-US" dirty="0"/>
          </a:p>
        </p:txBody>
      </p:sp>
      <p:sp>
        <p:nvSpPr>
          <p:cNvPr id="3" name="内容占位符 2"/>
          <p:cNvSpPr>
            <a:spLocks noGrp="1"/>
          </p:cNvSpPr>
          <p:nvPr>
            <p:ph idx="1"/>
          </p:nvPr>
        </p:nvSpPr>
        <p:spPr/>
        <p:txBody>
          <a:bodyPr>
            <a:normAutofit/>
          </a:bodyPr>
          <a:lstStyle/>
          <a:p>
            <a:r>
              <a:rPr lang="zh-CN" altLang="en-US" sz="2400" b="0"/>
              <a:t>掌握了Android Studio的一些基本功能（例如：虚拟机的安装与使用，配置SonarQube分析代码质量，SDK的配置，Gradle编译工具的使用）</a:t>
            </a:r>
            <a:endParaRPr lang="zh-CN" altLang="en-US" sz="2400" b="0"/>
          </a:p>
          <a:p>
            <a:r>
              <a:rPr lang="zh-CN" altLang="en-US" sz="2400" b="0"/>
              <a:t>通过泛读小米便签开源代码，知道了小米便签的代码构成、类的作用及关系，能够画出各包的类图</a:t>
            </a:r>
            <a:endParaRPr lang="zh-CN" altLang="en-US" sz="2400" b="0"/>
          </a:p>
          <a:p>
            <a:r>
              <a:rPr lang="zh-CN" altLang="en-US" sz="2400" b="0"/>
              <a:t>了解了小米便签的基本功能，能熟练使用各个功能，知晓各功能与类间的对应关系</a:t>
            </a:r>
            <a:endParaRPr lang="zh-CN" altLang="en-US" sz="2400" b="0"/>
          </a:p>
          <a:p>
            <a:r>
              <a:rPr lang="zh-CN" altLang="en-US" sz="2400" b="0"/>
              <a:t>要及时解决并记录环境配置过程中出现的问题，需要搞清楚IDE给出的错误代码的含义，可以借助开源社区解决问题</a:t>
            </a:r>
            <a:endParaRPr lang="zh-CN" altLang="en-US" sz="2400" b="0"/>
          </a:p>
          <a:p>
            <a:r>
              <a:rPr lang="zh-CN" altLang="en-US" sz="2400" b="0"/>
              <a:t>将理论知识运用到实践中</a:t>
            </a:r>
            <a:endParaRPr lang="zh-CN" altLang="en-US" sz="2400" b="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8223" y="3212594"/>
            <a:ext cx="3313112"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539750" y="1293495"/>
            <a:ext cx="7772400" cy="1415415"/>
          </a:xfrm>
          <a:prstGeom prst="rect">
            <a:avLst/>
          </a:prstGeom>
        </p:spPr>
        <p:txBody>
          <a:bodyPr vert="horz" anchor="b">
            <a:no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3200" dirty="0">
                <a:solidFill>
                  <a:srgbClr val="C00000"/>
                </a:solidFill>
                <a:latin typeface="微软雅黑" panose="020B0503020204020204" pitchFamily="34" charset="-122"/>
                <a:ea typeface="微软雅黑" panose="020B0503020204020204" pitchFamily="34" charset="-122"/>
              </a:rPr>
              <a:t>汇报完毕</a:t>
            </a:r>
            <a:endParaRPr lang="zh-CN" altLang="en-US" sz="3200" dirty="0">
              <a:solidFill>
                <a:srgbClr val="C00000"/>
              </a:solidFill>
              <a:latin typeface="微软雅黑" panose="020B0503020204020204" pitchFamily="34" charset="-122"/>
              <a:ea typeface="微软雅黑" panose="020B0503020204020204" pitchFamily="34" charset="-122"/>
            </a:endParaRPr>
          </a:p>
          <a:p>
            <a:pPr algn="ctr">
              <a:lnSpc>
                <a:spcPct val="150000"/>
              </a:lnSpc>
              <a:defRPr/>
            </a:pPr>
            <a:r>
              <a:rPr lang="zh-CN" altLang="en-US" sz="3200" dirty="0">
                <a:solidFill>
                  <a:srgbClr val="C00000"/>
                </a:solidFill>
                <a:latin typeface="微软雅黑" panose="020B0503020204020204" pitchFamily="34" charset="-122"/>
                <a:ea typeface="微软雅黑" panose="020B0503020204020204" pitchFamily="34" charset="-122"/>
              </a:rPr>
              <a:t>谢谢观看</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 name="KSO_WM_SLIDE_MODEL_TYPE" val="cover"/>
</p:tagLst>
</file>

<file path=ppt/tags/tag2.xml><?xml version="1.0" encoding="utf-8"?>
<p:tagLst xmlns:p="http://schemas.openxmlformats.org/presentationml/2006/main">
  <p:tag name="KSO_WM_SLIDE_MODEL_TYPE" val="numdgm"/>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27.xml><?xml version="1.0" encoding="utf-8"?>
<p:tagLst xmlns:p="http://schemas.openxmlformats.org/presentationml/2006/main">
  <p:tag name="KSO_WPP_MARK_KEY" val="3f494ad1-1ca5-49f2-9ff5-c28452042cdd"/>
  <p:tag name="COMMONDATA" val="eyJoZGlkIjoiZTNiMjljYjVjZTYzMWI1MDE5MDg4ZDJhZGFhYzVkMjM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7660</Words>
  <Application>WPS 演示</Application>
  <PresentationFormat>全屏显示(4:3)</PresentationFormat>
  <Paragraphs>422</Paragraphs>
  <Slides>42</Slides>
  <Notes>31</Notes>
  <HiddenSlides>0</HiddenSlides>
  <MMClips>1</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42</vt:i4>
      </vt:variant>
    </vt:vector>
  </HeadingPairs>
  <TitlesOfParts>
    <vt:vector size="56" baseType="lpstr">
      <vt:lpstr>Arial</vt:lpstr>
      <vt:lpstr>宋体</vt:lpstr>
      <vt:lpstr>Wingdings</vt:lpstr>
      <vt:lpstr>Times New Roman</vt:lpstr>
      <vt:lpstr>Wingdings 3</vt:lpstr>
      <vt:lpstr>Verdana</vt:lpstr>
      <vt:lpstr>Wingdings 2</vt:lpstr>
      <vt:lpstr>微软雅黑</vt:lpstr>
      <vt:lpstr>Wingdings</vt:lpstr>
      <vt:lpstr>Lucida Sans Unicode</vt:lpstr>
      <vt:lpstr>Arial Unicode MS</vt:lpstr>
      <vt:lpstr>黑体</vt:lpstr>
      <vt:lpstr>聚合</vt:lpstr>
      <vt:lpstr>Visio.Drawing.15</vt:lpstr>
      <vt:lpstr>软件工程课程综合实践汇报 组长：李烨 组员：雷扬，李家兴，李森 “阅读和维护开源软件”</vt:lpstr>
      <vt:lpstr>汇报内容</vt:lpstr>
      <vt:lpstr>泛读开源代码</vt:lpstr>
      <vt:lpstr>泛读开源代码</vt:lpstr>
      <vt:lpstr>泛读开源代码</vt:lpstr>
      <vt:lpstr>泛读开源代码</vt:lpstr>
      <vt:lpstr>PowerPoint 演示文稿</vt:lpstr>
      <vt:lpstr>泛读开源代码</vt:lpstr>
      <vt:lpstr>泛读开源代码</vt:lpstr>
      <vt:lpstr>汇报内容</vt:lpstr>
      <vt:lpstr>分析代码质量</vt:lpstr>
      <vt:lpstr>分析代码质量</vt:lpstr>
      <vt:lpstr>汇报内容</vt:lpstr>
      <vt:lpstr>标注开源代码</vt:lpstr>
      <vt:lpstr>标注开源代码</vt:lpstr>
      <vt:lpstr>PowerPoint 演示文稿</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汇报内容</vt:lpstr>
      <vt:lpstr>维护开源软件</vt:lpstr>
      <vt:lpstr>维护开源软件</vt:lpstr>
      <vt:lpstr>维护开源软件</vt:lpstr>
      <vt:lpstr>维护开源软件</vt:lpstr>
      <vt:lpstr>维护开源软件</vt:lpstr>
      <vt:lpstr>维护开源软件</vt:lpstr>
      <vt:lpstr>维护开源软件</vt:lpstr>
      <vt:lpstr>维护开源软件</vt:lpstr>
      <vt:lpstr>汇报内容</vt:lpstr>
      <vt:lpstr>系统演示效果</vt:lpstr>
      <vt:lpstr>汇报内容</vt:lpstr>
      <vt:lpstr>实践心得体会</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NAETA</cp:lastModifiedBy>
  <cp:revision>368</cp:revision>
  <dcterms:created xsi:type="dcterms:W3CDTF">2113-01-01T00:00:00Z</dcterms:created>
  <dcterms:modified xsi:type="dcterms:W3CDTF">2023-06-07T05:33:00Z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2052-11.1.0.14309</vt:lpwstr>
  </property>
  <property fmtid="{D5CDD505-2E9C-101B-9397-08002B2CF9AE}" pid="4" name="ICV">
    <vt:lpwstr>8735C09151D54CAFB12082AC2B713B91_13</vt:lpwstr>
  </property>
</Properties>
</file>