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46"/>
  </p:handoutMasterIdLst>
  <p:sldIdLst>
    <p:sldId id="390" r:id="rId3"/>
    <p:sldId id="257" r:id="rId4"/>
    <p:sldId id="258" r:id="rId5"/>
    <p:sldId id="322" r:id="rId6"/>
    <p:sldId id="391" r:id="rId8"/>
    <p:sldId id="340" r:id="rId9"/>
    <p:sldId id="341" r:id="rId10"/>
    <p:sldId id="401" r:id="rId11"/>
    <p:sldId id="402" r:id="rId12"/>
    <p:sldId id="425" r:id="rId13"/>
    <p:sldId id="342" r:id="rId14"/>
    <p:sldId id="392" r:id="rId15"/>
    <p:sldId id="330" r:id="rId16"/>
    <p:sldId id="343" r:id="rId17"/>
    <p:sldId id="448" r:id="rId18"/>
    <p:sldId id="344" r:id="rId19"/>
    <p:sldId id="400" r:id="rId20"/>
    <p:sldId id="403" r:id="rId21"/>
    <p:sldId id="449" r:id="rId22"/>
    <p:sldId id="345" r:id="rId23"/>
    <p:sldId id="346" r:id="rId24"/>
    <p:sldId id="347" r:id="rId25"/>
    <p:sldId id="394" r:id="rId26"/>
    <p:sldId id="325" r:id="rId27"/>
    <p:sldId id="457" r:id="rId28"/>
    <p:sldId id="461" r:id="rId29"/>
    <p:sldId id="460" r:id="rId30"/>
    <p:sldId id="395" r:id="rId31"/>
    <p:sldId id="450" r:id="rId32"/>
    <p:sldId id="456" r:id="rId33"/>
    <p:sldId id="451" r:id="rId34"/>
    <p:sldId id="454" r:id="rId35"/>
    <p:sldId id="476" r:id="rId36"/>
    <p:sldId id="455" r:id="rId37"/>
    <p:sldId id="393" r:id="rId38"/>
    <p:sldId id="331" r:id="rId39"/>
    <p:sldId id="396" r:id="rId40"/>
    <p:sldId id="329" r:id="rId41"/>
    <p:sldId id="397" r:id="rId42"/>
    <p:sldId id="328" r:id="rId43"/>
    <p:sldId id="485" r:id="rId44"/>
    <p:sldId id="263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3" userDrawn="1">
          <p15:clr>
            <a:srgbClr val="A4A3A4"/>
          </p15:clr>
        </p15:guide>
        <p15:guide id="2" pos="7155" userDrawn="1">
          <p15:clr>
            <a:srgbClr val="A4A3A4"/>
          </p15:clr>
        </p15:guide>
        <p15:guide id="3" orient="horz" pos="1093" userDrawn="1">
          <p15:clr>
            <a:srgbClr val="A4A3A4"/>
          </p15:clr>
        </p15:guide>
        <p15:guide id="5" orient="horz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7CE"/>
    <a:srgbClr val="051C41"/>
    <a:srgbClr val="115BD8"/>
    <a:srgbClr val="FBBD06"/>
    <a:srgbClr val="438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98" autoAdjust="0"/>
    <p:restoredTop sz="78954" autoAdjust="0"/>
  </p:normalViewPr>
  <p:slideViewPr>
    <p:cSldViewPr snapToGrid="0" showGuides="1">
      <p:cViewPr varScale="1">
        <p:scale>
          <a:sx n="85" d="100"/>
          <a:sy n="85" d="100"/>
        </p:scale>
        <p:origin x="780" y="78"/>
      </p:cViewPr>
      <p:guideLst>
        <p:guide pos="413"/>
        <p:guide pos="7155"/>
        <p:guide orient="horz" pos="1093"/>
        <p:guide orient="horz" pos="38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131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3195A-ED01-4EDB-AA7A-A28706909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CF6E-6D36-4AEF-82CC-2BC78FA5E4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D67AE-BB6E-4E73-B371-3C214823F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51ED4-6AA8-42CC-B2A4-B42EC1B64C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0" y="2362200"/>
            <a:ext cx="12192000" cy="3017520"/>
          </a:xfrm>
          <a:custGeom>
            <a:avLst/>
            <a:gdLst>
              <a:gd name="connsiteX0" fmla="*/ 6096001 w 12192000"/>
              <a:gd name="connsiteY0" fmla="*/ 0 h 3017520"/>
              <a:gd name="connsiteX1" fmla="*/ 11912335 w 12192000"/>
              <a:gd name="connsiteY1" fmla="*/ 665198 h 3017520"/>
              <a:gd name="connsiteX2" fmla="*/ 12192000 w 12192000"/>
              <a:gd name="connsiteY2" fmla="*/ 764218 h 3017520"/>
              <a:gd name="connsiteX3" fmla="*/ 12192000 w 12192000"/>
              <a:gd name="connsiteY3" fmla="*/ 2253303 h 3017520"/>
              <a:gd name="connsiteX4" fmla="*/ 11912335 w 12192000"/>
              <a:gd name="connsiteY4" fmla="*/ 2352322 h 3017520"/>
              <a:gd name="connsiteX5" fmla="*/ 6096001 w 12192000"/>
              <a:gd name="connsiteY5" fmla="*/ 3017520 h 3017520"/>
              <a:gd name="connsiteX6" fmla="*/ 279667 w 12192000"/>
              <a:gd name="connsiteY6" fmla="*/ 2352322 h 3017520"/>
              <a:gd name="connsiteX7" fmla="*/ 0 w 12192000"/>
              <a:gd name="connsiteY7" fmla="*/ 2253302 h 3017520"/>
              <a:gd name="connsiteX8" fmla="*/ 0 w 12192000"/>
              <a:gd name="connsiteY8" fmla="*/ 764218 h 3017520"/>
              <a:gd name="connsiteX9" fmla="*/ 279667 w 12192000"/>
              <a:gd name="connsiteY9" fmla="*/ 665198 h 3017520"/>
              <a:gd name="connsiteX10" fmla="*/ 6096001 w 12192000"/>
              <a:gd name="connsiteY10" fmla="*/ 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017520">
                <a:moveTo>
                  <a:pt x="6096001" y="0"/>
                </a:moveTo>
                <a:cubicBezTo>
                  <a:pt x="8517168" y="0"/>
                  <a:pt x="10651822" y="263865"/>
                  <a:pt x="11912335" y="665198"/>
                </a:cubicBezTo>
                <a:lnTo>
                  <a:pt x="12192000" y="764218"/>
                </a:lnTo>
                <a:lnTo>
                  <a:pt x="12192000" y="2253303"/>
                </a:lnTo>
                <a:lnTo>
                  <a:pt x="11912335" y="2352322"/>
                </a:lnTo>
                <a:cubicBezTo>
                  <a:pt x="10651822" y="2753655"/>
                  <a:pt x="8517168" y="3017520"/>
                  <a:pt x="6096001" y="3017520"/>
                </a:cubicBezTo>
                <a:cubicBezTo>
                  <a:pt x="3674834" y="3017520"/>
                  <a:pt x="1540181" y="2753655"/>
                  <a:pt x="279667" y="2352322"/>
                </a:cubicBezTo>
                <a:lnTo>
                  <a:pt x="0" y="2253302"/>
                </a:lnTo>
                <a:lnTo>
                  <a:pt x="0" y="764218"/>
                </a:lnTo>
                <a:lnTo>
                  <a:pt x="279667" y="665198"/>
                </a:lnTo>
                <a:cubicBezTo>
                  <a:pt x="1540181" y="263865"/>
                  <a:pt x="3674834" y="0"/>
                  <a:pt x="60960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0" y="0"/>
            <a:ext cx="12192000" cy="5379720"/>
          </a:xfrm>
          <a:custGeom>
            <a:avLst/>
            <a:gdLst>
              <a:gd name="connsiteX0" fmla="*/ 0 w 12192000"/>
              <a:gd name="connsiteY0" fmla="*/ 0 h 5379720"/>
              <a:gd name="connsiteX1" fmla="*/ 12192000 w 12192000"/>
              <a:gd name="connsiteY1" fmla="*/ 0 h 5379720"/>
              <a:gd name="connsiteX2" fmla="*/ 12192000 w 12192000"/>
              <a:gd name="connsiteY2" fmla="*/ 1760780 h 5379720"/>
              <a:gd name="connsiteX3" fmla="*/ 12192000 w 12192000"/>
              <a:gd name="connsiteY3" fmla="*/ 4152341 h 5379720"/>
              <a:gd name="connsiteX4" fmla="*/ 11912335 w 12192000"/>
              <a:gd name="connsiteY4" fmla="*/ 4311372 h 5379720"/>
              <a:gd name="connsiteX5" fmla="*/ 6096001 w 12192000"/>
              <a:gd name="connsiteY5" fmla="*/ 5379720 h 5379720"/>
              <a:gd name="connsiteX6" fmla="*/ 279667 w 12192000"/>
              <a:gd name="connsiteY6" fmla="*/ 4311372 h 5379720"/>
              <a:gd name="connsiteX7" fmla="*/ 0 w 12192000"/>
              <a:gd name="connsiteY7" fmla="*/ 4152340 h 5379720"/>
              <a:gd name="connsiteX8" fmla="*/ 0 w 12192000"/>
              <a:gd name="connsiteY8" fmla="*/ 1760781 h 53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79720">
                <a:moveTo>
                  <a:pt x="0" y="0"/>
                </a:moveTo>
                <a:lnTo>
                  <a:pt x="12192000" y="0"/>
                </a:lnTo>
                <a:lnTo>
                  <a:pt x="12192000" y="1760780"/>
                </a:lnTo>
                <a:lnTo>
                  <a:pt x="12192000" y="4152341"/>
                </a:lnTo>
                <a:lnTo>
                  <a:pt x="11912335" y="4311372"/>
                </a:lnTo>
                <a:cubicBezTo>
                  <a:pt x="10651822" y="4955937"/>
                  <a:pt x="8517168" y="5379720"/>
                  <a:pt x="6096001" y="5379720"/>
                </a:cubicBezTo>
                <a:cubicBezTo>
                  <a:pt x="3674834" y="5379720"/>
                  <a:pt x="1540181" y="4955937"/>
                  <a:pt x="279667" y="4311372"/>
                </a:cubicBezTo>
                <a:lnTo>
                  <a:pt x="0" y="4152340"/>
                </a:lnTo>
                <a:lnTo>
                  <a:pt x="0" y="1760781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rcRect/>
            <a:stretch>
              <a:fillRect l="-1282" r="-1282" b="-549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的设计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5" y="-2672683"/>
            <a:ext cx="6858001" cy="1221220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-1147290" y="-1078618"/>
            <a:ext cx="6926281" cy="8574702"/>
            <a:chOff x="-1147290" y="-1078618"/>
            <a:chExt cx="6926281" cy="8574702"/>
          </a:xfrm>
        </p:grpSpPr>
        <p:sp>
          <p:nvSpPr>
            <p:cNvPr id="9" name="任意多边形: 形状 8"/>
            <p:cNvSpPr/>
            <p:nvPr/>
          </p:nvSpPr>
          <p:spPr>
            <a:xfrm rot="1486949">
              <a:off x="-1130992" y="-1078618"/>
              <a:ext cx="6909983" cy="8574702"/>
            </a:xfrm>
            <a:custGeom>
              <a:avLst/>
              <a:gdLst>
                <a:gd name="connsiteX0" fmla="*/ 0 w 6909983"/>
                <a:gd name="connsiteY0" fmla="*/ 2348286 h 8574702"/>
                <a:gd name="connsiteX1" fmla="*/ 5086239 w 6909983"/>
                <a:gd name="connsiteY1" fmla="*/ 0 h 8574702"/>
                <a:gd name="connsiteX2" fmla="*/ 5218286 w 6909983"/>
                <a:gd name="connsiteY2" fmla="*/ 98136 h 8574702"/>
                <a:gd name="connsiteX3" fmla="*/ 6909983 w 6909983"/>
                <a:gd name="connsiteY3" fmla="*/ 3990408 h 8574702"/>
                <a:gd name="connsiteX4" fmla="*/ 5913200 w 6909983"/>
                <a:gd name="connsiteY4" fmla="*/ 7146493 h 8574702"/>
                <a:gd name="connsiteX5" fmla="*/ 5882337 w 6909983"/>
                <a:gd name="connsiteY5" fmla="*/ 7186094 h 8574702"/>
                <a:gd name="connsiteX6" fmla="*/ 2874699 w 6909983"/>
                <a:gd name="connsiteY6" fmla="*/ 8574702 h 857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09983" h="8574702">
                  <a:moveTo>
                    <a:pt x="0" y="2348286"/>
                  </a:moveTo>
                  <a:lnTo>
                    <a:pt x="5086239" y="0"/>
                  </a:lnTo>
                  <a:lnTo>
                    <a:pt x="5218286" y="98136"/>
                  </a:lnTo>
                  <a:cubicBezTo>
                    <a:pt x="6238934" y="941668"/>
                    <a:pt x="6909983" y="2370171"/>
                    <a:pt x="6909983" y="3990408"/>
                  </a:cubicBezTo>
                  <a:cubicBezTo>
                    <a:pt x="6909983" y="5205586"/>
                    <a:pt x="6532519" y="6312914"/>
                    <a:pt x="5913200" y="7146493"/>
                  </a:cubicBezTo>
                  <a:lnTo>
                    <a:pt x="5882337" y="7186094"/>
                  </a:lnTo>
                  <a:lnTo>
                    <a:pt x="2874699" y="85747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 rot="1486949">
              <a:off x="-1147290" y="-1004432"/>
              <a:ext cx="6803194" cy="8473474"/>
            </a:xfrm>
            <a:custGeom>
              <a:avLst/>
              <a:gdLst>
                <a:gd name="connsiteX0" fmla="*/ 0 w 6803194"/>
                <a:gd name="connsiteY0" fmla="*/ 2247057 h 8473474"/>
                <a:gd name="connsiteX1" fmla="*/ 4866985 w 6803194"/>
                <a:gd name="connsiteY1" fmla="*/ 0 h 8473474"/>
                <a:gd name="connsiteX2" fmla="*/ 5062929 w 6803194"/>
                <a:gd name="connsiteY2" fmla="*/ 141559 h 8473474"/>
                <a:gd name="connsiteX3" fmla="*/ 6803194 w 6803194"/>
                <a:gd name="connsiteY3" fmla="*/ 4033831 h 8473474"/>
                <a:gd name="connsiteX4" fmla="*/ 5901855 w 6803194"/>
                <a:gd name="connsiteY4" fmla="*/ 7019600 h 8473474"/>
                <a:gd name="connsiteX5" fmla="*/ 5840114 w 6803194"/>
                <a:gd name="connsiteY5" fmla="*/ 7104360 h 8473474"/>
                <a:gd name="connsiteX6" fmla="*/ 2874699 w 6803194"/>
                <a:gd name="connsiteY6" fmla="*/ 8473474 h 847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3194" h="8473474">
                  <a:moveTo>
                    <a:pt x="0" y="2247057"/>
                  </a:moveTo>
                  <a:lnTo>
                    <a:pt x="4866985" y="0"/>
                  </a:lnTo>
                  <a:lnTo>
                    <a:pt x="5062929" y="141559"/>
                  </a:lnTo>
                  <a:cubicBezTo>
                    <a:pt x="6112880" y="985090"/>
                    <a:pt x="6803194" y="2413593"/>
                    <a:pt x="6803194" y="4033831"/>
                  </a:cubicBezTo>
                  <a:cubicBezTo>
                    <a:pt x="6803194" y="5167997"/>
                    <a:pt x="6464941" y="6208214"/>
                    <a:pt x="5901855" y="7019600"/>
                  </a:cubicBezTo>
                  <a:lnTo>
                    <a:pt x="5840114" y="7104360"/>
                  </a:lnTo>
                  <a:lnTo>
                    <a:pt x="2874699" y="8473474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7511970" y="-2199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31" y="-297"/>
            <a:ext cx="12193057" cy="685859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66750" y="2625969"/>
            <a:ext cx="10858500" cy="3206433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56243" y="1399036"/>
            <a:ext cx="2642842" cy="26428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 flipV="1">
            <a:off x="8267675" y="1304548"/>
            <a:ext cx="2642842" cy="2642842"/>
          </a:xfrm>
          <a:prstGeom prst="rect">
            <a:avLst/>
          </a:prstGeom>
          <a:blipFill>
            <a:blip r:embed="rId4"/>
            <a:srcRect/>
            <a:stretch>
              <a:fillRect l="-39021" r="-390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408710" y="737173"/>
            <a:ext cx="760137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64000">
                      <a:schemeClr val="accent1">
                        <a:alpha val="0"/>
                      </a:schemeClr>
                    </a:gs>
                    <a:gs pos="0">
                      <a:schemeClr val="accent1">
                        <a:alpha val="17000"/>
                      </a:schemeClr>
                    </a:gs>
                    <a:gs pos="60000">
                      <a:schemeClr val="accent1">
                        <a:lumMod val="75000"/>
                        <a:alpha val="3000"/>
                      </a:schemeClr>
                    </a:gs>
                  </a:gsLst>
                  <a:lin ang="5400000" scaled="1"/>
                  <a:tileRect/>
                </a:gradFill>
                <a:latin typeface="+mj-lt"/>
              </a:rPr>
              <a:t>PART</a:t>
            </a:r>
            <a:endParaRPr lang="zh-CN" altLang="en-US" sz="19900" dirty="0">
              <a:gradFill flip="none" rotWithShape="1">
                <a:gsLst>
                  <a:gs pos="64000">
                    <a:schemeClr val="accent1">
                      <a:alpha val="0"/>
                    </a:schemeClr>
                  </a:gs>
                  <a:gs pos="0">
                    <a:schemeClr val="accent1">
                      <a:alpha val="17000"/>
                    </a:schemeClr>
                  </a:gs>
                  <a:gs pos="60000">
                    <a:schemeClr val="accent1">
                      <a:lumMod val="75000"/>
                      <a:alpha val="3000"/>
                    </a:schemeClr>
                  </a:gs>
                </a:gsLst>
                <a:lin ang="5400000" scaled="1"/>
                <a:tileRect/>
              </a:gradFill>
              <a:latin typeface="+mj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987275" y="576421"/>
            <a:ext cx="1435049" cy="904558"/>
            <a:chOff x="660400" y="459740"/>
            <a:chExt cx="1435049" cy="904558"/>
          </a:xfrm>
        </p:grpSpPr>
        <p:sp>
          <p:nvSpPr>
            <p:cNvPr id="11" name="任意多边形: 形状 10"/>
            <p:cNvSpPr/>
            <p:nvPr/>
          </p:nvSpPr>
          <p:spPr>
            <a:xfrm>
              <a:off x="660400" y="459740"/>
              <a:ext cx="1007745" cy="904558"/>
            </a:xfrm>
            <a:custGeom>
              <a:avLst/>
              <a:gdLst>
                <a:gd name="connsiteX0" fmla="*/ 0 w 1007745"/>
                <a:gd name="connsiteY0" fmla="*/ 0 h 904558"/>
                <a:gd name="connsiteX1" fmla="*/ 1007745 w 1007745"/>
                <a:gd name="connsiteY1" fmla="*/ 0 h 904558"/>
                <a:gd name="connsiteX2" fmla="*/ 1007745 w 1007745"/>
                <a:gd name="connsiteY2" fmla="*/ 130810 h 904558"/>
                <a:gd name="connsiteX3" fmla="*/ 995135 w 1007745"/>
                <a:gd name="connsiteY3" fmla="*/ 130810 h 904558"/>
                <a:gd name="connsiteX4" fmla="*/ 995135 w 1007745"/>
                <a:gd name="connsiteY4" fmla="*/ 12610 h 904558"/>
                <a:gd name="connsiteX5" fmla="*/ 12610 w 1007745"/>
                <a:gd name="connsiteY5" fmla="*/ 12610 h 904558"/>
                <a:gd name="connsiteX6" fmla="*/ 12610 w 1007745"/>
                <a:gd name="connsiteY6" fmla="*/ 891948 h 904558"/>
                <a:gd name="connsiteX7" fmla="*/ 995135 w 1007745"/>
                <a:gd name="connsiteY7" fmla="*/ 891948 h 904558"/>
                <a:gd name="connsiteX8" fmla="*/ 995135 w 1007745"/>
                <a:gd name="connsiteY8" fmla="*/ 810895 h 904558"/>
                <a:gd name="connsiteX9" fmla="*/ 1007745 w 1007745"/>
                <a:gd name="connsiteY9" fmla="*/ 810895 h 904558"/>
                <a:gd name="connsiteX10" fmla="*/ 1007745 w 1007745"/>
                <a:gd name="connsiteY10" fmla="*/ 904558 h 904558"/>
                <a:gd name="connsiteX11" fmla="*/ 0 w 1007745"/>
                <a:gd name="connsiteY11" fmla="*/ 904558 h 9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7745" h="904558">
                  <a:moveTo>
                    <a:pt x="0" y="0"/>
                  </a:moveTo>
                  <a:lnTo>
                    <a:pt x="1007745" y="0"/>
                  </a:lnTo>
                  <a:lnTo>
                    <a:pt x="1007745" y="130810"/>
                  </a:lnTo>
                  <a:lnTo>
                    <a:pt x="995135" y="130810"/>
                  </a:lnTo>
                  <a:lnTo>
                    <a:pt x="995135" y="12610"/>
                  </a:lnTo>
                  <a:lnTo>
                    <a:pt x="12610" y="12610"/>
                  </a:lnTo>
                  <a:lnTo>
                    <a:pt x="12610" y="891948"/>
                  </a:lnTo>
                  <a:lnTo>
                    <a:pt x="995135" y="891948"/>
                  </a:lnTo>
                  <a:lnTo>
                    <a:pt x="995135" y="810895"/>
                  </a:lnTo>
                  <a:lnTo>
                    <a:pt x="1007745" y="810895"/>
                  </a:lnTo>
                  <a:lnTo>
                    <a:pt x="1007745" y="904558"/>
                  </a:lnTo>
                  <a:lnTo>
                    <a:pt x="0" y="90455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64" y="542115"/>
              <a:ext cx="1358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+mj-lt"/>
                </a:rPr>
                <a:t>Work report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10922722" y="989433"/>
            <a:ext cx="428861" cy="428861"/>
            <a:chOff x="10913630" y="820437"/>
            <a:chExt cx="428861" cy="428861"/>
          </a:xfrm>
        </p:grpSpPr>
        <p:sp>
          <p:nvSpPr>
            <p:cNvPr id="14" name="椭圆 13"/>
            <p:cNvSpPr/>
            <p:nvPr/>
          </p:nvSpPr>
          <p:spPr>
            <a:xfrm>
              <a:off x="10913630" y="820437"/>
              <a:ext cx="428861" cy="428861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 rot="13500000">
              <a:off x="11070018" y="967670"/>
              <a:ext cx="120267" cy="106821"/>
            </a:xfrm>
            <a:custGeom>
              <a:avLst/>
              <a:gdLst>
                <a:gd name="connsiteX0" fmla="*/ 120267 w 120267"/>
                <a:gd name="connsiteY0" fmla="*/ 23593 h 106821"/>
                <a:gd name="connsiteX1" fmla="*/ 120265 w 120267"/>
                <a:gd name="connsiteY1" fmla="*/ 23593 h 106821"/>
                <a:gd name="connsiteX2" fmla="*/ 115056 w 120267"/>
                <a:gd name="connsiteY2" fmla="*/ 18384 h 106821"/>
                <a:gd name="connsiteX3" fmla="*/ 106821 w 120267"/>
                <a:gd name="connsiteY3" fmla="*/ 10149 h 106821"/>
                <a:gd name="connsiteX4" fmla="*/ 10147 w 120267"/>
                <a:gd name="connsiteY4" fmla="*/ 10149 h 106821"/>
                <a:gd name="connsiteX5" fmla="*/ 10147 w 120267"/>
                <a:gd name="connsiteY5" fmla="*/ 106821 h 106821"/>
                <a:gd name="connsiteX6" fmla="*/ 8235 w 120267"/>
                <a:gd name="connsiteY6" fmla="*/ 104909 h 106821"/>
                <a:gd name="connsiteX7" fmla="*/ 0 w 120267"/>
                <a:gd name="connsiteY7" fmla="*/ 96674 h 106821"/>
                <a:gd name="connsiteX8" fmla="*/ 0 w 120267"/>
                <a:gd name="connsiteY8" fmla="*/ 0 h 106821"/>
                <a:gd name="connsiteX9" fmla="*/ 96674 w 120267"/>
                <a:gd name="connsiteY9" fmla="*/ 0 h 106821"/>
                <a:gd name="connsiteX10" fmla="*/ 104909 w 120267"/>
                <a:gd name="connsiteY10" fmla="*/ 8235 h 106821"/>
                <a:gd name="connsiteX11" fmla="*/ 112032 w 120267"/>
                <a:gd name="connsiteY11" fmla="*/ 15358 h 10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267" h="106821">
                  <a:moveTo>
                    <a:pt x="120267" y="23593"/>
                  </a:moveTo>
                  <a:lnTo>
                    <a:pt x="120265" y="23593"/>
                  </a:lnTo>
                  <a:lnTo>
                    <a:pt x="115056" y="18384"/>
                  </a:lnTo>
                  <a:lnTo>
                    <a:pt x="106821" y="10149"/>
                  </a:lnTo>
                  <a:lnTo>
                    <a:pt x="10147" y="10149"/>
                  </a:lnTo>
                  <a:lnTo>
                    <a:pt x="10147" y="106821"/>
                  </a:lnTo>
                  <a:lnTo>
                    <a:pt x="8235" y="104909"/>
                  </a:lnTo>
                  <a:lnTo>
                    <a:pt x="0" y="96674"/>
                  </a:lnTo>
                  <a:lnTo>
                    <a:pt x="0" y="0"/>
                  </a:lnTo>
                  <a:lnTo>
                    <a:pt x="96674" y="0"/>
                  </a:lnTo>
                  <a:lnTo>
                    <a:pt x="104909" y="8235"/>
                  </a:lnTo>
                  <a:lnTo>
                    <a:pt x="112032" y="1535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9713992" y="6252681"/>
            <a:ext cx="2020765" cy="342900"/>
            <a:chOff x="10001983" y="259373"/>
            <a:chExt cx="2020765" cy="342900"/>
          </a:xfrm>
        </p:grpSpPr>
        <p:pic>
          <p:nvPicPr>
            <p:cNvPr id="3" name="图片 2" descr="说明: 4"/>
            <p:cNvPicPr/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03498" y="259373"/>
              <a:ext cx="161925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/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01983" y="268898"/>
              <a:ext cx="3429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480131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382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4038600" y="6400413"/>
            <a:ext cx="4114800" cy="276999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86106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44608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2277" y="6452324"/>
            <a:ext cx="2560320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926" y="6452008"/>
            <a:ext cx="3134241" cy="276999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4565" y="6452008"/>
            <a:ext cx="832811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FBD9E-AB09-417E-A78E-EBA5D08166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62C5A-1C7E-4BE9-93D6-CA28F92514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jpe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8.e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9.emf"/><Relationship Id="rId1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5.e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14.emf"/><Relationship Id="rId1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5.e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26.emf"/><Relationship Id="rId1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7.e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vmlDrawing" Target="../drawings/vmlDrawing11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7.e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28.emf"/><Relationship Id="rId1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9.emf"/><Relationship Id="rId1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vmlDrawing" Target="../drawings/vmlDrawing13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1.e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30.emf"/><Relationship Id="rId1" Type="http://schemas.openxmlformats.org/officeDocument/2006/relationships/oleObject" Target="../embeddings/oleObject1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45922" y="735429"/>
            <a:ext cx="8300156" cy="185650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6700" b="1" dirty="0">
                <a:solidFill>
                  <a:srgbClr val="1057CE"/>
                </a:solidFill>
                <a:latin typeface="+mj-ea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“火灾监测应用”</a:t>
            </a:r>
            <a:endParaRPr lang="zh-CN" altLang="en-US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46401" y="3609991"/>
            <a:ext cx="6121400" cy="1584325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何苗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项目团队成员：董清昊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秦贵羽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孙慧敏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19173" y="5722461"/>
            <a:ext cx="222943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2024-11-19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 descr="建筑的设计&#10;&#10;低可信度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4" y="-2640788"/>
            <a:ext cx="6858001" cy="12212208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 rot="1486949">
            <a:off x="-1079365" y="-1074369"/>
            <a:ext cx="6909983" cy="8574702"/>
          </a:xfrm>
          <a:custGeom>
            <a:avLst/>
            <a:gdLst>
              <a:gd name="connsiteX0" fmla="*/ 0 w 6909983"/>
              <a:gd name="connsiteY0" fmla="*/ 2348286 h 8574702"/>
              <a:gd name="connsiteX1" fmla="*/ 5086239 w 6909983"/>
              <a:gd name="connsiteY1" fmla="*/ 0 h 8574702"/>
              <a:gd name="connsiteX2" fmla="*/ 5218286 w 6909983"/>
              <a:gd name="connsiteY2" fmla="*/ 98136 h 8574702"/>
              <a:gd name="connsiteX3" fmla="*/ 6909983 w 6909983"/>
              <a:gd name="connsiteY3" fmla="*/ 3990408 h 8574702"/>
              <a:gd name="connsiteX4" fmla="*/ 5913200 w 6909983"/>
              <a:gd name="connsiteY4" fmla="*/ 7146493 h 8574702"/>
              <a:gd name="connsiteX5" fmla="*/ 5882337 w 6909983"/>
              <a:gd name="connsiteY5" fmla="*/ 7186094 h 8574702"/>
              <a:gd name="connsiteX6" fmla="*/ 2874699 w 6909983"/>
              <a:gd name="connsiteY6" fmla="*/ 8574702 h 857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9983" h="8574702">
                <a:moveTo>
                  <a:pt x="0" y="2348286"/>
                </a:moveTo>
                <a:lnTo>
                  <a:pt x="5086239" y="0"/>
                </a:lnTo>
                <a:lnTo>
                  <a:pt x="5218286" y="98136"/>
                </a:lnTo>
                <a:cubicBezTo>
                  <a:pt x="6238934" y="941668"/>
                  <a:pt x="6909983" y="2370171"/>
                  <a:pt x="6909983" y="3990408"/>
                </a:cubicBezTo>
                <a:cubicBezTo>
                  <a:pt x="6909983" y="5205586"/>
                  <a:pt x="6532519" y="6312914"/>
                  <a:pt x="5913200" y="7146493"/>
                </a:cubicBezTo>
                <a:lnTo>
                  <a:pt x="5882337" y="7186094"/>
                </a:lnTo>
                <a:lnTo>
                  <a:pt x="2874699" y="85747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34510" y="523797"/>
            <a:ext cx="3580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软件创意与需求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35937" y="573828"/>
            <a:ext cx="672990" cy="672988"/>
            <a:chOff x="7747111" y="1775611"/>
            <a:chExt cx="672990" cy="672988"/>
          </a:xfrm>
        </p:grpSpPr>
        <p:sp>
          <p:nvSpPr>
            <p:cNvPr id="2" name="椭圆 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334510" y="1265330"/>
            <a:ext cx="3571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软件需求分析</a:t>
            </a:r>
            <a:endParaRPr lang="zh-CN" altLang="en-US" sz="28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6635937" y="1298546"/>
            <a:ext cx="672990" cy="672988"/>
            <a:chOff x="7747111" y="1775611"/>
            <a:chExt cx="672990" cy="672988"/>
          </a:xfrm>
        </p:grpSpPr>
        <p:sp>
          <p:nvSpPr>
            <p:cNvPr id="32" name="椭圆 3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292600" y="2042098"/>
            <a:ext cx="38190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软件设计与建模</a:t>
            </a:r>
            <a:endParaRPr lang="zh-CN" altLang="en-US" sz="2800" dirty="0"/>
          </a:p>
        </p:txBody>
      </p:sp>
      <p:grpSp>
        <p:nvGrpSpPr>
          <p:cNvPr id="35" name="组合 34"/>
          <p:cNvGrpSpPr/>
          <p:nvPr/>
        </p:nvGrpSpPr>
        <p:grpSpPr>
          <a:xfrm>
            <a:off x="6635937" y="2042098"/>
            <a:ext cx="672990" cy="672988"/>
            <a:chOff x="7747111" y="1775611"/>
            <a:chExt cx="672990" cy="672988"/>
          </a:xfrm>
        </p:grpSpPr>
        <p:sp>
          <p:nvSpPr>
            <p:cNvPr id="36" name="椭圆 3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263580" y="2751983"/>
            <a:ext cx="4747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代码编写与测试</a:t>
            </a:r>
            <a:endParaRPr lang="zh-CN" altLang="en-US" sz="2800" dirty="0"/>
          </a:p>
        </p:txBody>
      </p:sp>
      <p:grpSp>
        <p:nvGrpSpPr>
          <p:cNvPr id="39" name="组合 38"/>
          <p:cNvGrpSpPr/>
          <p:nvPr/>
        </p:nvGrpSpPr>
        <p:grpSpPr>
          <a:xfrm>
            <a:off x="6635937" y="2785141"/>
            <a:ext cx="672990" cy="672988"/>
            <a:chOff x="7747111" y="1775611"/>
            <a:chExt cx="672990" cy="672988"/>
          </a:xfrm>
        </p:grpSpPr>
        <p:sp>
          <p:nvSpPr>
            <p:cNvPr id="40" name="椭圆 39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: 形状 8"/>
          <p:cNvSpPr/>
          <p:nvPr/>
        </p:nvSpPr>
        <p:spPr>
          <a:xfrm rot="1486949">
            <a:off x="-1147290" y="-1004432"/>
            <a:ext cx="6803194" cy="8473474"/>
          </a:xfrm>
          <a:custGeom>
            <a:avLst/>
            <a:gdLst>
              <a:gd name="connsiteX0" fmla="*/ 0 w 6803194"/>
              <a:gd name="connsiteY0" fmla="*/ 2247057 h 8473474"/>
              <a:gd name="connsiteX1" fmla="*/ 4866985 w 6803194"/>
              <a:gd name="connsiteY1" fmla="*/ 0 h 8473474"/>
              <a:gd name="connsiteX2" fmla="*/ 5062929 w 6803194"/>
              <a:gd name="connsiteY2" fmla="*/ 141559 h 8473474"/>
              <a:gd name="connsiteX3" fmla="*/ 6803194 w 6803194"/>
              <a:gd name="connsiteY3" fmla="*/ 4033831 h 8473474"/>
              <a:gd name="connsiteX4" fmla="*/ 5901855 w 6803194"/>
              <a:gd name="connsiteY4" fmla="*/ 7019600 h 8473474"/>
              <a:gd name="connsiteX5" fmla="*/ 5840114 w 6803194"/>
              <a:gd name="connsiteY5" fmla="*/ 7104360 h 8473474"/>
              <a:gd name="connsiteX6" fmla="*/ 2874699 w 6803194"/>
              <a:gd name="connsiteY6" fmla="*/ 8473474 h 847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3194" h="8473474">
                <a:moveTo>
                  <a:pt x="0" y="2247057"/>
                </a:moveTo>
                <a:lnTo>
                  <a:pt x="4866985" y="0"/>
                </a:lnTo>
                <a:lnTo>
                  <a:pt x="5062929" y="141559"/>
                </a:lnTo>
                <a:cubicBezTo>
                  <a:pt x="6112880" y="985090"/>
                  <a:pt x="6803194" y="2413593"/>
                  <a:pt x="6803194" y="4033831"/>
                </a:cubicBezTo>
                <a:cubicBezTo>
                  <a:pt x="6803194" y="5167997"/>
                  <a:pt x="6464941" y="6208214"/>
                  <a:pt x="5901855" y="7019600"/>
                </a:cubicBezTo>
                <a:lnTo>
                  <a:pt x="5840114" y="7104360"/>
                </a:lnTo>
                <a:lnTo>
                  <a:pt x="2874699" y="8473474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54" name="图片 53" descr="人在切蛋糕&#10;&#10;描述已自动生成"/>
          <p:cNvPicPr>
            <a:picLocks noChangeAspect="1"/>
          </p:cNvPicPr>
          <p:nvPr/>
        </p:nvPicPr>
        <p:blipFill>
          <a:blip r:embed="rId3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r="44368" b="108"/>
          <a:stretch>
            <a:fillRect/>
          </a:stretch>
        </p:blipFill>
        <p:spPr>
          <a:xfrm>
            <a:off x="-27305" y="36316"/>
            <a:ext cx="5933063" cy="6850612"/>
          </a:xfrm>
          <a:custGeom>
            <a:avLst/>
            <a:gdLst>
              <a:gd name="connsiteX0" fmla="*/ 0 w 5933063"/>
              <a:gd name="connsiteY0" fmla="*/ 0 h 6850612"/>
              <a:gd name="connsiteX1" fmla="*/ 5364830 w 5933063"/>
              <a:gd name="connsiteY1" fmla="*/ 0 h 6850612"/>
              <a:gd name="connsiteX2" fmla="*/ 5479233 w 5933063"/>
              <a:gd name="connsiteY2" fmla="*/ 203270 h 6850612"/>
              <a:gd name="connsiteX3" fmla="*/ 5427688 w 5933063"/>
              <a:gd name="connsiteY3" fmla="*/ 4466560 h 6850612"/>
              <a:gd name="connsiteX4" fmla="*/ 3357799 w 5933063"/>
              <a:gd name="connsiteY4" fmla="*/ 6799539 h 6850612"/>
              <a:gd name="connsiteX5" fmla="*/ 3266215 w 5933063"/>
              <a:gd name="connsiteY5" fmla="*/ 6850612 h 6850612"/>
              <a:gd name="connsiteX6" fmla="*/ 0 w 5933063"/>
              <a:gd name="connsiteY6" fmla="*/ 6850612 h 685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3063" h="6850612">
                <a:moveTo>
                  <a:pt x="0" y="0"/>
                </a:moveTo>
                <a:lnTo>
                  <a:pt x="5364830" y="0"/>
                </a:lnTo>
                <a:lnTo>
                  <a:pt x="5479233" y="203270"/>
                </a:lnTo>
                <a:cubicBezTo>
                  <a:pt x="6078903" y="1409229"/>
                  <a:pt x="6106851" y="2995537"/>
                  <a:pt x="5427688" y="4466560"/>
                </a:cubicBezTo>
                <a:cubicBezTo>
                  <a:pt x="4952275" y="5496276"/>
                  <a:pt x="4209141" y="6298908"/>
                  <a:pt x="3357799" y="6799539"/>
                </a:cubicBezTo>
                <a:lnTo>
                  <a:pt x="3266215" y="6850612"/>
                </a:lnTo>
                <a:lnTo>
                  <a:pt x="0" y="6850612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1169785" y="2204445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</a:rPr>
              <a:t>目录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82156" y="3914039"/>
            <a:ext cx="2909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+mj-lt"/>
              </a:rPr>
              <a:t>Table of contents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35937" y="3482996"/>
            <a:ext cx="672990" cy="672988"/>
            <a:chOff x="7747111" y="1775611"/>
            <a:chExt cx="672990" cy="672988"/>
          </a:xfrm>
        </p:grpSpPr>
        <p:sp>
          <p:nvSpPr>
            <p:cNvPr id="4" name="椭圆 3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325608" y="346817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软件质量与保证</a:t>
            </a:r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6639366" y="4196934"/>
            <a:ext cx="672990" cy="672988"/>
            <a:chOff x="7747111" y="1775611"/>
            <a:chExt cx="672990" cy="672988"/>
          </a:xfrm>
        </p:grpSpPr>
        <p:sp>
          <p:nvSpPr>
            <p:cNvPr id="11" name="椭圆 1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329037" y="4182108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开发技术与工具</a:t>
            </a:r>
            <a:endParaRPr lang="zh-CN" altLang="en-US" sz="28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6622685" y="4922067"/>
            <a:ext cx="672990" cy="672988"/>
            <a:chOff x="7747111" y="1775611"/>
            <a:chExt cx="672990" cy="672988"/>
          </a:xfrm>
        </p:grpSpPr>
        <p:sp>
          <p:nvSpPr>
            <p:cNvPr id="21" name="椭圆 2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07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312356" y="4907241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开源社区的使用</a:t>
            </a:r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6650845" y="5662026"/>
            <a:ext cx="672990" cy="672988"/>
            <a:chOff x="7747111" y="1775611"/>
            <a:chExt cx="672990" cy="672988"/>
          </a:xfrm>
        </p:grpSpPr>
        <p:sp>
          <p:nvSpPr>
            <p:cNvPr id="26" name="椭圆 2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08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7340516" y="564720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实践收获与感受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软件创意与需求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01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820068"/>
            <a:ext cx="5170311" cy="4359275"/>
          </a:xfrm>
        </p:spPr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/>
              <a:t>为了减小火灾所带来的损失，使人们及时发现及时处理。利用科技的手段来进行火灾监测</a:t>
            </a:r>
            <a:r>
              <a:rPr lang="zh-CN" altLang="en-US" dirty="0"/>
              <a:t>、</a:t>
            </a:r>
            <a:r>
              <a:rPr lang="zh-CN" altLang="en-US"/>
              <a:t>提高对火灾的监测效率</a:t>
            </a:r>
            <a:endParaRPr lang="zh-CN" altLang="en-US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通过摄像头获取实时视频，检测到火灾发送提醒给用户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/>
              <a:t>功能简洁，简化了用户的操作难度，可以识别火焰提醒用户</a:t>
            </a:r>
            <a:endParaRPr lang="zh-CN" altLang="en-US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93304" y="939045"/>
            <a:ext cx="453224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软件创意与需求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63644" y="1206810"/>
            <a:ext cx="4041423" cy="454240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902222" y="5949244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宣传彩页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1395" y="1190625"/>
            <a:ext cx="3075305" cy="45586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软件需求分析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02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712736"/>
            <a:ext cx="8342489" cy="993775"/>
          </a:xfrm>
        </p:spPr>
        <p:txBody>
          <a:bodyPr/>
          <a:lstStyle/>
          <a:p>
            <a:r>
              <a:rPr lang="zh-CN" altLang="en-US" dirty="0"/>
              <a:t>软件用例模型（</a:t>
            </a:r>
            <a:r>
              <a:rPr lang="zh-CN" altLang="en-US" b="1" dirty="0">
                <a:solidFill>
                  <a:schemeClr val="tx1"/>
                </a:solidFill>
              </a:rPr>
              <a:t>共有</a:t>
            </a:r>
            <a:r>
              <a:rPr lang="en-US" altLang="zh-CN" b="1" dirty="0">
                <a:solidFill>
                  <a:schemeClr val="tx1"/>
                </a:solidFill>
              </a:rPr>
              <a:t>4</a:t>
            </a:r>
            <a:r>
              <a:rPr lang="zh-CN" altLang="en-US" b="1" dirty="0">
                <a:solidFill>
                  <a:schemeClr val="tx1"/>
                </a:solidFill>
              </a:rPr>
              <a:t>个用例</a:t>
            </a:r>
            <a:r>
              <a:rPr lang="zh-CN" altLang="en-US" dirty="0"/>
              <a:t>）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06896"/>
            <a:ext cx="37592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graphicFrame>
        <p:nvGraphicFramePr>
          <p:cNvPr id="5" name="对象 4"/>
          <p:cNvGraphicFramePr/>
          <p:nvPr/>
        </p:nvGraphicFramePr>
        <p:xfrm>
          <a:off x="2482850" y="2394585"/>
          <a:ext cx="7380605" cy="3642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5254625" imgH="2794635" progId="Visio.Drawing.15">
                  <p:embed/>
                </p:oleObj>
              </mc:Choice>
              <mc:Fallback>
                <p:oleObj name="" r:id="rId1" imgW="5254625" imgH="2794635" progId="Visio.Drawing.15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82850" y="2394585"/>
                        <a:ext cx="7380605" cy="3642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140" y="1658620"/>
            <a:ext cx="4850130" cy="993775"/>
          </a:xfrm>
        </p:spPr>
        <p:txBody>
          <a:bodyPr wrap="square"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/>
              <a:t>1-</a:t>
            </a:r>
            <a:r>
              <a:rPr lang="zh-CN" altLang="en-US"/>
              <a:t>登录</a:t>
            </a:r>
            <a:r>
              <a:rPr lang="zh-CN" altLang="en-US" dirty="0"/>
              <a:t>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业务目标：用户通过用户名密码登录使用火灾监测应用。</a:t>
            </a:r>
            <a:endParaRPr lang="zh-CN" altLang="en-US" sz="1200"/>
          </a:p>
          <a:p>
            <a:pPr algn="l"/>
            <a:r>
              <a:rPr lang="zh-CN" altLang="en-US" sz="1200"/>
              <a:t>执行者：</a:t>
            </a:r>
            <a:r>
              <a:rPr lang="en-US" altLang="zh-CN" sz="1200"/>
              <a:t> </a:t>
            </a:r>
            <a:r>
              <a:rPr lang="zh-CN" altLang="en-US" sz="1200"/>
              <a:t>用户</a:t>
            </a:r>
            <a:endParaRPr lang="zh-CN" altLang="en-US" sz="1200"/>
          </a:p>
          <a:p>
            <a:pPr algn="l"/>
            <a:r>
              <a:rPr lang="zh-CN" altLang="en-US" sz="1200"/>
              <a:t>触发条件：无</a:t>
            </a:r>
            <a:endParaRPr lang="zh-CN" altLang="en-US" sz="1200"/>
          </a:p>
          <a:p>
            <a:pPr algn="l"/>
            <a:r>
              <a:rPr lang="zh-CN" altLang="en-US" sz="1200"/>
              <a:t>前置条件：系统已运行，用户在数据库中有合法的用户名和密码</a:t>
            </a:r>
            <a:endParaRPr lang="zh-CN" altLang="en-US" sz="1200"/>
          </a:p>
          <a:p>
            <a:pPr algn="l"/>
            <a:r>
              <a:rPr lang="zh-CN" altLang="en-US" sz="1200"/>
              <a:t>基本交互动作：</a:t>
            </a:r>
            <a:endParaRPr lang="zh-CN" altLang="en-US" sz="1200"/>
          </a:p>
          <a:p>
            <a:pPr algn="l"/>
            <a:r>
              <a:rPr lang="en-US" altLang="zh-CN" sz="1200"/>
              <a:t>1.</a:t>
            </a:r>
            <a:r>
              <a:rPr lang="zh-CN" altLang="en-US" sz="1200"/>
              <a:t>用户输入自己的用户名和密码登录。</a:t>
            </a:r>
            <a:endParaRPr lang="zh-CN" altLang="en-US" sz="1200"/>
          </a:p>
          <a:p>
            <a:pPr algn="l"/>
            <a:r>
              <a:rPr lang="en-US" altLang="zh-CN" sz="1200"/>
              <a:t>2.</a:t>
            </a:r>
            <a:r>
              <a:rPr lang="zh-CN" altLang="en-US" sz="1200"/>
              <a:t>系统上传输入信息。</a:t>
            </a:r>
            <a:endParaRPr lang="zh-CN" altLang="en-US" sz="1200"/>
          </a:p>
          <a:p>
            <a:pPr algn="l"/>
            <a:r>
              <a:rPr lang="en-US" altLang="zh-CN" sz="1200"/>
              <a:t>3.</a:t>
            </a:r>
            <a:r>
              <a:rPr lang="zh-CN" altLang="en-US" sz="1200"/>
              <a:t>系统验证用户输入的信息的正确性。</a:t>
            </a:r>
            <a:endParaRPr lang="zh-CN" altLang="en-US" sz="1200"/>
          </a:p>
          <a:p>
            <a:pPr algn="l"/>
            <a:r>
              <a:rPr lang="zh-CN" altLang="en-US" sz="1200"/>
              <a:t>扩展交互动作：</a:t>
            </a:r>
            <a:endParaRPr lang="zh-CN" altLang="en-US" sz="1200"/>
          </a:p>
          <a:p>
            <a:pPr algn="l"/>
            <a:r>
              <a:rPr lang="en-US" altLang="zh-CN" sz="1200"/>
              <a:t>3a.</a:t>
            </a:r>
            <a:r>
              <a:rPr lang="zh-CN" altLang="en-US" sz="1200"/>
              <a:t>若验证通过</a:t>
            </a:r>
            <a:endParaRPr lang="zh-CN" altLang="en-US" sz="1200"/>
          </a:p>
          <a:p>
            <a:pPr algn="l"/>
            <a:r>
              <a:rPr lang="en-US" altLang="zh-CN" sz="1200"/>
              <a:t>3a1</a:t>
            </a:r>
            <a:r>
              <a:rPr lang="zh-CN" altLang="en-US" sz="1200"/>
              <a:t>系统显示登录成功，并进入检测界面；</a:t>
            </a:r>
            <a:endParaRPr lang="zh-CN" altLang="en-US" sz="1200"/>
          </a:p>
          <a:p>
            <a:pPr algn="l"/>
            <a:r>
              <a:rPr lang="en-US" altLang="zh-CN" sz="1200"/>
              <a:t>3b.</a:t>
            </a:r>
            <a:r>
              <a:rPr lang="zh-CN" altLang="en-US" sz="1200"/>
              <a:t>若验证不通过</a:t>
            </a:r>
            <a:endParaRPr lang="zh-CN" altLang="en-US" sz="1200"/>
          </a:p>
          <a:p>
            <a:pPr algn="l"/>
            <a:r>
              <a:rPr lang="en-US" altLang="zh-CN" sz="1200"/>
              <a:t>3b1</a:t>
            </a:r>
            <a:r>
              <a:rPr lang="zh-CN" altLang="en-US" sz="1200"/>
              <a:t>系统返回错误信息</a:t>
            </a:r>
            <a:endParaRPr lang="zh-CN" altLang="en-US" sz="1200"/>
          </a:p>
          <a:p>
            <a:pPr algn="l"/>
            <a:r>
              <a:rPr lang="zh-CN" altLang="en-US" sz="1200"/>
              <a:t>后置条件：无</a:t>
            </a:r>
            <a:endParaRPr lang="zh-CN" altLang="en-US" sz="1200"/>
          </a:p>
          <a:p>
            <a:pPr algn="l"/>
            <a:r>
              <a:rPr lang="zh-CN" altLang="en-US" sz="1200"/>
              <a:t>业务规则：无</a:t>
            </a:r>
            <a:endParaRPr lang="zh-CN" altLang="en-US" sz="1200"/>
          </a:p>
          <a:p>
            <a:pPr algn="l"/>
            <a:r>
              <a:rPr lang="zh-CN" altLang="en-US" sz="1200"/>
              <a:t>性能需求</a:t>
            </a:r>
            <a:r>
              <a:rPr lang="en-US" altLang="zh-CN" sz="1200"/>
              <a:t>1</a:t>
            </a:r>
            <a:r>
              <a:rPr lang="zh-CN" altLang="en-US" sz="1200"/>
              <a:t>：</a:t>
            </a:r>
            <a:r>
              <a:rPr lang="en-US" altLang="zh-CN" sz="1200"/>
              <a:t> </a:t>
            </a:r>
            <a:r>
              <a:rPr lang="zh-CN" altLang="en-US" sz="1200"/>
              <a:t>无</a:t>
            </a:r>
            <a:endParaRPr lang="zh-CN" altLang="en-US" sz="1200"/>
          </a:p>
          <a:p>
            <a:pPr algn="l"/>
            <a:r>
              <a:rPr lang="zh-CN" altLang="en-US" sz="1200"/>
              <a:t>可靠性需求：</a:t>
            </a:r>
            <a:r>
              <a:rPr lang="en-US" altLang="zh-CN" sz="1200"/>
              <a:t> </a:t>
            </a:r>
            <a:r>
              <a:rPr lang="zh-CN" altLang="en-US" sz="1200"/>
              <a:t>无</a:t>
            </a:r>
            <a:endParaRPr lang="zh-CN" altLang="en-US" sz="12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ym typeface="+mn-ea"/>
              </a:rPr>
              <a:t>登录</a:t>
            </a:r>
            <a:r>
              <a:rPr lang="zh-CN" altLang="en-US" dirty="0"/>
              <a:t>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581015" y="2654935"/>
            <a:ext cx="6188075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478889" y="6109346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ym typeface="+mn-ea"/>
              </a:rPr>
              <a:t>登录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  <p:graphicFrame>
        <p:nvGraphicFramePr>
          <p:cNvPr id="7" name="对象 -2147482618"/>
          <p:cNvGraphicFramePr/>
          <p:nvPr/>
        </p:nvGraphicFramePr>
        <p:xfrm>
          <a:off x="5666740" y="2654935"/>
          <a:ext cx="6102350" cy="3166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132070" imgH="2800985" progId="Visio.Drawing.15">
                  <p:embed/>
                </p:oleObj>
              </mc:Choice>
              <mc:Fallback>
                <p:oleObj name="" r:id="rId1" imgW="5132070" imgH="280098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666740" y="2654935"/>
                        <a:ext cx="6102350" cy="3166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2-</a:t>
            </a:r>
            <a:r>
              <a:rPr lang="zh-CN" altLang="en-US"/>
              <a:t>火灾监测</a:t>
            </a:r>
            <a:r>
              <a:rPr lang="zh-CN" altLang="en-US" dirty="0"/>
              <a:t>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/>
              <a:t>业务目标：判断是否发生火灾，向报警模块发送消息。</a:t>
            </a:r>
            <a:endParaRPr lang="zh-CN" altLang="en-US" sz="1400"/>
          </a:p>
          <a:p>
            <a:pPr algn="l"/>
            <a:r>
              <a:rPr lang="zh-CN" altLang="en-US" sz="1400"/>
              <a:t>执行者：</a:t>
            </a:r>
            <a:r>
              <a:rPr lang="en-US" altLang="zh-CN" sz="1400"/>
              <a:t> </a:t>
            </a:r>
            <a:r>
              <a:rPr lang="zh-CN" altLang="en-US" sz="1400"/>
              <a:t>系统</a:t>
            </a:r>
            <a:endParaRPr lang="zh-CN" altLang="en-US" sz="1400"/>
          </a:p>
          <a:p>
            <a:pPr algn="l"/>
            <a:r>
              <a:rPr lang="zh-CN" altLang="en-US" sz="1400"/>
              <a:t>触发条件：无。</a:t>
            </a:r>
            <a:endParaRPr lang="zh-CN" altLang="en-US" sz="1400"/>
          </a:p>
          <a:p>
            <a:pPr algn="l"/>
            <a:r>
              <a:rPr lang="zh-CN" altLang="en-US" sz="1400"/>
              <a:t>前置条件：</a:t>
            </a:r>
            <a:r>
              <a:rPr lang="zh-CN" altLang="en-US" sz="1400">
                <a:sym typeface="+mn-ea"/>
              </a:rPr>
              <a:t>用户成功登录，</a:t>
            </a:r>
            <a:r>
              <a:rPr lang="zh-CN" altLang="en-US" sz="1400"/>
              <a:t>摄像头已连接。</a:t>
            </a:r>
            <a:endParaRPr lang="zh-CN" altLang="en-US" sz="1400"/>
          </a:p>
          <a:p>
            <a:pPr algn="l"/>
            <a:r>
              <a:rPr lang="zh-CN" altLang="en-US" sz="1400"/>
              <a:t>基本交互动作：</a:t>
            </a:r>
            <a:endParaRPr lang="zh-CN" altLang="en-US" sz="1400"/>
          </a:p>
          <a:p>
            <a:pPr algn="l"/>
            <a:r>
              <a:rPr lang="en-US" altLang="zh-CN" sz="1400"/>
              <a:t>1.</a:t>
            </a:r>
            <a:r>
              <a:rPr lang="zh-CN" altLang="en-US" sz="1400"/>
              <a:t>系统调用摄像头，上传接收实时视频流。</a:t>
            </a:r>
            <a:endParaRPr lang="zh-CN" altLang="en-US" sz="1400"/>
          </a:p>
          <a:p>
            <a:pPr algn="l"/>
            <a:r>
              <a:rPr lang="en-US" altLang="zh-CN" sz="1400"/>
              <a:t>2.</a:t>
            </a:r>
            <a:r>
              <a:rPr lang="zh-CN" altLang="en-US" sz="1400"/>
              <a:t>系统检测判断是否发生火灾。</a:t>
            </a:r>
            <a:endParaRPr lang="zh-CN" altLang="en-US" sz="1400"/>
          </a:p>
          <a:p>
            <a:pPr algn="l"/>
            <a:r>
              <a:rPr lang="zh-CN" altLang="en-US" sz="1400"/>
              <a:t>扩展交互动作：</a:t>
            </a:r>
            <a:endParaRPr lang="zh-CN" altLang="en-US" sz="1400"/>
          </a:p>
          <a:p>
            <a:pPr algn="l"/>
            <a:r>
              <a:rPr lang="en-US" altLang="zh-CN" sz="1400"/>
              <a:t>2a.</a:t>
            </a:r>
            <a:r>
              <a:rPr lang="zh-CN" altLang="en-US" sz="1400"/>
              <a:t>若检测到发生火灾</a:t>
            </a:r>
            <a:endParaRPr lang="zh-CN" altLang="en-US" sz="1400"/>
          </a:p>
          <a:p>
            <a:pPr algn="l"/>
            <a:r>
              <a:rPr lang="en-US" altLang="zh-CN" sz="1400"/>
              <a:t>2a1</a:t>
            </a:r>
            <a:r>
              <a:rPr lang="zh-CN" altLang="en-US" sz="1400"/>
              <a:t>系统显示检测结果</a:t>
            </a:r>
            <a:endParaRPr lang="zh-CN" altLang="en-US" sz="1400"/>
          </a:p>
          <a:p>
            <a:pPr algn="l"/>
            <a:r>
              <a:rPr lang="en-US" altLang="zh-CN" sz="1400"/>
              <a:t>2a1a</a:t>
            </a:r>
            <a:r>
              <a:rPr lang="zh-CN" altLang="en-US" sz="1400">
                <a:sym typeface="+mn-ea"/>
              </a:rPr>
              <a:t>系统保存火灾检测结果</a:t>
            </a:r>
            <a:endParaRPr lang="zh-CN" altLang="en-US" sz="1400">
              <a:sym typeface="+mn-ea"/>
            </a:endParaRPr>
          </a:p>
          <a:p>
            <a:pPr algn="l"/>
            <a:r>
              <a:rPr lang="en-US" altLang="zh-CN" sz="1400">
                <a:sym typeface="+mn-ea"/>
              </a:rPr>
              <a:t>2a1a1</a:t>
            </a:r>
            <a:r>
              <a:rPr lang="zh-CN" altLang="en-US" sz="1400">
                <a:sym typeface="+mn-ea"/>
              </a:rPr>
              <a:t>系统发送发生火灾的消息</a:t>
            </a:r>
            <a:endParaRPr lang="zh-CN" altLang="en-US" sz="1400"/>
          </a:p>
          <a:p>
            <a:pPr algn="l"/>
            <a:r>
              <a:rPr lang="zh-CN" altLang="en-US" sz="1400"/>
              <a:t>后置条件：无</a:t>
            </a:r>
            <a:endParaRPr lang="zh-CN" altLang="en-US" sz="1400"/>
          </a:p>
          <a:p>
            <a:pPr algn="l"/>
            <a:r>
              <a:rPr lang="zh-CN" altLang="en-US" sz="1400"/>
              <a:t>业务规则：无</a:t>
            </a:r>
            <a:endParaRPr lang="zh-CN" altLang="en-US" sz="1400"/>
          </a:p>
          <a:p>
            <a:pPr algn="l"/>
            <a:r>
              <a:rPr lang="zh-CN" altLang="en-US" sz="1400"/>
              <a:t>性能需求</a:t>
            </a:r>
            <a:r>
              <a:rPr lang="en-US" altLang="zh-CN" sz="1400"/>
              <a:t>1</a:t>
            </a:r>
            <a:r>
              <a:rPr lang="zh-CN" altLang="en-US" sz="1400"/>
              <a:t>：无</a:t>
            </a:r>
            <a:r>
              <a:rPr lang="en-US" altLang="zh-CN" sz="1400"/>
              <a:t> </a:t>
            </a:r>
            <a:endParaRPr lang="en-US" altLang="zh-CN" sz="1400"/>
          </a:p>
          <a:p>
            <a:pPr algn="l"/>
            <a:r>
              <a:rPr lang="zh-CN" altLang="en-US" sz="1400"/>
              <a:t>可靠性需求：</a:t>
            </a:r>
            <a:r>
              <a:rPr lang="en-US" altLang="zh-CN" sz="1400"/>
              <a:t> </a:t>
            </a:r>
            <a:r>
              <a:rPr lang="zh-CN" altLang="en-US" sz="1400"/>
              <a:t>无</a:t>
            </a:r>
            <a:endParaRPr lang="zh-CN" altLang="en-US" sz="14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火灾监测用例描述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19750" y="2654935"/>
            <a:ext cx="5926455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99910" y="6109335"/>
            <a:ext cx="3243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火灾监测用例分析顺序图</a:t>
            </a:r>
            <a:endParaRPr lang="zh-CN" altLang="en-US" dirty="0"/>
          </a:p>
        </p:txBody>
      </p:sp>
      <p:graphicFrame>
        <p:nvGraphicFramePr>
          <p:cNvPr id="7" name="对象 -2147482617"/>
          <p:cNvGraphicFramePr/>
          <p:nvPr/>
        </p:nvGraphicFramePr>
        <p:xfrm>
          <a:off x="5730875" y="2654618"/>
          <a:ext cx="5276850" cy="3615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4475480" imgH="3071495" progId="Visio.Drawing.15">
                  <p:embed/>
                </p:oleObj>
              </mc:Choice>
              <mc:Fallback>
                <p:oleObj name="" r:id="rId1" imgW="4475480" imgH="307149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730875" y="2654618"/>
                        <a:ext cx="5276850" cy="36150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3-</a:t>
            </a:r>
            <a:r>
              <a:rPr lang="zh-CN" altLang="en-US"/>
              <a:t>发送提醒</a:t>
            </a:r>
            <a:r>
              <a:rPr lang="zh-CN" altLang="en-US" dirty="0"/>
              <a:t>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/>
              <a:t>业务目标：向用户发送警报邮件</a:t>
            </a:r>
            <a:endParaRPr lang="zh-CN" altLang="en-US" sz="1400"/>
          </a:p>
          <a:p>
            <a:pPr algn="l"/>
            <a:r>
              <a:rPr lang="zh-CN" altLang="en-US" sz="1400"/>
              <a:t>执行者：</a:t>
            </a:r>
            <a:r>
              <a:rPr lang="en-US" altLang="zh-CN" sz="1400"/>
              <a:t> </a:t>
            </a:r>
            <a:r>
              <a:rPr lang="zh-CN" altLang="en-US" sz="1400"/>
              <a:t>系统</a:t>
            </a:r>
            <a:endParaRPr lang="zh-CN" altLang="en-US" sz="1400"/>
          </a:p>
          <a:p>
            <a:pPr algn="l"/>
            <a:r>
              <a:rPr lang="zh-CN" altLang="en-US" sz="1400"/>
              <a:t>触发条件：系统收到发生火灾的消息</a:t>
            </a:r>
            <a:endParaRPr lang="zh-CN" altLang="en-US" sz="1400"/>
          </a:p>
          <a:p>
            <a:pPr algn="l"/>
            <a:r>
              <a:rPr lang="zh-CN" altLang="en-US" sz="1400"/>
              <a:t>前置条件：系统已运行，数据库中已有用户的邮箱信息</a:t>
            </a:r>
            <a:endParaRPr lang="zh-CN" altLang="en-US" sz="1400"/>
          </a:p>
          <a:p>
            <a:pPr algn="l"/>
            <a:r>
              <a:rPr lang="zh-CN" altLang="en-US" sz="1400"/>
              <a:t>基本交互动作：</a:t>
            </a:r>
            <a:endParaRPr lang="zh-CN" altLang="en-US" sz="1400"/>
          </a:p>
          <a:p>
            <a:pPr algn="l"/>
            <a:r>
              <a:rPr lang="en-US" altLang="zh-CN" sz="1400"/>
              <a:t>1.</a:t>
            </a:r>
            <a:r>
              <a:rPr lang="zh-CN" altLang="en-US" sz="1400"/>
              <a:t>系统查询用户邮箱信息</a:t>
            </a:r>
            <a:endParaRPr lang="zh-CN" altLang="en-US" sz="1400"/>
          </a:p>
          <a:p>
            <a:pPr algn="l"/>
            <a:r>
              <a:rPr lang="en-US" altLang="zh-CN" sz="1400"/>
              <a:t>2.</a:t>
            </a:r>
            <a:r>
              <a:rPr lang="zh-CN" altLang="en-US" sz="1400"/>
              <a:t>系统调用火灾检测结果。</a:t>
            </a:r>
            <a:endParaRPr lang="zh-CN" altLang="en-US" sz="1400"/>
          </a:p>
          <a:p>
            <a:pPr algn="l"/>
            <a:r>
              <a:rPr lang="en-US" altLang="zh-CN" sz="1400"/>
              <a:t>3.</a:t>
            </a:r>
            <a:r>
              <a:rPr lang="zh-CN" altLang="en-US" sz="1400"/>
              <a:t>系统生成提醒邮件</a:t>
            </a:r>
            <a:endParaRPr lang="zh-CN" altLang="en-US" sz="1400"/>
          </a:p>
          <a:p>
            <a:pPr algn="l"/>
            <a:r>
              <a:rPr lang="en-US" altLang="zh-CN" sz="1400"/>
              <a:t>4.</a:t>
            </a:r>
            <a:r>
              <a:rPr lang="zh-CN" altLang="en-US" sz="1400"/>
              <a:t>系统向用户邮箱发送火灾报警信息。</a:t>
            </a:r>
            <a:r>
              <a:rPr lang="en-US" altLang="zh-CN" sz="1400"/>
              <a:t> </a:t>
            </a:r>
            <a:endParaRPr lang="en-US" altLang="zh-CN" sz="1400"/>
          </a:p>
          <a:p>
            <a:pPr algn="l"/>
            <a:r>
              <a:rPr lang="zh-CN" altLang="en-US" sz="1400"/>
              <a:t>扩展交互动作：无</a:t>
            </a:r>
            <a:endParaRPr lang="zh-CN" altLang="en-US" sz="1400"/>
          </a:p>
          <a:p>
            <a:pPr algn="l"/>
            <a:r>
              <a:rPr lang="zh-CN" altLang="en-US" sz="1400"/>
              <a:t>后置条件：用户接收到火灾报警邮件</a:t>
            </a:r>
            <a:endParaRPr lang="zh-CN" altLang="en-US" sz="1400"/>
          </a:p>
          <a:p>
            <a:pPr algn="l"/>
            <a:r>
              <a:rPr lang="zh-CN" altLang="en-US" sz="1400"/>
              <a:t>业务规则：用户邮箱真实有效</a:t>
            </a:r>
            <a:endParaRPr lang="zh-CN" altLang="en-US" sz="1400"/>
          </a:p>
          <a:p>
            <a:pPr algn="l"/>
            <a:r>
              <a:rPr lang="zh-CN" altLang="en-US" sz="1400"/>
              <a:t>性能需求：系统需要立刻响应并发送邮件。</a:t>
            </a:r>
            <a:endParaRPr lang="zh-CN" altLang="en-US" sz="1400"/>
          </a:p>
          <a:p>
            <a:pPr algn="l"/>
            <a:r>
              <a:rPr lang="zh-CN" altLang="en-US" sz="1400"/>
              <a:t>可靠性需求：无</a:t>
            </a:r>
            <a:endParaRPr lang="zh-CN" altLang="en-US" sz="14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发送提醒用例描述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096000" y="2654935"/>
            <a:ext cx="5074285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243445" y="6109335"/>
            <a:ext cx="2900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发送提醒用例分析顺序图</a:t>
            </a:r>
            <a:endParaRPr lang="zh-CN" altLang="en-US" dirty="0"/>
          </a:p>
        </p:txBody>
      </p:sp>
      <p:graphicFrame>
        <p:nvGraphicFramePr>
          <p:cNvPr id="9" name="对象 8"/>
          <p:cNvGraphicFramePr/>
          <p:nvPr/>
        </p:nvGraphicFramePr>
        <p:xfrm>
          <a:off x="6096000" y="2757170"/>
          <a:ext cx="507428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" imgW="3780155" imgH="2659380" progId="Visio.Drawing.15">
                  <p:embed/>
                </p:oleObj>
              </mc:Choice>
              <mc:Fallback>
                <p:oleObj name="" r:id="rId1" imgW="3780155" imgH="2659380" progId="Visio.Drawing.15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0" y="2757170"/>
                        <a:ext cx="5074285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/>
              <a:t>4-</a:t>
            </a:r>
            <a:r>
              <a:rPr lang="zh-CN" altLang="en-US" dirty="0">
                <a:sym typeface="+mn-ea"/>
              </a:rPr>
              <a:t>模型训练</a:t>
            </a:r>
            <a:r>
              <a:rPr lang="zh-CN" altLang="en-US" dirty="0"/>
              <a:t>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/>
              <a:t>业务目标：通过训练模型，识别火焰和烟雾图像来检测火灾。</a:t>
            </a:r>
            <a:endParaRPr lang="zh-CN" altLang="en-US" sz="1400"/>
          </a:p>
          <a:p>
            <a:pPr algn="l"/>
            <a:r>
              <a:rPr lang="zh-CN" altLang="en-US" sz="1400"/>
              <a:t>执行者：</a:t>
            </a:r>
            <a:r>
              <a:rPr lang="en-US" altLang="zh-CN" sz="1400"/>
              <a:t> </a:t>
            </a:r>
            <a:r>
              <a:rPr lang="zh-CN" altLang="en-US" sz="1400"/>
              <a:t>管理员</a:t>
            </a:r>
            <a:endParaRPr lang="zh-CN" altLang="en-US" sz="1400"/>
          </a:p>
          <a:p>
            <a:pPr algn="l"/>
            <a:r>
              <a:rPr lang="zh-CN" altLang="en-US" sz="1400"/>
              <a:t>触发条件：管理员选择训练模型</a:t>
            </a:r>
            <a:endParaRPr lang="zh-CN" altLang="en-US" sz="1400"/>
          </a:p>
          <a:p>
            <a:pPr algn="l"/>
            <a:r>
              <a:rPr lang="zh-CN" altLang="en-US" sz="1400"/>
              <a:t>前置条件：系统已运行。</a:t>
            </a:r>
            <a:endParaRPr lang="zh-CN" altLang="en-US" sz="1400"/>
          </a:p>
          <a:p>
            <a:pPr algn="l"/>
            <a:r>
              <a:rPr lang="zh-CN" altLang="en-US" sz="1400"/>
              <a:t>基本交互动作：</a:t>
            </a:r>
            <a:endParaRPr lang="zh-CN" altLang="en-US" sz="1400"/>
          </a:p>
          <a:p>
            <a:pPr algn="l"/>
            <a:r>
              <a:rPr lang="en-US" altLang="zh-CN" sz="1400"/>
              <a:t>1.</a:t>
            </a:r>
            <a:r>
              <a:rPr lang="zh-CN" altLang="en-US" sz="1400"/>
              <a:t>管理员将火灾检测数据集配置在指定路径。</a:t>
            </a:r>
            <a:endParaRPr lang="zh-CN" altLang="en-US" sz="1400"/>
          </a:p>
          <a:p>
            <a:pPr algn="l"/>
            <a:r>
              <a:rPr lang="en-US" altLang="zh-CN" sz="1400"/>
              <a:t>2.</a:t>
            </a:r>
            <a:r>
              <a:rPr lang="zh-CN" altLang="en-US" sz="1400"/>
              <a:t>管理员设置模型参数</a:t>
            </a:r>
            <a:endParaRPr lang="zh-CN" altLang="en-US" sz="1400"/>
          </a:p>
          <a:p>
            <a:pPr algn="l"/>
            <a:r>
              <a:rPr lang="en-US" altLang="zh-CN" sz="1400"/>
              <a:t>3.</a:t>
            </a:r>
            <a:r>
              <a:rPr lang="zh-CN" altLang="en-US" sz="1400"/>
              <a:t>管理员启动训练脚本。</a:t>
            </a:r>
            <a:endParaRPr lang="zh-CN" altLang="en-US" sz="1400"/>
          </a:p>
          <a:p>
            <a:pPr algn="l"/>
            <a:r>
              <a:rPr lang="en-US" altLang="zh-CN" sz="1400"/>
              <a:t>4.</a:t>
            </a:r>
            <a:r>
              <a:rPr lang="zh-CN" altLang="en-US" sz="1400"/>
              <a:t>系统加载数据集和模型架构，开始训练模型</a:t>
            </a:r>
            <a:endParaRPr lang="zh-CN" altLang="en-US" sz="1400"/>
          </a:p>
          <a:p>
            <a:pPr algn="l"/>
            <a:r>
              <a:rPr lang="en-US" altLang="zh-CN" sz="1400"/>
              <a:t>5.</a:t>
            </a:r>
            <a:r>
              <a:rPr lang="zh-CN" altLang="en-US" sz="1400"/>
              <a:t>系统在训练完成后保存模型权重。</a:t>
            </a:r>
            <a:endParaRPr lang="zh-CN" altLang="en-US" sz="1400"/>
          </a:p>
          <a:p>
            <a:pPr algn="l"/>
            <a:r>
              <a:rPr lang="zh-CN" altLang="en-US" sz="1400"/>
              <a:t>扩展交互动作：无</a:t>
            </a:r>
            <a:endParaRPr lang="zh-CN" altLang="en-US" sz="1400"/>
          </a:p>
          <a:p>
            <a:pPr algn="l"/>
            <a:r>
              <a:rPr lang="zh-CN" altLang="en-US" sz="1400"/>
              <a:t>后置条件：训练完成，模型权重被保存。</a:t>
            </a:r>
            <a:endParaRPr lang="zh-CN" altLang="en-US" sz="1400"/>
          </a:p>
          <a:p>
            <a:pPr algn="l"/>
            <a:r>
              <a:rPr lang="zh-CN" altLang="en-US" sz="1400"/>
              <a:t>业务规则：无</a:t>
            </a:r>
            <a:endParaRPr lang="zh-CN" altLang="en-US" sz="1400"/>
          </a:p>
          <a:p>
            <a:pPr algn="l"/>
            <a:r>
              <a:rPr lang="zh-CN" altLang="en-US" sz="1400"/>
              <a:t>性能需求</a:t>
            </a:r>
            <a:r>
              <a:rPr lang="en-US" altLang="zh-CN" sz="1400"/>
              <a:t>1</a:t>
            </a:r>
            <a:r>
              <a:rPr lang="zh-CN" altLang="en-US" sz="1400"/>
              <a:t>：</a:t>
            </a:r>
            <a:r>
              <a:rPr lang="en-US" altLang="zh-CN" sz="1400"/>
              <a:t> </a:t>
            </a:r>
            <a:r>
              <a:rPr lang="zh-CN" altLang="en-US" sz="1400"/>
              <a:t>无</a:t>
            </a:r>
            <a:endParaRPr lang="zh-CN" altLang="en-US" sz="1400"/>
          </a:p>
          <a:p>
            <a:pPr algn="l"/>
            <a:r>
              <a:rPr lang="zh-CN" altLang="en-US" sz="1400"/>
              <a:t>可靠性需求：</a:t>
            </a:r>
            <a:r>
              <a:rPr lang="en-US" altLang="zh-CN" sz="1400"/>
              <a:t> </a:t>
            </a:r>
            <a:r>
              <a:rPr lang="zh-CN" altLang="en-US" sz="1400"/>
              <a:t>无</a:t>
            </a:r>
            <a:endParaRPr lang="zh-CN" altLang="en-US" sz="14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模型训练用例描述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49595" y="2654935"/>
            <a:ext cx="5520690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243445" y="6109335"/>
            <a:ext cx="2900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模型训练用例分析顺序图</a:t>
            </a:r>
            <a:endParaRPr lang="zh-CN" altLang="en-US" dirty="0"/>
          </a:p>
        </p:txBody>
      </p:sp>
      <p:graphicFrame>
        <p:nvGraphicFramePr>
          <p:cNvPr id="7" name="对象 6"/>
          <p:cNvGraphicFramePr/>
          <p:nvPr/>
        </p:nvGraphicFramePr>
        <p:xfrm>
          <a:off x="5868670" y="2222500"/>
          <a:ext cx="5082540" cy="3886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" imgW="4224020" imgH="3296920" progId="Visio.Drawing.15">
                  <p:embed/>
                </p:oleObj>
              </mc:Choice>
              <mc:Fallback>
                <p:oleObj name="" r:id="rId1" imgW="4224020" imgH="3296920" progId="Visio.Drawing.15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68670" y="2222500"/>
                        <a:ext cx="5082540" cy="3886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36978" y="1701447"/>
            <a:ext cx="9121422" cy="996950"/>
          </a:xfrm>
        </p:spPr>
        <p:txBody>
          <a:bodyPr/>
          <a:lstStyle/>
          <a:p>
            <a:r>
              <a:rPr lang="zh-CN" altLang="en-US" dirty="0"/>
              <a:t>软件需求分析类图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38269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graphicFrame>
        <p:nvGraphicFramePr>
          <p:cNvPr id="2" name="对象 -2147482617"/>
          <p:cNvGraphicFramePr/>
          <p:nvPr/>
        </p:nvGraphicFramePr>
        <p:xfrm>
          <a:off x="2625090" y="2174240"/>
          <a:ext cx="6942455" cy="460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701280" imgH="4262755" progId="Visio.Drawing.15">
                  <p:embed/>
                </p:oleObj>
              </mc:Choice>
              <mc:Fallback>
                <p:oleObj name="" r:id="rId1" imgW="7701280" imgH="426275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25090" y="2174240"/>
                        <a:ext cx="6942455" cy="4606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软件设计与建模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03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27289" y="1690159"/>
            <a:ext cx="9708444" cy="601485"/>
          </a:xfrm>
        </p:spPr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27289" y="952052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7430" y="2139950"/>
            <a:ext cx="5068570" cy="37071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51378" y="5826926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系统分析类图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323965" y="669290"/>
            <a:ext cx="5426075" cy="517715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704666" y="5847645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系统体系结构逻辑视图</a:t>
            </a:r>
            <a:endParaRPr lang="zh-CN" altLang="en-US" dirty="0"/>
          </a:p>
        </p:txBody>
      </p:sp>
      <p:graphicFrame>
        <p:nvGraphicFramePr>
          <p:cNvPr id="12" name="对象 11"/>
          <p:cNvGraphicFramePr/>
          <p:nvPr/>
        </p:nvGraphicFramePr>
        <p:xfrm>
          <a:off x="6323965" y="734060"/>
          <a:ext cx="5426075" cy="5112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" imgW="13522960" imgH="11958320" progId="Visio.Drawing.15">
                  <p:embed/>
                </p:oleObj>
              </mc:Choice>
              <mc:Fallback>
                <p:oleObj name="" r:id="rId1" imgW="13522960" imgH="11958320" progId="Visio.Drawing.15">
                  <p:embed/>
                  <p:pic>
                    <p:nvPicPr>
                      <p:cNvPr id="0" name="图片 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323965" y="734060"/>
                        <a:ext cx="5426075" cy="5112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-2147482617"/>
          <p:cNvGraphicFramePr/>
          <p:nvPr/>
        </p:nvGraphicFramePr>
        <p:xfrm>
          <a:off x="1066800" y="2291715"/>
          <a:ext cx="5029200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3" imgW="7701280" imgH="4262755" progId="Visio.Drawing.15">
                  <p:embed/>
                </p:oleObj>
              </mc:Choice>
              <mc:Fallback>
                <p:oleObj name="" r:id="rId3" imgW="7701280" imgH="426275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0" y="2291715"/>
                        <a:ext cx="5029200" cy="3270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软件登录界面原型，</a:t>
            </a:r>
            <a:r>
              <a:rPr lang="zh-CN" altLang="en-US" dirty="0"/>
              <a:t>登录界面设计类图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8854" r="5798"/>
          <a:stretch>
            <a:fillRect/>
          </a:stretch>
        </p:blipFill>
        <p:spPr>
          <a:xfrm>
            <a:off x="5621655" y="3310255"/>
            <a:ext cx="6421120" cy="18707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25" y="3125470"/>
            <a:ext cx="4676775" cy="27533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视频检测界面外观设计以及界面类</a:t>
            </a:r>
            <a:r>
              <a:rPr lang="zh-CN" altLang="en-US" dirty="0"/>
              <a:t>表示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8968"/>
          <a:stretch>
            <a:fillRect/>
          </a:stretch>
        </p:blipFill>
        <p:spPr>
          <a:xfrm>
            <a:off x="816610" y="2770505"/>
            <a:ext cx="4613275" cy="38830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140" y="2806065"/>
            <a:ext cx="685165" cy="1244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8864" r="4697"/>
          <a:stretch>
            <a:fillRect/>
          </a:stretch>
        </p:blipFill>
        <p:spPr>
          <a:xfrm>
            <a:off x="5325745" y="3429000"/>
            <a:ext cx="6520815" cy="21609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58775"/>
            <a:ext cx="9866489" cy="767100"/>
          </a:xfrm>
        </p:spPr>
        <p:txBody>
          <a:bodyPr>
            <a:normAutofit fontScale="25000"/>
          </a:bodyPr>
          <a:lstStyle/>
          <a:p>
            <a:pPr algn="l">
              <a:buClrTx/>
              <a:buSzTx/>
            </a:pPr>
            <a:r>
              <a:rPr lang="zh-CN" altLang="en-US" sz="11200" dirty="0"/>
              <a:t>用例设计</a:t>
            </a:r>
            <a:endParaRPr lang="zh-CN" altLang="en-US" sz="11200" dirty="0"/>
          </a:p>
          <a:p>
            <a:pPr lvl="1" algn="l">
              <a:spcBef>
                <a:spcPts val="1000"/>
              </a:spcBef>
              <a:buClrTx/>
              <a:buSzTx/>
            </a:pPr>
            <a:r>
              <a:rPr lang="zh-CN" altLang="en-US" sz="9600" dirty="0"/>
              <a:t>1-登录用例实现的设计方案</a:t>
            </a:r>
            <a:endParaRPr lang="zh-CN" altLang="en-US" sz="9600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6900" y="2711450"/>
            <a:ext cx="5281930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登录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711450"/>
            <a:ext cx="5539105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登录</a:t>
            </a:r>
            <a:r>
              <a:rPr lang="zh-CN" altLang="en-US" dirty="0"/>
              <a:t>用例的设计顺序图</a:t>
            </a:r>
            <a:endParaRPr lang="zh-CN" altLang="en-US" dirty="0"/>
          </a:p>
        </p:txBody>
      </p:sp>
      <p:graphicFrame>
        <p:nvGraphicFramePr>
          <p:cNvPr id="10" name="对象 -2147482618"/>
          <p:cNvGraphicFramePr/>
          <p:nvPr/>
        </p:nvGraphicFramePr>
        <p:xfrm>
          <a:off x="597535" y="2773680"/>
          <a:ext cx="5092065" cy="3166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132070" imgH="2800985" progId="Visio.Drawing.15">
                  <p:embed/>
                </p:oleObj>
              </mc:Choice>
              <mc:Fallback>
                <p:oleObj name="" r:id="rId1" imgW="5132070" imgH="280098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97535" y="2773680"/>
                        <a:ext cx="5092065" cy="3166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617"/>
          <p:cNvGraphicFramePr/>
          <p:nvPr/>
        </p:nvGraphicFramePr>
        <p:xfrm>
          <a:off x="6259830" y="2788920"/>
          <a:ext cx="5642610" cy="3066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3" imgW="5853430" imgH="2872105" progId="Visio.Drawing.15">
                  <p:embed/>
                </p:oleObj>
              </mc:Choice>
              <mc:Fallback>
                <p:oleObj name="" r:id="rId3" imgW="5853430" imgH="2872105" progId="Visio.Drawing.15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9830" y="2788920"/>
                        <a:ext cx="5642610" cy="30664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2-</a:t>
            </a:r>
            <a:r>
              <a:rPr lang="zh-CN" altLang="en-US" dirty="0"/>
              <a:t>火灾监测用例实现的设计方案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4155" y="2711450"/>
            <a:ext cx="5314315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430" y="6144895"/>
            <a:ext cx="3178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火灾监测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93410" y="2711450"/>
            <a:ext cx="6322695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543675" y="6125845"/>
            <a:ext cx="313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火灾监测</a:t>
            </a:r>
            <a:r>
              <a:rPr lang="zh-CN" altLang="en-US" dirty="0"/>
              <a:t>用例的设计顺序图</a:t>
            </a:r>
            <a:endParaRPr lang="zh-CN" altLang="en-US" dirty="0"/>
          </a:p>
        </p:txBody>
      </p:sp>
      <p:graphicFrame>
        <p:nvGraphicFramePr>
          <p:cNvPr id="15" name="对象 14"/>
          <p:cNvGraphicFramePr/>
          <p:nvPr/>
        </p:nvGraphicFramePr>
        <p:xfrm>
          <a:off x="5693410" y="2741295"/>
          <a:ext cx="6247130" cy="3244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" imgW="6858000" imgH="3348355" progId="Visio.Drawing.15">
                  <p:embed/>
                </p:oleObj>
              </mc:Choice>
              <mc:Fallback>
                <p:oleObj name="" r:id="rId1" imgW="6858000" imgH="3348355" progId="Visio.Drawing.15">
                  <p:embed/>
                  <p:pic>
                    <p:nvPicPr>
                      <p:cNvPr id="0" name="图片 1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693410" y="2741295"/>
                        <a:ext cx="6247130" cy="3244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617"/>
          <p:cNvGraphicFramePr/>
          <p:nvPr/>
        </p:nvGraphicFramePr>
        <p:xfrm>
          <a:off x="224155" y="2747328"/>
          <a:ext cx="5276850" cy="3615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3" imgW="4475480" imgH="3071495" progId="Visio.Drawing.15">
                  <p:embed/>
                </p:oleObj>
              </mc:Choice>
              <mc:Fallback>
                <p:oleObj name="" r:id="rId3" imgW="4475480" imgH="307149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155" y="2747328"/>
                        <a:ext cx="5276850" cy="36150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3-</a:t>
            </a:r>
            <a:r>
              <a:rPr lang="zh-CN" altLang="en-US" dirty="0"/>
              <a:t>发送提醒用例实现的设计方案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430" y="6144895"/>
            <a:ext cx="3065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发送提醒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73725" y="2711450"/>
            <a:ext cx="5726430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605905" y="6125845"/>
            <a:ext cx="3074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发送提醒</a:t>
            </a:r>
            <a:r>
              <a:rPr lang="zh-CN" altLang="en-US" dirty="0"/>
              <a:t>用例的设计顺序图</a:t>
            </a:r>
            <a:endParaRPr lang="zh-CN" altLang="en-US" dirty="0"/>
          </a:p>
        </p:txBody>
      </p:sp>
      <p:graphicFrame>
        <p:nvGraphicFramePr>
          <p:cNvPr id="11" name="对象 10"/>
          <p:cNvGraphicFramePr/>
          <p:nvPr/>
        </p:nvGraphicFramePr>
        <p:xfrm>
          <a:off x="838835" y="2735580"/>
          <a:ext cx="4545965" cy="3198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3780155" imgH="2659380" progId="Visio.Drawing.15">
                  <p:embed/>
                </p:oleObj>
              </mc:Choice>
              <mc:Fallback>
                <p:oleObj name="" r:id="rId1" imgW="3780155" imgH="2659380" progId="Visio.Drawing.15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835" y="2735580"/>
                        <a:ext cx="4545965" cy="3198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/>
          <p:nvPr/>
        </p:nvGraphicFramePr>
        <p:xfrm>
          <a:off x="5673725" y="2761615"/>
          <a:ext cx="6156325" cy="3395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3" imgW="6632575" imgH="3573780" progId="Visio.Drawing.15">
                  <p:embed/>
                </p:oleObj>
              </mc:Choice>
              <mc:Fallback>
                <p:oleObj name="" r:id="rId3" imgW="6632575" imgH="3573780" progId="Visio.Drawing.15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73725" y="2761615"/>
                        <a:ext cx="6156325" cy="3395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4-</a:t>
            </a:r>
            <a:r>
              <a:rPr lang="zh-CN" altLang="en-US" dirty="0"/>
              <a:t>模型训练用例实现的设计方案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6710" y="2711450"/>
            <a:ext cx="5162550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430" y="6144895"/>
            <a:ext cx="3023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模型训练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22290" y="2711450"/>
            <a:ext cx="6117590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657975" y="6125845"/>
            <a:ext cx="3022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模型训练</a:t>
            </a:r>
            <a:r>
              <a:rPr lang="zh-CN" altLang="en-US" dirty="0"/>
              <a:t>用例的设计顺序图</a:t>
            </a:r>
            <a:endParaRPr lang="zh-CN" altLang="en-US" dirty="0"/>
          </a:p>
        </p:txBody>
      </p:sp>
      <p:graphicFrame>
        <p:nvGraphicFramePr>
          <p:cNvPr id="11" name="对象 10"/>
          <p:cNvGraphicFramePr/>
          <p:nvPr/>
        </p:nvGraphicFramePr>
        <p:xfrm>
          <a:off x="5814060" y="2382520"/>
          <a:ext cx="5695315" cy="400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4829810" imgH="3399790" progId="Visio.Drawing.15">
                  <p:embed/>
                </p:oleObj>
              </mc:Choice>
              <mc:Fallback>
                <p:oleObj name="" r:id="rId1" imgW="4829810" imgH="3399790" progId="Visio.Drawing.15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14060" y="2382520"/>
                        <a:ext cx="5695315" cy="4003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/>
          <p:nvPr/>
        </p:nvGraphicFramePr>
        <p:xfrm>
          <a:off x="346710" y="2382520"/>
          <a:ext cx="5082540" cy="3886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3" imgW="4224020" imgH="3296920" progId="Visio.Drawing.15">
                  <p:embed/>
                </p:oleObj>
              </mc:Choice>
              <mc:Fallback>
                <p:oleObj name="" r:id="rId3" imgW="4224020" imgH="3296920" progId="Visio.Drawing.15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6710" y="2382520"/>
                        <a:ext cx="5082540" cy="3886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48267" y="1735314"/>
            <a:ext cx="9753600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类设计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3" y="929473"/>
            <a:ext cx="4560711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graphicFrame>
        <p:nvGraphicFramePr>
          <p:cNvPr id="2" name="对象 1"/>
          <p:cNvGraphicFramePr/>
          <p:nvPr/>
        </p:nvGraphicFramePr>
        <p:xfrm>
          <a:off x="1822450" y="1465580"/>
          <a:ext cx="10140950" cy="460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" imgW="11172190" imgH="3940810" progId="Visio.Drawing.15">
                  <p:embed/>
                </p:oleObj>
              </mc:Choice>
              <mc:Fallback>
                <p:oleObj name="" r:id="rId1" imgW="11172190" imgH="3940810" progId="Visio.Drawing.15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22450" y="1465580"/>
                        <a:ext cx="10140950" cy="4602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94735" y="5196840"/>
            <a:ext cx="5844540" cy="15709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19170" y="419735"/>
            <a:ext cx="8672830" cy="46215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67580"/>
            <a:ext cx="9595556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数据模型设计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3140" y="2778125"/>
            <a:ext cx="2601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系统设计类图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071174" y="5845224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系统数据设计类图</a:t>
            </a:r>
            <a:endParaRPr lang="zh-CN" altLang="en-US" dirty="0"/>
          </a:p>
        </p:txBody>
      </p:sp>
      <p:graphicFrame>
        <p:nvGraphicFramePr>
          <p:cNvPr id="7" name="对象 -2147482621"/>
          <p:cNvGraphicFramePr/>
          <p:nvPr/>
        </p:nvGraphicFramePr>
        <p:xfrm>
          <a:off x="3735070" y="5292090"/>
          <a:ext cx="5393055" cy="147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106670" imgH="1255395" progId="Visio.Drawing.15">
                  <p:embed/>
                </p:oleObj>
              </mc:Choice>
              <mc:Fallback>
                <p:oleObj name="" r:id="rId1" imgW="5106670" imgH="125539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35070" y="5292090"/>
                        <a:ext cx="5393055" cy="14757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/>
          <p:nvPr/>
        </p:nvGraphicFramePr>
        <p:xfrm>
          <a:off x="3518853" y="574675"/>
          <a:ext cx="8646160" cy="4466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3" imgW="11172190" imgH="3876675" progId="Visio.Drawing.15">
                  <p:embed/>
                </p:oleObj>
              </mc:Choice>
              <mc:Fallback>
                <p:oleObj name="" r:id="rId3" imgW="11172190" imgH="3876675" progId="Visio.Drawing.15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18853" y="574675"/>
                        <a:ext cx="8646160" cy="4466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3422" y="1724025"/>
            <a:ext cx="9787467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部署设计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40763"/>
            <a:ext cx="4492978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17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0" y="2447290"/>
            <a:ext cx="8993505" cy="33521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代码编写与测试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04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82133" y="1465016"/>
            <a:ext cx="9810045" cy="5248910"/>
          </a:xfrm>
        </p:spPr>
        <p:txBody>
          <a:bodyPr/>
          <a:lstStyle/>
          <a:p>
            <a:r>
              <a:rPr lang="zh-CN" altLang="en-US" dirty="0"/>
              <a:t>代码组织结构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zh-CN" altLang="en-US" sz="2800" dirty="0">
                <a:sym typeface="+mn-ea"/>
              </a:rPr>
              <a:t>程序代码量</a:t>
            </a:r>
            <a:endParaRPr lang="en-US" altLang="zh-CN" sz="2800" dirty="0"/>
          </a:p>
          <a:p>
            <a:pPr lvl="1"/>
            <a:r>
              <a:rPr lang="en-US" altLang="zh-CN" sz="2800" dirty="0">
                <a:sym typeface="+mn-ea"/>
              </a:rPr>
              <a:t>11782</a:t>
            </a:r>
            <a:r>
              <a:rPr lang="zh-CN" altLang="en-US" sz="2800" dirty="0">
                <a:sym typeface="+mn-ea"/>
              </a:rPr>
              <a:t>行，包括重用开源代码量和独立编写代码量</a:t>
            </a:r>
            <a:endParaRPr lang="en-US" altLang="zh-CN" sz="2800" dirty="0"/>
          </a:p>
          <a:p>
            <a:r>
              <a:rPr lang="zh-CN" altLang="en-US" sz="2800" dirty="0">
                <a:sym typeface="+mn-ea"/>
              </a:rPr>
              <a:t>开源代码利用情况</a:t>
            </a:r>
            <a:endParaRPr lang="en-US" altLang="zh-CN" sz="2800" dirty="0"/>
          </a:p>
          <a:p>
            <a:pPr lvl="1"/>
            <a:r>
              <a:rPr lang="zh-CN" altLang="en-US" sz="2800" dirty="0">
                <a:sym typeface="+mn-ea"/>
              </a:rPr>
              <a:t>利用了</a:t>
            </a:r>
            <a:r>
              <a:rPr lang="en-US" altLang="zh-CN" sz="2800" dirty="0">
                <a:sym typeface="+mn-ea"/>
              </a:rPr>
              <a:t>YOLO</a:t>
            </a:r>
            <a:r>
              <a:rPr lang="zh-CN" altLang="en-US" sz="2800" dirty="0">
                <a:sym typeface="+mn-ea"/>
              </a:rPr>
              <a:t>开源模型实现了火灾监测功能，采用了其整个模型框架，对其源码参数进行了修改，添加了相应的火焰数据集，对模型进行训练</a:t>
            </a:r>
            <a:endParaRPr lang="en-US" altLang="zh-CN" dirty="0"/>
          </a:p>
        </p:txBody>
      </p:sp>
      <p:sp>
        <p:nvSpPr>
          <p:cNvPr id="15362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2788356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代码编写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10375" y="2221865"/>
            <a:ext cx="504126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data</a:t>
            </a:r>
            <a:r>
              <a:rPr lang="zh-CN" altLang="en-US"/>
              <a:t>：数据集相关的配置文件</a:t>
            </a:r>
            <a:endParaRPr lang="zh-CN" altLang="en-US"/>
          </a:p>
          <a:p>
            <a:r>
              <a:rPr lang="en-US" altLang="zh-CN"/>
              <a:t>exps</a:t>
            </a:r>
            <a:r>
              <a:rPr lang="zh-CN" altLang="en-US"/>
              <a:t>：存放检测结果的图片</a:t>
            </a:r>
            <a:endParaRPr lang="zh-CN" altLang="en-US"/>
          </a:p>
          <a:p>
            <a:r>
              <a:rPr lang="en-US" altLang="zh-CN"/>
              <a:t>models</a:t>
            </a:r>
            <a:r>
              <a:rPr lang="zh-CN" altLang="en-US"/>
              <a:t>：模型</a:t>
            </a:r>
            <a:r>
              <a:rPr lang="zh-CN" altLang="en-US">
                <a:sym typeface="+mn-ea"/>
              </a:rPr>
              <a:t>相关的配置文件</a:t>
            </a:r>
            <a:endParaRPr lang="zh-CN" altLang="en-US"/>
          </a:p>
          <a:p>
            <a:r>
              <a:rPr lang="en-US" altLang="zh-CN"/>
              <a:t>runs</a:t>
            </a:r>
            <a:r>
              <a:rPr lang="zh-CN" altLang="en-US"/>
              <a:t>：模型运行的时候的输出文件</a:t>
            </a:r>
            <a:endParaRPr lang="zh-CN" altLang="en-US"/>
          </a:p>
          <a:p>
            <a:r>
              <a:rPr lang="en-US" altLang="zh-CN"/>
              <a:t>static</a:t>
            </a:r>
            <a:r>
              <a:rPr lang="zh-CN" altLang="en-US"/>
              <a:t>：存放静态文件</a:t>
            </a:r>
            <a:r>
              <a:rPr lang="en-US" altLang="zh-CN"/>
              <a:t>js</a:t>
            </a:r>
            <a:r>
              <a:rPr lang="zh-CN" altLang="en-US"/>
              <a:t>、</a:t>
            </a:r>
            <a:r>
              <a:rPr lang="en-US" altLang="zh-CN"/>
              <a:t>css</a:t>
            </a:r>
            <a:endParaRPr lang="zh-CN" altLang="en-US"/>
          </a:p>
          <a:p>
            <a:r>
              <a:rPr lang="en-US" altLang="zh-CN"/>
              <a:t>templates</a:t>
            </a:r>
            <a:r>
              <a:rPr lang="zh-CN" altLang="en-US"/>
              <a:t>：存放</a:t>
            </a:r>
            <a:r>
              <a:rPr lang="en-US" altLang="zh-CN"/>
              <a:t> HTML </a:t>
            </a:r>
            <a:r>
              <a:rPr lang="zh-CN" altLang="en-US"/>
              <a:t>模板文件</a:t>
            </a:r>
            <a:endParaRPr lang="zh-CN" altLang="en-US"/>
          </a:p>
          <a:p>
            <a:r>
              <a:rPr lang="en-US" altLang="zh-CN"/>
              <a:t>utils</a:t>
            </a:r>
            <a:r>
              <a:rPr lang="zh-CN" altLang="en-US"/>
              <a:t>：存放模型工具类的函数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6405" y="65405"/>
            <a:ext cx="2486025" cy="44024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3575685"/>
          </a:xfrm>
        </p:spPr>
        <p:txBody>
          <a:bodyPr/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单元测试：单独完成每个模块的核心功能，然后单独运行每个模块，验证其功能是能够正常使用</a:t>
            </a:r>
            <a:endParaRPr lang="zh-CN" altLang="en-US" dirty="0"/>
          </a:p>
          <a:p>
            <a:pPr lvl="1"/>
            <a:r>
              <a:rPr lang="zh-CN" altLang="en-US" dirty="0"/>
              <a:t>确认测试：将整个应用组合起来，验证整个应用的完整功能的时可以正常运行的</a:t>
            </a:r>
            <a:endParaRPr lang="zh-CN" altLang="en-US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sym typeface="+mn-ea"/>
              </a:rPr>
              <a:t>开展了哪些测试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对模型训练模块、发送提醒模块都开展了单元测试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对</a:t>
            </a:r>
            <a:r>
              <a:rPr lang="zh-CN" dirty="0">
                <a:sym typeface="+mn-ea"/>
              </a:rPr>
              <a:t>整个火灾监测应用</a:t>
            </a:r>
            <a:r>
              <a:rPr lang="zh-CN" altLang="en-US" dirty="0">
                <a:sym typeface="+mn-ea"/>
              </a:rPr>
              <a:t>开展了确认测试，</a:t>
            </a:r>
            <a:r>
              <a:rPr lang="zh-CN" altLang="en-US"/>
              <a:t>确保所有页面正确显示，没有错误，确保邮件包含正确的主题和内容。</a:t>
            </a:r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4095680" y="529661"/>
            <a:ext cx="9482666" cy="17862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模型训练模块</a:t>
            </a:r>
            <a:endParaRPr lang="zh-CN" altLang="en-US" dirty="0"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</a:rPr>
              <a:t>测试训练的模型是否可以识别到火焰</a:t>
            </a:r>
            <a:endParaRPr lang="zh-CN" altLang="en-US" dirty="0">
              <a:solidFill>
                <a:schemeClr val="tx1"/>
              </a:solidFill>
            </a:endParaRPr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36827"/>
          <a:stretch>
            <a:fillRect/>
          </a:stretch>
        </p:blipFill>
        <p:spPr>
          <a:xfrm>
            <a:off x="295910" y="3128010"/>
            <a:ext cx="5993130" cy="2409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r="10560"/>
          <a:stretch>
            <a:fillRect/>
          </a:stretch>
        </p:blipFill>
        <p:spPr>
          <a:xfrm>
            <a:off x="6289040" y="1859915"/>
            <a:ext cx="5095240" cy="36779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4189025" y="442666"/>
            <a:ext cx="9482666" cy="139001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发送提醒模块</a:t>
            </a:r>
            <a:endParaRPr lang="zh-CN" altLang="en-US" dirty="0"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</a:rPr>
              <a:t>测试邮件发送功能是否正常工作</a:t>
            </a:r>
            <a:endParaRPr lang="zh-CN" altLang="en-US">
              <a:solidFill>
                <a:schemeClr val="tx1"/>
              </a:solidFill>
            </a:endParaRPr>
          </a:p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24013"/>
          <a:stretch>
            <a:fillRect/>
          </a:stretch>
        </p:blipFill>
        <p:spPr>
          <a:xfrm>
            <a:off x="6374765" y="1713865"/>
            <a:ext cx="5274945" cy="51441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r="53401"/>
          <a:stretch>
            <a:fillRect/>
          </a:stretch>
        </p:blipFill>
        <p:spPr>
          <a:xfrm>
            <a:off x="970915" y="2192655"/>
            <a:ext cx="4894580" cy="19653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15" y="5417820"/>
            <a:ext cx="3444240" cy="1440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r="24667"/>
          <a:stretch>
            <a:fillRect/>
          </a:stretch>
        </p:blipFill>
        <p:spPr>
          <a:xfrm>
            <a:off x="970915" y="4157980"/>
            <a:ext cx="3444240" cy="11715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软件质量与保证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05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570" y="1735455"/>
            <a:ext cx="9595485" cy="2361565"/>
          </a:xfrm>
        </p:spPr>
        <p:txBody>
          <a:bodyPr>
            <a:noAutofit/>
          </a:bodyPr>
          <a:lstStyle/>
          <a:p>
            <a:r>
              <a:rPr lang="zh-CN" altLang="en-US" dirty="0"/>
              <a:t>质量保证手段</a:t>
            </a:r>
            <a:endParaRPr lang="en-US" altLang="zh-CN" dirty="0"/>
          </a:p>
          <a:p>
            <a:pPr lvl="1"/>
            <a:r>
              <a:rPr lang="zh-CN" altLang="en-US" dirty="0"/>
              <a:t>自动工具分析</a:t>
            </a:r>
            <a:r>
              <a:rPr lang="en-US" altLang="zh-CN" dirty="0"/>
              <a:t>SonarLint</a:t>
            </a:r>
            <a:r>
              <a:rPr lang="zh-CN" altLang="en-US" dirty="0"/>
              <a:t>、</a:t>
            </a:r>
            <a:r>
              <a:rPr lang="zh-CN" altLang="en-US" dirty="0"/>
              <a:t>人工审查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有注释</a:t>
            </a:r>
            <a:endParaRPr lang="zh-CN" altLang="en-US" dirty="0"/>
          </a:p>
          <a:p>
            <a:pPr lvl="1"/>
            <a:r>
              <a:rPr lang="zh-CN" altLang="en-US" sz="2400" dirty="0">
                <a:sym typeface="+mn-ea"/>
              </a:rPr>
              <a:t>下划线命名法：</a:t>
            </a:r>
            <a:r>
              <a:rPr lang="zh-CN" altLang="en-US" sz="2400">
                <a:sym typeface="+mn-ea"/>
              </a:rPr>
              <a:t>所有单词以小写字母书写，单词之间用下划线分隔。</a:t>
            </a:r>
            <a:endParaRPr lang="en-US" altLang="zh-CN" sz="2400"/>
          </a:p>
          <a:p>
            <a:pPr lvl="1"/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165" y="4313555"/>
            <a:ext cx="8463915" cy="213804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874395"/>
          </a:xfrm>
        </p:spPr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模块化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585" y="2609850"/>
            <a:ext cx="8481695" cy="40614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874395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2480"/>
          <a:stretch>
            <a:fillRect/>
          </a:stretch>
        </p:blipFill>
        <p:spPr>
          <a:xfrm>
            <a:off x="2901315" y="2712720"/>
            <a:ext cx="4810760" cy="39306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874395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2985770"/>
            <a:ext cx="10890885" cy="30899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027545" y="600075"/>
            <a:ext cx="406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Maintainability</a:t>
            </a:r>
            <a:r>
              <a:rPr lang="zh-CN" altLang="en-US"/>
              <a:t>可维护性</a:t>
            </a:r>
            <a:endParaRPr lang="zh-CN" altLang="en-US"/>
          </a:p>
          <a:p>
            <a:r>
              <a:rPr lang="zh-CN" altLang="en-US"/>
              <a:t>认知复杂性是评估代码可读性和可维护性的一个重要指标。高认知复杂性可能导致代码难以理解和维护，从而影响开发效率和软件质量。通过降低认知复杂性，可以提高代码质量，减少错误和缺陷，从而提高开发效率和软件的整体性能。</a:t>
            </a:r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874395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4570" y="2753995"/>
            <a:ext cx="9208135" cy="41040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降低认知复杂性可能是一个挑战。以下是一些建议：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提取复杂条件到新函数：在条件语句中混合使用多个操作符会增加复杂性。将条件提取到一个适当命名的新函数中将减少认知负担。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分解大型函数：大型函数可能难以理解和维护。如果一个函数做了太多事情，考虑将其分解成更小、更易于管理的函数。每个函数应该有一个单一的职责。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通过提前返回避免深层嵌套：为了避免条件的深层嵌套，首先处理异常情况并提前返回。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这些建议可以帮助您在编写代码时减少认知复杂性，使其更易于阅读、理解和维护。认知复杂性是衡量理解代码控制流的难易程度的一个指标，高认知复杂性意味着代码难以阅读、理解和修改。通过重构代码，将其分解为更小、更易于管理的部分，可以有效地降低认知复杂性。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5390" t="6381"/>
          <a:stretch>
            <a:fillRect/>
          </a:stretch>
        </p:blipFill>
        <p:spPr>
          <a:xfrm>
            <a:off x="4166235" y="114935"/>
            <a:ext cx="7857490" cy="25622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874395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" y="2609850"/>
            <a:ext cx="11166475" cy="35572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085330" y="370205"/>
            <a:ext cx="4064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Reliable</a:t>
            </a:r>
            <a:r>
              <a:rPr lang="zh-CN" altLang="en-US">
                <a:sym typeface="+mn-ea"/>
              </a:rPr>
              <a:t>可靠性</a:t>
            </a:r>
            <a:endParaRPr lang="zh-CN" altLang="en-US">
              <a:sym typeface="+mn-ea"/>
            </a:endParaRPr>
          </a:p>
          <a:p>
            <a:r>
              <a:rPr lang="en-US" altLang="zh-CN"/>
              <a:t>&lt;img src="{{ url_for('video_feed') }}"&gt;</a:t>
            </a:r>
            <a:endParaRPr lang="en-US" altLang="zh-CN"/>
          </a:p>
          <a:p>
            <a:r>
              <a:rPr lang="en-US" altLang="zh-CN"/>
              <a:t>alt </a:t>
            </a:r>
            <a:r>
              <a:rPr lang="zh-CN" altLang="en-US"/>
              <a:t>属性是</a:t>
            </a:r>
            <a:r>
              <a:rPr lang="en-US" altLang="zh-CN"/>
              <a:t> HTML </a:t>
            </a:r>
            <a:r>
              <a:rPr lang="zh-CN" altLang="en-US"/>
              <a:t>图像元素的重要辅助功能，它提高了网页的可访问性，并且为无法显示图像的用户提供了替代文本。正确使用</a:t>
            </a:r>
            <a:r>
              <a:rPr lang="en-US" altLang="zh-CN"/>
              <a:t> alt </a:t>
            </a:r>
            <a:r>
              <a:rPr lang="zh-CN" altLang="en-US"/>
              <a:t>属性对于创建可访问和用户友好的网站至关重要。</a:t>
            </a:r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开发技术与工具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06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27289" y="1791758"/>
            <a:ext cx="9516533" cy="3545840"/>
          </a:xfrm>
        </p:spPr>
        <p:txBody>
          <a:bodyPr/>
          <a:lstStyle/>
          <a:p>
            <a:r>
              <a:rPr lang="zh-CN" altLang="en-US" dirty="0"/>
              <a:t>软件开发技术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建模技术、</a:t>
            </a:r>
            <a:r>
              <a:rPr lang="en-US" altLang="zh-CN" dirty="0"/>
              <a:t>SQL</a:t>
            </a:r>
            <a:r>
              <a:rPr lang="zh-CN" altLang="en-US"/>
              <a:t>数据库技术</a:t>
            </a:r>
            <a:endParaRPr lang="zh-CN" altLang="en-US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dirty="0"/>
              <a:t>Python</a:t>
            </a:r>
            <a:r>
              <a:rPr lang="zh-CN" altLang="en-US" dirty="0"/>
              <a:t>，</a:t>
            </a:r>
            <a:r>
              <a:rPr lang="en-US" altLang="zh-CN" dirty="0"/>
              <a:t>JavaScript</a:t>
            </a: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/>
              <a:t>建模工具</a:t>
            </a:r>
            <a:r>
              <a:rPr lang="en-US" altLang="zh-CN" dirty="0" err="1"/>
              <a:t>Visio</a:t>
            </a:r>
            <a:r>
              <a:rPr lang="zh-CN" altLang="en-US" dirty="0"/>
              <a:t>、代码质量分析工具</a:t>
            </a:r>
            <a:r>
              <a:rPr lang="en-US" altLang="zh-CN" dirty="0"/>
              <a:t>SonarLint</a:t>
            </a:r>
            <a:r>
              <a:rPr lang="zh-CN" altLang="en-US" dirty="0"/>
              <a:t>、开发工具</a:t>
            </a:r>
            <a:r>
              <a:rPr lang="en-US" altLang="zh-CN" dirty="0"/>
              <a:t>Pycharm</a:t>
            </a:r>
            <a:r>
              <a:rPr lang="zh-CN" altLang="en-US" dirty="0"/>
              <a:t>、</a:t>
            </a:r>
            <a:r>
              <a:rPr lang="zh-CN" altLang="en-US"/>
              <a:t>数据库管理系统工具</a:t>
            </a:r>
            <a:r>
              <a:rPr lang="en-US" altLang="zh-CN"/>
              <a:t>MySQL</a:t>
            </a:r>
            <a:endParaRPr lang="zh-CN" altLang="en-US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27289" y="916598"/>
            <a:ext cx="4730044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开发技术与工具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开源社区的使用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07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93422" y="1780470"/>
            <a:ext cx="9821334" cy="2783205"/>
          </a:xfrm>
        </p:spPr>
        <p:txBody>
          <a:bodyPr/>
          <a:lstStyle/>
          <a:p>
            <a:r>
              <a:rPr lang="zh-CN" altLang="en-US" dirty="0"/>
              <a:t>在开发过程中使用了开源社区</a:t>
            </a:r>
            <a:r>
              <a:rPr lang="en-US" altLang="zh-CN" dirty="0"/>
              <a:t>Github</a:t>
            </a:r>
            <a:r>
              <a:rPr lang="zh-CN" altLang="en-US" dirty="0"/>
              <a:t>，</a:t>
            </a:r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>
                <a:sym typeface="+mn-ea"/>
              </a:rPr>
              <a:t>StackOverflow</a:t>
            </a:r>
            <a:endParaRPr lang="zh-CN" altLang="en-US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Github:YOLO</a:t>
            </a:r>
            <a:r>
              <a:rPr lang="zh-CN" altLang="en-US" dirty="0"/>
              <a:t>模型的开源代码是从</a:t>
            </a:r>
            <a:r>
              <a:rPr lang="en-US" altLang="zh-CN" dirty="0"/>
              <a:t>Github</a:t>
            </a:r>
            <a:r>
              <a:rPr lang="zh-CN" altLang="en-US" dirty="0"/>
              <a:t>上获取的</a:t>
            </a:r>
            <a:endParaRPr lang="zh-CN" altLang="en-US" dirty="0"/>
          </a:p>
          <a:p>
            <a:pPr lvl="1"/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/>
              <a:t>StackOverflow:</a:t>
            </a:r>
            <a:r>
              <a:rPr lang="zh-CN" altLang="en-US" dirty="0"/>
              <a:t>部分数据集是从</a:t>
            </a:r>
            <a:r>
              <a:rPr lang="en-US" altLang="zh-CN" dirty="0"/>
              <a:t>CSDN</a:t>
            </a:r>
            <a:r>
              <a:rPr lang="zh-CN" altLang="en-US" dirty="0"/>
              <a:t>下载的，查找报错解决方案、相关软件使用教程是从</a:t>
            </a:r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>
                <a:sym typeface="+mn-ea"/>
              </a:rPr>
              <a:t>StackOverflow</a:t>
            </a:r>
            <a:r>
              <a:rPr lang="zh-CN" altLang="en-US" dirty="0"/>
              <a:t>寻找的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开源社区的使用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实践收获与感受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08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2970" y="1718945"/>
            <a:ext cx="10386060" cy="23520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/>
              <a:t>       </a:t>
            </a:r>
            <a:r>
              <a:rPr lang="zh-CN" altLang="en-US" sz="2800"/>
              <a:t>实践收获：</a:t>
            </a:r>
            <a:endParaRPr lang="zh-CN" altLang="en-US" sz="2800"/>
          </a:p>
          <a:p>
            <a:r>
              <a:rPr lang="zh-CN" altLang="en-US" sz="2800"/>
              <a:t>通过本次实践，我们可以更深入地掌握软件的分析、设计过程。认识到了需求分析的重要性，它是项目成功的基础；理解了模块化设计的重要性，以便于后续的维护和扩展。</a:t>
            </a:r>
            <a:endParaRPr lang="zh-CN" altLang="en-US" sz="2800"/>
          </a:p>
          <a:p>
            <a:r>
              <a:rPr lang="zh-CN" altLang="en-US" sz="2800"/>
              <a:t>实践中我们根据老师的批改不断完善文档，文档的编写能力逐步提升，文档的撰写也更加规范。</a:t>
            </a:r>
            <a:endParaRPr lang="zh-CN" altLang="en-US" sz="2800"/>
          </a:p>
          <a:p>
            <a:r>
              <a:rPr lang="zh-CN" altLang="en-US" sz="2800"/>
              <a:t>实践过程中我们借助</a:t>
            </a:r>
            <a:r>
              <a:rPr lang="en-US" altLang="zh-CN" sz="2800"/>
              <a:t>CSDN</a:t>
            </a:r>
            <a:r>
              <a:rPr lang="zh-CN" altLang="en-US" sz="2800"/>
              <a:t>、</a:t>
            </a:r>
            <a:r>
              <a:rPr lang="en-US" altLang="zh-CN" sz="2800"/>
              <a:t>Github</a:t>
            </a:r>
            <a:r>
              <a:rPr lang="zh-CN" altLang="en-US" sz="2800"/>
              <a:t>等开源社区，也从中学到了很多有关软件开发的知识。</a:t>
            </a:r>
            <a:endParaRPr lang="zh-CN" altLang="en-US" sz="2800"/>
          </a:p>
          <a:p>
            <a:r>
              <a:rPr lang="zh-CN" altLang="en-US" sz="2800"/>
              <a:t>实践过程中我们接触到了深度学习相关的模型训练内容、新的开发框架、服务器的部署等，扩展了相关知识面。</a:t>
            </a:r>
            <a:endParaRPr lang="zh-CN" altLang="en-US" sz="2800"/>
          </a:p>
          <a:p>
            <a:endParaRPr lang="zh-CN" altLang="en-US" sz="2800"/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2345" y="1698625"/>
            <a:ext cx="10386060" cy="4059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/>
              <a:t>    </a:t>
            </a:r>
            <a:r>
              <a:rPr lang="zh-CN" altLang="en-US" sz="2800"/>
              <a:t>心得体会：</a:t>
            </a:r>
            <a:endParaRPr lang="zh-CN" altLang="en-US" sz="2800"/>
          </a:p>
          <a:p>
            <a:r>
              <a:rPr lang="zh-CN" altLang="en-US" sz="2800"/>
              <a:t>在团队合作中，需要沟通和协调，确保信息准确传达。</a:t>
            </a:r>
            <a:endParaRPr lang="zh-CN" altLang="en-US" sz="2800"/>
          </a:p>
          <a:p>
            <a:r>
              <a:rPr lang="zh-CN" altLang="en-US" sz="2800"/>
              <a:t>用户界面设计十分重要，要尽量设计直观易用的用户界面。</a:t>
            </a:r>
            <a:endParaRPr lang="zh-CN" altLang="en-US" sz="2800"/>
          </a:p>
          <a:p>
            <a:r>
              <a:rPr lang="zh-CN" altLang="en-US" sz="2800"/>
              <a:t>在项目开发过程中，要不断学习新技术和工具，以适应不断变化的技术环境，并灵活调整项目计划。</a:t>
            </a:r>
            <a:endParaRPr lang="zh-CN" altLang="en-US" sz="2800"/>
          </a:p>
          <a:p>
            <a:r>
              <a:rPr lang="zh-CN" altLang="en-US" sz="2800"/>
              <a:t>困难和问题：</a:t>
            </a:r>
            <a:endParaRPr lang="zh-CN" altLang="en-US" sz="2800"/>
          </a:p>
          <a:p>
            <a:r>
              <a:rPr lang="zh-CN" altLang="en-US" sz="2800"/>
              <a:t>设计过于理想化，忽视了技术以及外部设备限制。设计的系统难以满足所有需求，需要进行权衡。</a:t>
            </a:r>
            <a:endParaRPr lang="zh-CN" altLang="en-US" sz="2800"/>
          </a:p>
          <a:p>
            <a:r>
              <a:rPr lang="zh-CN" altLang="en-US" sz="2800"/>
              <a:t>编码过程中遇到技术难题，需要查找资料。</a:t>
            </a:r>
            <a:endParaRPr lang="zh-CN" altLang="en-US" sz="2800"/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69650" y="727583"/>
            <a:ext cx="726352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>
                <a:gradFill flip="none" rotWithShape="1">
                  <a:gsLst>
                    <a:gs pos="100000">
                      <a:schemeClr val="accent1"/>
                    </a:gs>
                    <a:gs pos="1800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atin typeface="+mj-ea"/>
                <a:ea typeface="+mj-ea"/>
              </a:rPr>
              <a:t>汇报完毕</a:t>
            </a:r>
            <a:endParaRPr lang="zh-CN" altLang="en-US" sz="13800" b="1" dirty="0">
              <a:gradFill flip="none" rotWithShape="1">
                <a:gsLst>
                  <a:gs pos="100000">
                    <a:schemeClr val="accent1"/>
                  </a:gs>
                  <a:gs pos="18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5223" y="5798439"/>
            <a:ext cx="430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中国民航大学计算机科学与技术学院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58823" y="2943574"/>
            <a:ext cx="6591029" cy="148132"/>
            <a:chOff x="2804971" y="4029492"/>
            <a:chExt cx="6591029" cy="148132"/>
          </a:xfrm>
        </p:grpSpPr>
        <p:sp>
          <p:nvSpPr>
            <p:cNvPr id="7" name="矩形 6"/>
            <p:cNvSpPr/>
            <p:nvPr/>
          </p:nvSpPr>
          <p:spPr>
            <a:xfrm rot="2700000">
              <a:off x="6032094" y="4029492"/>
              <a:ext cx="148132" cy="14813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43200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2804971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904058" y="3578844"/>
            <a:ext cx="6121400" cy="158432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何苗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项目团队成员：董清昊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秦贵羽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孙慧敏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BD8"/>
      </a:accent1>
      <a:accent2>
        <a:srgbClr val="FBBD0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00000">
              <a:schemeClr val="accent1"/>
            </a:gs>
            <a:gs pos="0">
              <a:schemeClr val="accent1">
                <a:lumMod val="75000"/>
              </a:schemeClr>
            </a:gs>
          </a:gsLst>
          <a:lin ang="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3570</Words>
  <Application>WPS 演示</Application>
  <PresentationFormat>宽屏</PresentationFormat>
  <Paragraphs>433</Paragraphs>
  <Slides>42</Slides>
  <Notes>17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</vt:i4>
      </vt:variant>
      <vt:variant>
        <vt:lpstr>幻灯片标题</vt:lpstr>
      </vt:variant>
      <vt:variant>
        <vt:i4>42</vt:i4>
      </vt:variant>
    </vt:vector>
  </HeadingPairs>
  <TitlesOfParts>
    <vt:vector size="70" baseType="lpstr">
      <vt:lpstr>Arial</vt:lpstr>
      <vt:lpstr>宋体</vt:lpstr>
      <vt:lpstr>Wingdings</vt:lpstr>
      <vt:lpstr>微软雅黑</vt:lpstr>
      <vt:lpstr>Times New Roman</vt:lpstr>
      <vt:lpstr>Arial Unicode MS</vt:lpstr>
      <vt:lpstr>Arial Black</vt:lpstr>
      <vt:lpstr>等线</vt:lpstr>
      <vt:lpstr>Office 主题​​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软件工程课程设计汇报 “火灾监测应用”</vt:lpstr>
      <vt:lpstr>PowerPoint 演示文稿</vt:lpstr>
      <vt:lpstr>PowerPoint 演示文稿</vt:lpstr>
      <vt:lpstr>软件创意与需求</vt:lpstr>
      <vt:lpstr>PowerPoint 演示文稿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PowerPoint 演示文稿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PowerPoint 演示文稿</vt:lpstr>
      <vt:lpstr>代码编写</vt:lpstr>
      <vt:lpstr>软件测试</vt:lpstr>
      <vt:lpstr>软件测试</vt:lpstr>
      <vt:lpstr>软件测试</vt:lpstr>
      <vt:lpstr>PowerPoint 演示文稿</vt:lpstr>
      <vt:lpstr>软件质量与保证</vt:lpstr>
      <vt:lpstr>软件质量与保证</vt:lpstr>
      <vt:lpstr>软件质量与保证</vt:lpstr>
      <vt:lpstr>软件质量与保证</vt:lpstr>
      <vt:lpstr>软件质量与保证</vt:lpstr>
      <vt:lpstr>软件质量与保证</vt:lpstr>
      <vt:lpstr>PowerPoint 演示文稿</vt:lpstr>
      <vt:lpstr>开发技术与工具</vt:lpstr>
      <vt:lpstr>PowerPoint 演示文稿</vt:lpstr>
      <vt:lpstr>开源社区的使用</vt:lpstr>
      <vt:lpstr>PowerPoint 演示文稿</vt:lpstr>
      <vt:lpstr>实践收获与感受</vt:lpstr>
      <vt:lpstr>实践收获与感受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达鑫</dc:creator>
  <cp:lastModifiedBy>也许，未来</cp:lastModifiedBy>
  <cp:revision>158</cp:revision>
  <dcterms:created xsi:type="dcterms:W3CDTF">2022-07-12T06:21:00Z</dcterms:created>
  <dcterms:modified xsi:type="dcterms:W3CDTF">2024-11-24T13:12:48Z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04CAFDDC562C43C1A64A787106F4256F_13</vt:lpwstr>
  </property>
  <property fmtid="{D5CDD505-2E9C-101B-9397-08002B2CF9AE}" pid="3" name="KSOProductBuildVer">
    <vt:lpwstr>2052-12.1.0.18912</vt:lpwstr>
  </property>
</Properties>
</file>