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37"/>
  </p:handoutMasterIdLst>
  <p:sldIdLst>
    <p:sldId id="260" r:id="rId4"/>
    <p:sldId id="261" r:id="rId6"/>
    <p:sldId id="262" r:id="rId7"/>
    <p:sldId id="382" r:id="rId8"/>
    <p:sldId id="383" r:id="rId9"/>
    <p:sldId id="435" r:id="rId10"/>
    <p:sldId id="459" r:id="rId11"/>
    <p:sldId id="485" r:id="rId12"/>
    <p:sldId id="461" r:id="rId13"/>
    <p:sldId id="291" r:id="rId14"/>
    <p:sldId id="384" r:id="rId15"/>
    <p:sldId id="385" r:id="rId16"/>
    <p:sldId id="386" r:id="rId17"/>
    <p:sldId id="295" r:id="rId18"/>
    <p:sldId id="403" r:id="rId19"/>
    <p:sldId id="389" r:id="rId20"/>
    <p:sldId id="405" r:id="rId21"/>
    <p:sldId id="387" r:id="rId22"/>
    <p:sldId id="390" r:id="rId23"/>
    <p:sldId id="408" r:id="rId24"/>
    <p:sldId id="421" r:id="rId25"/>
    <p:sldId id="422" r:id="rId26"/>
    <p:sldId id="425" r:id="rId27"/>
    <p:sldId id="426" r:id="rId28"/>
    <p:sldId id="427" r:id="rId29"/>
    <p:sldId id="423" r:id="rId30"/>
    <p:sldId id="424" r:id="rId31"/>
    <p:sldId id="419" r:id="rId32"/>
    <p:sldId id="420" r:id="rId33"/>
    <p:sldId id="300" r:id="rId34"/>
    <p:sldId id="394" r:id="rId35"/>
    <p:sldId id="313" r:id="rId36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99" y="45"/>
      </p:cViewPr>
      <p:guideLst>
        <p:guide orient="horz" pos="2160"/>
        <p:guide pos="38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90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tags" Target="../tags/tag33.xml"/><Relationship Id="rId4" Type="http://schemas.openxmlformats.org/officeDocument/2006/relationships/image" Target="../media/image9.png"/><Relationship Id="rId3" Type="http://schemas.openxmlformats.org/officeDocument/2006/relationships/tags" Target="../tags/tag32.xml"/><Relationship Id="rId2" Type="http://schemas.openxmlformats.org/officeDocument/2006/relationships/image" Target="../media/image8.png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tags" Target="../tags/tag3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6.png"/><Relationship Id="rId7" Type="http://schemas.openxmlformats.org/officeDocument/2006/relationships/tags" Target="../tags/tag38.xml"/><Relationship Id="rId6" Type="http://schemas.openxmlformats.org/officeDocument/2006/relationships/image" Target="../media/image15.png"/><Relationship Id="rId5" Type="http://schemas.openxmlformats.org/officeDocument/2006/relationships/tags" Target="../tags/tag37.xml"/><Relationship Id="rId4" Type="http://schemas.openxmlformats.org/officeDocument/2006/relationships/image" Target="../media/image14.png"/><Relationship Id="rId3" Type="http://schemas.openxmlformats.org/officeDocument/2006/relationships/tags" Target="../tags/tag36.xml"/><Relationship Id="rId2" Type="http://schemas.openxmlformats.org/officeDocument/2006/relationships/image" Target="../media/image13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7.png"/><Relationship Id="rId1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tags" Target="../tags/tag42.xml"/><Relationship Id="rId4" Type="http://schemas.openxmlformats.org/officeDocument/2006/relationships/image" Target="../media/image19.png"/><Relationship Id="rId3" Type="http://schemas.openxmlformats.org/officeDocument/2006/relationships/tags" Target="../tags/tag41.xml"/><Relationship Id="rId2" Type="http://schemas.openxmlformats.org/officeDocument/2006/relationships/image" Target="../media/image18.png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tags" Target="../tags/tag45.xml"/><Relationship Id="rId4" Type="http://schemas.openxmlformats.org/officeDocument/2006/relationships/image" Target="../media/image22.png"/><Relationship Id="rId3" Type="http://schemas.openxmlformats.org/officeDocument/2006/relationships/tags" Target="../tags/tag44.xml"/><Relationship Id="rId2" Type="http://schemas.openxmlformats.org/officeDocument/2006/relationships/image" Target="../media/image21.png"/><Relationship Id="rId1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7.xml"/><Relationship Id="rId2" Type="http://schemas.openxmlformats.org/officeDocument/2006/relationships/image" Target="../media/image24.png"/><Relationship Id="rId1" Type="http://schemas.openxmlformats.org/officeDocument/2006/relationships/tags" Target="../tags/tag4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tags" Target="../tags/tag51.xml"/><Relationship Id="rId4" Type="http://schemas.openxmlformats.org/officeDocument/2006/relationships/image" Target="../media/image25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tags" Target="../tags/tag56.xml"/><Relationship Id="rId4" Type="http://schemas.openxmlformats.org/officeDocument/2006/relationships/image" Target="../media/image27.pn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29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image" Target="../media/image30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tags" Target="../tags/tag68.xml"/><Relationship Id="rId4" Type="http://schemas.openxmlformats.org/officeDocument/2006/relationships/image" Target="../media/image31.png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tags" Target="../tags/tag74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7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tags" Target="../tags/tag7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tags" Target="../tags/tag7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tags" Target="../tags/tag7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6" Type="http://schemas.openxmlformats.org/officeDocument/2006/relationships/tags" Target="../tags/tag85.xml"/><Relationship Id="rId5" Type="http://schemas.openxmlformats.org/officeDocument/2006/relationships/image" Target="../media/image45.png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tags" Target="../tags/tag86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tags" Target="../tags/tag8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组员：曾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郅烨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袁皓宇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蔡万清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王振中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组长：刘绍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1300" y="1161415"/>
            <a:ext cx="3568700" cy="4730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精读的功能：修改背景颜色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）功能实现涉及的类（设计类图）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）代码标注情况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通过对泛读报告中该用例功能的大致描述，来对详细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的功能以及类方法来进行设计顺序图以及设计类图的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设计，同时结合小米便签代码中出现的各个类方法来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进行解析，以明白他们之间对应的是什么类型的函数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和再设计顺序图中的跳转功能以及界面，得出类图中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的属性以及方法从而逆向得到设计顺序图和设计类图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3755" y="2090420"/>
            <a:ext cx="3076575" cy="191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57235" y="2152015"/>
            <a:ext cx="2310765" cy="1944370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10685" y="2090420"/>
            <a:ext cx="3690620" cy="19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精读的功能：新建文件夹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）功能实现涉及的类（设计类图）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）代码标注情况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通过对泛读报告中该用例功能的大致描述，来对详细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的功能以及类方法来进行设计顺序图以及设计类图的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设计，同时结合小米便签代码中出现的各个类方法来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进行解析，以明白他们之间对应的是什么类型的函数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和再设计顺序图中的跳转功能以及界面，得出类图中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的属性以及方法从而逆向得到设计顺序图和设计类图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14640" y="2162175"/>
            <a:ext cx="2310765" cy="19443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" y="1971675"/>
            <a:ext cx="3213100" cy="21348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rcRect l="4995"/>
          <a:stretch>
            <a:fillRect/>
          </a:stretch>
        </p:blipFill>
        <p:spPr>
          <a:xfrm>
            <a:off x="4614545" y="2105660"/>
            <a:ext cx="2952115" cy="18738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精读的功能：创建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）功能实现涉及的类（设计类图）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		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）代码标注情况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78449014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" y="2105660"/>
            <a:ext cx="3524885" cy="1835150"/>
          </a:xfrm>
          <a:prstGeom prst="rect">
            <a:avLst/>
          </a:prstGeom>
        </p:spPr>
      </p:pic>
      <p:pic>
        <p:nvPicPr>
          <p:cNvPr id="50064859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1980565"/>
            <a:ext cx="1731645" cy="1448435"/>
          </a:xfrm>
          <a:prstGeom prst="rect">
            <a:avLst/>
          </a:prstGeom>
        </p:spPr>
      </p:pic>
      <p:pic>
        <p:nvPicPr>
          <p:cNvPr id="62442111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94" b="46625"/>
          <a:stretch>
            <a:fillRect/>
          </a:stretch>
        </p:blipFill>
        <p:spPr>
          <a:xfrm>
            <a:off x="6651625" y="2105660"/>
            <a:ext cx="1713230" cy="2062480"/>
          </a:xfrm>
          <a:prstGeom prst="rect">
            <a:avLst/>
          </a:prstGeom>
          <a:ln>
            <a:noFill/>
          </a:ln>
        </p:spPr>
      </p:pic>
      <p:pic>
        <p:nvPicPr>
          <p:cNvPr id="1898810521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60" y="4106545"/>
            <a:ext cx="2120265" cy="1875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827135" y="2269490"/>
            <a:ext cx="2306320" cy="27031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精读的功能：添加/删除提醒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）功能实现涉及的类（设计类图）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		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）代码标注情况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20710" y="2152015"/>
            <a:ext cx="3332480" cy="2775585"/>
          </a:xfrm>
          <a:prstGeom prst="rect">
            <a:avLst/>
          </a:prstGeom>
        </p:spPr>
      </p:pic>
      <p:pic>
        <p:nvPicPr>
          <p:cNvPr id="2" name="图片 2" descr="截屏2024-05-27 20.40.0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2960" y="2263140"/>
            <a:ext cx="3771265" cy="3705860"/>
          </a:xfrm>
          <a:prstGeom prst="rect">
            <a:avLst/>
          </a:prstGeom>
        </p:spPr>
      </p:pic>
      <p:pic>
        <p:nvPicPr>
          <p:cNvPr id="11" name="图片 3" descr="截屏2024-05-30 16.19.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739640" y="2251710"/>
            <a:ext cx="33680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精读的功能：修改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字体大小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）功能实现涉及的类（设计类图）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		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）代码标注情况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405096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0720" y="2094865"/>
            <a:ext cx="3424555" cy="1525905"/>
          </a:xfrm>
          <a:prstGeom prst="rect">
            <a:avLst/>
          </a:prstGeom>
        </p:spPr>
      </p:pic>
      <p:pic>
        <p:nvPicPr>
          <p:cNvPr id="1995269425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33570" y="2152015"/>
            <a:ext cx="3576955" cy="18649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799830" y="2094865"/>
            <a:ext cx="2734310" cy="33788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595" y="1286510"/>
            <a:ext cx="6622415" cy="5139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一、分析评估“小米便签”代码的编程规范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易读性：代码中使用了清晰的命名，例如 Notes、TextNote、CallNote 等。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注释对于类、常量和接口的作用和用法进行了解释，提高了代码的可读性。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简洁性：代码简洁明了，每个类都只包含了必要的常量和接口定义，没有多余的逻辑。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可维护性：使用了常量来表示不同类型的笔记，增加了代码的可维护性，方便了后续的修改和扩展。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使用了接口来定义笔记的列名，使得对于数据库的操作更加易于维护和扩展。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无二义性：常量和接口的命名清晰明了，不会造成歧义。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代码布局：代码格式良好，缩进一致，易于阅读。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代码组织：相关的常量和接口都放在了 Notes 类中，逻辑清晰。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命名规范：使用了驼峰命名法，命名清晰易懂。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代码注释：注释清晰明了，对于常量和接口的作用进行了解释。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基于以上分析，这段代码已经符合了大部分的编程规范。建议在注释中添加更多的详细信息，例如方法的参数说明、返回值说明等，以提高代码的可读性和维护性。</a:t>
            </a:r>
            <a:endParaRPr lang="en-US" altLang="zh-CN" sz="1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4430" y="4381500"/>
            <a:ext cx="3166110" cy="15830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7108190" y="1286510"/>
            <a:ext cx="3959225" cy="3359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分析评估“小米便签”代码中存在的缺陷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未处理异常：代码中未处理异常的情况，例如从 URI 解析中可能产生的异常，应该考虑添加相应的异常处理机制。</a:t>
            </a:r>
            <a:endParaRPr lang="en-US" altLang="zh-CN" sz="1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综上所述，尽管这段代码在内部质量和外部质量上表现良好，但仍存在一些潜在的缺陷需要注意。通过进一步的优化和测试，可以提高代码的质量和稳定性。</a:t>
            </a:r>
            <a:endParaRPr lang="en-US" altLang="zh-CN" sz="14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2164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代码质量分析工具为codacy，需要和github进行关联，然后将小米便签的代码提交到仓库中，将提交的进行分析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简要介绍严重程度等级说明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在小米便签软件的源代码中，共审查出16个文件中的8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个问题…。其中严重程度为Blocker的0个问题、Critical的0个问题，Major的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个问题，Minor的54个问题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***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77010" y="1850708"/>
            <a:ext cx="2327910" cy="36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266180" y="4181158"/>
            <a:ext cx="5271770" cy="249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1525" y="1619250"/>
            <a:ext cx="8432800" cy="4497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严重程度：Major</a:t>
            </a:r>
            <a:endParaRPr lang="zh-CN" altLang="en-US"/>
          </a:p>
          <a:p>
            <a:r>
              <a:rPr lang="zh-CN" altLang="en-US"/>
              <a:t>问题描述：代码内部逻辑复杂</a:t>
            </a:r>
            <a:endParaRPr lang="zh-CN" altLang="en-US"/>
          </a:p>
          <a:p>
            <a:r>
              <a:rPr lang="zh-CN" altLang="en-US"/>
              <a:t>产生问题的原因分析：</a:t>
            </a:r>
            <a:endParaRPr lang="zh-CN" altLang="en-US"/>
          </a:p>
          <a:p>
            <a:pPr indent="457200"/>
            <a:r>
              <a:rPr lang="zh-CN" altLang="en-US"/>
              <a:t>100 public void setContent(JSONObject js) throws 				JSONException {</a:t>
            </a:r>
            <a:endParaRPr lang="zh-CN" altLang="en-US"/>
          </a:p>
          <a:p>
            <a:pPr indent="457200"/>
            <a:r>
              <a:rPr lang="zh-CN" altLang="en-US"/>
              <a:t>101 long dataId = js.has(DataColumns.ID) ? 						js.getLong(DataColumns.ID) : INVALID_ID;</a:t>
            </a:r>
            <a:endParaRPr lang="zh-CN" altLang="en-US"/>
          </a:p>
          <a:p>
            <a:pPr indent="457200"/>
            <a:r>
              <a:rPr lang="zh-CN" altLang="en-US"/>
              <a:t>102 if (mIsCreate || mDataId != dataId) {</a:t>
            </a:r>
            <a:endParaRPr lang="zh-CN" altLang="en-US"/>
          </a:p>
          <a:p>
            <a:r>
              <a:rPr lang="zh-CN" altLang="en-US"/>
              <a:t>高 NPath 复杂度通常意味着方法内部逻辑非常复杂，这可能导致代		码难以阅读和维护。当 NPath 复杂度超过一定阈值（通常认为是 200）		时，就应该考虑采取措施来降低复杂度并提高代码的可读性。</a:t>
            </a:r>
            <a:endParaRPr lang="zh-CN" altLang="en-US"/>
          </a:p>
          <a:p>
            <a:r>
              <a:rPr lang="zh-CN" altLang="en-US"/>
              <a:t>建议解决方案：</a:t>
            </a:r>
            <a:endParaRPr lang="zh-CN" altLang="en-US"/>
          </a:p>
          <a:p>
            <a:r>
              <a:rPr lang="zh-CN" altLang="en-US"/>
              <a:t>提取方法：将复杂的方法分解为多个小方法，每个小方法只负责一个具体的任务。</a:t>
            </a:r>
            <a:endParaRPr lang="zh-CN" altLang="en-US"/>
          </a:p>
          <a:p>
            <a:r>
              <a:rPr lang="zh-CN" altLang="en-US"/>
              <a:t>减少条件分支：通过重构代码，减少不必要的条件分支。</a:t>
            </a:r>
            <a:endParaRPr lang="zh-CN" altLang="en-US"/>
          </a:p>
          <a:p>
            <a:r>
              <a:rPr lang="zh-CN" altLang="en-US"/>
              <a:t>使用设计模式：有时，设计模式可以帮助你更优雅地处理复杂的逻辑。</a:t>
            </a:r>
            <a:endParaRPr lang="zh-CN" altLang="en-US"/>
          </a:p>
          <a:p>
            <a:r>
              <a:rPr lang="zh-CN" altLang="en-US"/>
              <a:t>避免嵌套循环和条件语句：嵌套循环和条件语句会显著增加 NPath 复杂度。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6329045" y="980440"/>
            <a:ext cx="4885055" cy="571373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629275" y="1512570"/>
            <a:ext cx="4458335" cy="41332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7892" y="583203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6620711" y="1164350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71865" y="1512570"/>
            <a:ext cx="2998470" cy="431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84950" y="1658620"/>
            <a:ext cx="3968750" cy="38855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、图片插入</a:t>
            </a:r>
            <a:r>
              <a:rPr lang="zh-CN" altLang="en-US"/>
              <a:t>功能：</a:t>
            </a:r>
            <a:endParaRPr lang="zh-CN" altLang="en-US"/>
          </a:p>
          <a:p>
            <a:r>
              <a:rPr lang="zh-CN" altLang="en-US"/>
              <a:t>使在便签中能够插入图片，并能够实现图片文字的混合编辑，将特定格式的文本转换成图片显示，获取'NoteEditText'控件的实例，并获取其可编辑的文本。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、隐私空间</a:t>
            </a:r>
            <a:r>
              <a:rPr lang="zh-CN" altLang="en-US"/>
              <a:t>功能</a:t>
            </a:r>
            <a:endParaRPr lang="zh-CN" altLang="en-US"/>
          </a:p>
          <a:p>
            <a:r>
              <a:rPr lang="zh-CN" altLang="en-US"/>
              <a:t>给需求文档加锁，增强安全性，加密与隐私保护：通过对文件加锁，然后进行验证，与后台数据库的保存的密码进行比对来判断是否对。通过对便签内容进行加密处理，并添加文件锁定功能，确保用户便签的安全性，防止未经授权的访问和泄露。</a:t>
            </a:r>
            <a:endParaRPr lang="zh-CN" altLang="en-US"/>
          </a:p>
        </p:txBody>
      </p:sp>
      <p:pic>
        <p:nvPicPr>
          <p:cNvPr id="15" name="图片 7" descr="截屏2024-05-29 15.44.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08685" y="957580"/>
            <a:ext cx="4177030" cy="2414270"/>
          </a:xfrm>
          <a:prstGeom prst="rect">
            <a:avLst/>
          </a:prstGeom>
        </p:spPr>
      </p:pic>
      <p:pic>
        <p:nvPicPr>
          <p:cNvPr id="16" name="图片 5" descr="截屏2024-05-29 15.24.0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65200" y="3522980"/>
            <a:ext cx="3988435" cy="22637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790" y="942340"/>
            <a:ext cx="6544945" cy="54629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03583" y="6136624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 descr="截屏2024-05-29 18.17.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39610" y="944880"/>
            <a:ext cx="4542790" cy="504825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445770" y="1366520"/>
            <a:ext cx="3554095" cy="534543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用例名称：插入图片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执行者：用户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前置条件：用户已打开便签编辑界面且打算插入图片。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1.用户点击插入图片菜单项按钮；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2.用户选择插入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3.系统提取图片路径；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4.系统加载图片并进行缩放处理；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5.系统获取光标位置；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6.系统将图片插入光标所在位置；。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7.系统将光标定位到所插入图片等后面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822065" y="1513840"/>
            <a:ext cx="2998470" cy="431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8.系统在图片后插入一个换行符，保证光标不会穿过图片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9.用户继续编辑文本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10.用户退出清单模式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11.系统显示有图片的位置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后置条件：用户的便签内容已更新，包括图片和文字的混合排版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4961890" y="889635"/>
            <a:ext cx="6894830" cy="59201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523" y="555432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276292" y="96565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 descr="截屏2024-05-29 20.40.0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r="1494" b="968"/>
          <a:stretch>
            <a:fillRect/>
          </a:stretch>
        </p:blipFill>
        <p:spPr>
          <a:xfrm>
            <a:off x="673735" y="1080770"/>
            <a:ext cx="3780790" cy="419925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066030" y="1314450"/>
            <a:ext cx="3807460" cy="283146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用例名称：设置并进入隐私空间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执行者：用户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前置条件：用户已打开便签应用，且想要进入隐秘模式。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1.用户选择进入隐秘模式；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2.系统检验是否已存在名为"privacy_space_key.txt"的文件；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3.系统弹出对话框提示用户输入密码；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4.用户输入密码；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5.系统对密码进行验证；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6.系统询问用户是否确认进入隐秘模式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7.用户确认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8.系统提示用户已进入隐秘模式；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9.系统关闭对话框；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10.用户退出隐秘模式；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870950" y="1104265"/>
            <a:ext cx="3150235" cy="2399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扩展交互动作：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2a、不存在名为"privacy_space_key.txt"的文件；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2a1、系统弹出对话框提示用户设置密码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2a2、用户设置密码；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2a3、系统将密码加密后写入文件；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2a4、系统关闭对话框；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2a5、系统提示用户设置成功；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5a、用户输入错误的密码；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5a1、系统关闭对话框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5a2、系统提示用户密码错误；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6a、用户取消进入隐秘模式；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6a1、关闭对话框；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后置条件：用户的便签内容已加密，并存储在安全区域。只有通过验证的用户才能访问加密的便签内容。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647440" y="1613535"/>
            <a:ext cx="2160905" cy="6635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、插入图片的类图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3" descr="截屏2024-05-29 21.14.5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08345" y="1523365"/>
            <a:ext cx="5274310" cy="2007870"/>
          </a:xfrm>
          <a:prstGeom prst="rect">
            <a:avLst/>
          </a:prstGeom>
        </p:spPr>
      </p:pic>
      <p:pic>
        <p:nvPicPr>
          <p:cNvPr id="9" name="图片 4" descr="截屏2024-05-29 21.40.4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9915" y="3536315"/>
            <a:ext cx="4481195" cy="25692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89915" y="2955925"/>
            <a:ext cx="28111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、隐私空间的类图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421765"/>
            <a:ext cx="9786620" cy="46666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 开源软件体系结构的设计及调整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为了支持插入文本和图片的功能以及为便签加上密码验证锁的功能，我们对开源软件体系结构进行了如下改进和调整：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新增功能模块：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添加了文本插入模块：负责处理用户插入文本的请求，包括文本编辑、保存和展示等功能。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添加了图片插入模块：用于处理用户插入图片的请求，包括图片上传、保存和展示等功能。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引入了密码验证模块：负责管理便签的密码验证功能，包括密码设置、验证和修改等操作。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模块交互设计：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文本插入模块与图片插入模块交互：当用户在便签中插入文本或图片时，这两个模块需要协同工作，确保用户能够顺利插入并正确保存文本和图片信息。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密码验证模块与便签模块交互：密码验证模块需要与便签模块进行交互，以便在用户打开便签时进行密码验证，确保只有经过验证的用户才能访问便签内容。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421765"/>
            <a:ext cx="6819900" cy="42602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引入了文本插入模块和图片插入模块：在原有的逻辑视图中新增了这两个模块，用于支持插入文本和图片的功能。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引入了密码验证模块：在逻辑视图中增加了密码验证模块，用于管理便签的密码验证功能。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数据流调整：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文本插入模块和图片插入模块与存储模块之间的数据流：这两个模块需要与存储模块进行数据交互，确保用户插入的文本和图片能够正确保存到数据库中。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密码验证模块与用户界面之间的数据流：密码验证模块需要与用户界面进行数据交互，以便在用户输入密码后进行验证，并将验证结果反馈给用户。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通过以上改进和调整，我们使得开源软件体系结构更加完善，能够支持插入文本和图片的功能，并且为便签加上了密码验证锁，提升了软件的安全性和用户体验。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880350" y="1073150"/>
            <a:ext cx="3487420" cy="50819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73" y="1514204"/>
            <a:ext cx="2032117" cy="44957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502" y="1514204"/>
            <a:ext cx="2032118" cy="449574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08385" y="5977767"/>
            <a:ext cx="1410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插入图片界面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227014" y="5977767"/>
            <a:ext cx="1665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隐私空间界面</a:t>
            </a:r>
            <a:endParaRPr lang="zh-CN" altLang="en-US" sz="1600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375" y="1069428"/>
            <a:ext cx="2792642" cy="259197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17" y="1069427"/>
            <a:ext cx="2621361" cy="259197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148132" y="3661400"/>
            <a:ext cx="2032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插入图片类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9258190" y="3661400"/>
            <a:ext cx="2032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隐私空间类</a:t>
            </a:r>
            <a:endParaRPr lang="zh-CN" altLang="en-US" sz="1600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317" y="4085628"/>
            <a:ext cx="5902700" cy="183971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7651552" y="5964429"/>
            <a:ext cx="2622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界面跳转关系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 descr="截屏2024-05-29 18.17.00"/>
          <p:cNvPicPr>
            <a:picLocks noChangeAspect="1"/>
          </p:cNvPicPr>
          <p:nvPr/>
        </p:nvPicPr>
        <p:blipFill rotWithShape="1">
          <a:blip r:embed="rId2"/>
          <a:srcRect t="1394" r="364"/>
          <a:stretch>
            <a:fillRect/>
          </a:stretch>
        </p:blipFill>
        <p:spPr>
          <a:xfrm>
            <a:off x="908385" y="1635639"/>
            <a:ext cx="3960000" cy="411893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9564" y="5863660"/>
            <a:ext cx="320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插入图片</a:t>
            </a:r>
            <a:endParaRPr lang="en-US" altLang="zh-CN" dirty="0"/>
          </a:p>
        </p:txBody>
      </p:sp>
      <p:pic>
        <p:nvPicPr>
          <p:cNvPr id="14" name="图片 13" descr="截屏2024-05-29 20.40.08"/>
          <p:cNvPicPr>
            <a:picLocks noChangeAspect="1"/>
          </p:cNvPicPr>
          <p:nvPr/>
        </p:nvPicPr>
        <p:blipFill rotWithShape="1">
          <a:blip r:embed="rId3"/>
          <a:srcRect t="2494" r="1590" b="2355"/>
          <a:stretch>
            <a:fillRect/>
          </a:stretch>
        </p:blipFill>
        <p:spPr>
          <a:xfrm>
            <a:off x="6848948" y="1525348"/>
            <a:ext cx="3960000" cy="422922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037395" y="5863660"/>
            <a:ext cx="2771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隐私</a:t>
            </a:r>
            <a:r>
              <a:rPr lang="zh-CN" altLang="en-US" sz="1600" dirty="0"/>
              <a:t>模式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21" y="2036975"/>
            <a:ext cx="4770858" cy="35838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25" y="2036975"/>
            <a:ext cx="5890733" cy="361687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8385" y="1595597"/>
            <a:ext cx="444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用例</a:t>
            </a:r>
            <a:r>
              <a:rPr lang="en-US" altLang="zh-CN" dirty="0"/>
              <a:t>1</a:t>
            </a:r>
            <a:r>
              <a:rPr lang="zh-CN" altLang="en-US" dirty="0"/>
              <a:t>：插入图片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860752" y="1532489"/>
            <a:ext cx="531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用例</a:t>
            </a:r>
            <a:r>
              <a:rPr lang="en-US" altLang="zh-CN" dirty="0"/>
              <a:t>2</a:t>
            </a:r>
            <a:r>
              <a:rPr lang="zh-CN" altLang="en-US" dirty="0"/>
              <a:t>：私密空间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5" y="1865654"/>
            <a:ext cx="3853859" cy="42910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69" y="1865654"/>
            <a:ext cx="5117420" cy="423494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08385" y="1482369"/>
            <a:ext cx="342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用例</a:t>
            </a:r>
            <a:r>
              <a:rPr lang="en-US" altLang="zh-CN" dirty="0"/>
              <a:t>1</a:t>
            </a:r>
            <a:r>
              <a:rPr lang="zh-CN" altLang="en-US" dirty="0"/>
              <a:t>：插入图片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603001" y="1482369"/>
            <a:ext cx="473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用例</a:t>
            </a:r>
            <a:r>
              <a:rPr lang="en-US" altLang="zh-CN" dirty="0"/>
              <a:t>2</a:t>
            </a:r>
            <a:r>
              <a:rPr lang="zh-CN" altLang="en-US" dirty="0"/>
              <a:t>：私密空间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60" y="1421526"/>
            <a:ext cx="2833516" cy="49205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987" y="1073405"/>
            <a:ext cx="3251073" cy="506759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77033" y="2258384"/>
            <a:ext cx="461665" cy="22276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用例一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087660" y="1791979"/>
            <a:ext cx="461665" cy="19085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用例二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985770" y="1375410"/>
            <a:ext cx="6219825" cy="51428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功能测试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需求分析：列举插入图片功能和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隐秘空间功能的具体需求，包括功能描述、性能指标、用户界面要求等。确认这些功能与其他现有功能的兼容性。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测试计划制定：制定详细的测试计划，包括测试目标、测试范围、测试资源、测试时间表和测试方法。确定测试用例。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测试设计：设计插入图片功能的测试用例，包括不同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文本输入下的输出、光标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定位功能测试、界面响应测试等。设计隐秘空间功能的测试用例，包括创建隐秘空间、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密码验证、错误处理等。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测试执行：执行插入图片和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隐秘空间的测试，记录测试结果和发现的问题。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278" y="1254613"/>
            <a:ext cx="5834728" cy="1205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810385" y="1344930"/>
          <a:ext cx="837311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480"/>
                <a:gridCol w="2790825"/>
                <a:gridCol w="3011780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等价类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预期结果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实际结果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[local]+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图片路径</a:t>
                      </a:r>
                      <a:r>
                        <a:rPr lang="en-US" altLang="zh-CN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+[/local]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文本转为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预期图片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文本转为预期图片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非此格式的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输入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不显示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不显示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34035" y="12547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插入图片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92430" y="322961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进入</a:t>
            </a:r>
            <a:r>
              <a:rPr lang="zh-CN" altLang="en-US"/>
              <a:t>隐秘空间：</a:t>
            </a:r>
            <a:endParaRPr lang="zh-CN" altLang="en-US"/>
          </a:p>
          <a:p>
            <a:endParaRPr lang="zh-CN" altLang="en-US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810385" y="1344930"/>
          <a:ext cx="837311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713"/>
                <a:gridCol w="1966712"/>
                <a:gridCol w="2135302"/>
                <a:gridCol w="2304358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等价类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测试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用例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预期结果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实际结果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正确插入图片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类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预期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照片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展示预期图片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图片正确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插入到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便签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非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正确格式的输入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非正确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格式的的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照片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不显示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不显示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图片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308735" y="3539490"/>
          <a:ext cx="9671050" cy="2303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260"/>
                <a:gridCol w="3223260"/>
                <a:gridCol w="3478530"/>
              </a:tblGrid>
              <a:tr h="5429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等价类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预期结果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实际结果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4800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用户设置密码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设置成功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显示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设置成功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4800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用户输入正确的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密码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显示已进入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隐秘空间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显示已进入隐秘空间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algn="ctr"/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用户输入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错误的密码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显示密码</a:t>
                      </a: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</a:rPr>
                        <a:t>错误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显示密码错误</a:t>
                      </a:r>
                      <a:endParaRPr lang="zh-CN" altLang="en-US" sz="2400" dirty="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46675" y="1849120"/>
            <a:ext cx="483870" cy="729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815830" y="1849120"/>
            <a:ext cx="338455" cy="7550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0555" y="12547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下载打包好的</a:t>
            </a:r>
            <a:r>
              <a:rPr lang="en-US" altLang="zh-CN"/>
              <a:t>.apk</a:t>
            </a:r>
            <a:r>
              <a:rPr lang="zh-CN" altLang="en-US"/>
              <a:t>文件。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安装。</a:t>
            </a:r>
            <a:endParaRPr lang="zh-CN" altLang="en-US"/>
          </a:p>
        </p:txBody>
      </p:sp>
      <p:pic>
        <p:nvPicPr>
          <p:cNvPr id="9" name="图片 8" descr="4f19f01d415cc72ac31f867582ca114"/>
          <p:cNvPicPr>
            <a:picLocks noChangeAspect="1"/>
          </p:cNvPicPr>
          <p:nvPr/>
        </p:nvPicPr>
        <p:blipFill>
          <a:blip r:embed="rId2"/>
          <a:srcRect r="-2160"/>
          <a:stretch>
            <a:fillRect/>
          </a:stretch>
        </p:blipFill>
        <p:spPr>
          <a:xfrm>
            <a:off x="630555" y="1899920"/>
            <a:ext cx="3152775" cy="24098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0555" y="4446905"/>
            <a:ext cx="45262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</a:t>
            </a:r>
            <a:r>
              <a:rPr lang="zh-CN" altLang="en-US"/>
              <a:t>打开软件。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点开便签</a:t>
            </a:r>
            <a:r>
              <a:rPr lang="en-US" altLang="zh-CN"/>
              <a:t>APP</a:t>
            </a:r>
            <a:r>
              <a:rPr lang="zh-CN" altLang="en-US"/>
              <a:t>。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点开右上角的选择菜单，选择</a:t>
            </a:r>
            <a:r>
              <a:rPr lang="zh-CN" altLang="en-US"/>
              <a:t>私密模式。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13" name="图片 12" descr="e6ed0391cc9c396634d69af58b94125"/>
          <p:cNvPicPr>
            <a:picLocks noChangeAspect="1"/>
          </p:cNvPicPr>
          <p:nvPr/>
        </p:nvPicPr>
        <p:blipFill>
          <a:blip r:embed="rId3"/>
          <a:srcRect t="34944" r="514" b="51815"/>
          <a:stretch>
            <a:fillRect/>
          </a:stretch>
        </p:blipFill>
        <p:spPr>
          <a:xfrm>
            <a:off x="630555" y="5403215"/>
            <a:ext cx="3070225" cy="90805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156835" y="12547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6.</a:t>
            </a:r>
            <a:r>
              <a:rPr lang="zh-CN" altLang="en-US"/>
              <a:t>进入设置密码</a:t>
            </a:r>
            <a:r>
              <a:rPr lang="zh-CN" altLang="en-US"/>
              <a:t>界面。</a:t>
            </a:r>
            <a:endParaRPr lang="zh-CN" altLang="en-US"/>
          </a:p>
        </p:txBody>
      </p:sp>
      <p:pic>
        <p:nvPicPr>
          <p:cNvPr id="15" name="图片 14" descr="17173932830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325" y="1623060"/>
            <a:ext cx="2089150" cy="12769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156835" y="290004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7.</a:t>
            </a:r>
            <a:r>
              <a:rPr lang="zh-CN" altLang="en-US"/>
              <a:t>输入密码，并点击</a:t>
            </a:r>
            <a:r>
              <a:rPr lang="zh-CN" altLang="en-US"/>
              <a:t>确定。</a:t>
            </a:r>
            <a:endParaRPr lang="zh-CN" altLang="en-US"/>
          </a:p>
          <a:p>
            <a:r>
              <a:rPr lang="en-US" altLang="zh-CN"/>
              <a:t>8.</a:t>
            </a:r>
            <a:r>
              <a:rPr lang="zh-CN" altLang="en-US"/>
              <a:t>再次按照</a:t>
            </a:r>
            <a:r>
              <a:rPr lang="en-US" altLang="zh-CN"/>
              <a:t>5</a:t>
            </a:r>
            <a:r>
              <a:rPr lang="zh-CN" altLang="en-US"/>
              <a:t>步骤点开</a:t>
            </a:r>
            <a:r>
              <a:rPr lang="zh-CN" altLang="en-US"/>
              <a:t>私密模式。</a:t>
            </a:r>
            <a:endParaRPr lang="zh-CN" altLang="en-US"/>
          </a:p>
          <a:p>
            <a:r>
              <a:rPr lang="en-US" altLang="zh-CN"/>
              <a:t>9.</a:t>
            </a:r>
            <a:r>
              <a:rPr lang="zh-CN" altLang="en-US"/>
              <a:t>进入私密空间验证</a:t>
            </a:r>
            <a:r>
              <a:rPr lang="zh-CN" altLang="en-US"/>
              <a:t>界面。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17" name="图片 16" descr="17173934856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25" y="3815715"/>
            <a:ext cx="2105660" cy="130619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277485" y="5277485"/>
            <a:ext cx="3395980" cy="810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10.</a:t>
            </a:r>
            <a:r>
              <a:rPr lang="zh-CN" altLang="en-US"/>
              <a:t>输入之前存入的密码，若</a:t>
            </a:r>
            <a:r>
              <a:rPr lang="zh-CN" altLang="en-US"/>
              <a:t>密码正确则弹出提示</a:t>
            </a:r>
            <a:r>
              <a:rPr lang="zh-CN" altLang="en-US"/>
              <a:t>框。</a:t>
            </a:r>
            <a:endParaRPr lang="zh-CN" altLang="en-US"/>
          </a:p>
        </p:txBody>
      </p:sp>
      <p:pic>
        <p:nvPicPr>
          <p:cNvPr id="19" name="图片 18" descr="17173936405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2395" y="1254760"/>
            <a:ext cx="2143125" cy="103187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673465" y="253174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11.</a:t>
            </a:r>
            <a:r>
              <a:rPr lang="zh-CN" altLang="en-US"/>
              <a:t>点击确认，</a:t>
            </a:r>
            <a:r>
              <a:rPr lang="zh-CN" altLang="en-US"/>
              <a:t>进入成功。</a:t>
            </a:r>
            <a:endParaRPr lang="zh-CN" altLang="en-US"/>
          </a:p>
          <a:p>
            <a:r>
              <a:rPr lang="en-US" altLang="zh-CN"/>
              <a:t>12.</a:t>
            </a:r>
            <a:r>
              <a:rPr lang="zh-CN" altLang="en-US"/>
              <a:t>若需要退出则选择</a:t>
            </a:r>
            <a:r>
              <a:rPr lang="zh-CN" altLang="en-US"/>
              <a:t>退出隐</a:t>
            </a:r>
            <a:endParaRPr lang="zh-CN" altLang="en-US"/>
          </a:p>
          <a:p>
            <a:r>
              <a:rPr lang="zh-CN" altLang="en-US"/>
              <a:t>私模式</a:t>
            </a:r>
            <a:r>
              <a:rPr lang="zh-CN" altLang="en-US"/>
              <a:t>即可。</a:t>
            </a:r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0555" y="12547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下载打包好的</a:t>
            </a:r>
            <a:r>
              <a:rPr lang="en-US" altLang="zh-CN"/>
              <a:t>.apk</a:t>
            </a:r>
            <a:r>
              <a:rPr lang="zh-CN" altLang="en-US"/>
              <a:t>文件。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安装。</a:t>
            </a:r>
            <a:endParaRPr lang="zh-CN" altLang="en-US"/>
          </a:p>
        </p:txBody>
      </p:sp>
      <p:pic>
        <p:nvPicPr>
          <p:cNvPr id="9" name="图片 8" descr="4f19f01d415cc72ac31f867582ca114"/>
          <p:cNvPicPr>
            <a:picLocks noChangeAspect="1"/>
          </p:cNvPicPr>
          <p:nvPr/>
        </p:nvPicPr>
        <p:blipFill>
          <a:blip r:embed="rId2"/>
          <a:srcRect r="-2160"/>
          <a:stretch>
            <a:fillRect/>
          </a:stretch>
        </p:blipFill>
        <p:spPr>
          <a:xfrm>
            <a:off x="630555" y="1899920"/>
            <a:ext cx="3152775" cy="24098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0555" y="4446905"/>
            <a:ext cx="45262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</a:t>
            </a:r>
            <a:r>
              <a:rPr lang="zh-CN" altLang="en-US"/>
              <a:t>打开软件。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点开便签</a:t>
            </a:r>
            <a:r>
              <a:rPr lang="en-US" altLang="zh-CN"/>
              <a:t>APP</a:t>
            </a:r>
            <a:r>
              <a:rPr lang="zh-CN" altLang="en-US"/>
              <a:t>。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打开任意一条便签，点击右上角</a:t>
            </a:r>
            <a:r>
              <a:rPr lang="zh-CN" altLang="en-US"/>
              <a:t>选择</a:t>
            </a:r>
            <a:endParaRPr lang="zh-CN" altLang="en-US"/>
          </a:p>
          <a:p>
            <a:r>
              <a:rPr lang="zh-CN" altLang="en-US"/>
              <a:t>菜单。点击</a:t>
            </a:r>
            <a:r>
              <a:rPr lang="en-US" altLang="zh-CN"/>
              <a:t>“</a:t>
            </a:r>
            <a:r>
              <a:rPr lang="zh-CN" altLang="en-US"/>
              <a:t>选择插入图片</a:t>
            </a:r>
            <a:r>
              <a:rPr lang="en-US" altLang="zh-CN"/>
              <a:t>”</a:t>
            </a:r>
            <a:r>
              <a:rPr lang="zh-CN" altLang="en-US"/>
              <a:t>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580130" y="4907280"/>
            <a:ext cx="3395980" cy="810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5" y="5607685"/>
            <a:ext cx="3107055" cy="6318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49520" y="1254760"/>
            <a:ext cx="3086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7.</a:t>
            </a:r>
            <a:r>
              <a:rPr lang="zh-CN" altLang="en-US"/>
              <a:t>进入选择图片界面，选择要插入的</a:t>
            </a:r>
            <a:r>
              <a:rPr lang="zh-CN" altLang="en-US"/>
              <a:t>图片。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5" y="1899920"/>
            <a:ext cx="1831340" cy="407098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022590" y="12547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8.</a:t>
            </a:r>
            <a:r>
              <a:rPr lang="zh-CN" altLang="en-US"/>
              <a:t>插入</a:t>
            </a:r>
            <a:r>
              <a:rPr lang="zh-CN" altLang="en-US"/>
              <a:t>完成。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6255" y="1697990"/>
            <a:ext cx="2013585" cy="447484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208915" y="980440"/>
            <a:ext cx="11765915" cy="53613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91465" y="1034415"/>
            <a:ext cx="4405630" cy="51174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作为一个学生，完成小米便签开源软件的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功能设计是一个复杂且富有挑战性的任务，涉及到多个方面，包括技术实现、团队协作、项目管理和领导能力等。以下是对整个项目的一个总结：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技术实现：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Java语言： 作为主要开发语言，Java提供了丰富的库和框架，使得开发过程更加高效。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Android Studio： 作为开发工具，Android Studio提供了代码编辑、调试、运行和版本控制等一体化的开发环境。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UML图： 包括类图、顺序图和用例图等，帮助理解和设计软件的结构和流程。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需要设计类来实现特定的功能，这要求对面向对象编程有深入的理解。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需要考虑类的封装、继承和多态性，以及如何通过类之间的关系来实现软件的功能。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1555" y="1043305"/>
            <a:ext cx="6972300" cy="5271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功能实现：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根据需求设计和实现功能，比如便签的插入图片、隐私空间等。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需要确保功能的稳定性和用户友好性。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团队协作：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项目的成功很大程度上依赖于团队成员之间的有效沟通和协作。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需要定期举行会议，讨论进度和解决问题。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部署到手机端：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需要确保软件能够在不同型号和版本的Android设备上正常运行。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需要进行充分的测试，包括单元测试、集成测试和系统测试。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未来展望：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在以后的过程中应当考虑如何将项目扩展改进，以适应不断变化的技术需求和用户需求。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思考如何将项目经验应用到未来的学习和工作中。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通过这个项目，我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们不仅获得了宝贵的实践经验，还学会了如何在团队中工作，如何领导一个项目，以及如何将理论知识应用到实际中。这些都是未来职业生涯中非常宝贵的资产。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7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3.xml><?xml version="1.0" encoding="utf-8"?>
<p:tagLst xmlns:p="http://schemas.openxmlformats.org/presentationml/2006/main">
  <p:tag name="TABLE_ENDDRAG_ORIGIN_RECT" val="761*145"/>
  <p:tag name="TABLE_ENDDRAG_RECT" val="103*278*761*145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0.xml><?xml version="1.0" encoding="utf-8"?>
<p:tagLst xmlns:p="http://schemas.openxmlformats.org/presentationml/2006/main">
  <p:tag name="COMMONDATA" val="eyJoZGlkIjoiMmJkOGVmM2VjYzQwMDAzMTYzMzM1Yzg5N2YxY2IzZDcifQ=="/>
  <p:tag name="commondata" val="eyJoZGlkIjoiOTI2YWFlYzQ0OWRhNGY3ODUxNjBkZjA5YjZkMzc5Njk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5325</Words>
  <Application>WPS 演示</Application>
  <PresentationFormat>宽屏</PresentationFormat>
  <Paragraphs>503</Paragraphs>
  <Slides>32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3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Segoe UI Light 8</vt:lpstr>
      <vt:lpstr>Times New Roman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WPS_1678696092</cp:lastModifiedBy>
  <cp:revision>147</cp:revision>
  <dcterms:created xsi:type="dcterms:W3CDTF">2024-06-03T14:31:00Z</dcterms:created>
  <dcterms:modified xsi:type="dcterms:W3CDTF">2024-06-05T05:54:04Z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AE571095EA1F1F6AD3D35D666A899F30_43</vt:lpwstr>
  </property>
  <property fmtid="{D5CDD505-2E9C-101B-9397-08002B2CF9AE}" pid="3" name="KSOProductBuildVer">
    <vt:lpwstr>2052-12.1.0.16120</vt:lpwstr>
  </property>
</Properties>
</file>