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89" r:id="rId4"/>
    <p:sldId id="284" r:id="rId5"/>
    <p:sldId id="302" r:id="rId6"/>
    <p:sldId id="32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00" r:id="rId15"/>
    <p:sldId id="322" r:id="rId16"/>
    <p:sldId id="323" r:id="rId17"/>
    <p:sldId id="30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1" r:id="rId28"/>
    <p:sldId id="259" r:id="rId29"/>
    <p:sldId id="287" r:id="rId30"/>
    <p:sldId id="299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F2A"/>
    <a:srgbClr val="E6E6E6"/>
    <a:srgbClr val="E9FE3C"/>
    <a:srgbClr val="BE1328"/>
    <a:srgbClr val="36353E"/>
    <a:srgbClr val="6B6A71"/>
    <a:srgbClr val="4D5469"/>
    <a:srgbClr val="C1112C"/>
    <a:srgbClr val="FD7F18"/>
    <a:srgbClr val="FCFD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37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80FE-8A31-4493-A5A7-539142149CC2}" type="datetimeFigureOut">
              <a:rPr lang="zh-CN" altLang="en-US" smtClean="0"/>
              <a:t>2021/7/12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BD88-1370-4D80-920A-C7563A774F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80FE-8A31-4493-A5A7-539142149CC2}" type="datetimeFigureOut">
              <a:rPr lang="zh-CN" altLang="en-US" smtClean="0"/>
              <a:t>2021/7/12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BD88-1370-4D80-920A-C7563A774F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80FE-8A31-4493-A5A7-539142149CC2}" type="datetimeFigureOut">
              <a:rPr lang="zh-CN" altLang="en-US" smtClean="0"/>
              <a:t>2021/7/12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BD88-1370-4D80-920A-C7563A774F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80FE-8A31-4493-A5A7-539142149CC2}" type="datetimeFigureOut">
              <a:rPr lang="zh-CN" altLang="en-US" smtClean="0"/>
              <a:t>2021/7/12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BD88-1370-4D80-920A-C7563A774F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80FE-8A31-4493-A5A7-539142149CC2}" type="datetimeFigureOut">
              <a:rPr lang="zh-CN" altLang="en-US" smtClean="0"/>
              <a:t>2021/7/12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BD88-1370-4D80-920A-C7563A774F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80FE-8A31-4493-A5A7-539142149CC2}" type="datetimeFigureOut">
              <a:rPr lang="zh-CN" altLang="en-US" smtClean="0"/>
              <a:t>2021/7/12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BD88-1370-4D80-920A-C7563A774F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80FE-8A31-4493-A5A7-539142149CC2}" type="datetimeFigureOut">
              <a:rPr lang="zh-CN" altLang="en-US" smtClean="0"/>
              <a:t>2021/7/12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BD88-1370-4D80-920A-C7563A774F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80FE-8A31-4493-A5A7-539142149CC2}" type="datetimeFigureOut">
              <a:rPr lang="zh-CN" altLang="en-US" smtClean="0"/>
              <a:t>2021/7/12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BD88-1370-4D80-920A-C7563A774F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80FE-8A31-4493-A5A7-539142149CC2}" type="datetimeFigureOut">
              <a:rPr lang="zh-CN" altLang="en-US" smtClean="0"/>
              <a:t>2021/7/12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BD88-1370-4D80-920A-C7563A774F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80FE-8A31-4493-A5A7-539142149CC2}" type="datetimeFigureOut">
              <a:rPr lang="zh-CN" altLang="en-US" smtClean="0"/>
              <a:t>2021/7/12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BD88-1370-4D80-920A-C7563A774F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80FE-8A31-4493-A5A7-539142149CC2}" type="datetimeFigureOut">
              <a:rPr lang="zh-CN" altLang="en-US" smtClean="0"/>
              <a:t>2021/7/12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BD88-1370-4D80-920A-C7563A774F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D80FE-8A31-4493-A5A7-539142149CC2}" type="datetimeFigureOut">
              <a:rPr lang="zh-CN" altLang="en-US" smtClean="0"/>
              <a:t>2021/7/12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4BD88-1370-4D80-920A-C7563A774F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>
            <a:off x="3566160" y="1897380"/>
            <a:ext cx="5059680" cy="3063240"/>
          </a:xfrm>
          <a:prstGeom prst="roundRect">
            <a:avLst/>
          </a:prstGeom>
          <a:solidFill>
            <a:srgbClr val="1D1B26">
              <a:alpha val="7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4754217" y="2447403"/>
            <a:ext cx="2683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长沙游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242352" y="3198167"/>
            <a:ext cx="3707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游玩规划</a:t>
            </a:r>
            <a:r>
              <a:rPr lang="en-US" altLang="zh-CN" sz="24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PC</a:t>
            </a:r>
            <a:r>
              <a:rPr lang="zh-CN" altLang="en-US" sz="24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应用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566160" y="1897380"/>
            <a:ext cx="5059680" cy="3063240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: 圆角 11"/>
          <p:cNvSpPr/>
          <p:nvPr/>
        </p:nvSpPr>
        <p:spPr>
          <a:xfrm>
            <a:off x="3637721" y="1967948"/>
            <a:ext cx="4899992" cy="2907225"/>
          </a:xfrm>
          <a:prstGeom prst="round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3856383" y="3732320"/>
            <a:ext cx="4681330" cy="876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组长</a:t>
            </a:r>
            <a:r>
              <a:rPr lang="en-US" altLang="zh-CN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</a:t>
            </a:r>
            <a:r>
              <a:rPr lang="zh-CN" altLang="en-US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李仲洋</a:t>
            </a:r>
            <a:endParaRPr lang="en-US" altLang="zh-CN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kern="15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组员</a:t>
            </a:r>
            <a:r>
              <a:rPr lang="en-US" altLang="zh-CN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</a:t>
            </a:r>
            <a:r>
              <a:rPr lang="zh-CN" altLang="en-US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董琰琪</a:t>
            </a:r>
            <a:r>
              <a:rPr lang="en-US" altLang="zh-CN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</a:t>
            </a:r>
            <a:r>
              <a:rPr lang="zh-CN" altLang="en-US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刘坤林</a:t>
            </a:r>
            <a:r>
              <a:rPr lang="en-US" altLang="zh-CN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</a:t>
            </a:r>
            <a:r>
              <a:rPr lang="zh-CN" altLang="en-US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马科林</a:t>
            </a:r>
          </a:p>
        </p:txBody>
      </p:sp>
      <p:sp>
        <p:nvSpPr>
          <p:cNvPr id="4" name="矩形 3"/>
          <p:cNvSpPr/>
          <p:nvPr/>
        </p:nvSpPr>
        <p:spPr>
          <a:xfrm>
            <a:off x="4693919" y="3102819"/>
            <a:ext cx="2743863" cy="45719"/>
          </a:xfrm>
          <a:prstGeom prst="rect">
            <a:avLst/>
          </a:prstGeom>
          <a:solidFill>
            <a:srgbClr val="FD7F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流程图: 决策 4"/>
          <p:cNvSpPr/>
          <p:nvPr/>
        </p:nvSpPr>
        <p:spPr>
          <a:xfrm>
            <a:off x="3876261" y="1927842"/>
            <a:ext cx="4481068" cy="3002316"/>
          </a:xfrm>
          <a:prstGeom prst="flowChartDecision">
            <a:avLst/>
          </a:prstGeom>
          <a:solidFill>
            <a:srgbClr val="36353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28253" y="2587369"/>
            <a:ext cx="735494" cy="735494"/>
          </a:xfrm>
          <a:prstGeom prst="ellipse">
            <a:avLst/>
          </a:prstGeom>
          <a:solidFill>
            <a:srgbClr val="839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207362" y="3474295"/>
            <a:ext cx="1818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项目描述</a:t>
            </a:r>
          </a:p>
        </p:txBody>
      </p:sp>
      <p:sp>
        <p:nvSpPr>
          <p:cNvPr id="15" name="矩形 14"/>
          <p:cNvSpPr/>
          <p:nvPr/>
        </p:nvSpPr>
        <p:spPr>
          <a:xfrm>
            <a:off x="5357571" y="4148947"/>
            <a:ext cx="1518445" cy="45719"/>
          </a:xfrm>
          <a:prstGeom prst="rect">
            <a:avLst/>
          </a:prstGeom>
          <a:solidFill>
            <a:srgbClr val="F883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流程图: 决策 16"/>
          <p:cNvSpPr/>
          <p:nvPr/>
        </p:nvSpPr>
        <p:spPr>
          <a:xfrm>
            <a:off x="3975652" y="1994435"/>
            <a:ext cx="4282282" cy="2869130"/>
          </a:xfrm>
          <a:prstGeom prst="flowChartDecision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70114" y="85675"/>
            <a:ext cx="1759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</a:t>
            </a:r>
          </a:p>
        </p:txBody>
      </p:sp>
      <p:sp>
        <p:nvSpPr>
          <p:cNvPr id="20" name="矩形 19"/>
          <p:cNvSpPr/>
          <p:nvPr/>
        </p:nvSpPr>
        <p:spPr>
          <a:xfrm>
            <a:off x="1249680" y="179384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1"/>
          <p:cNvSpPr/>
          <p:nvPr/>
        </p:nvSpPr>
        <p:spPr>
          <a:xfrm>
            <a:off x="340887" y="873762"/>
            <a:ext cx="5023593" cy="3663404"/>
          </a:xfrm>
          <a:prstGeom prst="roundRect">
            <a:avLst/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852352" y="966060"/>
            <a:ext cx="4000662" cy="2196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</a:pP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Qt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200000"/>
              </a:lnSpc>
            </a:pP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C/S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架构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200000"/>
              </a:lnSpc>
            </a:pP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辅助用户进行行程规划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6827522" y="873762"/>
            <a:ext cx="5023593" cy="3663404"/>
          </a:xfrm>
          <a:prstGeom prst="roundRect">
            <a:avLst/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338987" y="1035309"/>
            <a:ext cx="4000662" cy="2797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smtp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爬虫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</a:p>
          <a:p>
            <a:pPr algn="l"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高德地图接口</a:t>
            </a:r>
            <a:endParaRPr lang="en-US" altLang="zh-CN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MSVC</a:t>
            </a:r>
            <a:endParaRPr 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流程图: 决策 4"/>
          <p:cNvSpPr/>
          <p:nvPr/>
        </p:nvSpPr>
        <p:spPr>
          <a:xfrm>
            <a:off x="3876261" y="1927842"/>
            <a:ext cx="4481068" cy="3002316"/>
          </a:xfrm>
          <a:prstGeom prst="flowChartDecision">
            <a:avLst/>
          </a:prstGeom>
          <a:solidFill>
            <a:srgbClr val="36353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28253" y="2587369"/>
            <a:ext cx="735494" cy="735494"/>
          </a:xfrm>
          <a:prstGeom prst="ellipse">
            <a:avLst/>
          </a:prstGeom>
          <a:solidFill>
            <a:srgbClr val="839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207362" y="3474295"/>
            <a:ext cx="1818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 </a:t>
            </a:r>
          </a:p>
        </p:txBody>
      </p:sp>
      <p:sp>
        <p:nvSpPr>
          <p:cNvPr id="15" name="矩形 14"/>
          <p:cNvSpPr/>
          <p:nvPr/>
        </p:nvSpPr>
        <p:spPr>
          <a:xfrm>
            <a:off x="5357571" y="4148947"/>
            <a:ext cx="1518445" cy="45719"/>
          </a:xfrm>
          <a:prstGeom prst="rect">
            <a:avLst/>
          </a:prstGeom>
          <a:solidFill>
            <a:srgbClr val="F883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决策 7"/>
          <p:cNvSpPr/>
          <p:nvPr/>
        </p:nvSpPr>
        <p:spPr>
          <a:xfrm>
            <a:off x="3975652" y="1994435"/>
            <a:ext cx="4282282" cy="2869130"/>
          </a:xfrm>
          <a:prstGeom prst="flowChartDecision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1F8E1805-5846-4AC3-B5D9-0A32AC0C5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BDF722A0-FBF3-4953-BEF9-AC41AECDDA39}"/>
              </a:ext>
            </a:extLst>
          </p:cNvPr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7CFB968-B8D2-4FEA-B372-D4F5807E7877}"/>
              </a:ext>
            </a:extLst>
          </p:cNvPr>
          <p:cNvSpPr txBox="1"/>
          <p:nvPr/>
        </p:nvSpPr>
        <p:spPr>
          <a:xfrm>
            <a:off x="376170" y="101354"/>
            <a:ext cx="2373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功能性需求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18A29E7-2B3C-49D1-B2F1-3EAC9EDC0C2B}"/>
              </a:ext>
            </a:extLst>
          </p:cNvPr>
          <p:cNvSpPr/>
          <p:nvPr/>
        </p:nvSpPr>
        <p:spPr>
          <a:xfrm>
            <a:off x="2466285" y="17205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7B88A33-7325-4C0E-B858-DCF2FF399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782" y="968901"/>
            <a:ext cx="4132435" cy="547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591843"/>
      </p:ext>
    </p:extLst>
  </p:cSld>
  <p:clrMapOvr>
    <a:masterClrMapping/>
  </p:clrMapOvr>
  <p:transition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1F8E1805-5846-4AC3-B5D9-0A32AC0C5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BDF722A0-FBF3-4953-BEF9-AC41AECDDA39}"/>
              </a:ext>
            </a:extLst>
          </p:cNvPr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7CFB968-B8D2-4FEA-B372-D4F5807E7877}"/>
              </a:ext>
            </a:extLst>
          </p:cNvPr>
          <p:cNvSpPr txBox="1"/>
          <p:nvPr/>
        </p:nvSpPr>
        <p:spPr>
          <a:xfrm>
            <a:off x="376170" y="101354"/>
            <a:ext cx="2373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功能性需求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18A29E7-2B3C-49D1-B2F1-3EAC9EDC0C2B}"/>
              </a:ext>
            </a:extLst>
          </p:cNvPr>
          <p:cNvSpPr/>
          <p:nvPr/>
        </p:nvSpPr>
        <p:spPr>
          <a:xfrm>
            <a:off x="2466285" y="17205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0890AA-F290-4149-82C9-A974CBFF7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170" y="980981"/>
            <a:ext cx="5516895" cy="519576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62E9BC9-944C-49FA-9B32-E54BB8369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026" y="980981"/>
            <a:ext cx="4655013" cy="254821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D149BA0-6166-47D9-AA2E-7B194CCB3F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5026" y="3529199"/>
            <a:ext cx="4655013" cy="158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495030"/>
      </p:ext>
    </p:extLst>
  </p:cSld>
  <p:clrMapOvr>
    <a:masterClrMapping/>
  </p:clrMapOvr>
  <p:transition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6170" y="101354"/>
            <a:ext cx="2373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功能性需求</a:t>
            </a:r>
          </a:p>
        </p:txBody>
      </p:sp>
      <p:sp>
        <p:nvSpPr>
          <p:cNvPr id="20" name="矩形 19"/>
          <p:cNvSpPr/>
          <p:nvPr/>
        </p:nvSpPr>
        <p:spPr>
          <a:xfrm>
            <a:off x="2466285" y="17205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171" y="1062794"/>
            <a:ext cx="4742616" cy="366059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7913" y="1062794"/>
            <a:ext cx="6107916" cy="206796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7913" y="3130760"/>
            <a:ext cx="6117048" cy="16556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6170" y="101354"/>
            <a:ext cx="2373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功能性需求</a:t>
            </a:r>
          </a:p>
        </p:txBody>
      </p:sp>
      <p:sp>
        <p:nvSpPr>
          <p:cNvPr id="20" name="矩形 19"/>
          <p:cNvSpPr/>
          <p:nvPr/>
        </p:nvSpPr>
        <p:spPr>
          <a:xfrm>
            <a:off x="2466285" y="17205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10" y="803885"/>
            <a:ext cx="3662327" cy="378628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147" y="803884"/>
            <a:ext cx="4024764" cy="557037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010" y="5043026"/>
            <a:ext cx="3403841" cy="133123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6433" y="808425"/>
            <a:ext cx="3016700" cy="326701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6433" y="4208450"/>
            <a:ext cx="3016700" cy="20385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6170" y="101354"/>
            <a:ext cx="2373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功能性需求</a:t>
            </a:r>
          </a:p>
        </p:txBody>
      </p:sp>
      <p:sp>
        <p:nvSpPr>
          <p:cNvPr id="20" name="矩形 19"/>
          <p:cNvSpPr/>
          <p:nvPr/>
        </p:nvSpPr>
        <p:spPr>
          <a:xfrm>
            <a:off x="2466285" y="17205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170" y="1358510"/>
            <a:ext cx="4770731" cy="411577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5612" y="1665942"/>
            <a:ext cx="5667837" cy="35261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6170" y="101354"/>
            <a:ext cx="2373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功能性需求</a:t>
            </a:r>
          </a:p>
        </p:txBody>
      </p:sp>
      <p:sp>
        <p:nvSpPr>
          <p:cNvPr id="20" name="矩形 19"/>
          <p:cNvSpPr/>
          <p:nvPr/>
        </p:nvSpPr>
        <p:spPr>
          <a:xfrm>
            <a:off x="2466285" y="17205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28" y="990159"/>
            <a:ext cx="5182155" cy="324272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990159"/>
            <a:ext cx="5182155" cy="35143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678635"/>
            <a:ext cx="5182155" cy="14072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6170" y="101354"/>
            <a:ext cx="2373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功能性需求</a:t>
            </a:r>
          </a:p>
        </p:txBody>
      </p:sp>
      <p:sp>
        <p:nvSpPr>
          <p:cNvPr id="20" name="矩形 19"/>
          <p:cNvSpPr/>
          <p:nvPr/>
        </p:nvSpPr>
        <p:spPr>
          <a:xfrm>
            <a:off x="2466285" y="17205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170" y="878350"/>
            <a:ext cx="5098372" cy="42689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076" y="878350"/>
            <a:ext cx="4092723" cy="84193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1075" y="1869412"/>
            <a:ext cx="4092723" cy="41102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6170" y="101354"/>
            <a:ext cx="2373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功能性需求</a:t>
            </a:r>
          </a:p>
        </p:txBody>
      </p:sp>
      <p:sp>
        <p:nvSpPr>
          <p:cNvPr id="20" name="矩形 19"/>
          <p:cNvSpPr/>
          <p:nvPr/>
        </p:nvSpPr>
        <p:spPr>
          <a:xfrm>
            <a:off x="2466285" y="17205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8289" y="695650"/>
            <a:ext cx="5522733" cy="235044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8289" y="3344695"/>
            <a:ext cx="5522733" cy="29670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6169" y="101354"/>
            <a:ext cx="2772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非功能性需求</a:t>
            </a:r>
          </a:p>
        </p:txBody>
      </p:sp>
      <p:sp>
        <p:nvSpPr>
          <p:cNvPr id="20" name="矩形 19"/>
          <p:cNvSpPr/>
          <p:nvPr/>
        </p:nvSpPr>
        <p:spPr>
          <a:xfrm flipH="1">
            <a:off x="2935898" y="187952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78230" y="938621"/>
            <a:ext cx="3306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性能要求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78230" y="1499138"/>
            <a:ext cx="8302268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9875" algn="just">
              <a:lnSpc>
                <a:spcPct val="125000"/>
              </a:lnSpc>
            </a:pPr>
            <a:r>
              <a:rPr lang="en-US" altLang="zh-CN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）显示所有符合条件的推荐方案的响应时间在</a:t>
            </a:r>
            <a:r>
              <a:rPr lang="en-US" altLang="zh-CN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5s</a:t>
            </a:r>
            <a:r>
              <a:rPr lang="zh-CN" altLang="zh-CN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以内</a:t>
            </a:r>
            <a:endParaRPr lang="zh-CN" altLang="zh-CN" kern="1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9875" algn="just">
              <a:lnSpc>
                <a:spcPct val="125000"/>
              </a:lnSpc>
            </a:pPr>
            <a:r>
              <a:rPr lang="en-US" altLang="zh-CN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）所有界面的响应时间在</a:t>
            </a:r>
            <a:r>
              <a:rPr lang="en-US" altLang="zh-CN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1s</a:t>
            </a:r>
            <a:r>
              <a:rPr lang="zh-CN" altLang="zh-CN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以内</a:t>
            </a:r>
            <a:endParaRPr lang="zh-CN" altLang="zh-CN" kern="1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9875" algn="just">
              <a:lnSpc>
                <a:spcPct val="125000"/>
              </a:lnSpc>
            </a:pPr>
            <a:r>
              <a:rPr lang="en-US" altLang="zh-CN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）最大并发用户数为</a:t>
            </a:r>
            <a:r>
              <a:rPr lang="en-US" altLang="zh-CN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zh-CN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lang="zh-CN" altLang="zh-CN" kern="1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8230" y="3067623"/>
            <a:ext cx="3306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界面要求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78230" y="3628140"/>
            <a:ext cx="8302268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9875" algn="just">
              <a:lnSpc>
                <a:spcPct val="125000"/>
              </a:lnSpc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）界面简洁易懂</a:t>
            </a:r>
          </a:p>
          <a:p>
            <a:pPr indent="269875" algn="just">
              <a:lnSpc>
                <a:spcPct val="125000"/>
              </a:lnSpc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）提示信息适度</a:t>
            </a:r>
          </a:p>
          <a:p>
            <a:pPr indent="269875" algn="just">
              <a:lnSpc>
                <a:spcPct val="125000"/>
              </a:lnSpc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）减少不必要的操作，能一次完成的操作不分成多次</a:t>
            </a:r>
          </a:p>
          <a:p>
            <a:pPr indent="269875" algn="just">
              <a:lnSpc>
                <a:spcPct val="125000"/>
              </a:lnSpc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）设置常用的快捷键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流程图: 决策 4"/>
          <p:cNvSpPr/>
          <p:nvPr/>
        </p:nvSpPr>
        <p:spPr>
          <a:xfrm>
            <a:off x="3876261" y="1927842"/>
            <a:ext cx="4481068" cy="3002316"/>
          </a:xfrm>
          <a:prstGeom prst="flowChartDecision">
            <a:avLst/>
          </a:prstGeom>
          <a:solidFill>
            <a:srgbClr val="36353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28253" y="2587369"/>
            <a:ext cx="735494" cy="735494"/>
          </a:xfrm>
          <a:prstGeom prst="ellipse">
            <a:avLst/>
          </a:prstGeom>
          <a:solidFill>
            <a:srgbClr val="839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207362" y="3474295"/>
            <a:ext cx="1818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软件设计 </a:t>
            </a:r>
          </a:p>
        </p:txBody>
      </p:sp>
      <p:sp>
        <p:nvSpPr>
          <p:cNvPr id="15" name="矩形 14"/>
          <p:cNvSpPr/>
          <p:nvPr/>
        </p:nvSpPr>
        <p:spPr>
          <a:xfrm>
            <a:off x="5357571" y="4148947"/>
            <a:ext cx="1518445" cy="45719"/>
          </a:xfrm>
          <a:prstGeom prst="rect">
            <a:avLst/>
          </a:prstGeom>
          <a:solidFill>
            <a:srgbClr val="F883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决策 7"/>
          <p:cNvSpPr/>
          <p:nvPr/>
        </p:nvSpPr>
        <p:spPr>
          <a:xfrm>
            <a:off x="3975652" y="1994435"/>
            <a:ext cx="4282282" cy="2869130"/>
          </a:xfrm>
          <a:prstGeom prst="flowChartDecision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-12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70114" y="85675"/>
            <a:ext cx="3767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体系结构设计</a:t>
            </a:r>
          </a:p>
        </p:txBody>
      </p:sp>
      <p:sp>
        <p:nvSpPr>
          <p:cNvPr id="20" name="矩形 19"/>
          <p:cNvSpPr/>
          <p:nvPr/>
        </p:nvSpPr>
        <p:spPr>
          <a:xfrm>
            <a:off x="3332480" y="173113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图片 38" descr="d9485f4c9c2afdb554ce45c94d20eb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325" y="1694344"/>
            <a:ext cx="8931166" cy="407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: 圆角 11"/>
          <p:cNvSpPr/>
          <p:nvPr/>
        </p:nvSpPr>
        <p:spPr>
          <a:xfrm>
            <a:off x="150919" y="2442415"/>
            <a:ext cx="2982897" cy="2582064"/>
          </a:xfrm>
          <a:prstGeom prst="roundRect">
            <a:avLst/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Client</a:t>
            </a:r>
            <a:r>
              <a:rPr lang="zh-CN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的类来自于需求用例模型和用例交互模型；</a:t>
            </a:r>
            <a:r>
              <a:rPr lang="en-US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Server</a:t>
            </a:r>
            <a:r>
              <a:rPr lang="zh-CN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负责管理数据</a:t>
            </a:r>
            <a:endParaRPr lang="zh-CN" altLang="en-US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30610" y="920787"/>
            <a:ext cx="3364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逻辑视图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12" y="24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70114" y="85675"/>
            <a:ext cx="3767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体系结构设计</a:t>
            </a:r>
          </a:p>
        </p:txBody>
      </p:sp>
      <p:sp>
        <p:nvSpPr>
          <p:cNvPr id="20" name="矩形 19"/>
          <p:cNvSpPr/>
          <p:nvPr/>
        </p:nvSpPr>
        <p:spPr>
          <a:xfrm>
            <a:off x="3332480" y="173113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150919" y="846346"/>
            <a:ext cx="3275861" cy="5913865"/>
          </a:xfrm>
          <a:prstGeom prst="roundRect">
            <a:avLst/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部署模式：</a:t>
            </a:r>
            <a:r>
              <a:rPr lang="zh-CN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服务器和客户端</a:t>
            </a:r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模式</a:t>
            </a:r>
            <a:endParaRPr lang="en-US" altLang="zh-CN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客户端</a:t>
            </a:r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zh-CN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</a:t>
            </a:r>
            <a:r>
              <a:rPr lang="en-US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windows</a:t>
            </a:r>
            <a:r>
              <a:rPr lang="zh-CN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平台上为用户提供不同的功能；</a:t>
            </a:r>
            <a:endParaRPr lang="en-US" altLang="zh-CN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服务器</a:t>
            </a:r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zh-CN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部署</a:t>
            </a:r>
            <a:r>
              <a:rPr lang="en-US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MySQL</a:t>
            </a:r>
            <a:r>
              <a:rPr lang="zh-CN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数据库管理系统，管理场所和用户相关信息</a:t>
            </a:r>
            <a:endParaRPr lang="en-US" altLang="zh-CN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客户端向服务器通过</a:t>
            </a:r>
            <a:r>
              <a:rPr lang="en-US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MySQL</a:t>
            </a:r>
            <a:r>
              <a:rPr lang="zh-CN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数据库远程访问来实现交互。</a:t>
            </a:r>
          </a:p>
          <a:p>
            <a:pPr>
              <a:lnSpc>
                <a:spcPct val="150000"/>
              </a:lnSpc>
            </a:pPr>
            <a:endParaRPr lang="zh-CN" altLang="en-US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050" name="图片 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538" y="1806047"/>
            <a:ext cx="8238543" cy="4461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7430610" y="920787"/>
            <a:ext cx="3364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物理视图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0114" y="85675"/>
            <a:ext cx="1759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</a:p>
        </p:txBody>
      </p:sp>
      <p:sp>
        <p:nvSpPr>
          <p:cNvPr id="20" name="矩形 19"/>
          <p:cNvSpPr/>
          <p:nvPr/>
        </p:nvSpPr>
        <p:spPr>
          <a:xfrm>
            <a:off x="1685109" y="173113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109" y="694570"/>
            <a:ext cx="8795328" cy="58013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0114" y="85675"/>
            <a:ext cx="1759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</a:p>
        </p:txBody>
      </p:sp>
      <p:sp>
        <p:nvSpPr>
          <p:cNvPr id="20" name="矩形 19"/>
          <p:cNvSpPr/>
          <p:nvPr/>
        </p:nvSpPr>
        <p:spPr>
          <a:xfrm>
            <a:off x="2080590" y="20506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045" y="608895"/>
            <a:ext cx="6439156" cy="5910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370114" y="1855889"/>
            <a:ext cx="29533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“用户注册”功能的实现主要是通过“</a:t>
            </a:r>
            <a:r>
              <a:rPr lang="en-US" altLang="zh-CN" sz="2400" dirty="0" err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RegManager</a:t>
            </a:r>
            <a:r>
              <a:rPr lang="zh-CN" altLang="zh-CN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”对象提供的服务，查询密码是否合法以及数据库中是否存在已有的用户名，从而来判断用户此次注册是否有效</a:t>
            </a:r>
            <a:r>
              <a:rPr lang="zh-CN" altLang="en-US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r>
              <a:rPr lang="zh-CN" altLang="zh-CN" sz="1800" dirty="0"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0114" y="85675"/>
            <a:ext cx="1759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</a:p>
        </p:txBody>
      </p:sp>
      <p:sp>
        <p:nvSpPr>
          <p:cNvPr id="20" name="矩形 19"/>
          <p:cNvSpPr/>
          <p:nvPr/>
        </p:nvSpPr>
        <p:spPr>
          <a:xfrm>
            <a:off x="2080590" y="20506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70114" y="1855889"/>
            <a:ext cx="29533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“用户登陆”功能的实现主要是通过“</a:t>
            </a:r>
            <a:r>
              <a:rPr lang="en-US" altLang="zh-CN" sz="2400" dirty="0" err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LoginManager</a:t>
            </a:r>
            <a:r>
              <a:rPr lang="zh-CN" altLang="zh-CN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”对象提供的服务，查询数据库中是否有用户输入的账号以及检查密码是否正确，从而来判断该用户的身份是否合法。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606" y="1238127"/>
            <a:ext cx="7434189" cy="4740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0114" y="85675"/>
            <a:ext cx="1759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</a:p>
        </p:txBody>
      </p:sp>
      <p:sp>
        <p:nvSpPr>
          <p:cNvPr id="20" name="矩形 19"/>
          <p:cNvSpPr/>
          <p:nvPr/>
        </p:nvSpPr>
        <p:spPr>
          <a:xfrm>
            <a:off x="2080590" y="20506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70114" y="1855889"/>
            <a:ext cx="29533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“场所发现”功能的实现主要是通过“</a:t>
            </a:r>
            <a:r>
              <a:rPr lang="en-US" altLang="zh-CN" sz="2400" dirty="0" err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HomeManager</a:t>
            </a:r>
            <a:r>
              <a:rPr lang="en-US" altLang="zh-CN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zh-CN" altLang="en-US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对象提供的服务，使用户可以从榜单、推荐、搜索、分类这四种途径获取到场所的信息。</a:t>
            </a:r>
            <a:r>
              <a:rPr lang="zh-CN" altLang="zh-CN" sz="1800" dirty="0"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dirty="0"/>
          </a:p>
        </p:txBody>
      </p:sp>
      <p:pic>
        <p:nvPicPr>
          <p:cNvPr id="3075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420" y="379236"/>
            <a:ext cx="461999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0114" y="85675"/>
            <a:ext cx="1759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</a:p>
        </p:txBody>
      </p:sp>
      <p:sp>
        <p:nvSpPr>
          <p:cNvPr id="20" name="矩形 19"/>
          <p:cNvSpPr/>
          <p:nvPr/>
        </p:nvSpPr>
        <p:spPr>
          <a:xfrm>
            <a:off x="2080590" y="20506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70114" y="1855889"/>
            <a:ext cx="29533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“收藏夹”功能的实现主要是通过“</a:t>
            </a:r>
            <a:r>
              <a:rPr lang="en-US" altLang="zh-CN" sz="2400" dirty="0" err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FavoriteManager</a:t>
            </a:r>
            <a:r>
              <a:rPr lang="en-US" altLang="zh-CN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zh-CN" altLang="en-US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对象提供的服务，对收藏夹中路线和场所进行删除、查询、修改等操作。</a:t>
            </a:r>
            <a:endParaRPr lang="zh-CN" altLang="en-US" dirty="0"/>
          </a:p>
        </p:txBody>
      </p:sp>
      <p:pic>
        <p:nvPicPr>
          <p:cNvPr id="4098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516" y="608895"/>
            <a:ext cx="6320231" cy="5862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0114" y="85675"/>
            <a:ext cx="1759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</a:p>
        </p:txBody>
      </p:sp>
      <p:sp>
        <p:nvSpPr>
          <p:cNvPr id="20" name="矩形 19"/>
          <p:cNvSpPr/>
          <p:nvPr/>
        </p:nvSpPr>
        <p:spPr>
          <a:xfrm>
            <a:off x="2080590" y="20506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70114" y="1855889"/>
            <a:ext cx="29533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“行程推荐”功能的实现主要是通过“</a:t>
            </a:r>
            <a:r>
              <a:rPr lang="en-US" altLang="zh-CN" sz="2400" dirty="0" err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ConditionInterface</a:t>
            </a:r>
            <a:r>
              <a:rPr lang="en-US" altLang="zh-CN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”“</a:t>
            </a:r>
            <a:r>
              <a:rPr lang="en-US" altLang="zh-CN" sz="2400" dirty="0" err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PreferenceInterface</a:t>
            </a:r>
            <a:r>
              <a:rPr lang="en-US" altLang="zh-CN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zh-CN" altLang="en-US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收集用户的预算、偏好等信息，以此为依据来为用户推荐合适的路线。</a:t>
            </a:r>
            <a:endParaRPr lang="zh-CN" altLang="en-US" dirty="0"/>
          </a:p>
        </p:txBody>
      </p:sp>
      <p:pic>
        <p:nvPicPr>
          <p:cNvPr id="5122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606" y="1297231"/>
            <a:ext cx="8105987" cy="469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0114" y="85675"/>
            <a:ext cx="1759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</a:p>
        </p:txBody>
      </p:sp>
      <p:sp>
        <p:nvSpPr>
          <p:cNvPr id="20" name="矩形 19"/>
          <p:cNvSpPr/>
          <p:nvPr/>
        </p:nvSpPr>
        <p:spPr>
          <a:xfrm>
            <a:off x="2080590" y="20506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70114" y="1855889"/>
            <a:ext cx="29533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“行程定制”功能的实现主要是通过“</a:t>
            </a:r>
            <a:r>
              <a:rPr lang="en-US" altLang="zh-CN" sz="2400" dirty="0" err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CustomizedManager</a:t>
            </a:r>
            <a:r>
              <a:rPr lang="en-US" altLang="zh-CN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zh-CN" altLang="en-US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对路线中的场所进行增加、删除和修改，制定出用户想要的路线。</a:t>
            </a:r>
            <a:endParaRPr lang="zh-CN" altLang="en-US" dirty="0"/>
          </a:p>
        </p:txBody>
      </p:sp>
      <p:pic>
        <p:nvPicPr>
          <p:cNvPr id="6146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437" y="695440"/>
            <a:ext cx="6805247" cy="5627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0114" y="85675"/>
            <a:ext cx="1759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</a:p>
        </p:txBody>
      </p:sp>
      <p:sp>
        <p:nvSpPr>
          <p:cNvPr id="20" name="矩形 19"/>
          <p:cNvSpPr/>
          <p:nvPr/>
        </p:nvSpPr>
        <p:spPr>
          <a:xfrm>
            <a:off x="2080590" y="20506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70114" y="1855889"/>
            <a:ext cx="29533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“行程体验反馈”功能的实现主要是通过“</a:t>
            </a:r>
            <a:r>
              <a:rPr lang="en-US" altLang="zh-CN" sz="2400" dirty="0" err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FeedbackManager</a:t>
            </a:r>
            <a:r>
              <a:rPr lang="en-US" altLang="zh-CN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zh-CN" altLang="en-US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对象提供的服务，将用户的评价通过该对象传入数据库。</a:t>
            </a:r>
            <a:endParaRPr lang="zh-CN" altLang="en-US" dirty="0"/>
          </a:p>
        </p:txBody>
      </p:sp>
      <p:pic>
        <p:nvPicPr>
          <p:cNvPr id="7170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007" y="1855889"/>
            <a:ext cx="7569477" cy="25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0114" y="85675"/>
            <a:ext cx="1759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数据设计</a:t>
            </a:r>
          </a:p>
        </p:txBody>
      </p:sp>
      <p:sp>
        <p:nvSpPr>
          <p:cNvPr id="20" name="矩形 19"/>
          <p:cNvSpPr/>
          <p:nvPr/>
        </p:nvSpPr>
        <p:spPr>
          <a:xfrm>
            <a:off x="2080590" y="20506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58037" y="2967333"/>
            <a:ext cx="2953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用户相关的数据设计</a:t>
            </a:r>
            <a:endParaRPr lang="zh-CN" altLang="en-US" dirty="0"/>
          </a:p>
        </p:txBody>
      </p:sp>
      <p:pic>
        <p:nvPicPr>
          <p:cNvPr id="8194" name="图片 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259" y="608895"/>
            <a:ext cx="7200064" cy="600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0114" y="85675"/>
            <a:ext cx="1759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数据设计</a:t>
            </a:r>
          </a:p>
        </p:txBody>
      </p:sp>
      <p:sp>
        <p:nvSpPr>
          <p:cNvPr id="20" name="矩形 19"/>
          <p:cNvSpPr/>
          <p:nvPr/>
        </p:nvSpPr>
        <p:spPr>
          <a:xfrm>
            <a:off x="2080590" y="20506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58037" y="2967333"/>
            <a:ext cx="2953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爬虫获取到的数据</a:t>
            </a:r>
            <a:endParaRPr lang="zh-CN" altLang="en-US" dirty="0"/>
          </a:p>
        </p:txBody>
      </p:sp>
      <p:pic>
        <p:nvPicPr>
          <p:cNvPr id="9219" name="图片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452" y="1244479"/>
            <a:ext cx="7787292" cy="4839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: 圆角 11"/>
          <p:cNvSpPr/>
          <p:nvPr/>
        </p:nvSpPr>
        <p:spPr>
          <a:xfrm>
            <a:off x="0" y="-1"/>
            <a:ext cx="12192000" cy="6857999"/>
          </a:xfrm>
          <a:prstGeom prst="roundRect">
            <a:avLst>
              <a:gd name="adj" fmla="val 0"/>
            </a:avLst>
          </a:pr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0114" y="85675"/>
            <a:ext cx="1759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数据设计</a:t>
            </a:r>
          </a:p>
        </p:txBody>
      </p:sp>
      <p:sp>
        <p:nvSpPr>
          <p:cNvPr id="20" name="矩形 19"/>
          <p:cNvSpPr/>
          <p:nvPr/>
        </p:nvSpPr>
        <p:spPr>
          <a:xfrm>
            <a:off x="2080590" y="205065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03901" y="2960074"/>
            <a:ext cx="2953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榜单</a:t>
            </a:r>
            <a:r>
              <a:rPr lang="zh-CN" altLang="en-US" sz="2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相关的数据</a:t>
            </a:r>
            <a:endParaRPr lang="zh-CN" altLang="en-US" dirty="0"/>
          </a:p>
        </p:txBody>
      </p:sp>
      <p:pic>
        <p:nvPicPr>
          <p:cNvPr id="10242" name="图片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814" y="2209797"/>
            <a:ext cx="7726245" cy="196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931920" y="2001520"/>
            <a:ext cx="4297680" cy="2875280"/>
          </a:xfrm>
          <a:prstGeom prst="rect">
            <a:avLst/>
          </a:prstGeom>
          <a:solidFill>
            <a:srgbClr val="21272B">
              <a:alpha val="7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188460" y="2644170"/>
            <a:ext cx="3815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  <a:endParaRPr lang="en-US" altLang="zh-CN" sz="48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开始演示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流程图: 决策 4"/>
          <p:cNvSpPr/>
          <p:nvPr/>
        </p:nvSpPr>
        <p:spPr>
          <a:xfrm>
            <a:off x="3876261" y="1927842"/>
            <a:ext cx="4481068" cy="3002316"/>
          </a:xfrm>
          <a:prstGeom prst="flowChartDecision">
            <a:avLst/>
          </a:prstGeom>
          <a:solidFill>
            <a:srgbClr val="36353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28253" y="2587369"/>
            <a:ext cx="735494" cy="735494"/>
          </a:xfrm>
          <a:prstGeom prst="ellipse">
            <a:avLst/>
          </a:prstGeom>
          <a:solidFill>
            <a:srgbClr val="839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207362" y="3474295"/>
            <a:ext cx="1818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成员分工</a:t>
            </a:r>
          </a:p>
        </p:txBody>
      </p:sp>
      <p:sp>
        <p:nvSpPr>
          <p:cNvPr id="15" name="矩形 14"/>
          <p:cNvSpPr/>
          <p:nvPr/>
        </p:nvSpPr>
        <p:spPr>
          <a:xfrm>
            <a:off x="5357571" y="4148947"/>
            <a:ext cx="1518445" cy="45719"/>
          </a:xfrm>
          <a:prstGeom prst="rect">
            <a:avLst/>
          </a:prstGeom>
          <a:solidFill>
            <a:srgbClr val="F883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决策 6"/>
          <p:cNvSpPr/>
          <p:nvPr/>
        </p:nvSpPr>
        <p:spPr>
          <a:xfrm>
            <a:off x="3975652" y="1994435"/>
            <a:ext cx="4282282" cy="2869130"/>
          </a:xfrm>
          <a:prstGeom prst="flowChartDecision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1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: 圆角 8"/>
          <p:cNvSpPr/>
          <p:nvPr/>
        </p:nvSpPr>
        <p:spPr>
          <a:xfrm>
            <a:off x="370114" y="937535"/>
            <a:ext cx="11514555" cy="5260065"/>
          </a:xfrm>
          <a:prstGeom prst="roundRect">
            <a:avLst/>
          </a:prstGeom>
          <a:solidFill>
            <a:srgbClr val="FF0000">
              <a:alpha val="70000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0114" y="85675"/>
            <a:ext cx="1759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成员分工</a:t>
            </a:r>
          </a:p>
        </p:txBody>
      </p:sp>
      <p:sp>
        <p:nvSpPr>
          <p:cNvPr id="20" name="矩形 19"/>
          <p:cNvSpPr/>
          <p:nvPr/>
        </p:nvSpPr>
        <p:spPr>
          <a:xfrm>
            <a:off x="2096589" y="187597"/>
            <a:ext cx="45719" cy="3483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44648" y="1212445"/>
            <a:ext cx="10883119" cy="470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pc="300" dirty="0">
                <a:solidFill>
                  <a:srgbClr val="E0EF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李仲洋</a:t>
            </a:r>
            <a:r>
              <a:rPr lang="zh-CN" altLang="en-US" spc="600" dirty="0">
                <a:solidFill>
                  <a:srgbClr val="E0EF2A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软件框架 分类筛选 榜</a:t>
            </a:r>
            <a:r>
              <a:rPr lang="zh-CN" altLang="en-US" spc="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单数据表单的</a:t>
            </a: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建立和更新 所有界面设计与美化</a:t>
            </a:r>
            <a:endParaRPr lang="en-US" altLang="zh-CN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spc="300" dirty="0">
                <a:solidFill>
                  <a:srgbClr val="E0EF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马科林</a:t>
            </a:r>
            <a:r>
              <a:rPr lang="zh-CN" altLang="en-US" spc="600" dirty="0">
                <a:solidFill>
                  <a:srgbClr val="E0EF2A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服务器环境配置 数据库的创建与维护 软件与数据库的交互 注册功能             推荐功能 行程界面 路线收藏夹 反馈功能</a:t>
            </a:r>
            <a:endParaRPr lang="en-US" altLang="zh-CN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spc="300" dirty="0">
                <a:solidFill>
                  <a:srgbClr val="E0EF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刘坤林</a:t>
            </a:r>
            <a:r>
              <a:rPr lang="zh-CN" altLang="en-US" b="1" spc="600" dirty="0">
                <a:solidFill>
                  <a:srgbClr val="E0EF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美团数据的爬虫 登录功能 </a:t>
            </a:r>
            <a:r>
              <a:rPr lang="en-US" altLang="zh-CN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Route</a:t>
            </a: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类的实现 猜你喜欢推荐算法 行程界面的路线显示 路线收藏夹功能 个人信息界面 历史记录数据库 个人资料推荐店铺等数据库表的创建与维护 场所收藏夹 选择交通路线界面 显示路线详情界面 更新榜单 数据库</a:t>
            </a:r>
            <a:r>
              <a:rPr lang="en-US" altLang="zh-CN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QT</a:t>
            </a: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与数据库交互配置文件</a:t>
            </a:r>
            <a:endParaRPr lang="en-US" altLang="zh-CN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spc="300" dirty="0">
                <a:solidFill>
                  <a:srgbClr val="E0EF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董琰祺</a:t>
            </a:r>
            <a:r>
              <a:rPr lang="zh-CN" altLang="en-US" spc="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猜你喜欢界面 榜单界面 搜索界面 场所详情显示界面 历史记录界面 定制路线场所选择界面 </a:t>
            </a:r>
            <a:r>
              <a:rPr lang="en-US" altLang="zh-CN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MSVC</a:t>
            </a: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编译器环境配置 图片自动下载 路线修改界面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619</Words>
  <Application>Microsoft Office PowerPoint</Application>
  <PresentationFormat>宽屏</PresentationFormat>
  <Paragraphs>78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6" baseType="lpstr">
      <vt:lpstr>等线</vt:lpstr>
      <vt:lpstr>等线 Light</vt:lpstr>
      <vt:lpstr>微软雅黑</vt:lpstr>
      <vt:lpstr>微软雅黑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武 龙</dc:creator>
  <cp:lastModifiedBy>武 龙</cp:lastModifiedBy>
  <cp:revision>84</cp:revision>
  <dcterms:created xsi:type="dcterms:W3CDTF">2020-10-11T14:01:00Z</dcterms:created>
  <dcterms:modified xsi:type="dcterms:W3CDTF">2021-07-11T16:05:33Z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2052-11.1.0.10578</vt:lpwstr>
  </property>
  <property fmtid="{D5CDD505-2E9C-101B-9397-08002B2CF9AE}" pid="3" name="ICV">
    <vt:lpwstr>7782C93E2B854CC6815E3BFFBEBE88F8</vt:lpwstr>
  </property>
</Properties>
</file>