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8" r:id="rId5"/>
    <p:sldId id="286" r:id="rId6"/>
    <p:sldId id="287" r:id="rId7"/>
    <p:sldId id="289" r:id="rId8"/>
    <p:sldId id="260" r:id="rId9"/>
    <p:sldId id="266" r:id="rId10"/>
    <p:sldId id="274" r:id="rId11"/>
    <p:sldId id="276" r:id="rId12"/>
    <p:sldId id="275" r:id="rId13"/>
    <p:sldId id="279" r:id="rId14"/>
    <p:sldId id="272" r:id="rId15"/>
    <p:sldId id="261" r:id="rId16"/>
    <p:sldId id="291" r:id="rId17"/>
    <p:sldId id="292" r:id="rId18"/>
    <p:sldId id="293" r:id="rId19"/>
    <p:sldId id="262" r:id="rId20"/>
    <p:sldId id="263" r:id="rId21"/>
    <p:sldId id="264" r:id="rId22"/>
    <p:sldId id="257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坤林" initials="坤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8DBC"/>
    <a:srgbClr val="466C6C"/>
    <a:srgbClr val="084033"/>
    <a:srgbClr val="3F6266"/>
    <a:srgbClr val="568AB9"/>
    <a:srgbClr val="5892C0"/>
    <a:srgbClr val="3D6260"/>
    <a:srgbClr val="558A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ä¸­åº¦æ ·å¼ 2 - å¼ºè°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6" d="100"/>
          <a:sy n="126" d="100"/>
        </p:scale>
        <p:origin x="269" y="91"/>
      </p:cViewPr>
      <p:guideLst>
        <p:guide orient="horz" pos="2160"/>
        <p:guide pos="38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true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true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true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true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true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true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true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true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true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true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true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true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3211865" y="1989449"/>
            <a:ext cx="5768270" cy="2879102"/>
          </a:xfrm>
          <a:prstGeom prst="rect">
            <a:avLst/>
          </a:prstGeom>
          <a:solidFill>
            <a:schemeClr val="dk1">
              <a:alpha val="7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3289852" y="2067338"/>
            <a:ext cx="5615609" cy="272332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true"/>
          <p:nvPr/>
        </p:nvSpPr>
        <p:spPr>
          <a:xfrm>
            <a:off x="4409814" y="2710282"/>
            <a:ext cx="337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长沙游需求文档</a:t>
            </a:r>
            <a:endParaRPr lang="zh-CN" altLang="en-US" sz="32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true"/>
          <p:nvPr/>
        </p:nvSpPr>
        <p:spPr>
          <a:xfrm>
            <a:off x="4280438" y="3719693"/>
            <a:ext cx="3631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组长：李仲洋</a:t>
            </a:r>
            <a:endParaRPr lang="en-US" altLang="zh-CN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组员：董琰祺 刘坤林 马科林</a:t>
            </a:r>
            <a:endParaRPr lang="zh-CN" altLang="en-US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544864" y="3372946"/>
            <a:ext cx="3038693" cy="56054"/>
          </a:xfrm>
          <a:prstGeom prst="rect">
            <a:avLst/>
          </a:prstGeom>
          <a:solidFill>
            <a:srgbClr val="558A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直角三角形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12192000"/>
              <a:gd name="connsiteY0-2" fmla="*/ 6858000 h 6858000"/>
              <a:gd name="connsiteX1-3" fmla="*/ 0 w 12192000"/>
              <a:gd name="connsiteY1-4" fmla="*/ 0 h 6858000"/>
              <a:gd name="connsiteX2-5" fmla="*/ 12192000 w 12192000"/>
              <a:gd name="connsiteY2-6" fmla="*/ 6858000 h 6858000"/>
              <a:gd name="connsiteX3-7" fmla="*/ 0 w 12192000"/>
              <a:gd name="connsiteY3-8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cubicBezTo>
                  <a:pt x="4064000" y="2286000"/>
                  <a:pt x="6140174" y="6858000"/>
                  <a:pt x="12192000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true"/>
          <p:nvPr/>
        </p:nvSpPr>
        <p:spPr>
          <a:xfrm>
            <a:off x="1033669" y="424081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业务需求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7383" y="4210037"/>
            <a:ext cx="606286" cy="584775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52937" y="4749091"/>
            <a:ext cx="1351723" cy="45719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868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true"/>
          <p:nvPr/>
        </p:nvSpPr>
        <p:spPr>
          <a:xfrm>
            <a:off x="914400" y="1196339"/>
            <a:ext cx="99529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1) 出游场所众多，且网络上信息繁杂，搜集信息所需时间太长。</a:t>
            </a:r>
            <a:endParaRPr 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true"/>
          <p:nvPr/>
        </p:nvSpPr>
        <p:spPr>
          <a:xfrm>
            <a:off x="914400" y="2116454"/>
            <a:ext cx="110388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2）深入了解某个场所较耗费时间，如相同类型店铺之间的对比分析等。</a:t>
            </a:r>
            <a:endParaRPr 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true"/>
          <p:nvPr/>
        </p:nvSpPr>
        <p:spPr>
          <a:xfrm>
            <a:off x="914400" y="3044824"/>
            <a:ext cx="69240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3）部分出游人群有一定程度的选择困难症。</a:t>
            </a:r>
            <a:endParaRPr 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true"/>
          <p:nvPr/>
        </p:nvSpPr>
        <p:spPr>
          <a:xfrm>
            <a:off x="914400" y="3965574"/>
            <a:ext cx="96672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4）当今生活节奏快，很多人没有充足的时间来制定出游计划。</a:t>
            </a:r>
            <a:endParaRPr 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868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商机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true"/>
          <p:nvPr/>
        </p:nvSpPr>
        <p:spPr>
          <a:xfrm>
            <a:off x="914400" y="1287779"/>
            <a:ext cx="106959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1）市场上相似的软件较少，且功能较为简单，无法满足用户的需求。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true"/>
          <p:nvPr/>
        </p:nvSpPr>
        <p:spPr>
          <a:xfrm>
            <a:off x="914400" y="2470784"/>
            <a:ext cx="11141075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2）该软件的潜在用户量大。据统计，2018年全年长沙市公共文化场馆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接待人次突破1800万，旅游接待总人数1.5亿人次。2019年全年长沙市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公共文化场馆接待人次达到2000万，同比增长15%以上；接待游客达到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1.66亿人次。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用户需求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true"/>
          <p:nvPr/>
        </p:nvSpPr>
        <p:spPr>
          <a:xfrm>
            <a:off x="914400" y="1351279"/>
            <a:ext cx="93243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1）提供推荐路线功能，一键生成路线，帮助用户节约时间。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true"/>
          <p:nvPr/>
        </p:nvSpPr>
        <p:spPr>
          <a:xfrm>
            <a:off x="914400" y="2177414"/>
            <a:ext cx="72669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2）提供全方位的信息，帮助用户更好地决策。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true"/>
          <p:nvPr/>
        </p:nvSpPr>
        <p:spPr>
          <a:xfrm>
            <a:off x="914400" y="2997834"/>
            <a:ext cx="58953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3）界面简洁，操作友好，容易上手。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true"/>
          <p:nvPr/>
        </p:nvSpPr>
        <p:spPr>
          <a:xfrm>
            <a:off x="914400" y="3900804"/>
            <a:ext cx="79527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4）提供定制路线功能，支持用户进行个性化定制。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true"/>
          <p:nvPr/>
        </p:nvSpPr>
        <p:spPr>
          <a:xfrm>
            <a:off x="914400" y="4802504"/>
            <a:ext cx="96672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5）推荐好评度较高的小众场所，给用户带来独特的出行体验。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直角三角形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12192000"/>
              <a:gd name="connsiteY0-2" fmla="*/ 6858000 h 6858000"/>
              <a:gd name="connsiteX1-3" fmla="*/ 0 w 12192000"/>
              <a:gd name="connsiteY1-4" fmla="*/ 0 h 6858000"/>
              <a:gd name="connsiteX2-5" fmla="*/ 12192000 w 12192000"/>
              <a:gd name="connsiteY2-6" fmla="*/ 6858000 h 6858000"/>
              <a:gd name="connsiteX3-7" fmla="*/ 0 w 12192000"/>
              <a:gd name="connsiteY3-8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cubicBezTo>
                  <a:pt x="4064000" y="2286000"/>
                  <a:pt x="6140174" y="6858000"/>
                  <a:pt x="12192000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true"/>
          <p:nvPr/>
        </p:nvSpPr>
        <p:spPr>
          <a:xfrm>
            <a:off x="1033669" y="4240814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解决方案的愿景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7383" y="4210037"/>
            <a:ext cx="606286" cy="584775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52937" y="4749091"/>
            <a:ext cx="2454967" cy="45720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9050" y="35560"/>
            <a:ext cx="12192000" cy="678688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true"/>
          <p:nvPr/>
        </p:nvSpPr>
        <p:spPr>
          <a:xfrm>
            <a:off x="1460500" y="2160270"/>
            <a:ext cx="97580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想要简单快捷制定长沙出游规划的人群，本软件能够根据用户的时间和出游重心等前置条件，一键生成推荐路线并且支持用户便捷地定制个性化路线。相比于市面上其他类似软件功能单一、推荐算法简单且只能满足景点打卡等简单需求的不足，本软件具有功能全面、商家景点涵盖广、操作友好、易于上手等突出优势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前景描述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9050" y="635"/>
            <a:ext cx="1217295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true"/>
          <p:nvPr/>
        </p:nvSpPr>
        <p:spPr>
          <a:xfrm>
            <a:off x="861060" y="1998345"/>
            <a:ext cx="662368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）用户注册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2）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</a:rPr>
              <a:t>用户登录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3）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</a:rPr>
              <a:t>场所发现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4）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</a:rPr>
              <a:t>行程推荐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5）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</a:rPr>
              <a:t>行程定制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6）收藏夹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主要功能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635"/>
            <a:ext cx="12202160" cy="685673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true"/>
          <p:nvPr/>
        </p:nvSpPr>
        <p:spPr>
          <a:xfrm>
            <a:off x="850265" y="2511425"/>
            <a:ext cx="66236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前置条件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偏好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  <a:sym typeface="+mn-ea"/>
              </a:rPr>
              <a:t>确定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主要功能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635"/>
            <a:ext cx="12192000" cy="685673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V="true">
            <a:off x="3296285" y="2209800"/>
            <a:ext cx="5699760" cy="812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236335" y="1684020"/>
            <a:ext cx="76200" cy="369125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true"/>
          <p:nvPr/>
        </p:nvSpPr>
        <p:spPr>
          <a:xfrm>
            <a:off x="3955415" y="1684020"/>
            <a:ext cx="27279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推荐路线</a:t>
            </a:r>
            <a:endParaRPr lang="zh-CN" altLang="en-US"/>
          </a:p>
        </p:txBody>
      </p:sp>
      <p:sp>
        <p:nvSpPr>
          <p:cNvPr id="12" name="文本框 11"/>
          <p:cNvSpPr txBox="true"/>
          <p:nvPr/>
        </p:nvSpPr>
        <p:spPr>
          <a:xfrm>
            <a:off x="3448050" y="2511425"/>
            <a:ext cx="39046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推荐路线生成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（多条）</a:t>
            </a:r>
            <a:endParaRPr lang="zh-CN" altLang="en-US"/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10）选择推荐</a:t>
            </a:r>
            <a:r>
              <a:rPr lang="zh-CN" altLang="en-US"/>
              <a:t>路线</a:t>
            </a:r>
            <a:endParaRPr lang="zh-CN" altLang="en-US"/>
          </a:p>
        </p:txBody>
      </p:sp>
      <p:sp>
        <p:nvSpPr>
          <p:cNvPr id="13" name="文本框 12"/>
          <p:cNvSpPr txBox="true"/>
          <p:nvPr/>
        </p:nvSpPr>
        <p:spPr>
          <a:xfrm>
            <a:off x="6470650" y="2511425"/>
            <a:ext cx="25253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时间规划与场所选择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定制路线生成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true"/>
          <p:nvPr/>
        </p:nvSpPr>
        <p:spPr>
          <a:xfrm>
            <a:off x="6988810" y="1684020"/>
            <a:ext cx="1906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定制路线</a:t>
            </a:r>
            <a:endParaRPr lang="zh-CN" altLang="en-US"/>
          </a:p>
        </p:txBody>
      </p:sp>
      <p:sp>
        <p:nvSpPr>
          <p:cNvPr id="16" name="文本框 15"/>
          <p:cNvSpPr txBox="true"/>
          <p:nvPr/>
        </p:nvSpPr>
        <p:spPr>
          <a:xfrm>
            <a:off x="850265" y="2511425"/>
            <a:ext cx="66236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前置条件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）偏好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  <a:sym typeface="+mn-ea"/>
              </a:rPr>
              <a:t>确定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泪滴形 16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true"/>
          <p:nvPr/>
        </p:nvSpPr>
        <p:spPr>
          <a:xfrm>
            <a:off x="914400" y="226367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主要功能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-9525" y="-635"/>
            <a:ext cx="1220216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true"/>
          <p:nvPr/>
        </p:nvSpPr>
        <p:spPr>
          <a:xfrm>
            <a:off x="850265" y="2511425"/>
            <a:ext cx="66236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前置条件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偏好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  <a:sym typeface="+mn-ea"/>
              </a:rPr>
              <a:t>确定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V="true">
            <a:off x="3296285" y="2209800"/>
            <a:ext cx="5699760" cy="812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236335" y="1684020"/>
            <a:ext cx="76200" cy="369125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true"/>
          <p:nvPr/>
        </p:nvSpPr>
        <p:spPr>
          <a:xfrm>
            <a:off x="3955415" y="1684020"/>
            <a:ext cx="27279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推荐路线</a:t>
            </a:r>
            <a:endParaRPr lang="zh-CN" altLang="en-US"/>
          </a:p>
        </p:txBody>
      </p:sp>
      <p:sp>
        <p:nvSpPr>
          <p:cNvPr id="12" name="文本框 11"/>
          <p:cNvSpPr txBox="true"/>
          <p:nvPr/>
        </p:nvSpPr>
        <p:spPr>
          <a:xfrm>
            <a:off x="3448050" y="2511425"/>
            <a:ext cx="39046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推荐路线生成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（多条）</a:t>
            </a:r>
            <a:endParaRPr lang="zh-CN" altLang="en-US"/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10）选择推荐</a:t>
            </a:r>
            <a:r>
              <a:rPr lang="zh-CN" altLang="en-US"/>
              <a:t>路线</a:t>
            </a:r>
            <a:endParaRPr lang="zh-CN" altLang="en-US"/>
          </a:p>
        </p:txBody>
      </p:sp>
      <p:sp>
        <p:nvSpPr>
          <p:cNvPr id="13" name="文本框 12"/>
          <p:cNvSpPr txBox="true"/>
          <p:nvPr/>
        </p:nvSpPr>
        <p:spPr>
          <a:xfrm>
            <a:off x="6470650" y="2511425"/>
            <a:ext cx="25253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时间规划与场所选择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定制路线生成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true"/>
          <p:nvPr/>
        </p:nvSpPr>
        <p:spPr>
          <a:xfrm>
            <a:off x="6988810" y="1684020"/>
            <a:ext cx="1906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定制路线</a:t>
            </a:r>
            <a:endParaRPr lang="zh-CN" altLang="en-US"/>
          </a:p>
        </p:txBody>
      </p:sp>
      <p:sp>
        <p:nvSpPr>
          <p:cNvPr id="4" name="文本框 3"/>
          <p:cNvSpPr txBox="true"/>
          <p:nvPr/>
        </p:nvSpPr>
        <p:spPr>
          <a:xfrm>
            <a:off x="9300210" y="2511425"/>
            <a:ext cx="28092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）行程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14）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</a:rPr>
              <a:t>信息反馈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宋体" charset="0"/>
            </a:endParaRPr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true"/>
          <p:nvPr/>
        </p:nvSpPr>
        <p:spPr>
          <a:xfrm>
            <a:off x="914400" y="226367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主要功能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635"/>
            <a:ext cx="12192000" cy="685673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true"/>
          <p:nvPr/>
        </p:nvSpPr>
        <p:spPr>
          <a:xfrm>
            <a:off x="1723390" y="2170430"/>
            <a:ext cx="7232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7" name="文本框 6"/>
          <p:cNvSpPr txBox="true"/>
          <p:nvPr/>
        </p:nvSpPr>
        <p:spPr>
          <a:xfrm>
            <a:off x="649605" y="1971040"/>
            <a:ext cx="118059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假设一：能够获取美团的所有商家信息和景点信息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如位置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评分、类型等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假设二：能够通过接口使用地图导航软件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依赖一：用户需要提供手机号、设备位置等部分个人隐私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泪滴形 10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true"/>
          <p:nvPr/>
        </p:nvSpPr>
        <p:spPr>
          <a:xfrm>
            <a:off x="914400" y="226367"/>
            <a:ext cx="18973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假设与依赖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直角三角形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12192000"/>
              <a:gd name="connsiteY0-2" fmla="*/ 6858000 h 6858000"/>
              <a:gd name="connsiteX1-3" fmla="*/ 0 w 12192000"/>
              <a:gd name="connsiteY1-4" fmla="*/ 0 h 6858000"/>
              <a:gd name="connsiteX2-5" fmla="*/ 12192000 w 12192000"/>
              <a:gd name="connsiteY2-6" fmla="*/ 6858000 h 6858000"/>
              <a:gd name="connsiteX3-7" fmla="*/ 0 w 12192000"/>
              <a:gd name="connsiteY3-8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cubicBezTo>
                  <a:pt x="4064000" y="2286000"/>
                  <a:pt x="6140174" y="6858000"/>
                  <a:pt x="12192000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true"/>
          <p:nvPr/>
        </p:nvSpPr>
        <p:spPr>
          <a:xfrm>
            <a:off x="1033669" y="4240814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范围与限制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7383" y="4210037"/>
            <a:ext cx="606286" cy="584775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52937" y="4749091"/>
            <a:ext cx="1739350" cy="45719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3.1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38463" y="226367"/>
            <a:ext cx="5032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初始版本及后续版本的测试范围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3"/>
          <p:cNvGraphicFramePr>
            <a:graphicFrameLocks noGrp="true"/>
          </p:cNvGraphicFramePr>
          <p:nvPr/>
        </p:nvGraphicFramePr>
        <p:xfrm>
          <a:off x="938463" y="719665"/>
          <a:ext cx="10797344" cy="5723520"/>
        </p:xfrm>
        <a:graphic>
          <a:graphicData uri="http://schemas.openxmlformats.org/drawingml/2006/table">
            <a:tbl>
              <a:tblPr firstRow="true" bandRow="true">
                <a:tableStyleId>{5C22544A-7EE6-4342-B048-85BDC9FD1C3A}</a:tableStyleId>
              </a:tblPr>
              <a:tblGrid>
                <a:gridCol w="3583072"/>
                <a:gridCol w="3607136"/>
                <a:gridCol w="3607136"/>
              </a:tblGrid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Release1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Release2</a:t>
                      </a:r>
                      <a:endParaRPr lang="zh-CN" altLang="en-US" dirty="0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检索功能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筛选功能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榜单功能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推荐功能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显示场所详情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不实现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收藏夹功能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不实现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  <a:tr h="1362744">
                <a:tc>
                  <a:txBody>
                    <a:bodyPr/>
                    <a:lstStyle/>
                    <a:p>
                      <a:r>
                        <a:rPr lang="zh-CN" altLang="en-US" dirty="0"/>
                        <a:t>前置条件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实现时间段选择，起点</a:t>
                      </a:r>
                      <a:r>
                        <a:rPr lang="en-US" altLang="zh-CN" dirty="0"/>
                        <a:t>-</a:t>
                      </a:r>
                      <a:r>
                        <a:rPr lang="zh-CN" altLang="en-US" dirty="0"/>
                        <a:t>终点和出行人数这三个前置条件的输入（部分实现）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确定重心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3.1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5032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初始版本及后续版本的测试范围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3"/>
          <p:cNvGraphicFramePr>
            <a:graphicFrameLocks noGrp="true"/>
          </p:cNvGraphicFramePr>
          <p:nvPr/>
        </p:nvGraphicFramePr>
        <p:xfrm>
          <a:off x="1023400" y="956788"/>
          <a:ext cx="10276402" cy="5044336"/>
        </p:xfrm>
        <a:graphic>
          <a:graphicData uri="http://schemas.openxmlformats.org/drawingml/2006/table">
            <a:tbl>
              <a:tblPr firstRow="true" bandRow="true">
                <a:tableStyleId>{5C22544A-7EE6-4342-B048-85BDC9FD1C3A}</a:tableStyleId>
              </a:tblPr>
              <a:tblGrid>
                <a:gridCol w="3342212"/>
                <a:gridCol w="3467095"/>
                <a:gridCol w="3467095"/>
              </a:tblGrid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Release1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Release2</a:t>
                      </a:r>
                      <a:endParaRPr lang="zh-CN" altLang="en-US" dirty="0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选择定制还是推荐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推荐路线生成（多条）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选择推荐路线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时间规划与场所选择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不实现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定制路线生成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不实现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最终调整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不实现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反馈功能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不实现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限制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true"/>
          <p:nvPr/>
        </p:nvSpPr>
        <p:spPr>
          <a:xfrm>
            <a:off x="914400" y="914399"/>
            <a:ext cx="10107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限制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：该软件这能用于长沙市内，无法为其他地点规划出游路线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直角三角形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12192000"/>
              <a:gd name="connsiteY0-2" fmla="*/ 6858000 h 6858000"/>
              <a:gd name="connsiteX1-3" fmla="*/ 0 w 12192000"/>
              <a:gd name="connsiteY1-4" fmla="*/ 0 h 6858000"/>
              <a:gd name="connsiteX2-5" fmla="*/ 12192000 w 12192000"/>
              <a:gd name="connsiteY2-6" fmla="*/ 6858000 h 6858000"/>
              <a:gd name="connsiteX3-7" fmla="*/ 0 w 12192000"/>
              <a:gd name="connsiteY3-8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cubicBezTo>
                  <a:pt x="4064000" y="2286000"/>
                  <a:pt x="6140174" y="6858000"/>
                  <a:pt x="12192000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true"/>
          <p:nvPr/>
        </p:nvSpPr>
        <p:spPr>
          <a:xfrm>
            <a:off x="1033669" y="424081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业务背景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7383" y="4210037"/>
            <a:ext cx="606286" cy="584775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52937" y="4749091"/>
            <a:ext cx="1351723" cy="45719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表格 3"/>
          <p:cNvGraphicFramePr>
            <a:graphicFrameLocks noGrp="true"/>
          </p:cNvGraphicFramePr>
          <p:nvPr/>
        </p:nvGraphicFramePr>
        <p:xfrm>
          <a:off x="1435514" y="914399"/>
          <a:ext cx="9320972" cy="5387009"/>
        </p:xfrm>
        <a:graphic>
          <a:graphicData uri="http://schemas.openxmlformats.org/drawingml/2006/table">
            <a:tbl>
              <a:tblPr firstRow="true" bandRow="true">
                <a:tableStyleId>{5C22544A-7EE6-4342-B048-85BDC9FD1C3A}</a:tableStyleId>
              </a:tblPr>
              <a:tblGrid>
                <a:gridCol w="2330243"/>
                <a:gridCol w="2330243"/>
                <a:gridCol w="2330243"/>
                <a:gridCol w="2330243"/>
              </a:tblGrid>
              <a:tr h="95002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i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利益相关者</a:t>
                      </a:r>
                      <a:endParaRPr lang="zh-CN" altLang="en-US" sz="1800" i="1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i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主要价值</a:t>
                      </a:r>
                      <a:endParaRPr lang="zh-CN" altLang="en-US" sz="1800" i="1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i="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主要利益</a:t>
                      </a:r>
                      <a:endParaRPr lang="zh-CN" altLang="en-US" sz="1800" i="1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i="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限制条件</a:t>
                      </a:r>
                      <a:endParaRPr lang="zh-CN" altLang="en-US" sz="1800" i="1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2536931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出游人群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节省时间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协助决策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发现场所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避免泄露个人隐私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提供真实可靠信息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手机号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联网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950026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商家</a:t>
                      </a:r>
                      <a:endParaRPr lang="zh-CN" altLang="en-US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提高曝光度吸引更多顾客</a:t>
                      </a:r>
                      <a:endParaRPr lang="zh-CN" altLang="en-US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避免恶意差评</a:t>
                      </a:r>
                      <a:endParaRPr lang="zh-CN" altLang="en-US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没有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950026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景区</a:t>
                      </a:r>
                      <a:endParaRPr lang="zh-CN" altLang="en-US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提升知名度吸引更多游人</a:t>
                      </a:r>
                      <a:endParaRPr lang="zh-CN" altLang="en-US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避免恶意差评</a:t>
                      </a:r>
                      <a:endParaRPr lang="zh-CN" altLang="en-US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没有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4.1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2608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利益相关者概况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运行环境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true"/>
          <p:nvPr/>
        </p:nvSpPr>
        <p:spPr>
          <a:xfrm>
            <a:off x="914400" y="914399"/>
            <a:ext cx="228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windows10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/>
          <p:cNvSpPr txBox="true"/>
          <p:nvPr/>
        </p:nvSpPr>
        <p:spPr>
          <a:xfrm>
            <a:off x="4767625" y="2705725"/>
            <a:ext cx="34222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endParaRPr lang="en-US" altLang="zh-CN" sz="44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请多指教</a:t>
            </a:r>
            <a:endParaRPr lang="zh-CN" altLang="en-US" sz="44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1314</Words>
  <Application>WPS 演示</Application>
  <PresentationFormat>宽屏</PresentationFormat>
  <Paragraphs>283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微软雅黑 Light</vt:lpstr>
      <vt:lpstr>宋体</vt:lpstr>
      <vt:lpstr>Times New Roman</vt:lpstr>
      <vt:lpstr>等线</vt:lpstr>
      <vt:lpstr>Gubbi</vt:lpstr>
      <vt:lpstr>Droid Sans Fallback</vt:lpstr>
      <vt:lpstr>Arial Unicode MS</vt:lpstr>
      <vt:lpstr>等线 Light</vt:lpstr>
      <vt:lpstr>Calibri</vt:lpstr>
      <vt:lpstr>Trebuchet MS</vt:lpstr>
      <vt:lpstr>Webdings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武 龙</dc:creator>
  <cp:lastModifiedBy>Keynes</cp:lastModifiedBy>
  <cp:revision>27</cp:revision>
  <dcterms:created xsi:type="dcterms:W3CDTF">2021-05-28T02:36:11Z</dcterms:created>
  <dcterms:modified xsi:type="dcterms:W3CDTF">2021-05-28T02:36:11Z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2052-11.1.0.10161</vt:lpwstr>
  </property>
</Properties>
</file>