
<file path=[Content_Types].xml><?xml version="1.0" encoding="utf-8"?>
<Types xmlns="http://schemas.openxmlformats.org/package/2006/content-types">
  <Default Extension="jpeg" ContentType="image/jpeg"/>
  <Default Extension="JPG" ContentType="image/.jpg"/>
  <Default Extension="png" ContentType="image/pn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7"/>
  </p:notesMasterIdLst>
  <p:handoutMasterIdLst>
    <p:handoutMasterId r:id="rId74"/>
  </p:handoutMasterIdLst>
  <p:sldIdLst>
    <p:sldId id="390" r:id="rId3"/>
    <p:sldId id="257" r:id="rId4"/>
    <p:sldId id="258" r:id="rId5"/>
    <p:sldId id="425" r:id="rId6"/>
    <p:sldId id="426" r:id="rId8"/>
    <p:sldId id="391" r:id="rId9"/>
    <p:sldId id="340" r:id="rId10"/>
    <p:sldId id="341" r:id="rId11"/>
    <p:sldId id="427" r:id="rId12"/>
    <p:sldId id="428" r:id="rId13"/>
    <p:sldId id="401" r:id="rId14"/>
    <p:sldId id="429" r:id="rId15"/>
    <p:sldId id="430" r:id="rId16"/>
    <p:sldId id="432" r:id="rId17"/>
    <p:sldId id="433" r:id="rId18"/>
    <p:sldId id="431" r:id="rId19"/>
    <p:sldId id="434" r:id="rId20"/>
    <p:sldId id="342" r:id="rId21"/>
    <p:sldId id="392" r:id="rId22"/>
    <p:sldId id="330" r:id="rId23"/>
    <p:sldId id="449" r:id="rId24"/>
    <p:sldId id="343" r:id="rId25"/>
    <p:sldId id="435" r:id="rId26"/>
    <p:sldId id="436" r:id="rId27"/>
    <p:sldId id="437" r:id="rId28"/>
    <p:sldId id="438" r:id="rId29"/>
    <p:sldId id="441" r:id="rId30"/>
    <p:sldId id="439" r:id="rId31"/>
    <p:sldId id="442" r:id="rId32"/>
    <p:sldId id="440" r:id="rId33"/>
    <p:sldId id="443" r:id="rId34"/>
    <p:sldId id="444" r:id="rId35"/>
    <p:sldId id="445" r:id="rId36"/>
    <p:sldId id="344" r:id="rId37"/>
    <p:sldId id="400" r:id="rId38"/>
    <p:sldId id="403" r:id="rId39"/>
    <p:sldId id="446" r:id="rId40"/>
    <p:sldId id="447" r:id="rId41"/>
    <p:sldId id="346" r:id="rId42"/>
    <p:sldId id="448" r:id="rId43"/>
    <p:sldId id="347" r:id="rId44"/>
    <p:sldId id="394" r:id="rId45"/>
    <p:sldId id="516" r:id="rId46"/>
    <p:sldId id="517" r:id="rId47"/>
    <p:sldId id="486" r:id="rId48"/>
    <p:sldId id="454" r:id="rId49"/>
    <p:sldId id="324" r:id="rId50"/>
    <p:sldId id="492" r:id="rId51"/>
    <p:sldId id="491" r:id="rId52"/>
    <p:sldId id="493" r:id="rId53"/>
    <p:sldId id="494" r:id="rId54"/>
    <p:sldId id="496" r:id="rId55"/>
    <p:sldId id="495" r:id="rId56"/>
    <p:sldId id="395" r:id="rId57"/>
    <p:sldId id="487" r:id="rId58"/>
    <p:sldId id="488" r:id="rId59"/>
    <p:sldId id="489" r:id="rId60"/>
    <p:sldId id="512" r:id="rId61"/>
    <p:sldId id="514" r:id="rId62"/>
    <p:sldId id="515" r:id="rId63"/>
    <p:sldId id="393" r:id="rId64"/>
    <p:sldId id="331" r:id="rId65"/>
    <p:sldId id="452" r:id="rId66"/>
    <p:sldId id="453" r:id="rId67"/>
    <p:sldId id="396" r:id="rId68"/>
    <p:sldId id="450" r:id="rId69"/>
    <p:sldId id="518" r:id="rId70"/>
    <p:sldId id="397" r:id="rId71"/>
    <p:sldId id="490" r:id="rId72"/>
    <p:sldId id="263" r:id="rId73"/>
  </p:sldIdLst>
  <p:sldSz cx="12192000" cy="6858000"/>
  <p:notesSz cx="6858000" cy="9144000"/>
  <p:custDataLst>
    <p:tags r:id="rId7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441" userDrawn="1">
          <p15:clr>
            <a:srgbClr val="A4A3A4"/>
          </p15:clr>
        </p15:guide>
        <p15:guide id="2" pos="7116" userDrawn="1">
          <p15:clr>
            <a:srgbClr val="A4A3A4"/>
          </p15:clr>
        </p15:guide>
        <p15:guide id="3" orient="horz" pos="1134" userDrawn="1">
          <p15:clr>
            <a:srgbClr val="A4A3A4"/>
          </p15:clr>
        </p15:guide>
        <p15:guide id="5" orient="horz" pos="392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057CE"/>
    <a:srgbClr val="051C41"/>
    <a:srgbClr val="115BD8"/>
    <a:srgbClr val="FBBD06"/>
    <a:srgbClr val="4382F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998" autoAdjust="0"/>
    <p:restoredTop sz="78954" autoAdjust="0"/>
  </p:normalViewPr>
  <p:slideViewPr>
    <p:cSldViewPr snapToGrid="0" showGuides="1">
      <p:cViewPr varScale="1">
        <p:scale>
          <a:sx n="85" d="100"/>
          <a:sy n="85" d="100"/>
        </p:scale>
        <p:origin x="780" y="78"/>
      </p:cViewPr>
      <p:guideLst>
        <p:guide pos="441"/>
        <p:guide pos="7116"/>
        <p:guide orient="horz" pos="1134"/>
        <p:guide orient="horz" pos="3921"/>
      </p:guideLst>
    </p:cSldViewPr>
  </p:slid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88" d="100"/>
          <a:sy n="88" d="100"/>
        </p:scale>
        <p:origin x="2131" y="86"/>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8" Type="http://schemas.openxmlformats.org/officeDocument/2006/relationships/tags" Target="tags/tag2.xml"/><Relationship Id="rId77" Type="http://schemas.openxmlformats.org/officeDocument/2006/relationships/tableStyles" Target="tableStyles.xml"/><Relationship Id="rId76" Type="http://schemas.openxmlformats.org/officeDocument/2006/relationships/viewProps" Target="viewProps.xml"/><Relationship Id="rId75" Type="http://schemas.openxmlformats.org/officeDocument/2006/relationships/presProps" Target="presProps.xml"/><Relationship Id="rId74" Type="http://schemas.openxmlformats.org/officeDocument/2006/relationships/handoutMaster" Target="handoutMasters/handoutMaster1.xml"/><Relationship Id="rId73" Type="http://schemas.openxmlformats.org/officeDocument/2006/relationships/slide" Target="slides/slide70.xml"/><Relationship Id="rId72" Type="http://schemas.openxmlformats.org/officeDocument/2006/relationships/slide" Target="slides/slide69.xml"/><Relationship Id="rId71" Type="http://schemas.openxmlformats.org/officeDocument/2006/relationships/slide" Target="slides/slide68.xml"/><Relationship Id="rId70" Type="http://schemas.openxmlformats.org/officeDocument/2006/relationships/slide" Target="slides/slide67.xml"/><Relationship Id="rId7" Type="http://schemas.openxmlformats.org/officeDocument/2006/relationships/notesMaster" Target="notesMasters/notesMaster1.xml"/><Relationship Id="rId69" Type="http://schemas.openxmlformats.org/officeDocument/2006/relationships/slide" Target="slides/slide66.xml"/><Relationship Id="rId68" Type="http://schemas.openxmlformats.org/officeDocument/2006/relationships/slide" Target="slides/slide65.xml"/><Relationship Id="rId67" Type="http://schemas.openxmlformats.org/officeDocument/2006/relationships/slide" Target="slides/slide64.xml"/><Relationship Id="rId66" Type="http://schemas.openxmlformats.org/officeDocument/2006/relationships/slide" Target="slides/slide63.xml"/><Relationship Id="rId65" Type="http://schemas.openxmlformats.org/officeDocument/2006/relationships/slide" Target="slides/slide62.xml"/><Relationship Id="rId64" Type="http://schemas.openxmlformats.org/officeDocument/2006/relationships/slide" Target="slides/slide61.xml"/><Relationship Id="rId63" Type="http://schemas.openxmlformats.org/officeDocument/2006/relationships/slide" Target="slides/slide60.xml"/><Relationship Id="rId62" Type="http://schemas.openxmlformats.org/officeDocument/2006/relationships/slide" Target="slides/slide59.xml"/><Relationship Id="rId61" Type="http://schemas.openxmlformats.org/officeDocument/2006/relationships/slide" Target="slides/slide58.xml"/><Relationship Id="rId60" Type="http://schemas.openxmlformats.org/officeDocument/2006/relationships/slide" Target="slides/slide57.xml"/><Relationship Id="rId6" Type="http://schemas.openxmlformats.org/officeDocument/2006/relationships/slide" Target="slides/slide4.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3.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3C3195A-ED01-4EDB-AA7A-A28706909EE1}"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766CF6E-6D36-4AEF-82CC-2BC78FA5E455}"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F2D67AE-BB6E-4E73-B371-3C214823FA55}"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8751ED4-6AA8-42CC-B2A4-B42EC1B64CF0}"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6.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7.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8.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9.xml"/></Relationships>
</file>

<file path=ppt/notesSlides/_rels/notesSlide4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0.xml"/></Relationships>
</file>

<file path=ppt/notesSlides/_rels/notesSlide4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1.xml"/></Relationships>
</file>

<file path=ppt/notesSlides/_rels/notesSlide4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2.xml"/></Relationships>
</file>

<file path=ppt/notesSlides/_rels/notesSlide4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3.xml"/></Relationships>
</file>

<file path=ppt/notesSlides/_rels/notesSlide4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139700" y="768350"/>
            <a:ext cx="6819900"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139700" y="768350"/>
            <a:ext cx="6819900"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139700" y="768350"/>
            <a:ext cx="6819900"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139700" y="768350"/>
            <a:ext cx="6819900"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139700" y="768350"/>
            <a:ext cx="6819900"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139700" y="768350"/>
            <a:ext cx="6819900"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139700" y="768350"/>
            <a:ext cx="6819900"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139700" y="768350"/>
            <a:ext cx="6819900"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139700" y="768350"/>
            <a:ext cx="6819900"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139700" y="768350"/>
            <a:ext cx="6819900"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139700" y="768350"/>
            <a:ext cx="6819900"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139700" y="768350"/>
            <a:ext cx="6819900"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139700" y="768350"/>
            <a:ext cx="6819900"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p:cNvSpPr>
            <a:spLocks noGrp="1" noRot="1" noChangeAspect="1" noTextEdit="1"/>
          </p:cNvSpPr>
          <p:nvPr>
            <p:ph type="sldImg"/>
          </p:nvPr>
        </p:nvSpPr>
        <p:spPr>
          <a:xfrm>
            <a:off x="139700" y="768350"/>
            <a:ext cx="6819900" cy="3836988"/>
          </a:xfrm>
        </p:spPr>
      </p:sp>
      <p:sp>
        <p:nvSpPr>
          <p:cNvPr id="16387" name="备注占位符 2"/>
          <p:cNvSpPr>
            <a:spLocks noGrp="1"/>
          </p:cNvSpPr>
          <p:nvPr>
            <p:ph type="body" idx="1"/>
          </p:nvPr>
        </p:nvSpPr>
        <p:spPr>
          <a:noFill/>
        </p:spPr>
        <p:txBody>
          <a:bodyPr/>
          <a:lstStyle/>
          <a:p>
            <a:endParaRPr lang="zh-CN" altLang="en-US"/>
          </a:p>
        </p:txBody>
      </p:sp>
      <p:sp>
        <p:nvSpPr>
          <p:cNvPr id="16388"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6A4B0BBF-4581-45CB-A938-7FDA5E90D480}" type="slidenum">
              <a:rPr lang="zh-CN" altLang="en-US" sz="1300" smtClean="0"/>
            </a:fld>
            <a:endParaRPr lang="en-US" altLang="zh-CN" sz="130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p:cNvSpPr>
            <a:spLocks noGrp="1" noRot="1" noChangeAspect="1" noTextEdit="1"/>
          </p:cNvSpPr>
          <p:nvPr>
            <p:ph type="sldImg"/>
          </p:nvPr>
        </p:nvSpPr>
        <p:spPr>
          <a:xfrm>
            <a:off x="139700" y="768350"/>
            <a:ext cx="6819900" cy="3836988"/>
          </a:xfrm>
        </p:spPr>
      </p:sp>
      <p:sp>
        <p:nvSpPr>
          <p:cNvPr id="16387" name="备注占位符 2"/>
          <p:cNvSpPr>
            <a:spLocks noGrp="1"/>
          </p:cNvSpPr>
          <p:nvPr>
            <p:ph type="body" idx="1"/>
          </p:nvPr>
        </p:nvSpPr>
        <p:spPr>
          <a:noFill/>
        </p:spPr>
        <p:txBody>
          <a:bodyPr/>
          <a:lstStyle/>
          <a:p>
            <a:endParaRPr lang="zh-CN" altLang="en-US"/>
          </a:p>
        </p:txBody>
      </p:sp>
      <p:sp>
        <p:nvSpPr>
          <p:cNvPr id="16388"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6A4B0BBF-4581-45CB-A938-7FDA5E90D480}" type="slidenum">
              <a:rPr lang="zh-CN" altLang="en-US" sz="1300" smtClean="0"/>
            </a:fld>
            <a:endParaRPr lang="en-US" altLang="zh-CN" sz="130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p:cNvSpPr>
            <a:spLocks noGrp="1" noRot="1" noChangeAspect="1" noTextEdit="1"/>
          </p:cNvSpPr>
          <p:nvPr>
            <p:ph type="sldImg"/>
          </p:nvPr>
        </p:nvSpPr>
        <p:spPr>
          <a:xfrm>
            <a:off x="139700" y="768350"/>
            <a:ext cx="6819900" cy="3836988"/>
          </a:xfrm>
        </p:spPr>
      </p:sp>
      <p:sp>
        <p:nvSpPr>
          <p:cNvPr id="16387" name="备注占位符 2"/>
          <p:cNvSpPr>
            <a:spLocks noGrp="1"/>
          </p:cNvSpPr>
          <p:nvPr>
            <p:ph type="body" idx="1"/>
          </p:nvPr>
        </p:nvSpPr>
        <p:spPr>
          <a:noFill/>
        </p:spPr>
        <p:txBody>
          <a:bodyPr/>
          <a:lstStyle/>
          <a:p>
            <a:endParaRPr lang="zh-CN" altLang="en-US"/>
          </a:p>
        </p:txBody>
      </p:sp>
      <p:sp>
        <p:nvSpPr>
          <p:cNvPr id="16388"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6A4B0BBF-4581-45CB-A938-7FDA5E90D480}" type="slidenum">
              <a:rPr lang="zh-CN" altLang="en-US" sz="1300" smtClean="0"/>
            </a:fld>
            <a:endParaRPr lang="en-US" altLang="zh-CN" sz="130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p:cNvSpPr>
            <a:spLocks noGrp="1" noRot="1" noChangeAspect="1" noTextEdit="1"/>
          </p:cNvSpPr>
          <p:nvPr>
            <p:ph type="sldImg"/>
          </p:nvPr>
        </p:nvSpPr>
        <p:spPr>
          <a:xfrm>
            <a:off x="139700" y="768350"/>
            <a:ext cx="6819900" cy="3836988"/>
          </a:xfrm>
        </p:spPr>
      </p:sp>
      <p:sp>
        <p:nvSpPr>
          <p:cNvPr id="14339" name="备注占位符 2"/>
          <p:cNvSpPr>
            <a:spLocks noGrp="1"/>
          </p:cNvSpPr>
          <p:nvPr>
            <p:ph type="body" idx="1"/>
          </p:nvPr>
        </p:nvSpPr>
        <p:spPr>
          <a:noFill/>
        </p:spPr>
        <p:txBody>
          <a:bodyPr/>
          <a:lstStyle/>
          <a:p>
            <a:endParaRPr lang="zh-CN" altLang="en-US"/>
          </a:p>
        </p:txBody>
      </p:sp>
      <p:sp>
        <p:nvSpPr>
          <p:cNvPr id="14340"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B5B44460-4F98-4F03-84E3-0982995B170D}" type="slidenum">
              <a:rPr lang="zh-CN" altLang="en-US" sz="1300" smtClean="0"/>
            </a:fld>
            <a:endParaRPr lang="en-US" altLang="zh-CN" sz="130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p:cNvSpPr>
            <a:spLocks noGrp="1" noRot="1" noChangeAspect="1" noTextEdit="1"/>
          </p:cNvSpPr>
          <p:nvPr>
            <p:ph type="sldImg"/>
          </p:nvPr>
        </p:nvSpPr>
        <p:spPr>
          <a:xfrm>
            <a:off x="139700" y="768350"/>
            <a:ext cx="6819900" cy="3836988"/>
          </a:xfrm>
        </p:spPr>
      </p:sp>
      <p:sp>
        <p:nvSpPr>
          <p:cNvPr id="14339" name="备注占位符 2"/>
          <p:cNvSpPr>
            <a:spLocks noGrp="1"/>
          </p:cNvSpPr>
          <p:nvPr>
            <p:ph type="body" idx="1"/>
          </p:nvPr>
        </p:nvSpPr>
        <p:spPr>
          <a:noFill/>
        </p:spPr>
        <p:txBody>
          <a:bodyPr/>
          <a:lstStyle/>
          <a:p>
            <a:endParaRPr lang="zh-CN" altLang="en-US"/>
          </a:p>
        </p:txBody>
      </p:sp>
      <p:sp>
        <p:nvSpPr>
          <p:cNvPr id="14340"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B5B44460-4F98-4F03-84E3-0982995B170D}" type="slidenum">
              <a:rPr lang="zh-CN" altLang="en-US" sz="1300" smtClean="0"/>
            </a:fld>
            <a:endParaRPr lang="en-US" altLang="zh-CN" sz="130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p:cNvSpPr>
            <a:spLocks noGrp="1" noRot="1" noChangeAspect="1" noTextEdit="1"/>
          </p:cNvSpPr>
          <p:nvPr>
            <p:ph type="sldImg"/>
          </p:nvPr>
        </p:nvSpPr>
        <p:spPr>
          <a:xfrm>
            <a:off x="139700" y="768350"/>
            <a:ext cx="6819900" cy="3836988"/>
          </a:xfrm>
        </p:spPr>
      </p:sp>
      <p:sp>
        <p:nvSpPr>
          <p:cNvPr id="14339" name="备注占位符 2"/>
          <p:cNvSpPr>
            <a:spLocks noGrp="1"/>
          </p:cNvSpPr>
          <p:nvPr>
            <p:ph type="body" idx="1"/>
          </p:nvPr>
        </p:nvSpPr>
        <p:spPr>
          <a:noFill/>
        </p:spPr>
        <p:txBody>
          <a:bodyPr/>
          <a:lstStyle/>
          <a:p>
            <a:endParaRPr lang="zh-CN" altLang="en-US"/>
          </a:p>
        </p:txBody>
      </p:sp>
      <p:sp>
        <p:nvSpPr>
          <p:cNvPr id="14340"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B5B44460-4F98-4F03-84E3-0982995B170D}" type="slidenum">
              <a:rPr lang="zh-CN" altLang="en-US" sz="1300" smtClean="0"/>
            </a:fld>
            <a:endParaRPr lang="en-US" altLang="zh-CN" sz="130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p:cNvSpPr>
            <a:spLocks noGrp="1" noRot="1" noChangeAspect="1" noTextEdit="1"/>
          </p:cNvSpPr>
          <p:nvPr>
            <p:ph type="sldImg"/>
          </p:nvPr>
        </p:nvSpPr>
        <p:spPr>
          <a:xfrm>
            <a:off x="139700" y="768350"/>
            <a:ext cx="6819900" cy="3836988"/>
          </a:xfrm>
        </p:spPr>
      </p:sp>
      <p:sp>
        <p:nvSpPr>
          <p:cNvPr id="14339" name="备注占位符 2"/>
          <p:cNvSpPr>
            <a:spLocks noGrp="1"/>
          </p:cNvSpPr>
          <p:nvPr>
            <p:ph type="body" idx="1"/>
          </p:nvPr>
        </p:nvSpPr>
        <p:spPr>
          <a:noFill/>
        </p:spPr>
        <p:txBody>
          <a:bodyPr/>
          <a:lstStyle/>
          <a:p>
            <a:endParaRPr lang="zh-CN" altLang="en-US"/>
          </a:p>
        </p:txBody>
      </p:sp>
      <p:sp>
        <p:nvSpPr>
          <p:cNvPr id="14340"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B5B44460-4F98-4F03-84E3-0982995B170D}" type="slidenum">
              <a:rPr lang="zh-CN" altLang="en-US" sz="1300" smtClean="0"/>
            </a:fld>
            <a:endParaRPr lang="en-US" altLang="zh-CN" sz="130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p:cNvSpPr>
            <a:spLocks noGrp="1" noRot="1" noChangeAspect="1" noTextEdit="1"/>
          </p:cNvSpPr>
          <p:nvPr>
            <p:ph type="sldImg"/>
          </p:nvPr>
        </p:nvSpPr>
        <p:spPr>
          <a:xfrm>
            <a:off x="139700" y="768350"/>
            <a:ext cx="6819900" cy="3836988"/>
          </a:xfrm>
        </p:spPr>
      </p:sp>
      <p:sp>
        <p:nvSpPr>
          <p:cNvPr id="14339" name="备注占位符 2"/>
          <p:cNvSpPr>
            <a:spLocks noGrp="1"/>
          </p:cNvSpPr>
          <p:nvPr>
            <p:ph type="body" idx="1"/>
          </p:nvPr>
        </p:nvSpPr>
        <p:spPr>
          <a:noFill/>
        </p:spPr>
        <p:txBody>
          <a:bodyPr/>
          <a:lstStyle/>
          <a:p>
            <a:endParaRPr lang="zh-CN" altLang="en-US"/>
          </a:p>
        </p:txBody>
      </p:sp>
      <p:sp>
        <p:nvSpPr>
          <p:cNvPr id="14340"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B5B44460-4F98-4F03-84E3-0982995B170D}" type="slidenum">
              <a:rPr lang="zh-CN" altLang="en-US" sz="1300" smtClean="0"/>
            </a:fld>
            <a:endParaRPr lang="en-US" altLang="zh-CN" sz="130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p:cNvSpPr>
            <a:spLocks noGrp="1" noRot="1" noChangeAspect="1" noTextEdit="1"/>
          </p:cNvSpPr>
          <p:nvPr>
            <p:ph type="sldImg"/>
          </p:nvPr>
        </p:nvSpPr>
        <p:spPr>
          <a:xfrm>
            <a:off x="139700" y="768350"/>
            <a:ext cx="6819900" cy="3836988"/>
          </a:xfrm>
        </p:spPr>
      </p:sp>
      <p:sp>
        <p:nvSpPr>
          <p:cNvPr id="14339" name="备注占位符 2"/>
          <p:cNvSpPr>
            <a:spLocks noGrp="1"/>
          </p:cNvSpPr>
          <p:nvPr>
            <p:ph type="body" idx="1"/>
          </p:nvPr>
        </p:nvSpPr>
        <p:spPr>
          <a:noFill/>
        </p:spPr>
        <p:txBody>
          <a:bodyPr/>
          <a:lstStyle/>
          <a:p>
            <a:endParaRPr lang="zh-CN" altLang="en-US"/>
          </a:p>
        </p:txBody>
      </p:sp>
      <p:sp>
        <p:nvSpPr>
          <p:cNvPr id="14340"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B5B44460-4F98-4F03-84E3-0982995B170D}" type="slidenum">
              <a:rPr lang="zh-CN" altLang="en-US" sz="1300" smtClean="0"/>
            </a:fld>
            <a:endParaRPr lang="en-US" altLang="zh-CN" sz="130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p:cNvSpPr>
            <a:spLocks noGrp="1" noRot="1" noChangeAspect="1" noTextEdit="1"/>
          </p:cNvSpPr>
          <p:nvPr>
            <p:ph type="sldImg"/>
          </p:nvPr>
        </p:nvSpPr>
        <p:spPr>
          <a:xfrm>
            <a:off x="139700" y="768350"/>
            <a:ext cx="6819900" cy="3836988"/>
          </a:xfrm>
        </p:spPr>
      </p:sp>
      <p:sp>
        <p:nvSpPr>
          <p:cNvPr id="14339" name="备注占位符 2"/>
          <p:cNvSpPr>
            <a:spLocks noGrp="1"/>
          </p:cNvSpPr>
          <p:nvPr>
            <p:ph type="body" idx="1"/>
          </p:nvPr>
        </p:nvSpPr>
        <p:spPr>
          <a:noFill/>
        </p:spPr>
        <p:txBody>
          <a:bodyPr/>
          <a:lstStyle/>
          <a:p>
            <a:endParaRPr lang="zh-CN" altLang="en-US"/>
          </a:p>
        </p:txBody>
      </p:sp>
      <p:sp>
        <p:nvSpPr>
          <p:cNvPr id="14340"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B5B44460-4F98-4F03-84E3-0982995B170D}" type="slidenum">
              <a:rPr lang="zh-CN" altLang="en-US" sz="1300" smtClean="0"/>
            </a:fld>
            <a:endParaRPr lang="en-US" altLang="zh-CN" sz="130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幻灯片图像占位符 1"/>
          <p:cNvSpPr>
            <a:spLocks noGrp="1" noRot="1" noChangeAspect="1" noTextEdit="1"/>
          </p:cNvSpPr>
          <p:nvPr>
            <p:ph type="sldImg"/>
          </p:nvPr>
        </p:nvSpPr>
        <p:spPr>
          <a:xfrm>
            <a:off x="139700" y="768350"/>
            <a:ext cx="6819900" cy="3836988"/>
          </a:xfrm>
        </p:spPr>
      </p:sp>
      <p:sp>
        <p:nvSpPr>
          <p:cNvPr id="22531" name="备注占位符 2"/>
          <p:cNvSpPr>
            <a:spLocks noGrp="1"/>
          </p:cNvSpPr>
          <p:nvPr>
            <p:ph type="body" idx="1"/>
          </p:nvPr>
        </p:nvSpPr>
        <p:spPr>
          <a:noFill/>
        </p:spPr>
        <p:txBody>
          <a:bodyPr/>
          <a:lstStyle/>
          <a:p>
            <a:endParaRPr lang="zh-CN" altLang="en-US" dirty="0"/>
          </a:p>
        </p:txBody>
      </p:sp>
      <p:sp>
        <p:nvSpPr>
          <p:cNvPr id="2253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BB14538B-FAC6-4739-8E91-A2627A8E04AA}" type="slidenum">
              <a:rPr lang="zh-CN" altLang="en-US" sz="1300" smtClean="0"/>
            </a:fld>
            <a:endParaRPr lang="en-US" altLang="zh-CN" sz="130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image3.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4" Type="http://schemas.openxmlformats.org/officeDocument/2006/relationships/image" Target="../media/image6.png"/><Relationship Id="rId3" Type="http://schemas.microsoft.com/office/2007/relationships/hdphoto" Target="../media/image5.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4" Type="http://schemas.openxmlformats.org/officeDocument/2006/relationships/image" Target="../media/image9.png"/><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封面页">
    <p:spTree>
      <p:nvGrpSpPr>
        <p:cNvPr id="1" name=""/>
        <p:cNvGrpSpPr/>
        <p:nvPr/>
      </p:nvGrpSpPr>
      <p:grpSpPr>
        <a:xfrm>
          <a:off x="0" y="0"/>
          <a:ext cx="0" cy="0"/>
          <a:chOff x="0" y="0"/>
          <a:chExt cx="0" cy="0"/>
        </a:xfrm>
      </p:grpSpPr>
      <p:sp>
        <p:nvSpPr>
          <p:cNvPr id="5" name="矩形: 圆角 4"/>
          <p:cNvSpPr/>
          <p:nvPr userDrawn="1"/>
        </p:nvSpPr>
        <p:spPr>
          <a:xfrm>
            <a:off x="0" y="0"/>
            <a:ext cx="12192000" cy="6858000"/>
          </a:xfrm>
          <a:prstGeom prst="roundRect">
            <a:avLst>
              <a:gd name="adj" fmla="val 0"/>
            </a:avLst>
          </a:prstGeom>
          <a:gradFill flip="none" rotWithShape="1">
            <a:gsLst>
              <a:gs pos="100000">
                <a:schemeClr val="accent1"/>
              </a:gs>
              <a:gs pos="0">
                <a:schemeClr val="accent1">
                  <a:lumMod val="75000"/>
                </a:schemeClr>
              </a:gs>
            </a:gsLst>
            <a:lin ang="0" scaled="1"/>
            <a:tileRect/>
          </a:gradFill>
          <a:ln w="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形状 7"/>
          <p:cNvSpPr/>
          <p:nvPr userDrawn="1"/>
        </p:nvSpPr>
        <p:spPr>
          <a:xfrm>
            <a:off x="0" y="2362200"/>
            <a:ext cx="12192000" cy="3017520"/>
          </a:xfrm>
          <a:custGeom>
            <a:avLst/>
            <a:gdLst>
              <a:gd name="connsiteX0" fmla="*/ 6096001 w 12192000"/>
              <a:gd name="connsiteY0" fmla="*/ 0 h 3017520"/>
              <a:gd name="connsiteX1" fmla="*/ 11912335 w 12192000"/>
              <a:gd name="connsiteY1" fmla="*/ 665198 h 3017520"/>
              <a:gd name="connsiteX2" fmla="*/ 12192000 w 12192000"/>
              <a:gd name="connsiteY2" fmla="*/ 764218 h 3017520"/>
              <a:gd name="connsiteX3" fmla="*/ 12192000 w 12192000"/>
              <a:gd name="connsiteY3" fmla="*/ 2253303 h 3017520"/>
              <a:gd name="connsiteX4" fmla="*/ 11912335 w 12192000"/>
              <a:gd name="connsiteY4" fmla="*/ 2352322 h 3017520"/>
              <a:gd name="connsiteX5" fmla="*/ 6096001 w 12192000"/>
              <a:gd name="connsiteY5" fmla="*/ 3017520 h 3017520"/>
              <a:gd name="connsiteX6" fmla="*/ 279667 w 12192000"/>
              <a:gd name="connsiteY6" fmla="*/ 2352322 h 3017520"/>
              <a:gd name="connsiteX7" fmla="*/ 0 w 12192000"/>
              <a:gd name="connsiteY7" fmla="*/ 2253302 h 3017520"/>
              <a:gd name="connsiteX8" fmla="*/ 0 w 12192000"/>
              <a:gd name="connsiteY8" fmla="*/ 764218 h 3017520"/>
              <a:gd name="connsiteX9" fmla="*/ 279667 w 12192000"/>
              <a:gd name="connsiteY9" fmla="*/ 665198 h 3017520"/>
              <a:gd name="connsiteX10" fmla="*/ 6096001 w 12192000"/>
              <a:gd name="connsiteY10" fmla="*/ 0 h 3017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3017520">
                <a:moveTo>
                  <a:pt x="6096001" y="0"/>
                </a:moveTo>
                <a:cubicBezTo>
                  <a:pt x="8517168" y="0"/>
                  <a:pt x="10651822" y="263865"/>
                  <a:pt x="11912335" y="665198"/>
                </a:cubicBezTo>
                <a:lnTo>
                  <a:pt x="12192000" y="764218"/>
                </a:lnTo>
                <a:lnTo>
                  <a:pt x="12192000" y="2253303"/>
                </a:lnTo>
                <a:lnTo>
                  <a:pt x="11912335" y="2352322"/>
                </a:lnTo>
                <a:cubicBezTo>
                  <a:pt x="10651822" y="2753655"/>
                  <a:pt x="8517168" y="3017520"/>
                  <a:pt x="6096001" y="3017520"/>
                </a:cubicBezTo>
                <a:cubicBezTo>
                  <a:pt x="3674834" y="3017520"/>
                  <a:pt x="1540181" y="2753655"/>
                  <a:pt x="279667" y="2352322"/>
                </a:cubicBezTo>
                <a:lnTo>
                  <a:pt x="0" y="2253302"/>
                </a:lnTo>
                <a:lnTo>
                  <a:pt x="0" y="764218"/>
                </a:lnTo>
                <a:lnTo>
                  <a:pt x="279667" y="665198"/>
                </a:lnTo>
                <a:cubicBezTo>
                  <a:pt x="1540181" y="263865"/>
                  <a:pt x="3674834" y="0"/>
                  <a:pt x="6096001"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9" name="任意多边形: 形状 8"/>
          <p:cNvSpPr/>
          <p:nvPr userDrawn="1"/>
        </p:nvSpPr>
        <p:spPr>
          <a:xfrm>
            <a:off x="0" y="0"/>
            <a:ext cx="12192000" cy="5379720"/>
          </a:xfrm>
          <a:custGeom>
            <a:avLst/>
            <a:gdLst>
              <a:gd name="connsiteX0" fmla="*/ 0 w 12192000"/>
              <a:gd name="connsiteY0" fmla="*/ 0 h 5379720"/>
              <a:gd name="connsiteX1" fmla="*/ 12192000 w 12192000"/>
              <a:gd name="connsiteY1" fmla="*/ 0 h 5379720"/>
              <a:gd name="connsiteX2" fmla="*/ 12192000 w 12192000"/>
              <a:gd name="connsiteY2" fmla="*/ 1760780 h 5379720"/>
              <a:gd name="connsiteX3" fmla="*/ 12192000 w 12192000"/>
              <a:gd name="connsiteY3" fmla="*/ 4152341 h 5379720"/>
              <a:gd name="connsiteX4" fmla="*/ 11912335 w 12192000"/>
              <a:gd name="connsiteY4" fmla="*/ 4311372 h 5379720"/>
              <a:gd name="connsiteX5" fmla="*/ 6096001 w 12192000"/>
              <a:gd name="connsiteY5" fmla="*/ 5379720 h 5379720"/>
              <a:gd name="connsiteX6" fmla="*/ 279667 w 12192000"/>
              <a:gd name="connsiteY6" fmla="*/ 4311372 h 5379720"/>
              <a:gd name="connsiteX7" fmla="*/ 0 w 12192000"/>
              <a:gd name="connsiteY7" fmla="*/ 4152340 h 5379720"/>
              <a:gd name="connsiteX8" fmla="*/ 0 w 12192000"/>
              <a:gd name="connsiteY8" fmla="*/ 1760781 h 5379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5379720">
                <a:moveTo>
                  <a:pt x="0" y="0"/>
                </a:moveTo>
                <a:lnTo>
                  <a:pt x="12192000" y="0"/>
                </a:lnTo>
                <a:lnTo>
                  <a:pt x="12192000" y="1760780"/>
                </a:lnTo>
                <a:lnTo>
                  <a:pt x="12192000" y="4152341"/>
                </a:lnTo>
                <a:lnTo>
                  <a:pt x="11912335" y="4311372"/>
                </a:lnTo>
                <a:cubicBezTo>
                  <a:pt x="10651822" y="4955937"/>
                  <a:pt x="8517168" y="5379720"/>
                  <a:pt x="6096001" y="5379720"/>
                </a:cubicBezTo>
                <a:cubicBezTo>
                  <a:pt x="3674834" y="5379720"/>
                  <a:pt x="1540181" y="4955937"/>
                  <a:pt x="279667" y="4311372"/>
                </a:cubicBezTo>
                <a:lnTo>
                  <a:pt x="0" y="4152340"/>
                </a:lnTo>
                <a:lnTo>
                  <a:pt x="0" y="1760781"/>
                </a:lnTo>
                <a:close/>
              </a:path>
            </a:pathLst>
          </a:custGeom>
          <a:blipFill>
            <a:blip r:embed="rId2">
              <a:lum bright="70000" contrast="-70000"/>
            </a:blip>
            <a:srcRect/>
            <a:stretch>
              <a:fillRect l="-1282" r="-1282" b="-5495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目录页">
    <p:spTree>
      <p:nvGrpSpPr>
        <p:cNvPr id="1" name=""/>
        <p:cNvGrpSpPr/>
        <p:nvPr/>
      </p:nvGrpSpPr>
      <p:grpSpPr>
        <a:xfrm>
          <a:off x="0" y="0"/>
          <a:ext cx="0" cy="0"/>
          <a:chOff x="0" y="0"/>
          <a:chExt cx="0" cy="0"/>
        </a:xfrm>
      </p:grpSpPr>
      <p:pic>
        <p:nvPicPr>
          <p:cNvPr id="7" name="图片 6" descr="建筑的设计&#10;&#10;低可信度描述已自动生成"/>
          <p:cNvPicPr>
            <a:picLocks noChangeAspect="1"/>
          </p:cNvPicPr>
          <p:nvPr userDrawn="1"/>
        </p:nvPicPr>
        <p:blipFill rotWithShape="1">
          <a:blip r:embed="rId2">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l="20486"/>
          <a:stretch>
            <a:fillRect/>
          </a:stretch>
        </p:blipFill>
        <p:spPr>
          <a:xfrm rot="5400000" flipH="1">
            <a:off x="2677105" y="-2672683"/>
            <a:ext cx="6858001" cy="12212208"/>
          </a:xfrm>
          <a:prstGeom prst="rect">
            <a:avLst/>
          </a:prstGeom>
        </p:spPr>
      </p:pic>
      <p:grpSp>
        <p:nvGrpSpPr>
          <p:cNvPr id="8" name="组合 7"/>
          <p:cNvGrpSpPr/>
          <p:nvPr userDrawn="1"/>
        </p:nvGrpSpPr>
        <p:grpSpPr>
          <a:xfrm>
            <a:off x="-1147290" y="-1078618"/>
            <a:ext cx="6926281" cy="8574702"/>
            <a:chOff x="-1147290" y="-1078618"/>
            <a:chExt cx="6926281" cy="8574702"/>
          </a:xfrm>
        </p:grpSpPr>
        <p:sp>
          <p:nvSpPr>
            <p:cNvPr id="9" name="任意多边形: 形状 8"/>
            <p:cNvSpPr/>
            <p:nvPr/>
          </p:nvSpPr>
          <p:spPr>
            <a:xfrm rot="1486949">
              <a:off x="-1130992" y="-1078618"/>
              <a:ext cx="6909983" cy="8574702"/>
            </a:xfrm>
            <a:custGeom>
              <a:avLst/>
              <a:gdLst>
                <a:gd name="connsiteX0" fmla="*/ 0 w 6909983"/>
                <a:gd name="connsiteY0" fmla="*/ 2348286 h 8574702"/>
                <a:gd name="connsiteX1" fmla="*/ 5086239 w 6909983"/>
                <a:gd name="connsiteY1" fmla="*/ 0 h 8574702"/>
                <a:gd name="connsiteX2" fmla="*/ 5218286 w 6909983"/>
                <a:gd name="connsiteY2" fmla="*/ 98136 h 8574702"/>
                <a:gd name="connsiteX3" fmla="*/ 6909983 w 6909983"/>
                <a:gd name="connsiteY3" fmla="*/ 3990408 h 8574702"/>
                <a:gd name="connsiteX4" fmla="*/ 5913200 w 6909983"/>
                <a:gd name="connsiteY4" fmla="*/ 7146493 h 8574702"/>
                <a:gd name="connsiteX5" fmla="*/ 5882337 w 6909983"/>
                <a:gd name="connsiteY5" fmla="*/ 7186094 h 8574702"/>
                <a:gd name="connsiteX6" fmla="*/ 2874699 w 6909983"/>
                <a:gd name="connsiteY6" fmla="*/ 8574702 h 8574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09983" h="8574702">
                  <a:moveTo>
                    <a:pt x="0" y="2348286"/>
                  </a:moveTo>
                  <a:lnTo>
                    <a:pt x="5086239" y="0"/>
                  </a:lnTo>
                  <a:lnTo>
                    <a:pt x="5218286" y="98136"/>
                  </a:lnTo>
                  <a:cubicBezTo>
                    <a:pt x="6238934" y="941668"/>
                    <a:pt x="6909983" y="2370171"/>
                    <a:pt x="6909983" y="3990408"/>
                  </a:cubicBezTo>
                  <a:cubicBezTo>
                    <a:pt x="6909983" y="5205586"/>
                    <a:pt x="6532519" y="6312914"/>
                    <a:pt x="5913200" y="7146493"/>
                  </a:cubicBezTo>
                  <a:lnTo>
                    <a:pt x="5882337" y="7186094"/>
                  </a:lnTo>
                  <a:lnTo>
                    <a:pt x="2874699" y="857470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0" name="任意多边形: 形状 9"/>
            <p:cNvSpPr/>
            <p:nvPr/>
          </p:nvSpPr>
          <p:spPr>
            <a:xfrm rot="1486949">
              <a:off x="-1147290" y="-1004432"/>
              <a:ext cx="6803194" cy="8473474"/>
            </a:xfrm>
            <a:custGeom>
              <a:avLst/>
              <a:gdLst>
                <a:gd name="connsiteX0" fmla="*/ 0 w 6803194"/>
                <a:gd name="connsiteY0" fmla="*/ 2247057 h 8473474"/>
                <a:gd name="connsiteX1" fmla="*/ 4866985 w 6803194"/>
                <a:gd name="connsiteY1" fmla="*/ 0 h 8473474"/>
                <a:gd name="connsiteX2" fmla="*/ 5062929 w 6803194"/>
                <a:gd name="connsiteY2" fmla="*/ 141559 h 8473474"/>
                <a:gd name="connsiteX3" fmla="*/ 6803194 w 6803194"/>
                <a:gd name="connsiteY3" fmla="*/ 4033831 h 8473474"/>
                <a:gd name="connsiteX4" fmla="*/ 5901855 w 6803194"/>
                <a:gd name="connsiteY4" fmla="*/ 7019600 h 8473474"/>
                <a:gd name="connsiteX5" fmla="*/ 5840114 w 6803194"/>
                <a:gd name="connsiteY5" fmla="*/ 7104360 h 8473474"/>
                <a:gd name="connsiteX6" fmla="*/ 2874699 w 6803194"/>
                <a:gd name="connsiteY6" fmla="*/ 8473474 h 8473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03194" h="8473474">
                  <a:moveTo>
                    <a:pt x="0" y="2247057"/>
                  </a:moveTo>
                  <a:lnTo>
                    <a:pt x="4866985" y="0"/>
                  </a:lnTo>
                  <a:lnTo>
                    <a:pt x="5062929" y="141559"/>
                  </a:lnTo>
                  <a:cubicBezTo>
                    <a:pt x="6112880" y="985090"/>
                    <a:pt x="6803194" y="2413593"/>
                    <a:pt x="6803194" y="4033831"/>
                  </a:cubicBezTo>
                  <a:cubicBezTo>
                    <a:pt x="6803194" y="5167997"/>
                    <a:pt x="6464941" y="6208214"/>
                    <a:pt x="5901855" y="7019600"/>
                  </a:cubicBezTo>
                  <a:lnTo>
                    <a:pt x="5840114" y="7104360"/>
                  </a:lnTo>
                  <a:lnTo>
                    <a:pt x="2874699" y="8473474"/>
                  </a:lnTo>
                  <a:close/>
                </a:path>
              </a:pathLst>
            </a:custGeom>
            <a:gradFill flip="none" rotWithShape="1">
              <a:gsLst>
                <a:gs pos="100000">
                  <a:schemeClr val="accent1"/>
                </a:gs>
                <a:gs pos="0">
                  <a:schemeClr val="accent1">
                    <a:lumMod val="7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sp>
        <p:nvSpPr>
          <p:cNvPr id="11" name="文本框 10"/>
          <p:cNvSpPr txBox="1"/>
          <p:nvPr userDrawn="1"/>
        </p:nvSpPr>
        <p:spPr>
          <a:xfrm>
            <a:off x="7511970" y="-219919"/>
            <a:ext cx="184731" cy="369332"/>
          </a:xfrm>
          <a:prstGeom prst="rect">
            <a:avLst/>
          </a:prstGeom>
          <a:noFill/>
        </p:spPr>
        <p:txBody>
          <a:bodyPr wrap="none" rtlCol="0">
            <a:spAutoFit/>
          </a:bodyPr>
          <a:lstStyle/>
          <a:p>
            <a:endParaRPr lang="zh-CN" alt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过渡页">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531" y="-297"/>
            <a:ext cx="12193057" cy="6858594"/>
          </a:xfrm>
          <a:prstGeom prst="rect">
            <a:avLst/>
          </a:prstGeom>
        </p:spPr>
      </p:pic>
      <p:sp>
        <p:nvSpPr>
          <p:cNvPr id="8" name="矩形 7"/>
          <p:cNvSpPr/>
          <p:nvPr userDrawn="1"/>
        </p:nvSpPr>
        <p:spPr>
          <a:xfrm>
            <a:off x="666750" y="2625969"/>
            <a:ext cx="10858500" cy="3206433"/>
          </a:xfrm>
          <a:prstGeom prst="rect">
            <a:avLst/>
          </a:prstGeom>
          <a:gradFill>
            <a:gsLst>
              <a:gs pos="100000">
                <a:schemeClr val="accent1"/>
              </a:gs>
              <a:gs pos="0">
                <a:schemeClr val="accent1">
                  <a:lumMod val="7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userDrawn="1"/>
        </p:nvSpPr>
        <p:spPr>
          <a:xfrm>
            <a:off x="8356243" y="1399036"/>
            <a:ext cx="2642842" cy="264284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11" name="矩形 10"/>
          <p:cNvSpPr/>
          <p:nvPr userDrawn="1"/>
        </p:nvSpPr>
        <p:spPr>
          <a:xfrm flipV="1">
            <a:off x="8267675" y="1304548"/>
            <a:ext cx="2642842" cy="2642842"/>
          </a:xfrm>
          <a:prstGeom prst="rect">
            <a:avLst/>
          </a:prstGeom>
          <a:blipFill>
            <a:blip r:embed="rId4"/>
            <a:srcRect/>
            <a:stretch>
              <a:fillRect l="-39021" r="-3902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userDrawn="1"/>
        </p:nvSpPr>
        <p:spPr>
          <a:xfrm>
            <a:off x="408710" y="737173"/>
            <a:ext cx="7601376" cy="3154710"/>
          </a:xfrm>
          <a:prstGeom prst="rect">
            <a:avLst/>
          </a:prstGeom>
          <a:noFill/>
        </p:spPr>
        <p:txBody>
          <a:bodyPr wrap="none" rtlCol="0">
            <a:spAutoFit/>
          </a:bodyPr>
          <a:lstStyle/>
          <a:p>
            <a:r>
              <a:rPr lang="en-US" altLang="zh-CN" sz="19900" dirty="0">
                <a:gradFill flip="none" rotWithShape="1">
                  <a:gsLst>
                    <a:gs pos="64000">
                      <a:schemeClr val="accent1">
                        <a:alpha val="0"/>
                      </a:schemeClr>
                    </a:gs>
                    <a:gs pos="0">
                      <a:schemeClr val="accent1">
                        <a:alpha val="17000"/>
                      </a:schemeClr>
                    </a:gs>
                    <a:gs pos="60000">
                      <a:schemeClr val="accent1">
                        <a:lumMod val="75000"/>
                        <a:alpha val="3000"/>
                      </a:schemeClr>
                    </a:gs>
                  </a:gsLst>
                  <a:lin ang="5400000" scaled="1"/>
                  <a:tileRect/>
                </a:gradFill>
                <a:latin typeface="+mj-lt"/>
              </a:rPr>
              <a:t>PART</a:t>
            </a:r>
            <a:endParaRPr lang="zh-CN" altLang="en-US" sz="19900" dirty="0">
              <a:gradFill flip="none" rotWithShape="1">
                <a:gsLst>
                  <a:gs pos="64000">
                    <a:schemeClr val="accent1">
                      <a:alpha val="0"/>
                    </a:schemeClr>
                  </a:gs>
                  <a:gs pos="0">
                    <a:schemeClr val="accent1">
                      <a:alpha val="17000"/>
                    </a:schemeClr>
                  </a:gs>
                  <a:gs pos="60000">
                    <a:schemeClr val="accent1">
                      <a:lumMod val="75000"/>
                      <a:alpha val="3000"/>
                    </a:schemeClr>
                  </a:gs>
                </a:gsLst>
                <a:lin ang="5400000" scaled="1"/>
                <a:tileRect/>
              </a:gradFill>
              <a:latin typeface="+mj-lt"/>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内容页">
    <p:spTree>
      <p:nvGrpSpPr>
        <p:cNvPr id="1" name=""/>
        <p:cNvGrpSpPr/>
        <p:nvPr/>
      </p:nvGrpSpPr>
      <p:grpSpPr>
        <a:xfrm>
          <a:off x="0" y="0"/>
          <a:ext cx="0" cy="0"/>
          <a:chOff x="0" y="0"/>
          <a:chExt cx="0" cy="0"/>
        </a:xfrm>
      </p:grpSpPr>
      <p:pic>
        <p:nvPicPr>
          <p:cNvPr id="8" name="图片 7" descr="背景图案&#10;&#10;描述已自动生成"/>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9" name="组合 8"/>
          <p:cNvGrpSpPr/>
          <p:nvPr userDrawn="1"/>
        </p:nvGrpSpPr>
        <p:grpSpPr>
          <a:xfrm>
            <a:off x="987275" y="576421"/>
            <a:ext cx="1435049" cy="904558"/>
            <a:chOff x="660400" y="459740"/>
            <a:chExt cx="1435049" cy="904558"/>
          </a:xfrm>
        </p:grpSpPr>
        <p:sp>
          <p:nvSpPr>
            <p:cNvPr id="11" name="任意多边形: 形状 10"/>
            <p:cNvSpPr/>
            <p:nvPr/>
          </p:nvSpPr>
          <p:spPr>
            <a:xfrm>
              <a:off x="660400" y="459740"/>
              <a:ext cx="1007745" cy="904558"/>
            </a:xfrm>
            <a:custGeom>
              <a:avLst/>
              <a:gdLst>
                <a:gd name="connsiteX0" fmla="*/ 0 w 1007745"/>
                <a:gd name="connsiteY0" fmla="*/ 0 h 904558"/>
                <a:gd name="connsiteX1" fmla="*/ 1007745 w 1007745"/>
                <a:gd name="connsiteY1" fmla="*/ 0 h 904558"/>
                <a:gd name="connsiteX2" fmla="*/ 1007745 w 1007745"/>
                <a:gd name="connsiteY2" fmla="*/ 130810 h 904558"/>
                <a:gd name="connsiteX3" fmla="*/ 995135 w 1007745"/>
                <a:gd name="connsiteY3" fmla="*/ 130810 h 904558"/>
                <a:gd name="connsiteX4" fmla="*/ 995135 w 1007745"/>
                <a:gd name="connsiteY4" fmla="*/ 12610 h 904558"/>
                <a:gd name="connsiteX5" fmla="*/ 12610 w 1007745"/>
                <a:gd name="connsiteY5" fmla="*/ 12610 h 904558"/>
                <a:gd name="connsiteX6" fmla="*/ 12610 w 1007745"/>
                <a:gd name="connsiteY6" fmla="*/ 891948 h 904558"/>
                <a:gd name="connsiteX7" fmla="*/ 995135 w 1007745"/>
                <a:gd name="connsiteY7" fmla="*/ 891948 h 904558"/>
                <a:gd name="connsiteX8" fmla="*/ 995135 w 1007745"/>
                <a:gd name="connsiteY8" fmla="*/ 810895 h 904558"/>
                <a:gd name="connsiteX9" fmla="*/ 1007745 w 1007745"/>
                <a:gd name="connsiteY9" fmla="*/ 810895 h 904558"/>
                <a:gd name="connsiteX10" fmla="*/ 1007745 w 1007745"/>
                <a:gd name="connsiteY10" fmla="*/ 904558 h 904558"/>
                <a:gd name="connsiteX11" fmla="*/ 0 w 1007745"/>
                <a:gd name="connsiteY11" fmla="*/ 904558 h 904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07745" h="904558">
                  <a:moveTo>
                    <a:pt x="0" y="0"/>
                  </a:moveTo>
                  <a:lnTo>
                    <a:pt x="1007745" y="0"/>
                  </a:lnTo>
                  <a:lnTo>
                    <a:pt x="1007745" y="130810"/>
                  </a:lnTo>
                  <a:lnTo>
                    <a:pt x="995135" y="130810"/>
                  </a:lnTo>
                  <a:lnTo>
                    <a:pt x="995135" y="12610"/>
                  </a:lnTo>
                  <a:lnTo>
                    <a:pt x="12610" y="12610"/>
                  </a:lnTo>
                  <a:lnTo>
                    <a:pt x="12610" y="891948"/>
                  </a:lnTo>
                  <a:lnTo>
                    <a:pt x="995135" y="891948"/>
                  </a:lnTo>
                  <a:lnTo>
                    <a:pt x="995135" y="810895"/>
                  </a:lnTo>
                  <a:lnTo>
                    <a:pt x="1007745" y="810895"/>
                  </a:lnTo>
                  <a:lnTo>
                    <a:pt x="1007745" y="904558"/>
                  </a:lnTo>
                  <a:lnTo>
                    <a:pt x="0" y="904558"/>
                  </a:lnTo>
                  <a:close/>
                </a:path>
              </a:pathLst>
            </a:custGeom>
            <a:gradFill flip="none" rotWithShape="1">
              <a:gsLst>
                <a:gs pos="100000">
                  <a:schemeClr val="accent1"/>
                </a:gs>
                <a:gs pos="0">
                  <a:schemeClr val="accent1">
                    <a:lumMod val="7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solidFill>
              </a:endParaRPr>
            </a:p>
          </p:txBody>
        </p:sp>
        <p:sp>
          <p:nvSpPr>
            <p:cNvPr id="12" name="文本框 11"/>
            <p:cNvSpPr txBox="1"/>
            <p:nvPr/>
          </p:nvSpPr>
          <p:spPr>
            <a:xfrm>
              <a:off x="737064" y="542115"/>
              <a:ext cx="1358385" cy="307777"/>
            </a:xfrm>
            <a:prstGeom prst="rect">
              <a:avLst/>
            </a:prstGeom>
            <a:noFill/>
          </p:spPr>
          <p:txBody>
            <a:bodyPr wrap="none" rtlCol="0">
              <a:spAutoFit/>
            </a:bodyPr>
            <a:lstStyle/>
            <a:p>
              <a:r>
                <a:rPr lang="en-US" altLang="zh-CN" sz="1400" dirty="0">
                  <a:latin typeface="+mj-lt"/>
                </a:rPr>
                <a:t>Work report</a:t>
              </a:r>
              <a:endParaRPr lang="zh-CN" altLang="en-US" sz="1400" dirty="0">
                <a:latin typeface="+mj-lt"/>
              </a:endParaRPr>
            </a:p>
          </p:txBody>
        </p:sp>
      </p:grpSp>
      <p:grpSp>
        <p:nvGrpSpPr>
          <p:cNvPr id="13" name="组合 12"/>
          <p:cNvGrpSpPr/>
          <p:nvPr userDrawn="1"/>
        </p:nvGrpSpPr>
        <p:grpSpPr>
          <a:xfrm>
            <a:off x="10922722" y="989433"/>
            <a:ext cx="428861" cy="428861"/>
            <a:chOff x="10913630" y="820437"/>
            <a:chExt cx="428861" cy="428861"/>
          </a:xfrm>
        </p:grpSpPr>
        <p:sp>
          <p:nvSpPr>
            <p:cNvPr id="14" name="椭圆 13"/>
            <p:cNvSpPr/>
            <p:nvPr/>
          </p:nvSpPr>
          <p:spPr>
            <a:xfrm>
              <a:off x="10913630" y="820437"/>
              <a:ext cx="428861" cy="428861"/>
            </a:xfrm>
            <a:prstGeom prst="ellipse">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任意多边形: 形状 14"/>
            <p:cNvSpPr/>
            <p:nvPr/>
          </p:nvSpPr>
          <p:spPr>
            <a:xfrm rot="13500000">
              <a:off x="11070018" y="967670"/>
              <a:ext cx="120267" cy="106821"/>
            </a:xfrm>
            <a:custGeom>
              <a:avLst/>
              <a:gdLst>
                <a:gd name="connsiteX0" fmla="*/ 120267 w 120267"/>
                <a:gd name="connsiteY0" fmla="*/ 23593 h 106821"/>
                <a:gd name="connsiteX1" fmla="*/ 120265 w 120267"/>
                <a:gd name="connsiteY1" fmla="*/ 23593 h 106821"/>
                <a:gd name="connsiteX2" fmla="*/ 115056 w 120267"/>
                <a:gd name="connsiteY2" fmla="*/ 18384 h 106821"/>
                <a:gd name="connsiteX3" fmla="*/ 106821 w 120267"/>
                <a:gd name="connsiteY3" fmla="*/ 10149 h 106821"/>
                <a:gd name="connsiteX4" fmla="*/ 10147 w 120267"/>
                <a:gd name="connsiteY4" fmla="*/ 10149 h 106821"/>
                <a:gd name="connsiteX5" fmla="*/ 10147 w 120267"/>
                <a:gd name="connsiteY5" fmla="*/ 106821 h 106821"/>
                <a:gd name="connsiteX6" fmla="*/ 8235 w 120267"/>
                <a:gd name="connsiteY6" fmla="*/ 104909 h 106821"/>
                <a:gd name="connsiteX7" fmla="*/ 0 w 120267"/>
                <a:gd name="connsiteY7" fmla="*/ 96674 h 106821"/>
                <a:gd name="connsiteX8" fmla="*/ 0 w 120267"/>
                <a:gd name="connsiteY8" fmla="*/ 0 h 106821"/>
                <a:gd name="connsiteX9" fmla="*/ 96674 w 120267"/>
                <a:gd name="connsiteY9" fmla="*/ 0 h 106821"/>
                <a:gd name="connsiteX10" fmla="*/ 104909 w 120267"/>
                <a:gd name="connsiteY10" fmla="*/ 8235 h 106821"/>
                <a:gd name="connsiteX11" fmla="*/ 112032 w 120267"/>
                <a:gd name="connsiteY11" fmla="*/ 15358 h 106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0267" h="106821">
                  <a:moveTo>
                    <a:pt x="120267" y="23593"/>
                  </a:moveTo>
                  <a:lnTo>
                    <a:pt x="120265" y="23593"/>
                  </a:lnTo>
                  <a:lnTo>
                    <a:pt x="115056" y="18384"/>
                  </a:lnTo>
                  <a:lnTo>
                    <a:pt x="106821" y="10149"/>
                  </a:lnTo>
                  <a:lnTo>
                    <a:pt x="10147" y="10149"/>
                  </a:lnTo>
                  <a:lnTo>
                    <a:pt x="10147" y="106821"/>
                  </a:lnTo>
                  <a:lnTo>
                    <a:pt x="8235" y="104909"/>
                  </a:lnTo>
                  <a:lnTo>
                    <a:pt x="0" y="96674"/>
                  </a:lnTo>
                  <a:lnTo>
                    <a:pt x="0" y="0"/>
                  </a:lnTo>
                  <a:lnTo>
                    <a:pt x="96674" y="0"/>
                  </a:lnTo>
                  <a:lnTo>
                    <a:pt x="104909" y="8235"/>
                  </a:lnTo>
                  <a:lnTo>
                    <a:pt x="112032" y="15358"/>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2" name="组合 1"/>
          <p:cNvGrpSpPr/>
          <p:nvPr userDrawn="1"/>
        </p:nvGrpSpPr>
        <p:grpSpPr>
          <a:xfrm>
            <a:off x="9713992" y="6252681"/>
            <a:ext cx="2020765" cy="342900"/>
            <a:chOff x="10001983" y="259373"/>
            <a:chExt cx="2020765" cy="342900"/>
          </a:xfrm>
        </p:grpSpPr>
        <p:pic>
          <p:nvPicPr>
            <p:cNvPr id="3" name="图片 2" descr="说明: 4"/>
            <p:cNvPicPr/>
            <p:nvPr userDrawn="1"/>
          </p:nvPicPr>
          <p:blipFill>
            <a:blip r:embed="rId3"/>
            <a:srcRect/>
            <a:stretch>
              <a:fillRect/>
            </a:stretch>
          </p:blipFill>
          <p:spPr bwMode="auto">
            <a:xfrm>
              <a:off x="10403498" y="259373"/>
              <a:ext cx="1619250" cy="342900"/>
            </a:xfrm>
            <a:prstGeom prst="rect">
              <a:avLst/>
            </a:prstGeom>
            <a:noFill/>
            <a:ln w="9525">
              <a:noFill/>
              <a:miter lim="800000"/>
              <a:headEnd/>
              <a:tailEnd/>
            </a:ln>
          </p:spPr>
        </p:pic>
        <p:pic>
          <p:nvPicPr>
            <p:cNvPr id="4" name="图片 3"/>
            <p:cNvPicPr/>
            <p:nvPr userDrawn="1"/>
          </p:nvPicPr>
          <p:blipFill>
            <a:blip r:embed="rId4"/>
            <a:srcRect/>
            <a:stretch>
              <a:fillRect/>
            </a:stretch>
          </p:blipFill>
          <p:spPr bwMode="auto">
            <a:xfrm>
              <a:off x="10001983" y="268898"/>
              <a:ext cx="342900" cy="333375"/>
            </a:xfrm>
            <a:prstGeom prst="rect">
              <a:avLst/>
            </a:prstGeom>
            <a:noFill/>
            <a:ln w="9525">
              <a:noFill/>
              <a:miter lim="800000"/>
              <a:headEnd/>
              <a:tailEnd/>
            </a:ln>
          </p:spPr>
        </p:pic>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空白页">
    <p:spTree>
      <p:nvGrpSpPr>
        <p:cNvPr id="1" name=""/>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showMasterSp="0">
  <p:cSld name="标题幻灯片">
    <p:spTree>
      <p:nvGrpSpPr>
        <p:cNvPr id="1" name=""/>
        <p:cNvGrpSpPr/>
        <p:nvPr/>
      </p:nvGrpSpPr>
      <p:grpSpPr>
        <a:xfrm>
          <a:off x="0" y="0"/>
          <a:ext cx="0" cy="0"/>
          <a:chOff x="0" y="0"/>
          <a:chExt cx="0" cy="0"/>
        </a:xfrm>
      </p:grpSpPr>
      <p:sp>
        <p:nvSpPr>
          <p:cNvPr id="10" name="直角三角形 9"/>
          <p:cNvSpPr/>
          <p:nvPr/>
        </p:nvSpPr>
        <p:spPr>
          <a:xfrm>
            <a:off x="-2" y="4664147"/>
            <a:ext cx="12201452"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9" name="标题 8"/>
          <p:cNvSpPr>
            <a:spLocks noGrp="1"/>
          </p:cNvSpPr>
          <p:nvPr>
            <p:ph type="ctrTitle"/>
          </p:nvPr>
        </p:nvSpPr>
        <p:spPr>
          <a:xfrm>
            <a:off x="914400" y="1752602"/>
            <a:ext cx="103632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lstStyle>
          <a:p>
            <a:r>
              <a:rPr kumimoji="0" lang="zh-CN" altLang="en-US"/>
              <a:t>单击此处编辑母版标题样式</a:t>
            </a:r>
            <a:endParaRPr kumimoji="0" lang="en-US"/>
          </a:p>
        </p:txBody>
      </p:sp>
      <p:sp>
        <p:nvSpPr>
          <p:cNvPr id="17" name="副标题 16"/>
          <p:cNvSpPr>
            <a:spLocks noGrp="1"/>
          </p:cNvSpPr>
          <p:nvPr>
            <p:ph type="subTitle" idx="1"/>
          </p:nvPr>
        </p:nvSpPr>
        <p:spPr>
          <a:xfrm>
            <a:off x="914400" y="3611607"/>
            <a:ext cx="10363200" cy="480131"/>
          </a:xfrm>
        </p:spPr>
        <p:txBody>
          <a:bodyPr lIns="45720" rIns="45720"/>
          <a:lstStyle>
            <a:lvl1pPr marL="0" marR="64135"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zh-CN" altLang="en-US"/>
              <a:t>单击此处编辑母版副标题样式</a:t>
            </a:r>
            <a:endParaRPr kumimoji="0" lang="en-US"/>
          </a:p>
        </p:txBody>
      </p:sp>
      <p:grpSp>
        <p:nvGrpSpPr>
          <p:cNvPr id="2" name="组合 1"/>
          <p:cNvGrpSpPr/>
          <p:nvPr/>
        </p:nvGrpSpPr>
        <p:grpSpPr>
          <a:xfrm>
            <a:off x="-5019" y="4953000"/>
            <a:ext cx="12197020" cy="1912088"/>
            <a:chOff x="-3765" y="4832896"/>
            <a:chExt cx="9147765" cy="2032192"/>
          </a:xfrm>
        </p:grpSpPr>
        <p:sp>
          <p:nvSpPr>
            <p:cNvPr id="7" name="任意多边形 6"/>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8" name="任意多边形 7"/>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1" name="任意多边形 10"/>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sz="1800"/>
            </a:p>
          </p:txBody>
        </p:sp>
        <p:cxnSp>
          <p:nvCxnSpPr>
            <p:cNvPr id="12" name="直接连接符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日期占位符 29"/>
          <p:cNvSpPr>
            <a:spLocks noGrp="1"/>
          </p:cNvSpPr>
          <p:nvPr>
            <p:ph type="dt" sz="half" idx="10"/>
          </p:nvPr>
        </p:nvSpPr>
        <p:spPr>
          <a:xfrm>
            <a:off x="838200" y="6400413"/>
            <a:ext cx="2743200" cy="276999"/>
          </a:xfrm>
        </p:spPr>
        <p:txBody>
          <a:bodyPr/>
          <a:lstStyle>
            <a:lvl1pPr>
              <a:defRPr>
                <a:solidFill>
                  <a:srgbClr val="FFFFFF"/>
                </a:solidFill>
              </a:defRPr>
            </a:lvl1pPr>
          </a:lstStyle>
          <a:p>
            <a:pPr>
              <a:defRPr/>
            </a:pPr>
            <a:r>
              <a:rPr lang="zh-CN" altLang="en-US"/>
              <a:t>©Copyright Xinjun Mao</a:t>
            </a:r>
            <a:endParaRPr lang="en-US" altLang="zh-CN"/>
          </a:p>
        </p:txBody>
      </p:sp>
      <p:sp>
        <p:nvSpPr>
          <p:cNvPr id="19" name="页脚占位符 18"/>
          <p:cNvSpPr>
            <a:spLocks noGrp="1"/>
          </p:cNvSpPr>
          <p:nvPr>
            <p:ph type="ftr" sz="quarter" idx="11"/>
          </p:nvPr>
        </p:nvSpPr>
        <p:spPr>
          <a:xfrm>
            <a:off x="4038600" y="6400413"/>
            <a:ext cx="4114800" cy="276999"/>
          </a:xfrm>
        </p:spPr>
        <p:txBody>
          <a:bodyPr/>
          <a:lstStyle>
            <a:lvl1pPr>
              <a:defRPr>
                <a:solidFill>
                  <a:schemeClr val="accent1">
                    <a:tint val="20000"/>
                  </a:schemeClr>
                </a:solidFill>
              </a:defRPr>
            </a:lvl1pPr>
          </a:lstStyle>
          <a:p>
            <a:pPr>
              <a:defRPr/>
            </a:pPr>
            <a:endParaRPr lang="en-US" altLang="zh-CN"/>
          </a:p>
        </p:txBody>
      </p:sp>
      <p:sp>
        <p:nvSpPr>
          <p:cNvPr id="27" name="灯片编号占位符 26"/>
          <p:cNvSpPr>
            <a:spLocks noGrp="1"/>
          </p:cNvSpPr>
          <p:nvPr>
            <p:ph type="sldNum" sz="quarter" idx="12"/>
          </p:nvPr>
        </p:nvSpPr>
        <p:spPr>
          <a:xfrm>
            <a:off x="8610600" y="6400413"/>
            <a:ext cx="2743200" cy="276999"/>
          </a:xfrm>
        </p:spPr>
        <p:txBody>
          <a:bodyPr/>
          <a:lstStyle>
            <a:lvl1pPr>
              <a:defRPr>
                <a:solidFill>
                  <a:srgbClr val="FFFFFF"/>
                </a:solidFill>
              </a:defRPr>
            </a:lvl1pPr>
          </a:lstStyle>
          <a:p>
            <a:pPr>
              <a:defRPr/>
            </a:pPr>
            <a:fld id="{F86AB41F-CAC1-4232-8954-A49D2EE7F6D8}" type="slidenum">
              <a:rPr lang="zh-CN" altLang="en-US" smtClean="0"/>
            </a:fld>
            <a:endParaRPr lang="en-US" alt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838200" y="1825625"/>
            <a:ext cx="10515600" cy="1844608"/>
          </a:xfrm>
        </p:spPr>
        <p:txBody>
          <a:bodyPr/>
          <a:lstStyle>
            <a:lvl1pPr>
              <a:defRPr b="1">
                <a:solidFill>
                  <a:schemeClr val="tx1">
                    <a:lumMod val="95000"/>
                    <a:lumOff val="5000"/>
                  </a:schemeClr>
                </a:solidFill>
                <a:latin typeface="微软雅黑" panose="020B0503020204020204" pitchFamily="34" charset="-122"/>
                <a:ea typeface="微软雅黑" panose="020B0503020204020204" pitchFamily="34" charset="-122"/>
              </a:defRPr>
            </a:lvl1pPr>
            <a:lvl2pPr>
              <a:defRPr>
                <a:solidFill>
                  <a:schemeClr val="tx1">
                    <a:lumMod val="95000"/>
                    <a:lumOff val="5000"/>
                  </a:schemeClr>
                </a:solidFill>
                <a:latin typeface="微软雅黑" panose="020B0503020204020204" pitchFamily="34" charset="-122"/>
                <a:ea typeface="微软雅黑" panose="020B0503020204020204" pitchFamily="34" charset="-122"/>
              </a:defRPr>
            </a:lvl2pPr>
            <a:lvl3pPr>
              <a:defRPr>
                <a:solidFill>
                  <a:schemeClr val="tx1">
                    <a:lumMod val="95000"/>
                    <a:lumOff val="5000"/>
                  </a:schemeClr>
                </a:solidFill>
                <a:latin typeface="微软雅黑" panose="020B0503020204020204" pitchFamily="34" charset="-122"/>
                <a:ea typeface="微软雅黑" panose="020B0503020204020204" pitchFamily="34" charset="-122"/>
              </a:defRPr>
            </a:lvl3pPr>
            <a:lvl4pPr>
              <a:defRPr>
                <a:solidFill>
                  <a:schemeClr val="tx1">
                    <a:lumMod val="95000"/>
                    <a:lumOff val="5000"/>
                  </a:schemeClr>
                </a:solidFill>
                <a:latin typeface="微软雅黑" panose="020B0503020204020204" pitchFamily="34" charset="-122"/>
                <a:ea typeface="微软雅黑" panose="020B0503020204020204" pitchFamily="34" charset="-122"/>
              </a:defRPr>
            </a:lvl4pPr>
            <a:lvl5pPr>
              <a:defRPr>
                <a:solidFill>
                  <a:schemeClr val="tx1">
                    <a:lumMod val="95000"/>
                    <a:lumOff val="5000"/>
                  </a:schemeClr>
                </a:solidFill>
                <a:latin typeface="微软雅黑" panose="020B0503020204020204" pitchFamily="34" charset="-122"/>
                <a:ea typeface="微软雅黑" panose="020B0503020204020204" pitchFamily="34" charset="-122"/>
              </a:defRPr>
            </a:lvl5pPr>
          </a:lstStyle>
          <a:p>
            <a:pPr lvl="0" eaLnBrk="1" latinLnBrk="0" hangingPunct="1"/>
            <a:r>
              <a:rPr lang="zh-CN" altLang="en-US" dirty="0"/>
              <a:t>单击此处编辑母版文本样式</a:t>
            </a:r>
            <a:endParaRPr lang="zh-CN" altLang="en-US" dirty="0"/>
          </a:p>
          <a:p>
            <a:pPr lvl="1" eaLnBrk="1" latinLnBrk="0" hangingPunct="1"/>
            <a:r>
              <a:rPr lang="zh-CN" altLang="en-US" dirty="0"/>
              <a:t>第二级</a:t>
            </a:r>
            <a:endParaRPr lang="zh-CN" altLang="en-US" dirty="0"/>
          </a:p>
          <a:p>
            <a:pPr lvl="2" eaLnBrk="1" latinLnBrk="0" hangingPunct="1"/>
            <a:r>
              <a:rPr lang="zh-CN" altLang="en-US" dirty="0"/>
              <a:t>第三级</a:t>
            </a:r>
            <a:endParaRPr lang="zh-CN" altLang="en-US" dirty="0"/>
          </a:p>
          <a:p>
            <a:pPr lvl="3" eaLnBrk="1" latinLnBrk="0" hangingPunct="1"/>
            <a:r>
              <a:rPr lang="zh-CN" altLang="en-US" dirty="0"/>
              <a:t>第四级</a:t>
            </a:r>
            <a:endParaRPr lang="zh-CN" altLang="en-US" dirty="0"/>
          </a:p>
          <a:p>
            <a:pPr lvl="4" eaLnBrk="1" latinLnBrk="0" hangingPunct="1"/>
            <a:r>
              <a:rPr lang="zh-CN" altLang="en-US" dirty="0"/>
              <a:t>第五级</a:t>
            </a:r>
            <a:endParaRPr kumimoji="0" lang="en-US" dirty="0"/>
          </a:p>
        </p:txBody>
      </p:sp>
      <p:sp>
        <p:nvSpPr>
          <p:cNvPr id="4" name="日期占位符 3"/>
          <p:cNvSpPr>
            <a:spLocks noGrp="1"/>
          </p:cNvSpPr>
          <p:nvPr>
            <p:ph type="dt" sz="half" idx="10"/>
          </p:nvPr>
        </p:nvSpPr>
        <p:spPr>
          <a:xfrm>
            <a:off x="8592277" y="6452324"/>
            <a:ext cx="2560320" cy="276999"/>
          </a:xfrm>
        </p:spPr>
        <p:txBody>
          <a:bodyPr/>
          <a:lstStyle>
            <a:lvl1pPr>
              <a:defRPr b="1">
                <a:latin typeface="Times New Roman" panose="02020603050405020304" pitchFamily="18" charset="0"/>
                <a:cs typeface="Times New Roman" panose="02020603050405020304" pitchFamily="18" charset="0"/>
              </a:defRPr>
            </a:lvl1pPr>
          </a:lstStyle>
          <a:p>
            <a:pPr>
              <a:defRPr/>
            </a:pPr>
            <a:r>
              <a:rPr lang="zh-CN" altLang="en-US"/>
              <a:t>©Copyright Xinjun Mao</a:t>
            </a:r>
            <a:endParaRPr lang="en-US" altLang="zh-CN"/>
          </a:p>
        </p:txBody>
      </p:sp>
      <p:sp>
        <p:nvSpPr>
          <p:cNvPr id="5" name="页脚占位符 4"/>
          <p:cNvSpPr>
            <a:spLocks noGrp="1"/>
          </p:cNvSpPr>
          <p:nvPr>
            <p:ph type="ftr" sz="quarter" idx="11"/>
          </p:nvPr>
        </p:nvSpPr>
        <p:spPr>
          <a:xfrm>
            <a:off x="5423926" y="6452008"/>
            <a:ext cx="3134241" cy="276999"/>
          </a:xfrm>
        </p:spPr>
        <p:txBody>
          <a:bodyPr/>
          <a:lstStyle/>
          <a:p>
            <a:pPr>
              <a:defRPr/>
            </a:pPr>
            <a:endParaRPr lang="en-US" altLang="zh-CN"/>
          </a:p>
        </p:txBody>
      </p:sp>
      <p:sp>
        <p:nvSpPr>
          <p:cNvPr id="6" name="灯片编号占位符 5"/>
          <p:cNvSpPr>
            <a:spLocks noGrp="1"/>
          </p:cNvSpPr>
          <p:nvPr>
            <p:ph type="sldNum" sz="quarter" idx="12"/>
          </p:nvPr>
        </p:nvSpPr>
        <p:spPr>
          <a:xfrm>
            <a:off x="11184565" y="6452008"/>
            <a:ext cx="832811" cy="276999"/>
          </a:xfrm>
        </p:spPr>
        <p:txBody>
          <a:bodyPr/>
          <a:lstStyle>
            <a:lvl1pPr>
              <a:defRPr b="1">
                <a:latin typeface="Times New Roman" panose="02020603050405020304" pitchFamily="18" charset="0"/>
                <a:cs typeface="Times New Roman" panose="02020603050405020304" pitchFamily="18" charset="0"/>
              </a:defRPr>
            </a:lvl1pPr>
          </a:lstStyle>
          <a:p>
            <a:pPr>
              <a:defRPr/>
            </a:pPr>
            <a:fld id="{77E88AF7-5153-4875-A5A7-0323E1DC4585}" type="slidenum">
              <a:rPr lang="zh-CN" altLang="en-US" smtClean="0"/>
            </a:fld>
            <a:endParaRPr lang="en-US" altLang="zh-CN"/>
          </a:p>
        </p:txBody>
      </p:sp>
      <p:sp>
        <p:nvSpPr>
          <p:cNvPr id="7" name="标题 6"/>
          <p:cNvSpPr>
            <a:spLocks noGrp="1"/>
          </p:cNvSpPr>
          <p:nvPr>
            <p:ph type="title"/>
          </p:nvPr>
        </p:nvSpPr>
        <p:spPr>
          <a:xfrm>
            <a:off x="838200" y="677041"/>
            <a:ext cx="10515600" cy="701731"/>
          </a:xfrm>
        </p:spPr>
        <p:txBody>
          <a:bodyPr rtlCol="0"/>
          <a:lstStyle>
            <a:lvl1pPr>
              <a:defRPr>
                <a:solidFill>
                  <a:schemeClr val="tx1">
                    <a:lumMod val="95000"/>
                    <a:lumOff val="5000"/>
                  </a:schemeClr>
                </a:solidFill>
                <a:latin typeface="微软雅黑" panose="020B0503020204020204" pitchFamily="34" charset="-122"/>
                <a:ea typeface="微软雅黑" panose="020B0503020204020204" pitchFamily="34" charset="-122"/>
              </a:defRPr>
            </a:lvl1pPr>
          </a:lstStyle>
          <a:p>
            <a:r>
              <a:rPr kumimoji="0" lang="zh-CN" altLang="en-US" dirty="0"/>
              <a:t>单击此处编辑母版标题样式</a:t>
            </a:r>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sp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sp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spAutoFit/>
          </a:bodyPr>
          <a:lstStyle>
            <a:lvl1pPr algn="l">
              <a:defRPr sz="1200">
                <a:solidFill>
                  <a:schemeClr val="tx1">
                    <a:tint val="75000"/>
                  </a:schemeClr>
                </a:solidFill>
              </a:defRPr>
            </a:lvl1pPr>
          </a:lstStyle>
          <a:p>
            <a:fld id="{658FBD9E-AB09-417E-A78E-EBA5D0816614}"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spAutoFit/>
          </a:bodyP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spAutoFit/>
          </a:bodyPr>
          <a:lstStyle>
            <a:lvl1pPr algn="r">
              <a:defRPr sz="1200">
                <a:solidFill>
                  <a:schemeClr val="tx1">
                    <a:tint val="75000"/>
                  </a:schemeClr>
                </a:solidFill>
              </a:defRPr>
            </a:lvl1pPr>
          </a:lstStyle>
          <a:p>
            <a:fld id="{0A762C5A-1C7E-4BE9-93D6-CA28F9251424}"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4" Type="http://schemas.openxmlformats.org/officeDocument/2006/relationships/slideLayout" Target="../slideLayouts/slideLayout3.xml"/><Relationship Id="rId3" Type="http://schemas.openxmlformats.org/officeDocument/2006/relationships/image" Target="../media/image11.jpeg"/><Relationship Id="rId2" Type="http://schemas.microsoft.com/office/2007/relationships/hdphoto" Target="../media/image3.wdp"/><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4.xml"/><Relationship Id="rId1" Type="http://schemas.openxmlformats.org/officeDocument/2006/relationships/image" Target="../media/image1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4.xml"/><Relationship Id="rId1" Type="http://schemas.openxmlformats.org/officeDocument/2006/relationships/image" Target="../media/image13.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14.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4.xml"/><Relationship Id="rId1" Type="http://schemas.openxmlformats.org/officeDocument/2006/relationships/image" Target="../media/image15.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4.xml"/><Relationship Id="rId1" Type="http://schemas.openxmlformats.org/officeDocument/2006/relationships/image" Target="../media/image16.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4.xml"/><Relationship Id="rId1" Type="http://schemas.openxmlformats.org/officeDocument/2006/relationships/image" Target="../media/image17.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4.xml"/><Relationship Id="rId1" Type="http://schemas.openxmlformats.org/officeDocument/2006/relationships/image" Target="../media/image18.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4.xml"/><Relationship Id="rId1" Type="http://schemas.openxmlformats.org/officeDocument/2006/relationships/image" Target="../media/image1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4.xml"/><Relationship Id="rId1" Type="http://schemas.openxmlformats.org/officeDocument/2006/relationships/image" Target="../media/image19.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4.xml"/><Relationship Id="rId1" Type="http://schemas.openxmlformats.org/officeDocument/2006/relationships/image" Target="../media/image20.png"/></Relationships>
</file>

<file path=ppt/slides/_rels/slide22.xml.rels><?xml version="1.0" encoding="UTF-8" standalone="yes"?>
<Relationships xmlns="http://schemas.openxmlformats.org/package/2006/relationships"><Relationship Id="rId4" Type="http://schemas.openxmlformats.org/officeDocument/2006/relationships/notesSlide" Target="../notesSlides/notesSlide16.xml"/><Relationship Id="rId3" Type="http://schemas.openxmlformats.org/officeDocument/2006/relationships/slideLayout" Target="../slideLayouts/slideLayout4.xml"/><Relationship Id="rId2" Type="http://schemas.openxmlformats.org/officeDocument/2006/relationships/image" Target="../media/image22.png"/><Relationship Id="rId1" Type="http://schemas.openxmlformats.org/officeDocument/2006/relationships/image" Target="../media/image21.png"/></Relationships>
</file>

<file path=ppt/slides/_rels/slide23.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4.xml"/><Relationship Id="rId2" Type="http://schemas.openxmlformats.org/officeDocument/2006/relationships/image" Target="../media/image24.png"/><Relationship Id="rId1" Type="http://schemas.openxmlformats.org/officeDocument/2006/relationships/image" Target="../media/image23.png"/></Relationships>
</file>

<file path=ppt/slides/_rels/slide24.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4.xml"/><Relationship Id="rId2" Type="http://schemas.openxmlformats.org/officeDocument/2006/relationships/image" Target="../media/image26.png"/><Relationship Id="rId1" Type="http://schemas.openxmlformats.org/officeDocument/2006/relationships/image" Target="../media/image25.png"/></Relationships>
</file>

<file path=ppt/slides/_rels/slide25.xml.rels><?xml version="1.0" encoding="UTF-8" standalone="yes"?>
<Relationships xmlns="http://schemas.openxmlformats.org/package/2006/relationships"><Relationship Id="rId4" Type="http://schemas.openxmlformats.org/officeDocument/2006/relationships/notesSlide" Target="../notesSlides/notesSlide19.xml"/><Relationship Id="rId3" Type="http://schemas.openxmlformats.org/officeDocument/2006/relationships/slideLayout" Target="../slideLayouts/slideLayout4.xml"/><Relationship Id="rId2" Type="http://schemas.openxmlformats.org/officeDocument/2006/relationships/image" Target="../media/image28.png"/><Relationship Id="rId1" Type="http://schemas.openxmlformats.org/officeDocument/2006/relationships/image" Target="../media/image27.png"/></Relationships>
</file>

<file path=ppt/slides/_rels/slide26.xml.rels><?xml version="1.0" encoding="UTF-8" standalone="yes"?>
<Relationships xmlns="http://schemas.openxmlformats.org/package/2006/relationships"><Relationship Id="rId4" Type="http://schemas.openxmlformats.org/officeDocument/2006/relationships/notesSlide" Target="../notesSlides/notesSlide20.xml"/><Relationship Id="rId3" Type="http://schemas.openxmlformats.org/officeDocument/2006/relationships/slideLayout" Target="../slideLayouts/slideLayout4.xml"/><Relationship Id="rId2" Type="http://schemas.openxmlformats.org/officeDocument/2006/relationships/image" Target="../media/image30.png"/><Relationship Id="rId1" Type="http://schemas.openxmlformats.org/officeDocument/2006/relationships/image" Target="../media/image29.png"/></Relationships>
</file>

<file path=ppt/slides/_rels/slide27.xml.rels><?xml version="1.0" encoding="UTF-8" standalone="yes"?>
<Relationships xmlns="http://schemas.openxmlformats.org/package/2006/relationships"><Relationship Id="rId4" Type="http://schemas.openxmlformats.org/officeDocument/2006/relationships/notesSlide" Target="../notesSlides/notesSlide21.xml"/><Relationship Id="rId3" Type="http://schemas.openxmlformats.org/officeDocument/2006/relationships/slideLayout" Target="../slideLayouts/slideLayout4.xml"/><Relationship Id="rId2" Type="http://schemas.openxmlformats.org/officeDocument/2006/relationships/image" Target="../media/image32.png"/><Relationship Id="rId1" Type="http://schemas.openxmlformats.org/officeDocument/2006/relationships/image" Target="../media/image31.png"/></Relationships>
</file>

<file path=ppt/slides/_rels/slide28.xml.rels><?xml version="1.0" encoding="UTF-8" standalone="yes"?>
<Relationships xmlns="http://schemas.openxmlformats.org/package/2006/relationships"><Relationship Id="rId4" Type="http://schemas.openxmlformats.org/officeDocument/2006/relationships/notesSlide" Target="../notesSlides/notesSlide22.xml"/><Relationship Id="rId3" Type="http://schemas.openxmlformats.org/officeDocument/2006/relationships/slideLayout" Target="../slideLayouts/slideLayout4.xml"/><Relationship Id="rId2" Type="http://schemas.openxmlformats.org/officeDocument/2006/relationships/image" Target="../media/image34.png"/><Relationship Id="rId1" Type="http://schemas.openxmlformats.org/officeDocument/2006/relationships/image" Target="../media/image33.png"/></Relationships>
</file>

<file path=ppt/slides/_rels/slide29.xml.rels><?xml version="1.0" encoding="UTF-8" standalone="yes"?>
<Relationships xmlns="http://schemas.openxmlformats.org/package/2006/relationships"><Relationship Id="rId4" Type="http://schemas.openxmlformats.org/officeDocument/2006/relationships/notesSlide" Target="../notesSlides/notesSlide23.xml"/><Relationship Id="rId3" Type="http://schemas.openxmlformats.org/officeDocument/2006/relationships/slideLayout" Target="../slideLayouts/slideLayout4.xml"/><Relationship Id="rId2" Type="http://schemas.openxmlformats.org/officeDocument/2006/relationships/image" Target="../media/image36.png"/><Relationship Id="rId1" Type="http://schemas.openxmlformats.org/officeDocument/2006/relationships/image" Target="../media/image35.png"/></Relationships>
</file>

<file path=ppt/slides/_rels/slide30.xml.rels><?xml version="1.0" encoding="UTF-8" standalone="yes"?>
<Relationships xmlns="http://schemas.openxmlformats.org/package/2006/relationships"><Relationship Id="rId4" Type="http://schemas.openxmlformats.org/officeDocument/2006/relationships/notesSlide" Target="../notesSlides/notesSlide24.xml"/><Relationship Id="rId3" Type="http://schemas.openxmlformats.org/officeDocument/2006/relationships/slideLayout" Target="../slideLayouts/slideLayout4.xml"/><Relationship Id="rId2" Type="http://schemas.openxmlformats.org/officeDocument/2006/relationships/image" Target="../media/image38.png"/><Relationship Id="rId1" Type="http://schemas.openxmlformats.org/officeDocument/2006/relationships/image" Target="../media/image37.png"/></Relationships>
</file>

<file path=ppt/slides/_rels/slide31.xml.rels><?xml version="1.0" encoding="UTF-8" standalone="yes"?>
<Relationships xmlns="http://schemas.openxmlformats.org/package/2006/relationships"><Relationship Id="rId4" Type="http://schemas.openxmlformats.org/officeDocument/2006/relationships/notesSlide" Target="../notesSlides/notesSlide25.xml"/><Relationship Id="rId3" Type="http://schemas.openxmlformats.org/officeDocument/2006/relationships/slideLayout" Target="../slideLayouts/slideLayout4.xml"/><Relationship Id="rId2" Type="http://schemas.openxmlformats.org/officeDocument/2006/relationships/image" Target="../media/image40.png"/><Relationship Id="rId1" Type="http://schemas.openxmlformats.org/officeDocument/2006/relationships/image" Target="../media/image39.png"/></Relationships>
</file>

<file path=ppt/slides/_rels/slide32.xml.rels><?xml version="1.0" encoding="UTF-8" standalone="yes"?>
<Relationships xmlns="http://schemas.openxmlformats.org/package/2006/relationships"><Relationship Id="rId4" Type="http://schemas.openxmlformats.org/officeDocument/2006/relationships/notesSlide" Target="../notesSlides/notesSlide26.xml"/><Relationship Id="rId3" Type="http://schemas.openxmlformats.org/officeDocument/2006/relationships/slideLayout" Target="../slideLayouts/slideLayout4.xml"/><Relationship Id="rId2" Type="http://schemas.openxmlformats.org/officeDocument/2006/relationships/image" Target="../media/image42.png"/><Relationship Id="rId1" Type="http://schemas.openxmlformats.org/officeDocument/2006/relationships/image" Target="../media/image41.png"/></Relationships>
</file>

<file path=ppt/slides/_rels/slide33.xml.rels><?xml version="1.0" encoding="UTF-8" standalone="yes"?>
<Relationships xmlns="http://schemas.openxmlformats.org/package/2006/relationships"><Relationship Id="rId4" Type="http://schemas.openxmlformats.org/officeDocument/2006/relationships/notesSlide" Target="../notesSlides/notesSlide27.xml"/><Relationship Id="rId3" Type="http://schemas.openxmlformats.org/officeDocument/2006/relationships/slideLayout" Target="../slideLayouts/slideLayout4.xml"/><Relationship Id="rId2" Type="http://schemas.openxmlformats.org/officeDocument/2006/relationships/image" Target="../media/image44.png"/><Relationship Id="rId1" Type="http://schemas.openxmlformats.org/officeDocument/2006/relationships/image" Target="../media/image43.png"/></Relationships>
</file>

<file path=ppt/slides/_rels/slide34.xml.rels><?xml version="1.0" encoding="UTF-8" standalone="yes"?>
<Relationships xmlns="http://schemas.openxmlformats.org/package/2006/relationships"><Relationship Id="rId4" Type="http://schemas.openxmlformats.org/officeDocument/2006/relationships/notesSlide" Target="../notesSlides/notesSlide28.xml"/><Relationship Id="rId3" Type="http://schemas.openxmlformats.org/officeDocument/2006/relationships/slideLayout" Target="../slideLayouts/slideLayout4.xml"/><Relationship Id="rId2" Type="http://schemas.openxmlformats.org/officeDocument/2006/relationships/image" Target="../media/image45.png"/><Relationship Id="rId1" Type="http://schemas.openxmlformats.org/officeDocument/2006/relationships/image" Target="../media/image14.png"/></Relationships>
</file>

<file path=ppt/slides/_rels/slide35.xml.rels><?xml version="1.0" encoding="UTF-8" standalone="yes"?>
<Relationships xmlns="http://schemas.openxmlformats.org/package/2006/relationships"><Relationship Id="rId4" Type="http://schemas.openxmlformats.org/officeDocument/2006/relationships/notesSlide" Target="../notesSlides/notesSlide29.xml"/><Relationship Id="rId3" Type="http://schemas.openxmlformats.org/officeDocument/2006/relationships/slideLayout" Target="../slideLayouts/slideLayout4.xml"/><Relationship Id="rId2" Type="http://schemas.openxmlformats.org/officeDocument/2006/relationships/image" Target="../media/image46.png"/><Relationship Id="rId1" Type="http://schemas.openxmlformats.org/officeDocument/2006/relationships/image" Target="../media/image15.png"/></Relationships>
</file>

<file path=ppt/slides/_rels/slide36.xml.rels><?xml version="1.0" encoding="UTF-8" standalone="yes"?>
<Relationships xmlns="http://schemas.openxmlformats.org/package/2006/relationships"><Relationship Id="rId4" Type="http://schemas.openxmlformats.org/officeDocument/2006/relationships/notesSlide" Target="../notesSlides/notesSlide30.xml"/><Relationship Id="rId3" Type="http://schemas.openxmlformats.org/officeDocument/2006/relationships/slideLayout" Target="../slideLayouts/slideLayout4.xml"/><Relationship Id="rId2" Type="http://schemas.openxmlformats.org/officeDocument/2006/relationships/image" Target="../media/image47.png"/><Relationship Id="rId1" Type="http://schemas.openxmlformats.org/officeDocument/2006/relationships/image" Target="../media/image16.png"/></Relationships>
</file>

<file path=ppt/slides/_rels/slide37.xml.rels><?xml version="1.0" encoding="UTF-8" standalone="yes"?>
<Relationships xmlns="http://schemas.openxmlformats.org/package/2006/relationships"><Relationship Id="rId4" Type="http://schemas.openxmlformats.org/officeDocument/2006/relationships/notesSlide" Target="../notesSlides/notesSlide31.xml"/><Relationship Id="rId3" Type="http://schemas.openxmlformats.org/officeDocument/2006/relationships/slideLayout" Target="../slideLayouts/slideLayout4.xml"/><Relationship Id="rId2" Type="http://schemas.openxmlformats.org/officeDocument/2006/relationships/image" Target="../media/image17.png"/><Relationship Id="rId1" Type="http://schemas.openxmlformats.org/officeDocument/2006/relationships/image" Target="../media/image48.png"/></Relationships>
</file>

<file path=ppt/slides/_rels/slide38.xml.rels><?xml version="1.0" encoding="UTF-8" standalone="yes"?>
<Relationships xmlns="http://schemas.openxmlformats.org/package/2006/relationships"><Relationship Id="rId4" Type="http://schemas.openxmlformats.org/officeDocument/2006/relationships/notesSlide" Target="../notesSlides/notesSlide32.xml"/><Relationship Id="rId3" Type="http://schemas.openxmlformats.org/officeDocument/2006/relationships/slideLayout" Target="../slideLayouts/slideLayout4.xml"/><Relationship Id="rId2" Type="http://schemas.openxmlformats.org/officeDocument/2006/relationships/image" Target="../media/image50.png"/><Relationship Id="rId1" Type="http://schemas.openxmlformats.org/officeDocument/2006/relationships/image" Target="../media/image49.pn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4.xml"/><Relationship Id="rId1" Type="http://schemas.openxmlformats.org/officeDocument/2006/relationships/image" Target="../media/image51.pn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4.xml"/><Relationship Id="rId1" Type="http://schemas.openxmlformats.org/officeDocument/2006/relationships/image" Target="../media/image52.pn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4.xml"/><Relationship Id="rId1" Type="http://schemas.openxmlformats.org/officeDocument/2006/relationships/image" Target="../media/image53.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4.xml"/><Relationship Id="rId1" Type="http://schemas.openxmlformats.org/officeDocument/2006/relationships/image" Target="../media/image54.png"/></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4.xml"/><Relationship Id="rId1" Type="http://schemas.openxmlformats.org/officeDocument/2006/relationships/image" Target="../media/image54.png"/></Relationships>
</file>

<file path=ppt/slides/_rels/slide45.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55.pn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4.xml"/><Relationship Id="rId1" Type="http://schemas.openxmlformats.org/officeDocument/2006/relationships/image" Target="../media/image56.png"/></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4.xml"/><Relationship Id="rId1" Type="http://schemas.openxmlformats.org/officeDocument/2006/relationships/image" Target="../media/image57.png"/></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4.xml"/><Relationship Id="rId1" Type="http://schemas.openxmlformats.org/officeDocument/2006/relationships/image" Target="../media/image58.png"/></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4.xml"/><Relationship Id="rId1" Type="http://schemas.openxmlformats.org/officeDocument/2006/relationships/image" Target="../media/image59.png"/></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4.xml"/><Relationship Id="rId1" Type="http://schemas.openxmlformats.org/officeDocument/2006/relationships/image" Target="../media/image60.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61.png"/></Relationships>
</file>

<file path=ppt/slides/_rels/slide58.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62.png"/></Relationships>
</file>

<file path=ppt/slides/_rels/slide59.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63.png"/></Relationships>
</file>

<file path=ppt/slides/_rels/slide60.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63.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idx="4294967295"/>
          </p:nvPr>
        </p:nvSpPr>
        <p:spPr>
          <a:xfrm>
            <a:off x="1945922" y="735429"/>
            <a:ext cx="8300156" cy="1856509"/>
          </a:xfrm>
        </p:spPr>
        <p:txBody>
          <a:bodyPr>
            <a:normAutofit fontScale="90000"/>
          </a:bodyPr>
          <a:lstStyle/>
          <a:p>
            <a:pPr algn="ctr">
              <a:lnSpc>
                <a:spcPct val="150000"/>
              </a:lnSpc>
              <a:defRPr/>
            </a:pPr>
            <a:r>
              <a:rPr lang="zh-CN" altLang="en-US" sz="6700" b="1" dirty="0">
                <a:solidFill>
                  <a:srgbClr val="1057CE"/>
                </a:solidFill>
                <a:latin typeface="+mj-ea"/>
              </a:rPr>
              <a:t>软件工程课程设计汇报</a:t>
            </a:r>
            <a:br>
              <a:rPr lang="en-US" altLang="zh-CN" sz="3200" dirty="0">
                <a:solidFill>
                  <a:srgbClr val="C00000"/>
                </a:solidFill>
                <a:latin typeface="微软雅黑" panose="020B0503020204020204" pitchFamily="34" charset="-122"/>
                <a:ea typeface="微软雅黑" panose="020B0503020204020204" pitchFamily="34" charset="-122"/>
              </a:rPr>
            </a:br>
            <a:r>
              <a:rPr lang="zh-CN" altLang="en-US" sz="4400" dirty="0">
                <a:solidFill>
                  <a:schemeClr val="tx1"/>
                </a:solidFill>
                <a:latin typeface="微软雅黑" panose="020B0503020204020204" pitchFamily="34" charset="-122"/>
                <a:ea typeface="微软雅黑" panose="020B0503020204020204" pitchFamily="34" charset="-122"/>
              </a:rPr>
              <a:t>“用药小助手</a:t>
            </a:r>
            <a:r>
              <a:rPr lang="zh-CN" altLang="en-US" dirty="0">
                <a:solidFill>
                  <a:schemeClr val="tx1"/>
                </a:solidFill>
                <a:latin typeface="微软雅黑" panose="020B0503020204020204" pitchFamily="34" charset="-122"/>
                <a:ea typeface="微软雅黑" panose="020B0503020204020204" pitchFamily="34" charset="-122"/>
                <a:sym typeface="+mn-ea"/>
              </a:rPr>
              <a:t>”</a:t>
            </a:r>
            <a:r>
              <a:rPr lang="zh-CN" altLang="en-US" sz="4400" dirty="0">
                <a:solidFill>
                  <a:schemeClr val="tx1"/>
                </a:solidFill>
                <a:latin typeface="微软雅黑" panose="020B0503020204020204" pitchFamily="34" charset="-122"/>
                <a:ea typeface="微软雅黑" panose="020B0503020204020204" pitchFamily="34" charset="-122"/>
              </a:rPr>
              <a:t>小程序</a:t>
            </a:r>
            <a:endParaRPr lang="zh-CN" altLang="en-US" sz="4400" dirty="0">
              <a:solidFill>
                <a:schemeClr val="tx1"/>
              </a:solidFill>
              <a:latin typeface="微软雅黑" panose="020B0503020204020204" pitchFamily="34" charset="-122"/>
              <a:ea typeface="微软雅黑" panose="020B0503020204020204" pitchFamily="34" charset="-122"/>
            </a:endParaRPr>
          </a:p>
        </p:txBody>
      </p:sp>
      <p:sp>
        <p:nvSpPr>
          <p:cNvPr id="2051" name="Rectangle 3"/>
          <p:cNvSpPr>
            <a:spLocks noGrp="1" noChangeArrowheads="1"/>
          </p:cNvSpPr>
          <p:nvPr>
            <p:ph type="subTitle" idx="4294967295"/>
          </p:nvPr>
        </p:nvSpPr>
        <p:spPr>
          <a:xfrm>
            <a:off x="2946401" y="3609991"/>
            <a:ext cx="6121400" cy="1584325"/>
          </a:xfrm>
          <a:noFill/>
        </p:spPr>
        <p:txBody>
          <a:bodyPr>
            <a:normAutofit/>
          </a:bodyPr>
          <a:lstStyle/>
          <a:p>
            <a:pPr algn="ctr" eaLnBrk="1" hangingPunct="1">
              <a:lnSpc>
                <a:spcPct val="120000"/>
              </a:lnSpc>
            </a:pP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组长：朱昊冉</a:t>
            </a:r>
            <a:endParaRPr lang="en-US" altLang="zh-CN"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endParaRPr>
          </a:p>
          <a:p>
            <a:pPr algn="ctr" eaLnBrk="1" hangingPunct="1">
              <a:lnSpc>
                <a:spcPct val="120000"/>
              </a:lnSpc>
            </a:pP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项目团队成员：何佳琪</a:t>
            </a:r>
            <a:r>
              <a:rPr lang="en-US" altLang="zh-CN"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  </a:t>
            </a: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李晋一</a:t>
            </a:r>
            <a:r>
              <a:rPr lang="en-US" altLang="zh-CN"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 </a:t>
            </a: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sym typeface="+mn-ea"/>
              </a:rPr>
              <a:t>李江艺</a:t>
            </a:r>
            <a:endParaRPr lang="en-US" altLang="zh-CN"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endParaRPr>
          </a:p>
        </p:txBody>
      </p:sp>
      <p:sp>
        <p:nvSpPr>
          <p:cNvPr id="2" name="文本框 1"/>
          <p:cNvSpPr txBox="1"/>
          <p:nvPr/>
        </p:nvSpPr>
        <p:spPr>
          <a:xfrm>
            <a:off x="4653058" y="5722461"/>
            <a:ext cx="2229439" cy="398780"/>
          </a:xfrm>
          <a:prstGeom prst="rect">
            <a:avLst/>
          </a:prstGeom>
          <a:noFill/>
        </p:spPr>
        <p:txBody>
          <a:bodyPr wrap="square">
            <a:spAutoFit/>
          </a:bodyPr>
          <a:lstStyle/>
          <a:p>
            <a:r>
              <a:rPr lang="en-US" altLang="zh-CN" sz="2000" dirty="0">
                <a:solidFill>
                  <a:schemeClr val="bg1"/>
                </a:solidFill>
              </a:rPr>
              <a:t>2024-11-18</a:t>
            </a:r>
            <a:endParaRPr lang="zh-CN" altLang="en-US" sz="2000" dirty="0">
              <a:solidFill>
                <a:schemeClr val="bg1"/>
              </a:solidFill>
            </a:endParaRPr>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 name="图片 46" descr="建筑的设计&#10;&#10;低可信度描述已自动生成"/>
          <p:cNvPicPr>
            <a:picLocks noChangeAspect="1"/>
          </p:cNvPicPr>
          <p:nvPr/>
        </p:nvPicPr>
        <p:blipFill rotWithShape="1">
          <a:blip r:embed="rId1">
            <a:extLst>
              <a:ext uri="{BEBA8EAE-BF5A-486C-A8C5-ECC9F3942E4B}">
                <a14:imgProps xmlns:a14="http://schemas.microsoft.com/office/drawing/2010/main">
                  <a14:imgLayer r:embed="rId2">
                    <a14:imgEffect>
                      <a14:brightnessContrast contrast="40000"/>
                    </a14:imgEffect>
                  </a14:imgLayer>
                </a14:imgProps>
              </a:ext>
              <a:ext uri="{28A0092B-C50C-407E-A947-70E740481C1C}">
                <a14:useLocalDpi xmlns:a14="http://schemas.microsoft.com/office/drawing/2010/main" val="0"/>
              </a:ext>
            </a:extLst>
          </a:blip>
          <a:srcRect l="20486"/>
          <a:stretch>
            <a:fillRect/>
          </a:stretch>
        </p:blipFill>
        <p:spPr>
          <a:xfrm rot="5400000" flipH="1">
            <a:off x="2677104" y="-2640788"/>
            <a:ext cx="6858001" cy="12212208"/>
          </a:xfrm>
          <a:prstGeom prst="rect">
            <a:avLst/>
          </a:prstGeom>
        </p:spPr>
      </p:pic>
      <p:sp>
        <p:nvSpPr>
          <p:cNvPr id="7" name="任意多边形: 形状 6"/>
          <p:cNvSpPr/>
          <p:nvPr/>
        </p:nvSpPr>
        <p:spPr>
          <a:xfrm rot="1486949">
            <a:off x="-1079365" y="-1074369"/>
            <a:ext cx="6909983" cy="8574702"/>
          </a:xfrm>
          <a:custGeom>
            <a:avLst/>
            <a:gdLst>
              <a:gd name="connsiteX0" fmla="*/ 0 w 6909983"/>
              <a:gd name="connsiteY0" fmla="*/ 2348286 h 8574702"/>
              <a:gd name="connsiteX1" fmla="*/ 5086239 w 6909983"/>
              <a:gd name="connsiteY1" fmla="*/ 0 h 8574702"/>
              <a:gd name="connsiteX2" fmla="*/ 5218286 w 6909983"/>
              <a:gd name="connsiteY2" fmla="*/ 98136 h 8574702"/>
              <a:gd name="connsiteX3" fmla="*/ 6909983 w 6909983"/>
              <a:gd name="connsiteY3" fmla="*/ 3990408 h 8574702"/>
              <a:gd name="connsiteX4" fmla="*/ 5913200 w 6909983"/>
              <a:gd name="connsiteY4" fmla="*/ 7146493 h 8574702"/>
              <a:gd name="connsiteX5" fmla="*/ 5882337 w 6909983"/>
              <a:gd name="connsiteY5" fmla="*/ 7186094 h 8574702"/>
              <a:gd name="connsiteX6" fmla="*/ 2874699 w 6909983"/>
              <a:gd name="connsiteY6" fmla="*/ 8574702 h 8574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09983" h="8574702">
                <a:moveTo>
                  <a:pt x="0" y="2348286"/>
                </a:moveTo>
                <a:lnTo>
                  <a:pt x="5086239" y="0"/>
                </a:lnTo>
                <a:lnTo>
                  <a:pt x="5218286" y="98136"/>
                </a:lnTo>
                <a:cubicBezTo>
                  <a:pt x="6238934" y="941668"/>
                  <a:pt x="6909983" y="2370171"/>
                  <a:pt x="6909983" y="3990408"/>
                </a:cubicBezTo>
                <a:cubicBezTo>
                  <a:pt x="6909983" y="5205586"/>
                  <a:pt x="6532519" y="6312914"/>
                  <a:pt x="5913200" y="7146493"/>
                </a:cubicBezTo>
                <a:lnTo>
                  <a:pt x="5882337" y="7186094"/>
                </a:lnTo>
                <a:lnTo>
                  <a:pt x="2874699" y="857470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lgn="ctr"/>
            <a:endParaRPr lang="zh-CN" altLang="en-US"/>
          </a:p>
        </p:txBody>
      </p:sp>
      <p:sp>
        <p:nvSpPr>
          <p:cNvPr id="15" name="文本框 14"/>
          <p:cNvSpPr txBox="1"/>
          <p:nvPr/>
        </p:nvSpPr>
        <p:spPr>
          <a:xfrm>
            <a:off x="7334510" y="523797"/>
            <a:ext cx="3580411" cy="523220"/>
          </a:xfrm>
          <a:prstGeom prst="rect">
            <a:avLst/>
          </a:prstGeom>
          <a:noFill/>
        </p:spPr>
        <p:txBody>
          <a:bodyPr wrap="square">
            <a:spAutoFit/>
          </a:bodyPr>
          <a:lstStyle/>
          <a:p>
            <a:r>
              <a:rPr lang="zh-CN" altLang="en-US" sz="2800" b="1" dirty="0">
                <a:latin typeface="+mj-ea"/>
                <a:ea typeface="+mj-ea"/>
              </a:rPr>
              <a:t>软件创意与需求</a:t>
            </a:r>
            <a:endParaRPr lang="zh-CN" altLang="en-US" sz="2800" b="1" dirty="0">
              <a:latin typeface="+mj-ea"/>
              <a:ea typeface="+mj-ea"/>
            </a:endParaRPr>
          </a:p>
        </p:txBody>
      </p:sp>
      <p:grpSp>
        <p:nvGrpSpPr>
          <p:cNvPr id="30" name="组合 29"/>
          <p:cNvGrpSpPr/>
          <p:nvPr/>
        </p:nvGrpSpPr>
        <p:grpSpPr>
          <a:xfrm>
            <a:off x="6635937" y="573828"/>
            <a:ext cx="672990" cy="672988"/>
            <a:chOff x="7747111" y="1775611"/>
            <a:chExt cx="672990" cy="672988"/>
          </a:xfrm>
        </p:grpSpPr>
        <p:sp>
          <p:nvSpPr>
            <p:cNvPr id="2" name="椭圆 1"/>
            <p:cNvSpPr/>
            <p:nvPr/>
          </p:nvSpPr>
          <p:spPr>
            <a:xfrm>
              <a:off x="7747111" y="1775611"/>
              <a:ext cx="672990" cy="672988"/>
            </a:xfrm>
            <a:prstGeom prst="ellipse">
              <a:avLst/>
            </a:prstGeom>
            <a:solidFill>
              <a:schemeClr val="accent2">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28" name="椭圆 27"/>
            <p:cNvSpPr/>
            <p:nvPr/>
          </p:nvSpPr>
          <p:spPr>
            <a:xfrm>
              <a:off x="7792457" y="1820957"/>
              <a:ext cx="582298" cy="582296"/>
            </a:xfrm>
            <a:prstGeom prst="ellipse">
              <a:avLst/>
            </a:prstGeom>
            <a:gradFill>
              <a:gsLst>
                <a:gs pos="100000">
                  <a:schemeClr val="accent1"/>
                </a:gs>
                <a:gs pos="0">
                  <a:schemeClr val="accent1">
                    <a:lumMod val="7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29" name="文本框 28"/>
            <p:cNvSpPr txBox="1"/>
            <p:nvPr/>
          </p:nvSpPr>
          <p:spPr>
            <a:xfrm>
              <a:off x="7867058" y="1927439"/>
              <a:ext cx="441146" cy="369332"/>
            </a:xfrm>
            <a:prstGeom prst="rect">
              <a:avLst/>
            </a:prstGeom>
            <a:noFill/>
          </p:spPr>
          <p:txBody>
            <a:bodyPr wrap="none" rtlCol="0">
              <a:spAutoFit/>
            </a:bodyPr>
            <a:lstStyle/>
            <a:p>
              <a:r>
                <a:rPr lang="en-US" altLang="zh-CN" dirty="0">
                  <a:solidFill>
                    <a:schemeClr val="bg1"/>
                  </a:solidFill>
                </a:rPr>
                <a:t>01</a:t>
              </a:r>
              <a:endParaRPr lang="zh-CN" altLang="en-US" dirty="0">
                <a:solidFill>
                  <a:schemeClr val="bg1"/>
                </a:solidFill>
              </a:endParaRPr>
            </a:p>
          </p:txBody>
        </p:sp>
      </p:grpSp>
      <p:sp>
        <p:nvSpPr>
          <p:cNvPr id="17" name="文本框 16"/>
          <p:cNvSpPr txBox="1"/>
          <p:nvPr/>
        </p:nvSpPr>
        <p:spPr>
          <a:xfrm>
            <a:off x="7334510" y="1265330"/>
            <a:ext cx="3571508" cy="523220"/>
          </a:xfrm>
          <a:prstGeom prst="rect">
            <a:avLst/>
          </a:prstGeom>
          <a:noFill/>
        </p:spPr>
        <p:txBody>
          <a:bodyPr wrap="square">
            <a:spAutoFit/>
          </a:bodyPr>
          <a:lstStyle>
            <a:defPPr>
              <a:defRPr lang="zh-CN"/>
            </a:defPPr>
            <a:lvl1pPr>
              <a:defRPr sz="3200" b="1">
                <a:latin typeface="+mj-ea"/>
                <a:ea typeface="+mj-ea"/>
              </a:defRPr>
            </a:lvl1pPr>
          </a:lstStyle>
          <a:p>
            <a:r>
              <a:rPr lang="zh-CN" altLang="en-US" sz="2800" dirty="0"/>
              <a:t>软件需求分析</a:t>
            </a:r>
            <a:endParaRPr lang="zh-CN" altLang="en-US" sz="2800" dirty="0"/>
          </a:p>
        </p:txBody>
      </p:sp>
      <p:grpSp>
        <p:nvGrpSpPr>
          <p:cNvPr id="31" name="组合 30"/>
          <p:cNvGrpSpPr/>
          <p:nvPr/>
        </p:nvGrpSpPr>
        <p:grpSpPr>
          <a:xfrm>
            <a:off x="6635937" y="1298546"/>
            <a:ext cx="672990" cy="672988"/>
            <a:chOff x="7747111" y="1775611"/>
            <a:chExt cx="672990" cy="672988"/>
          </a:xfrm>
        </p:grpSpPr>
        <p:sp>
          <p:nvSpPr>
            <p:cNvPr id="32" name="椭圆 31"/>
            <p:cNvSpPr/>
            <p:nvPr/>
          </p:nvSpPr>
          <p:spPr>
            <a:xfrm>
              <a:off x="7747111" y="1775611"/>
              <a:ext cx="672990" cy="672988"/>
            </a:xfrm>
            <a:prstGeom prst="ellipse">
              <a:avLst/>
            </a:prstGeom>
            <a:solidFill>
              <a:schemeClr val="accent2">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33" name="椭圆 32"/>
            <p:cNvSpPr/>
            <p:nvPr/>
          </p:nvSpPr>
          <p:spPr>
            <a:xfrm>
              <a:off x="7792457" y="1820957"/>
              <a:ext cx="582298" cy="582296"/>
            </a:xfrm>
            <a:prstGeom prst="ellipse">
              <a:avLst/>
            </a:prstGeom>
            <a:gradFill>
              <a:gsLst>
                <a:gs pos="100000">
                  <a:schemeClr val="accent1"/>
                </a:gs>
                <a:gs pos="0">
                  <a:schemeClr val="accent1">
                    <a:lumMod val="7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34" name="文本框 33"/>
            <p:cNvSpPr txBox="1"/>
            <p:nvPr/>
          </p:nvSpPr>
          <p:spPr>
            <a:xfrm>
              <a:off x="7867058" y="1927439"/>
              <a:ext cx="441146" cy="369332"/>
            </a:xfrm>
            <a:prstGeom prst="rect">
              <a:avLst/>
            </a:prstGeom>
            <a:noFill/>
          </p:spPr>
          <p:txBody>
            <a:bodyPr wrap="none" rtlCol="0">
              <a:spAutoFit/>
            </a:bodyPr>
            <a:lstStyle/>
            <a:p>
              <a:r>
                <a:rPr lang="en-US" altLang="zh-CN" dirty="0">
                  <a:solidFill>
                    <a:schemeClr val="bg1"/>
                  </a:solidFill>
                </a:rPr>
                <a:t>02</a:t>
              </a:r>
              <a:endParaRPr lang="zh-CN" altLang="en-US" dirty="0">
                <a:solidFill>
                  <a:schemeClr val="bg1"/>
                </a:solidFill>
              </a:endParaRPr>
            </a:p>
          </p:txBody>
        </p:sp>
      </p:grpSp>
      <p:sp>
        <p:nvSpPr>
          <p:cNvPr id="19" name="文本框 18"/>
          <p:cNvSpPr txBox="1"/>
          <p:nvPr/>
        </p:nvSpPr>
        <p:spPr>
          <a:xfrm>
            <a:off x="7292600" y="2042098"/>
            <a:ext cx="3819095" cy="523220"/>
          </a:xfrm>
          <a:prstGeom prst="rect">
            <a:avLst/>
          </a:prstGeom>
          <a:noFill/>
        </p:spPr>
        <p:txBody>
          <a:bodyPr wrap="square">
            <a:spAutoFit/>
          </a:bodyPr>
          <a:lstStyle>
            <a:defPPr>
              <a:defRPr lang="zh-CN"/>
            </a:defPPr>
            <a:lvl1pPr>
              <a:defRPr sz="3200" b="1">
                <a:latin typeface="+mj-ea"/>
                <a:ea typeface="+mj-ea"/>
              </a:defRPr>
            </a:lvl1pPr>
          </a:lstStyle>
          <a:p>
            <a:r>
              <a:rPr lang="zh-CN" altLang="en-US" sz="2800" dirty="0"/>
              <a:t>软件设计与建模</a:t>
            </a:r>
            <a:endParaRPr lang="zh-CN" altLang="en-US" sz="2800" dirty="0"/>
          </a:p>
        </p:txBody>
      </p:sp>
      <p:grpSp>
        <p:nvGrpSpPr>
          <p:cNvPr id="35" name="组合 34"/>
          <p:cNvGrpSpPr/>
          <p:nvPr/>
        </p:nvGrpSpPr>
        <p:grpSpPr>
          <a:xfrm>
            <a:off x="6635937" y="2042098"/>
            <a:ext cx="672990" cy="672988"/>
            <a:chOff x="7747111" y="1775611"/>
            <a:chExt cx="672990" cy="672988"/>
          </a:xfrm>
        </p:grpSpPr>
        <p:sp>
          <p:nvSpPr>
            <p:cNvPr id="36" name="椭圆 35"/>
            <p:cNvSpPr/>
            <p:nvPr/>
          </p:nvSpPr>
          <p:spPr>
            <a:xfrm>
              <a:off x="7747111" y="1775611"/>
              <a:ext cx="672990" cy="672988"/>
            </a:xfrm>
            <a:prstGeom prst="ellipse">
              <a:avLst/>
            </a:prstGeom>
            <a:solidFill>
              <a:schemeClr val="accent2">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37" name="椭圆 36"/>
            <p:cNvSpPr/>
            <p:nvPr/>
          </p:nvSpPr>
          <p:spPr>
            <a:xfrm>
              <a:off x="7792457" y="1820957"/>
              <a:ext cx="582298" cy="582296"/>
            </a:xfrm>
            <a:prstGeom prst="ellipse">
              <a:avLst/>
            </a:prstGeom>
            <a:gradFill>
              <a:gsLst>
                <a:gs pos="100000">
                  <a:schemeClr val="accent1"/>
                </a:gs>
                <a:gs pos="0">
                  <a:schemeClr val="accent1">
                    <a:lumMod val="7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38" name="文本框 37"/>
            <p:cNvSpPr txBox="1"/>
            <p:nvPr/>
          </p:nvSpPr>
          <p:spPr>
            <a:xfrm>
              <a:off x="7867058" y="1927439"/>
              <a:ext cx="441146" cy="369332"/>
            </a:xfrm>
            <a:prstGeom prst="rect">
              <a:avLst/>
            </a:prstGeom>
            <a:noFill/>
          </p:spPr>
          <p:txBody>
            <a:bodyPr wrap="none" rtlCol="0">
              <a:spAutoFit/>
            </a:bodyPr>
            <a:lstStyle/>
            <a:p>
              <a:r>
                <a:rPr lang="en-US" altLang="zh-CN" dirty="0">
                  <a:solidFill>
                    <a:schemeClr val="bg1"/>
                  </a:solidFill>
                </a:rPr>
                <a:t>03</a:t>
              </a:r>
              <a:endParaRPr lang="zh-CN" altLang="en-US" dirty="0">
                <a:solidFill>
                  <a:schemeClr val="bg1"/>
                </a:solidFill>
              </a:endParaRPr>
            </a:p>
          </p:txBody>
        </p:sp>
      </p:grpSp>
      <p:sp>
        <p:nvSpPr>
          <p:cNvPr id="20" name="文本框 19"/>
          <p:cNvSpPr txBox="1"/>
          <p:nvPr/>
        </p:nvSpPr>
        <p:spPr>
          <a:xfrm>
            <a:off x="7263580" y="2751983"/>
            <a:ext cx="4747797" cy="523220"/>
          </a:xfrm>
          <a:prstGeom prst="rect">
            <a:avLst/>
          </a:prstGeom>
          <a:noFill/>
        </p:spPr>
        <p:txBody>
          <a:bodyPr wrap="square">
            <a:spAutoFit/>
          </a:bodyPr>
          <a:lstStyle>
            <a:defPPr>
              <a:defRPr lang="zh-CN"/>
            </a:defPPr>
            <a:lvl1pPr>
              <a:defRPr sz="3200" b="1">
                <a:latin typeface="+mj-ea"/>
                <a:ea typeface="+mj-ea"/>
              </a:defRPr>
            </a:lvl1pPr>
          </a:lstStyle>
          <a:p>
            <a:r>
              <a:rPr lang="zh-CN" altLang="en-US" sz="2800" dirty="0"/>
              <a:t>代码编写与测试</a:t>
            </a:r>
            <a:endParaRPr lang="zh-CN" altLang="en-US" sz="2800" dirty="0"/>
          </a:p>
        </p:txBody>
      </p:sp>
      <p:grpSp>
        <p:nvGrpSpPr>
          <p:cNvPr id="39" name="组合 38"/>
          <p:cNvGrpSpPr/>
          <p:nvPr/>
        </p:nvGrpSpPr>
        <p:grpSpPr>
          <a:xfrm>
            <a:off x="6635937" y="2785141"/>
            <a:ext cx="672990" cy="672988"/>
            <a:chOff x="7747111" y="1775611"/>
            <a:chExt cx="672990" cy="672988"/>
          </a:xfrm>
        </p:grpSpPr>
        <p:sp>
          <p:nvSpPr>
            <p:cNvPr id="40" name="椭圆 39"/>
            <p:cNvSpPr/>
            <p:nvPr/>
          </p:nvSpPr>
          <p:spPr>
            <a:xfrm>
              <a:off x="7747111" y="1775611"/>
              <a:ext cx="672990" cy="672988"/>
            </a:xfrm>
            <a:prstGeom prst="ellipse">
              <a:avLst/>
            </a:prstGeom>
            <a:solidFill>
              <a:schemeClr val="accent2">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41" name="椭圆 40"/>
            <p:cNvSpPr/>
            <p:nvPr/>
          </p:nvSpPr>
          <p:spPr>
            <a:xfrm>
              <a:off x="7792457" y="1820957"/>
              <a:ext cx="582298" cy="582296"/>
            </a:xfrm>
            <a:prstGeom prst="ellipse">
              <a:avLst/>
            </a:prstGeom>
            <a:gradFill>
              <a:gsLst>
                <a:gs pos="100000">
                  <a:schemeClr val="accent1"/>
                </a:gs>
                <a:gs pos="0">
                  <a:schemeClr val="accent1">
                    <a:lumMod val="7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42" name="文本框 41"/>
            <p:cNvSpPr txBox="1"/>
            <p:nvPr/>
          </p:nvSpPr>
          <p:spPr>
            <a:xfrm>
              <a:off x="7867058" y="1927439"/>
              <a:ext cx="441146" cy="369332"/>
            </a:xfrm>
            <a:prstGeom prst="rect">
              <a:avLst/>
            </a:prstGeom>
            <a:noFill/>
          </p:spPr>
          <p:txBody>
            <a:bodyPr wrap="none" rtlCol="0">
              <a:spAutoFit/>
            </a:bodyPr>
            <a:lstStyle/>
            <a:p>
              <a:r>
                <a:rPr lang="en-US" altLang="zh-CN" dirty="0">
                  <a:solidFill>
                    <a:schemeClr val="bg1"/>
                  </a:solidFill>
                </a:rPr>
                <a:t>04</a:t>
              </a:r>
              <a:endParaRPr lang="zh-CN" altLang="en-US" dirty="0">
                <a:solidFill>
                  <a:schemeClr val="bg1"/>
                </a:solidFill>
              </a:endParaRPr>
            </a:p>
          </p:txBody>
        </p:sp>
      </p:grpSp>
      <p:sp>
        <p:nvSpPr>
          <p:cNvPr id="9" name="任意多边形: 形状 8"/>
          <p:cNvSpPr/>
          <p:nvPr/>
        </p:nvSpPr>
        <p:spPr>
          <a:xfrm rot="1486949">
            <a:off x="-1147290" y="-1004432"/>
            <a:ext cx="6803194" cy="8473474"/>
          </a:xfrm>
          <a:custGeom>
            <a:avLst/>
            <a:gdLst>
              <a:gd name="connsiteX0" fmla="*/ 0 w 6803194"/>
              <a:gd name="connsiteY0" fmla="*/ 2247057 h 8473474"/>
              <a:gd name="connsiteX1" fmla="*/ 4866985 w 6803194"/>
              <a:gd name="connsiteY1" fmla="*/ 0 h 8473474"/>
              <a:gd name="connsiteX2" fmla="*/ 5062929 w 6803194"/>
              <a:gd name="connsiteY2" fmla="*/ 141559 h 8473474"/>
              <a:gd name="connsiteX3" fmla="*/ 6803194 w 6803194"/>
              <a:gd name="connsiteY3" fmla="*/ 4033831 h 8473474"/>
              <a:gd name="connsiteX4" fmla="*/ 5901855 w 6803194"/>
              <a:gd name="connsiteY4" fmla="*/ 7019600 h 8473474"/>
              <a:gd name="connsiteX5" fmla="*/ 5840114 w 6803194"/>
              <a:gd name="connsiteY5" fmla="*/ 7104360 h 8473474"/>
              <a:gd name="connsiteX6" fmla="*/ 2874699 w 6803194"/>
              <a:gd name="connsiteY6" fmla="*/ 8473474 h 8473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03194" h="8473474">
                <a:moveTo>
                  <a:pt x="0" y="2247057"/>
                </a:moveTo>
                <a:lnTo>
                  <a:pt x="4866985" y="0"/>
                </a:lnTo>
                <a:lnTo>
                  <a:pt x="5062929" y="141559"/>
                </a:lnTo>
                <a:cubicBezTo>
                  <a:pt x="6112880" y="985090"/>
                  <a:pt x="6803194" y="2413593"/>
                  <a:pt x="6803194" y="4033831"/>
                </a:cubicBezTo>
                <a:cubicBezTo>
                  <a:pt x="6803194" y="5167997"/>
                  <a:pt x="6464941" y="6208214"/>
                  <a:pt x="5901855" y="7019600"/>
                </a:cubicBezTo>
                <a:lnTo>
                  <a:pt x="5840114" y="7104360"/>
                </a:lnTo>
                <a:lnTo>
                  <a:pt x="2874699" y="8473474"/>
                </a:lnTo>
                <a:close/>
              </a:path>
            </a:pathLst>
          </a:custGeom>
          <a:gradFill flip="none" rotWithShape="1">
            <a:gsLst>
              <a:gs pos="100000">
                <a:schemeClr val="accent1"/>
              </a:gs>
              <a:gs pos="0">
                <a:schemeClr val="accent1">
                  <a:lumMod val="7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lgn="ctr"/>
            <a:endParaRPr lang="zh-CN" altLang="en-US"/>
          </a:p>
        </p:txBody>
      </p:sp>
      <p:pic>
        <p:nvPicPr>
          <p:cNvPr id="54" name="图片 53" descr="人在切蛋糕&#10;&#10;描述已自动生成"/>
          <p:cNvPicPr>
            <a:picLocks noChangeAspect="1"/>
          </p:cNvPicPr>
          <p:nvPr/>
        </p:nvPicPr>
        <p:blipFill>
          <a:blip r:embed="rId3">
            <a:alphaModFix amt="12000"/>
            <a:extLst>
              <a:ext uri="{28A0092B-C50C-407E-A947-70E740481C1C}">
                <a14:useLocalDpi xmlns:a14="http://schemas.microsoft.com/office/drawing/2010/main" val="0"/>
              </a:ext>
            </a:extLst>
          </a:blip>
          <a:srcRect l="6969" r="44368" b="108"/>
          <a:stretch>
            <a:fillRect/>
          </a:stretch>
        </p:blipFill>
        <p:spPr>
          <a:xfrm>
            <a:off x="-27305" y="36316"/>
            <a:ext cx="5933063" cy="6850612"/>
          </a:xfrm>
          <a:custGeom>
            <a:avLst/>
            <a:gdLst>
              <a:gd name="connsiteX0" fmla="*/ 0 w 5933063"/>
              <a:gd name="connsiteY0" fmla="*/ 0 h 6850612"/>
              <a:gd name="connsiteX1" fmla="*/ 5364830 w 5933063"/>
              <a:gd name="connsiteY1" fmla="*/ 0 h 6850612"/>
              <a:gd name="connsiteX2" fmla="*/ 5479233 w 5933063"/>
              <a:gd name="connsiteY2" fmla="*/ 203270 h 6850612"/>
              <a:gd name="connsiteX3" fmla="*/ 5427688 w 5933063"/>
              <a:gd name="connsiteY3" fmla="*/ 4466560 h 6850612"/>
              <a:gd name="connsiteX4" fmla="*/ 3357799 w 5933063"/>
              <a:gd name="connsiteY4" fmla="*/ 6799539 h 6850612"/>
              <a:gd name="connsiteX5" fmla="*/ 3266215 w 5933063"/>
              <a:gd name="connsiteY5" fmla="*/ 6850612 h 6850612"/>
              <a:gd name="connsiteX6" fmla="*/ 0 w 5933063"/>
              <a:gd name="connsiteY6" fmla="*/ 6850612 h 6850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33063" h="6850612">
                <a:moveTo>
                  <a:pt x="0" y="0"/>
                </a:moveTo>
                <a:lnTo>
                  <a:pt x="5364830" y="0"/>
                </a:lnTo>
                <a:lnTo>
                  <a:pt x="5479233" y="203270"/>
                </a:lnTo>
                <a:cubicBezTo>
                  <a:pt x="6078903" y="1409229"/>
                  <a:pt x="6106851" y="2995537"/>
                  <a:pt x="5427688" y="4466560"/>
                </a:cubicBezTo>
                <a:cubicBezTo>
                  <a:pt x="4952275" y="5496276"/>
                  <a:pt x="4209141" y="6298908"/>
                  <a:pt x="3357799" y="6799539"/>
                </a:cubicBezTo>
                <a:lnTo>
                  <a:pt x="3266215" y="6850612"/>
                </a:lnTo>
                <a:lnTo>
                  <a:pt x="0" y="6850612"/>
                </a:lnTo>
                <a:close/>
              </a:path>
            </a:pathLst>
          </a:custGeom>
        </p:spPr>
      </p:pic>
      <p:sp>
        <p:nvSpPr>
          <p:cNvPr id="13" name="文本框 12"/>
          <p:cNvSpPr txBox="1"/>
          <p:nvPr/>
        </p:nvSpPr>
        <p:spPr>
          <a:xfrm>
            <a:off x="1169785" y="2204445"/>
            <a:ext cx="3134191" cy="1862048"/>
          </a:xfrm>
          <a:prstGeom prst="rect">
            <a:avLst/>
          </a:prstGeom>
          <a:noFill/>
        </p:spPr>
        <p:txBody>
          <a:bodyPr wrap="none" rtlCol="0">
            <a:spAutoFit/>
          </a:bodyPr>
          <a:lstStyle/>
          <a:p>
            <a:r>
              <a:rPr lang="zh-CN" altLang="en-US" sz="11500" b="1" dirty="0">
                <a:solidFill>
                  <a:schemeClr val="bg1"/>
                </a:solidFill>
              </a:rPr>
              <a:t>目录</a:t>
            </a:r>
            <a:endParaRPr lang="zh-CN" altLang="en-US" sz="11500" b="1" dirty="0">
              <a:solidFill>
                <a:schemeClr val="bg1"/>
              </a:solidFill>
            </a:endParaRPr>
          </a:p>
        </p:txBody>
      </p:sp>
      <p:sp>
        <p:nvSpPr>
          <p:cNvPr id="49" name="文本框 48"/>
          <p:cNvSpPr txBox="1"/>
          <p:nvPr/>
        </p:nvSpPr>
        <p:spPr>
          <a:xfrm>
            <a:off x="1282156" y="3914039"/>
            <a:ext cx="2909448" cy="400110"/>
          </a:xfrm>
          <a:prstGeom prst="rect">
            <a:avLst/>
          </a:prstGeom>
          <a:noFill/>
        </p:spPr>
        <p:txBody>
          <a:bodyPr wrap="square">
            <a:spAutoFit/>
          </a:bodyPr>
          <a:lstStyle/>
          <a:p>
            <a:pPr algn="dist"/>
            <a:r>
              <a:rPr lang="zh-CN" altLang="en-US" sz="2000" dirty="0">
                <a:solidFill>
                  <a:schemeClr val="bg1"/>
                </a:solidFill>
                <a:latin typeface="+mj-lt"/>
              </a:rPr>
              <a:t>Table of contents</a:t>
            </a:r>
            <a:endParaRPr lang="zh-CN" altLang="en-US" sz="2000" dirty="0">
              <a:solidFill>
                <a:schemeClr val="bg1"/>
              </a:solidFill>
              <a:latin typeface="+mj-lt"/>
            </a:endParaRPr>
          </a:p>
        </p:txBody>
      </p:sp>
      <p:grpSp>
        <p:nvGrpSpPr>
          <p:cNvPr id="3" name="组合 2"/>
          <p:cNvGrpSpPr/>
          <p:nvPr/>
        </p:nvGrpSpPr>
        <p:grpSpPr>
          <a:xfrm>
            <a:off x="6635937" y="3482996"/>
            <a:ext cx="672990" cy="672988"/>
            <a:chOff x="7747111" y="1775611"/>
            <a:chExt cx="672990" cy="672988"/>
          </a:xfrm>
        </p:grpSpPr>
        <p:sp>
          <p:nvSpPr>
            <p:cNvPr id="4" name="椭圆 3"/>
            <p:cNvSpPr/>
            <p:nvPr/>
          </p:nvSpPr>
          <p:spPr>
            <a:xfrm>
              <a:off x="7747111" y="1775611"/>
              <a:ext cx="672990" cy="672988"/>
            </a:xfrm>
            <a:prstGeom prst="ellipse">
              <a:avLst/>
            </a:prstGeom>
            <a:solidFill>
              <a:schemeClr val="accent2">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5" name="椭圆 4"/>
            <p:cNvSpPr/>
            <p:nvPr/>
          </p:nvSpPr>
          <p:spPr>
            <a:xfrm>
              <a:off x="7792457" y="1820957"/>
              <a:ext cx="582298" cy="582296"/>
            </a:xfrm>
            <a:prstGeom prst="ellipse">
              <a:avLst/>
            </a:prstGeom>
            <a:gradFill>
              <a:gsLst>
                <a:gs pos="100000">
                  <a:schemeClr val="accent1"/>
                </a:gs>
                <a:gs pos="0">
                  <a:schemeClr val="accent1">
                    <a:lumMod val="7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6" name="文本框 5"/>
            <p:cNvSpPr txBox="1"/>
            <p:nvPr/>
          </p:nvSpPr>
          <p:spPr>
            <a:xfrm>
              <a:off x="7867058" y="1927439"/>
              <a:ext cx="441146" cy="369332"/>
            </a:xfrm>
            <a:prstGeom prst="rect">
              <a:avLst/>
            </a:prstGeom>
            <a:noFill/>
          </p:spPr>
          <p:txBody>
            <a:bodyPr wrap="none" rtlCol="0">
              <a:spAutoFit/>
            </a:bodyPr>
            <a:lstStyle/>
            <a:p>
              <a:r>
                <a:rPr lang="en-US" altLang="zh-CN" dirty="0">
                  <a:solidFill>
                    <a:schemeClr val="bg1"/>
                  </a:solidFill>
                </a:rPr>
                <a:t>05</a:t>
              </a:r>
              <a:endParaRPr lang="zh-CN" altLang="en-US" dirty="0">
                <a:solidFill>
                  <a:schemeClr val="bg1"/>
                </a:solidFill>
              </a:endParaRPr>
            </a:p>
          </p:txBody>
        </p:sp>
      </p:grpSp>
      <p:sp>
        <p:nvSpPr>
          <p:cNvPr id="8" name="文本框 7"/>
          <p:cNvSpPr txBox="1"/>
          <p:nvPr/>
        </p:nvSpPr>
        <p:spPr>
          <a:xfrm>
            <a:off x="7325608" y="3468170"/>
            <a:ext cx="3580410" cy="523220"/>
          </a:xfrm>
          <a:prstGeom prst="rect">
            <a:avLst/>
          </a:prstGeom>
          <a:noFill/>
        </p:spPr>
        <p:txBody>
          <a:bodyPr wrap="square">
            <a:spAutoFit/>
          </a:bodyPr>
          <a:lstStyle>
            <a:defPPr>
              <a:defRPr lang="zh-CN"/>
            </a:defPPr>
            <a:lvl1pPr>
              <a:defRPr sz="3200" b="1">
                <a:latin typeface="+mj-ea"/>
                <a:ea typeface="+mj-ea"/>
              </a:defRPr>
            </a:lvl1pPr>
          </a:lstStyle>
          <a:p>
            <a:r>
              <a:rPr lang="zh-CN" altLang="en-US" sz="2800" dirty="0"/>
              <a:t>软件质量与保证</a:t>
            </a:r>
            <a:endParaRPr lang="zh-CN" altLang="en-US" sz="2800" dirty="0"/>
          </a:p>
        </p:txBody>
      </p:sp>
      <p:grpSp>
        <p:nvGrpSpPr>
          <p:cNvPr id="10" name="组合 9"/>
          <p:cNvGrpSpPr/>
          <p:nvPr/>
        </p:nvGrpSpPr>
        <p:grpSpPr>
          <a:xfrm>
            <a:off x="6639366" y="4196934"/>
            <a:ext cx="672990" cy="672988"/>
            <a:chOff x="7747111" y="1775611"/>
            <a:chExt cx="672990" cy="672988"/>
          </a:xfrm>
        </p:grpSpPr>
        <p:sp>
          <p:nvSpPr>
            <p:cNvPr id="11" name="椭圆 10"/>
            <p:cNvSpPr/>
            <p:nvPr/>
          </p:nvSpPr>
          <p:spPr>
            <a:xfrm>
              <a:off x="7747111" y="1775611"/>
              <a:ext cx="672990" cy="672988"/>
            </a:xfrm>
            <a:prstGeom prst="ellipse">
              <a:avLst/>
            </a:prstGeom>
            <a:solidFill>
              <a:schemeClr val="accent2">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12" name="椭圆 11"/>
            <p:cNvSpPr/>
            <p:nvPr/>
          </p:nvSpPr>
          <p:spPr>
            <a:xfrm>
              <a:off x="7792457" y="1820957"/>
              <a:ext cx="582298" cy="582296"/>
            </a:xfrm>
            <a:prstGeom prst="ellipse">
              <a:avLst/>
            </a:prstGeom>
            <a:gradFill>
              <a:gsLst>
                <a:gs pos="100000">
                  <a:schemeClr val="accent1"/>
                </a:gs>
                <a:gs pos="0">
                  <a:schemeClr val="accent1">
                    <a:lumMod val="7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14" name="文本框 13"/>
            <p:cNvSpPr txBox="1"/>
            <p:nvPr/>
          </p:nvSpPr>
          <p:spPr>
            <a:xfrm>
              <a:off x="7867058" y="1927439"/>
              <a:ext cx="441146" cy="369332"/>
            </a:xfrm>
            <a:prstGeom prst="rect">
              <a:avLst/>
            </a:prstGeom>
            <a:noFill/>
          </p:spPr>
          <p:txBody>
            <a:bodyPr wrap="none" rtlCol="0">
              <a:spAutoFit/>
            </a:bodyPr>
            <a:lstStyle/>
            <a:p>
              <a:r>
                <a:rPr lang="en-US" altLang="zh-CN" dirty="0">
                  <a:solidFill>
                    <a:schemeClr val="bg1"/>
                  </a:solidFill>
                </a:rPr>
                <a:t>06</a:t>
              </a:r>
              <a:endParaRPr lang="zh-CN" altLang="en-US" dirty="0">
                <a:solidFill>
                  <a:schemeClr val="bg1"/>
                </a:solidFill>
              </a:endParaRPr>
            </a:p>
          </p:txBody>
        </p:sp>
      </p:grpSp>
      <p:sp>
        <p:nvSpPr>
          <p:cNvPr id="16" name="文本框 15"/>
          <p:cNvSpPr txBox="1"/>
          <p:nvPr/>
        </p:nvSpPr>
        <p:spPr>
          <a:xfrm>
            <a:off x="7329037" y="4182108"/>
            <a:ext cx="3580410" cy="523220"/>
          </a:xfrm>
          <a:prstGeom prst="rect">
            <a:avLst/>
          </a:prstGeom>
          <a:noFill/>
        </p:spPr>
        <p:txBody>
          <a:bodyPr wrap="square">
            <a:spAutoFit/>
          </a:bodyPr>
          <a:lstStyle>
            <a:defPPr>
              <a:defRPr lang="zh-CN"/>
            </a:defPPr>
            <a:lvl1pPr>
              <a:defRPr sz="3200" b="1">
                <a:latin typeface="+mj-ea"/>
                <a:ea typeface="+mj-ea"/>
              </a:defRPr>
            </a:lvl1pPr>
          </a:lstStyle>
          <a:p>
            <a:r>
              <a:rPr lang="zh-CN" altLang="en-US" sz="2800" dirty="0"/>
              <a:t>开发技术与工具</a:t>
            </a:r>
            <a:endParaRPr lang="zh-CN" altLang="en-US" sz="2800" dirty="0"/>
          </a:p>
        </p:txBody>
      </p:sp>
      <p:grpSp>
        <p:nvGrpSpPr>
          <p:cNvPr id="18" name="组合 17"/>
          <p:cNvGrpSpPr/>
          <p:nvPr/>
        </p:nvGrpSpPr>
        <p:grpSpPr>
          <a:xfrm>
            <a:off x="6622685" y="4922067"/>
            <a:ext cx="672990" cy="672988"/>
            <a:chOff x="7747111" y="1775611"/>
            <a:chExt cx="672990" cy="672988"/>
          </a:xfrm>
        </p:grpSpPr>
        <p:sp>
          <p:nvSpPr>
            <p:cNvPr id="21" name="椭圆 20"/>
            <p:cNvSpPr/>
            <p:nvPr/>
          </p:nvSpPr>
          <p:spPr>
            <a:xfrm>
              <a:off x="7747111" y="1775611"/>
              <a:ext cx="672990" cy="672988"/>
            </a:xfrm>
            <a:prstGeom prst="ellipse">
              <a:avLst/>
            </a:prstGeom>
            <a:solidFill>
              <a:schemeClr val="accent2">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22" name="椭圆 21"/>
            <p:cNvSpPr/>
            <p:nvPr/>
          </p:nvSpPr>
          <p:spPr>
            <a:xfrm>
              <a:off x="7792457" y="1820957"/>
              <a:ext cx="582298" cy="582296"/>
            </a:xfrm>
            <a:prstGeom prst="ellipse">
              <a:avLst/>
            </a:prstGeom>
            <a:gradFill>
              <a:gsLst>
                <a:gs pos="100000">
                  <a:schemeClr val="accent1"/>
                </a:gs>
                <a:gs pos="0">
                  <a:schemeClr val="accent1">
                    <a:lumMod val="7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23" name="文本框 22"/>
            <p:cNvSpPr txBox="1"/>
            <p:nvPr/>
          </p:nvSpPr>
          <p:spPr>
            <a:xfrm>
              <a:off x="7867058" y="1927439"/>
              <a:ext cx="441146" cy="369332"/>
            </a:xfrm>
            <a:prstGeom prst="rect">
              <a:avLst/>
            </a:prstGeom>
            <a:noFill/>
          </p:spPr>
          <p:txBody>
            <a:bodyPr wrap="none" rtlCol="0">
              <a:spAutoFit/>
            </a:bodyPr>
            <a:lstStyle/>
            <a:p>
              <a:r>
                <a:rPr lang="en-US" altLang="zh-CN" dirty="0">
                  <a:solidFill>
                    <a:schemeClr val="bg1"/>
                  </a:solidFill>
                </a:rPr>
                <a:t>07</a:t>
              </a:r>
              <a:endParaRPr lang="zh-CN" altLang="en-US" dirty="0">
                <a:solidFill>
                  <a:schemeClr val="bg1"/>
                </a:solidFill>
              </a:endParaRPr>
            </a:p>
          </p:txBody>
        </p:sp>
      </p:grpSp>
      <p:sp>
        <p:nvSpPr>
          <p:cNvPr id="24" name="文本框 23"/>
          <p:cNvSpPr txBox="1"/>
          <p:nvPr/>
        </p:nvSpPr>
        <p:spPr>
          <a:xfrm>
            <a:off x="7312356" y="4907241"/>
            <a:ext cx="3580410" cy="523220"/>
          </a:xfrm>
          <a:prstGeom prst="rect">
            <a:avLst/>
          </a:prstGeom>
          <a:noFill/>
        </p:spPr>
        <p:txBody>
          <a:bodyPr wrap="square">
            <a:spAutoFit/>
          </a:bodyPr>
          <a:lstStyle>
            <a:defPPr>
              <a:defRPr lang="zh-CN"/>
            </a:defPPr>
            <a:lvl1pPr>
              <a:defRPr sz="3200" b="1">
                <a:latin typeface="+mj-ea"/>
                <a:ea typeface="+mj-ea"/>
              </a:defRPr>
            </a:lvl1pPr>
          </a:lstStyle>
          <a:p>
            <a:r>
              <a:rPr lang="zh-CN" altLang="en-US" sz="2800" dirty="0"/>
              <a:t>开源社区的使用</a:t>
            </a:r>
            <a:endParaRPr lang="zh-CN" altLang="en-US" sz="2800" dirty="0"/>
          </a:p>
        </p:txBody>
      </p:sp>
      <p:grpSp>
        <p:nvGrpSpPr>
          <p:cNvPr id="25" name="组合 24"/>
          <p:cNvGrpSpPr/>
          <p:nvPr/>
        </p:nvGrpSpPr>
        <p:grpSpPr>
          <a:xfrm>
            <a:off x="6650845" y="5662026"/>
            <a:ext cx="672990" cy="672988"/>
            <a:chOff x="7747111" y="1775611"/>
            <a:chExt cx="672990" cy="672988"/>
          </a:xfrm>
        </p:grpSpPr>
        <p:sp>
          <p:nvSpPr>
            <p:cNvPr id="26" name="椭圆 25"/>
            <p:cNvSpPr/>
            <p:nvPr/>
          </p:nvSpPr>
          <p:spPr>
            <a:xfrm>
              <a:off x="7747111" y="1775611"/>
              <a:ext cx="672990" cy="672988"/>
            </a:xfrm>
            <a:prstGeom prst="ellipse">
              <a:avLst/>
            </a:prstGeom>
            <a:solidFill>
              <a:schemeClr val="accent2">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27" name="椭圆 26"/>
            <p:cNvSpPr/>
            <p:nvPr/>
          </p:nvSpPr>
          <p:spPr>
            <a:xfrm>
              <a:off x="7792457" y="1820957"/>
              <a:ext cx="582298" cy="582296"/>
            </a:xfrm>
            <a:prstGeom prst="ellipse">
              <a:avLst/>
            </a:prstGeom>
            <a:gradFill>
              <a:gsLst>
                <a:gs pos="100000">
                  <a:schemeClr val="accent1"/>
                </a:gs>
                <a:gs pos="0">
                  <a:schemeClr val="accent1">
                    <a:lumMod val="7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43" name="文本框 42"/>
            <p:cNvSpPr txBox="1"/>
            <p:nvPr/>
          </p:nvSpPr>
          <p:spPr>
            <a:xfrm>
              <a:off x="7867058" y="1927439"/>
              <a:ext cx="441146" cy="369332"/>
            </a:xfrm>
            <a:prstGeom prst="rect">
              <a:avLst/>
            </a:prstGeom>
            <a:noFill/>
          </p:spPr>
          <p:txBody>
            <a:bodyPr wrap="none" rtlCol="0">
              <a:spAutoFit/>
            </a:bodyPr>
            <a:lstStyle/>
            <a:p>
              <a:r>
                <a:rPr lang="en-US" altLang="zh-CN" dirty="0">
                  <a:solidFill>
                    <a:schemeClr val="bg1"/>
                  </a:solidFill>
                </a:rPr>
                <a:t>08</a:t>
              </a:r>
              <a:endParaRPr lang="zh-CN" altLang="en-US" dirty="0">
                <a:solidFill>
                  <a:schemeClr val="bg1"/>
                </a:solidFill>
              </a:endParaRPr>
            </a:p>
          </p:txBody>
        </p:sp>
      </p:grpSp>
      <p:sp>
        <p:nvSpPr>
          <p:cNvPr id="44" name="文本框 43"/>
          <p:cNvSpPr txBox="1"/>
          <p:nvPr/>
        </p:nvSpPr>
        <p:spPr>
          <a:xfrm>
            <a:off x="7340516" y="5647200"/>
            <a:ext cx="3580410" cy="523220"/>
          </a:xfrm>
          <a:prstGeom prst="rect">
            <a:avLst/>
          </a:prstGeom>
          <a:noFill/>
        </p:spPr>
        <p:txBody>
          <a:bodyPr wrap="square">
            <a:spAutoFit/>
          </a:bodyPr>
          <a:lstStyle>
            <a:defPPr>
              <a:defRPr lang="zh-CN"/>
            </a:defPPr>
            <a:lvl1pPr>
              <a:defRPr sz="3200" b="1">
                <a:latin typeface="+mj-ea"/>
                <a:ea typeface="+mj-ea"/>
              </a:defRPr>
            </a:lvl1pPr>
          </a:lstStyle>
          <a:p>
            <a:r>
              <a:rPr lang="zh-CN" altLang="en-US" sz="2800" dirty="0"/>
              <a:t>实践收获与感受</a:t>
            </a:r>
            <a:endParaRPr lang="zh-CN" altLang="en-US" sz="2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286173" y="3733751"/>
            <a:ext cx="6559113" cy="1446550"/>
          </a:xfrm>
          <a:prstGeom prst="rect">
            <a:avLst/>
          </a:prstGeom>
          <a:noFill/>
        </p:spPr>
        <p:txBody>
          <a:bodyPr wrap="square">
            <a:spAutoFit/>
          </a:bodyPr>
          <a:lstStyle/>
          <a:p>
            <a:pPr algn="ctr"/>
            <a:r>
              <a:rPr lang="zh-CN" altLang="en-US" sz="4400" b="1" dirty="0">
                <a:solidFill>
                  <a:schemeClr val="bg1"/>
                </a:solidFill>
              </a:rPr>
              <a:t>软件创意与需求</a:t>
            </a:r>
            <a:endParaRPr lang="zh-CN" altLang="en-US" sz="4400" b="1" dirty="0">
              <a:solidFill>
                <a:schemeClr val="bg1"/>
              </a:solidFill>
            </a:endParaRPr>
          </a:p>
          <a:p>
            <a:endParaRPr lang="zh-CN" altLang="en-US" sz="4400" b="1" dirty="0">
              <a:solidFill>
                <a:schemeClr val="bg1"/>
              </a:solidFill>
            </a:endParaRPr>
          </a:p>
        </p:txBody>
      </p:sp>
      <p:sp>
        <p:nvSpPr>
          <p:cNvPr id="16" name="文本框 15"/>
          <p:cNvSpPr txBox="1"/>
          <p:nvPr/>
        </p:nvSpPr>
        <p:spPr>
          <a:xfrm>
            <a:off x="8779507" y="1939266"/>
            <a:ext cx="1857274" cy="1569660"/>
          </a:xfrm>
          <a:prstGeom prst="rect">
            <a:avLst/>
          </a:prstGeom>
          <a:noFill/>
        </p:spPr>
        <p:txBody>
          <a:bodyPr wrap="square" rtlCol="0">
            <a:spAutoFit/>
          </a:bodyPr>
          <a:lstStyle/>
          <a:p>
            <a:r>
              <a:rPr lang="en-US" altLang="zh-CN" sz="9600" dirty="0">
                <a:gradFill>
                  <a:gsLst>
                    <a:gs pos="100000">
                      <a:schemeClr val="accent1"/>
                    </a:gs>
                    <a:gs pos="0">
                      <a:schemeClr val="accent1">
                        <a:lumMod val="75000"/>
                      </a:schemeClr>
                    </a:gs>
                  </a:gsLst>
                  <a:lin ang="0" scaled="1"/>
                </a:gradFill>
                <a:latin typeface="+mj-lt"/>
              </a:rPr>
              <a:t>01</a:t>
            </a:r>
            <a:endParaRPr lang="zh-CN" altLang="en-US" sz="9600" dirty="0">
              <a:gradFill>
                <a:gsLst>
                  <a:gs pos="100000">
                    <a:schemeClr val="accent1"/>
                  </a:gs>
                  <a:gs pos="0">
                    <a:schemeClr val="accent1">
                      <a:lumMod val="75000"/>
                    </a:schemeClr>
                  </a:gs>
                </a:gsLst>
                <a:lin ang="0" scaled="1"/>
              </a:gradFill>
              <a:latin typeface="+mj-l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1004570" y="1819910"/>
            <a:ext cx="5494655" cy="3605530"/>
          </a:xfrm>
        </p:spPr>
        <p:txBody>
          <a:bodyPr wrap="square">
            <a:noAutofit/>
          </a:bodyPr>
          <a:lstStyle/>
          <a:p>
            <a:pPr marL="0" indent="0">
              <a:buNone/>
            </a:pPr>
            <a:r>
              <a:rPr lang="zh-CN" altLang="en-US" dirty="0">
                <a:latin typeface="宋体" panose="02010600030101010101" pitchFamily="2" charset="-122"/>
                <a:ea typeface="宋体" panose="02010600030101010101" pitchFamily="2" charset="-122"/>
              </a:rPr>
              <a:t>现实问题</a:t>
            </a:r>
            <a:endParaRPr lang="zh-CN" altLang="en-US" dirty="0">
              <a:latin typeface="宋体" panose="02010600030101010101" pitchFamily="2" charset="-122"/>
              <a:ea typeface="宋体" panose="02010600030101010101" pitchFamily="2" charset="-122"/>
            </a:endParaRPr>
          </a:p>
          <a:p>
            <a:pPr marL="0" indent="457200">
              <a:buNone/>
            </a:pPr>
            <a:r>
              <a:rPr lang="zh-CN" altLang="en-US" dirty="0">
                <a:latin typeface="宋体" panose="02010600030101010101" pitchFamily="2" charset="-122"/>
                <a:ea typeface="宋体" panose="02010600030101010101" pitchFamily="2" charset="-122"/>
              </a:rPr>
              <a:t>由于医疗知识的普及程度不同，很多人对药物的使用存在误解和不当行为。例如，有些人可能会随意购买和使用药物，而不知道药物的正确用法和剂量；有些人可能会忽视药物的副作用和禁忌症，导致不良反应或加重病情；还有一些人可能会因为忘记服药而影响治疗效果。</a:t>
            </a:r>
            <a:endParaRPr lang="zh-CN" altLang="en-US" dirty="0">
              <a:latin typeface="宋体" panose="02010600030101010101" pitchFamily="2" charset="-122"/>
              <a:ea typeface="宋体" panose="02010600030101010101" pitchFamily="2" charset="-122"/>
            </a:endParaRPr>
          </a:p>
        </p:txBody>
      </p:sp>
      <p:sp>
        <p:nvSpPr>
          <p:cNvPr id="9218" name="标题 1"/>
          <p:cNvSpPr>
            <a:spLocks noGrp="1"/>
          </p:cNvSpPr>
          <p:nvPr>
            <p:ph type="title" idx="4294967295"/>
          </p:nvPr>
        </p:nvSpPr>
        <p:spPr>
          <a:xfrm>
            <a:off x="1093304" y="939045"/>
            <a:ext cx="4532243" cy="535531"/>
          </a:xfrm>
        </p:spPr>
        <p:txBody>
          <a:bodyPr/>
          <a:lstStyle/>
          <a:p>
            <a:r>
              <a:rPr lang="zh-CN" altLang="en-US" sz="3200" b="1" dirty="0">
                <a:solidFill>
                  <a:srgbClr val="1057CE"/>
                </a:solidFill>
                <a:latin typeface="+mn-ea"/>
                <a:ea typeface="+mn-ea"/>
              </a:rPr>
              <a:t>软件创意与需求</a:t>
            </a:r>
            <a:endParaRPr lang="zh-CN" altLang="en-US" sz="3200" b="1" dirty="0">
              <a:solidFill>
                <a:srgbClr val="1057CE"/>
              </a:solidFill>
              <a:latin typeface="+mn-ea"/>
              <a:ea typeface="+mn-ea"/>
            </a:endParaRPr>
          </a:p>
        </p:txBody>
      </p:sp>
      <p:sp>
        <p:nvSpPr>
          <p:cNvPr id="5" name="文本框 4"/>
          <p:cNvSpPr txBox="1"/>
          <p:nvPr/>
        </p:nvSpPr>
        <p:spPr>
          <a:xfrm>
            <a:off x="6374130" y="1819910"/>
            <a:ext cx="5817870" cy="3721100"/>
          </a:xfrm>
          <a:prstGeom prst="rect">
            <a:avLst/>
          </a:prstGeom>
          <a:noFill/>
        </p:spPr>
        <p:txBody>
          <a:bodyPr wrap="square" rtlCol="0" anchor="t">
            <a:noAutofit/>
          </a:bodyPr>
          <a:p>
            <a:r>
              <a:rPr lang="zh-CN" altLang="en-US" sz="2800" dirty="0">
                <a:latin typeface="宋体" panose="02010600030101010101" pitchFamily="2" charset="-122"/>
                <a:ea typeface="宋体" panose="02010600030101010101" pitchFamily="2" charset="-122"/>
                <a:cs typeface="宋体" panose="02010600030101010101" pitchFamily="2" charset="-122"/>
                <a:sym typeface="+mn-ea"/>
              </a:rPr>
              <a:t>核心功能</a:t>
            </a:r>
            <a:endParaRPr lang="zh-CN" altLang="en-US" sz="2800" dirty="0">
              <a:latin typeface="宋体" panose="02010600030101010101" pitchFamily="2" charset="-122"/>
              <a:ea typeface="宋体" panose="02010600030101010101" pitchFamily="2" charset="-122"/>
              <a:cs typeface="宋体" panose="02010600030101010101" pitchFamily="2" charset="-122"/>
            </a:endParaRPr>
          </a:p>
          <a:p>
            <a:pPr indent="457200"/>
            <a:r>
              <a:rPr lang="zh-CN" altLang="en-US" sz="2800" dirty="0">
                <a:latin typeface="宋体" panose="02010600030101010101" pitchFamily="2" charset="-122"/>
                <a:ea typeface="宋体" panose="02010600030101010101" pitchFamily="2" charset="-122"/>
                <a:cs typeface="宋体" panose="02010600030101010101" pitchFamily="2" charset="-122"/>
              </a:rPr>
              <a:t>“用药小助手小程序”实现了根据用户描述的症状，系统自动为用户生成处方的功能，并且用户可自行对处方设置提醒时间，来提醒用药，而且系统管理者可在小程序中进行对药品的维护。</a:t>
            </a:r>
            <a:endParaRPr lang="zh-CN" altLang="en-US" sz="2800" dirty="0">
              <a:latin typeface="宋体" panose="02010600030101010101" pitchFamily="2" charset="-122"/>
              <a:ea typeface="宋体" panose="02010600030101010101" pitchFamily="2" charset="-122"/>
              <a:cs typeface="宋体" panose="02010600030101010101" pitchFamily="2" charset="-122"/>
            </a:endParaRPr>
          </a:p>
        </p:txBody>
      </p:sp>
    </p:spTree>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1004711" y="1820068"/>
            <a:ext cx="5170311" cy="4735830"/>
          </a:xfrm>
        </p:spPr>
        <p:txBody>
          <a:bodyPr/>
          <a:lstStyle/>
          <a:p>
            <a:pPr marL="0" indent="0">
              <a:buNone/>
            </a:pPr>
            <a:r>
              <a:rPr lang="zh-CN" altLang="en-US" dirty="0">
                <a:latin typeface="宋体" panose="02010600030101010101" pitchFamily="2" charset="-122"/>
                <a:ea typeface="宋体" panose="02010600030101010101" pitchFamily="2" charset="-122"/>
              </a:rPr>
              <a:t>需求创意</a:t>
            </a:r>
            <a:endParaRPr lang="zh-CN" altLang="en-US" dirty="0">
              <a:latin typeface="宋体" panose="02010600030101010101" pitchFamily="2" charset="-122"/>
              <a:ea typeface="宋体" panose="02010600030101010101" pitchFamily="2" charset="-122"/>
            </a:endParaRPr>
          </a:p>
          <a:p>
            <a:pPr marL="0" indent="0">
              <a:buNone/>
            </a:pPr>
            <a:r>
              <a:rPr lang="zh-CN" altLang="en-US" dirty="0">
                <a:latin typeface="宋体" panose="02010600030101010101" pitchFamily="2" charset="-122"/>
                <a:ea typeface="宋体" panose="02010600030101010101" pitchFamily="2" charset="-122"/>
              </a:rPr>
              <a:t>1</a:t>
            </a:r>
            <a:r>
              <a:rPr lang="zh-CN" altLang="en-US" dirty="0">
                <a:latin typeface="宋体" panose="02010600030101010101" pitchFamily="2" charset="-122"/>
                <a:ea typeface="宋体" panose="02010600030101010101" pitchFamily="2" charset="-122"/>
              </a:rPr>
              <a:t>、通过用户自行输入症状的方式，系统可自动生成电子处方并保存。</a:t>
            </a:r>
            <a:endParaRPr lang="zh-CN" altLang="en-US" dirty="0">
              <a:latin typeface="宋体" panose="02010600030101010101" pitchFamily="2" charset="-122"/>
              <a:ea typeface="宋体" panose="02010600030101010101" pitchFamily="2" charset="-122"/>
            </a:endParaRPr>
          </a:p>
          <a:p>
            <a:pPr marL="0" indent="0">
              <a:buNone/>
            </a:pPr>
            <a:r>
              <a:rPr lang="zh-CN" altLang="en-US" dirty="0">
                <a:latin typeface="宋体" panose="02010600030101010101" pitchFamily="2" charset="-122"/>
                <a:ea typeface="宋体" panose="02010600030101010101" pitchFamily="2" charset="-122"/>
              </a:rPr>
              <a:t>2、用户可根据用药说明，自行设定用药时间。</a:t>
            </a:r>
            <a:endParaRPr lang="zh-CN" altLang="en-US" dirty="0">
              <a:latin typeface="宋体" panose="02010600030101010101" pitchFamily="2" charset="-122"/>
              <a:ea typeface="宋体" panose="02010600030101010101" pitchFamily="2" charset="-122"/>
            </a:endParaRPr>
          </a:p>
          <a:p>
            <a:pPr marL="0" indent="0">
              <a:buNone/>
            </a:pPr>
            <a:r>
              <a:rPr lang="zh-CN" altLang="en-US" dirty="0">
                <a:latin typeface="宋体" panose="02010600030101010101" pitchFamily="2" charset="-122"/>
                <a:ea typeface="宋体" panose="02010600030101010101" pitchFamily="2" charset="-122"/>
              </a:rPr>
              <a:t>3、药品信息可实时更新提醒，当药品有新的说明书修订，管理者会及时在小程序内更新药品相关信息，确保用户获取到准确的用药指导。</a:t>
            </a:r>
            <a:endParaRPr lang="zh-CN" altLang="en-US" dirty="0">
              <a:latin typeface="宋体" panose="02010600030101010101" pitchFamily="2" charset="-122"/>
              <a:ea typeface="宋体" panose="02010600030101010101" pitchFamily="2" charset="-122"/>
            </a:endParaRPr>
          </a:p>
        </p:txBody>
      </p:sp>
      <p:sp>
        <p:nvSpPr>
          <p:cNvPr id="9218" name="标题 1"/>
          <p:cNvSpPr>
            <a:spLocks noGrp="1"/>
          </p:cNvSpPr>
          <p:nvPr>
            <p:ph type="title" idx="4294967295"/>
          </p:nvPr>
        </p:nvSpPr>
        <p:spPr>
          <a:xfrm>
            <a:off x="1093304" y="939045"/>
            <a:ext cx="4532243" cy="535531"/>
          </a:xfrm>
        </p:spPr>
        <p:txBody>
          <a:bodyPr/>
          <a:lstStyle/>
          <a:p>
            <a:r>
              <a:rPr lang="zh-CN" altLang="en-US" sz="3200" b="1" dirty="0">
                <a:solidFill>
                  <a:srgbClr val="1057CE"/>
                </a:solidFill>
                <a:latin typeface="+mn-ea"/>
                <a:ea typeface="+mn-ea"/>
              </a:rPr>
              <a:t>软件创意与需求</a:t>
            </a:r>
            <a:endParaRPr lang="zh-CN" altLang="en-US" sz="3200" b="1" dirty="0">
              <a:solidFill>
                <a:srgbClr val="1057CE"/>
              </a:solidFill>
              <a:latin typeface="+mn-ea"/>
              <a:ea typeface="+mn-ea"/>
            </a:endParaRPr>
          </a:p>
        </p:txBody>
      </p:sp>
      <p:sp>
        <p:nvSpPr>
          <p:cNvPr id="4" name="文本框 3"/>
          <p:cNvSpPr txBox="1"/>
          <p:nvPr/>
        </p:nvSpPr>
        <p:spPr>
          <a:xfrm>
            <a:off x="8443242" y="6007664"/>
            <a:ext cx="1535289" cy="369332"/>
          </a:xfrm>
          <a:prstGeom prst="rect">
            <a:avLst/>
          </a:prstGeom>
          <a:noFill/>
        </p:spPr>
        <p:txBody>
          <a:bodyPr wrap="square" rtlCol="0">
            <a:spAutoFit/>
          </a:bodyPr>
          <a:lstStyle/>
          <a:p>
            <a:r>
              <a:rPr lang="zh-CN" altLang="en-US" dirty="0"/>
              <a:t>宣传彩页</a:t>
            </a:r>
            <a:endParaRPr lang="zh-CN" altLang="en-US" dirty="0"/>
          </a:p>
        </p:txBody>
      </p:sp>
      <p:pic>
        <p:nvPicPr>
          <p:cNvPr id="6" name="图片 5"/>
          <p:cNvPicPr>
            <a:picLocks noChangeAspect="1"/>
          </p:cNvPicPr>
          <p:nvPr/>
        </p:nvPicPr>
        <p:blipFill>
          <a:blip r:embed="rId1"/>
          <a:stretch>
            <a:fillRect/>
          </a:stretch>
        </p:blipFill>
        <p:spPr>
          <a:xfrm>
            <a:off x="7496175" y="121285"/>
            <a:ext cx="3131185" cy="5631180"/>
          </a:xfrm>
          <a:prstGeom prst="rect">
            <a:avLst/>
          </a:prstGeom>
        </p:spPr>
      </p:pic>
    </p:spTree>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286173" y="3733751"/>
            <a:ext cx="6559113" cy="1446550"/>
          </a:xfrm>
          <a:prstGeom prst="rect">
            <a:avLst/>
          </a:prstGeom>
          <a:noFill/>
        </p:spPr>
        <p:txBody>
          <a:bodyPr wrap="square">
            <a:spAutoFit/>
          </a:bodyPr>
          <a:lstStyle/>
          <a:p>
            <a:pPr algn="ctr"/>
            <a:r>
              <a:rPr lang="zh-CN" altLang="en-US" sz="4400" b="1" dirty="0">
                <a:solidFill>
                  <a:schemeClr val="bg1"/>
                </a:solidFill>
              </a:rPr>
              <a:t>软件需求分析</a:t>
            </a:r>
            <a:endParaRPr lang="zh-CN" altLang="en-US" sz="4400" b="1" dirty="0">
              <a:solidFill>
                <a:schemeClr val="bg1"/>
              </a:solidFill>
            </a:endParaRPr>
          </a:p>
          <a:p>
            <a:endParaRPr lang="zh-CN" altLang="en-US" sz="4400" b="1" dirty="0">
              <a:solidFill>
                <a:schemeClr val="bg1"/>
              </a:solidFill>
            </a:endParaRPr>
          </a:p>
        </p:txBody>
      </p:sp>
      <p:sp>
        <p:nvSpPr>
          <p:cNvPr id="16" name="文本框 15"/>
          <p:cNvSpPr txBox="1"/>
          <p:nvPr/>
        </p:nvSpPr>
        <p:spPr>
          <a:xfrm>
            <a:off x="8779507" y="1939266"/>
            <a:ext cx="1857274" cy="1569660"/>
          </a:xfrm>
          <a:prstGeom prst="rect">
            <a:avLst/>
          </a:prstGeom>
          <a:noFill/>
        </p:spPr>
        <p:txBody>
          <a:bodyPr wrap="square" rtlCol="0">
            <a:spAutoFit/>
          </a:bodyPr>
          <a:lstStyle/>
          <a:p>
            <a:r>
              <a:rPr lang="en-US" altLang="zh-CN" sz="9600" dirty="0">
                <a:gradFill>
                  <a:gsLst>
                    <a:gs pos="100000">
                      <a:schemeClr val="accent1"/>
                    </a:gs>
                    <a:gs pos="0">
                      <a:schemeClr val="accent1">
                        <a:lumMod val="75000"/>
                      </a:schemeClr>
                    </a:gs>
                  </a:gsLst>
                  <a:lin ang="0" scaled="1"/>
                </a:gradFill>
                <a:latin typeface="+mj-lt"/>
              </a:rPr>
              <a:t>02</a:t>
            </a:r>
            <a:endParaRPr lang="zh-CN" altLang="en-US" sz="9600" dirty="0">
              <a:gradFill>
                <a:gsLst>
                  <a:gs pos="100000">
                    <a:schemeClr val="accent1"/>
                  </a:gs>
                  <a:gs pos="0">
                    <a:schemeClr val="accent1">
                      <a:lumMod val="75000"/>
                    </a:schemeClr>
                  </a:gs>
                </a:gsLst>
                <a:lin ang="0" scaled="1"/>
              </a:gradFill>
              <a:latin typeface="+mj-l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711835" y="1508760"/>
            <a:ext cx="5163820" cy="4311650"/>
          </a:xfrm>
        </p:spPr>
        <p:txBody>
          <a:bodyPr wrap="square">
            <a:noAutofit/>
          </a:bodyPr>
          <a:lstStyle/>
          <a:p>
            <a:pPr marL="0" indent="0">
              <a:buNone/>
            </a:pPr>
            <a:r>
              <a:rPr lang="en-US" altLang="zh-CN" sz="2400" dirty="0">
                <a:latin typeface="宋体" panose="02010600030101010101" pitchFamily="2" charset="-122"/>
                <a:ea typeface="宋体" panose="02010600030101010101" pitchFamily="2" charset="-122"/>
                <a:cs typeface="宋体" panose="02010600030101010101" pitchFamily="2" charset="-122"/>
              </a:rPr>
              <a:t>“</a:t>
            </a:r>
            <a:r>
              <a:rPr lang="zh-CN" altLang="en-US" sz="2400" dirty="0">
                <a:latin typeface="宋体" panose="02010600030101010101" pitchFamily="2" charset="-122"/>
                <a:ea typeface="宋体" panose="02010600030101010101" pitchFamily="2" charset="-122"/>
                <a:cs typeface="宋体" panose="02010600030101010101" pitchFamily="2" charset="-122"/>
              </a:rPr>
              <a:t>用药小助手</a:t>
            </a:r>
            <a:r>
              <a:rPr lang="en-US" altLang="zh-CN" sz="2400" dirty="0">
                <a:latin typeface="宋体" panose="02010600030101010101" pitchFamily="2" charset="-122"/>
                <a:ea typeface="宋体" panose="02010600030101010101" pitchFamily="2" charset="-122"/>
                <a:cs typeface="宋体" panose="02010600030101010101" pitchFamily="2" charset="-122"/>
              </a:rPr>
              <a:t>”</a:t>
            </a:r>
            <a:r>
              <a:rPr lang="zh-CN" altLang="en-US" sz="2400" dirty="0">
                <a:latin typeface="宋体" panose="02010600030101010101" pitchFamily="2" charset="-122"/>
                <a:ea typeface="宋体" panose="02010600030101010101" pitchFamily="2" charset="-122"/>
                <a:cs typeface="宋体" panose="02010600030101010101" pitchFamily="2" charset="-122"/>
              </a:rPr>
              <a:t>用例模型</a:t>
            </a:r>
            <a:endParaRPr lang="zh-CN" altLang="en-US" sz="2400" dirty="0">
              <a:latin typeface="宋体" panose="02010600030101010101" pitchFamily="2" charset="-122"/>
              <a:ea typeface="宋体" panose="02010600030101010101" pitchFamily="2" charset="-122"/>
              <a:cs typeface="宋体" panose="02010600030101010101" pitchFamily="2" charset="-122"/>
            </a:endParaRPr>
          </a:p>
          <a:p>
            <a:pPr marL="0" indent="457200">
              <a:buNone/>
            </a:pPr>
            <a:r>
              <a:rPr lang="zh-CN" altLang="en-US" sz="2400" dirty="0">
                <a:latin typeface="宋体" panose="02010600030101010101" pitchFamily="2" charset="-122"/>
                <a:ea typeface="宋体" panose="02010600030101010101" pitchFamily="2" charset="-122"/>
                <a:cs typeface="宋体" panose="02010600030101010101" pitchFamily="2" charset="-122"/>
              </a:rPr>
              <a:t>一共有</a:t>
            </a:r>
            <a:r>
              <a:rPr lang="en-US" altLang="zh-CN" sz="2400" dirty="0">
                <a:latin typeface="宋体" panose="02010600030101010101" pitchFamily="2" charset="-122"/>
                <a:ea typeface="宋体" panose="02010600030101010101" pitchFamily="2" charset="-122"/>
                <a:cs typeface="宋体" panose="02010600030101010101" pitchFamily="2" charset="-122"/>
              </a:rPr>
              <a:t>5</a:t>
            </a:r>
            <a:r>
              <a:rPr lang="zh-CN" altLang="en-US" sz="2400" dirty="0">
                <a:latin typeface="宋体" panose="02010600030101010101" pitchFamily="2" charset="-122"/>
                <a:ea typeface="宋体" panose="02010600030101010101" pitchFamily="2" charset="-122"/>
                <a:cs typeface="宋体" panose="02010600030101010101" pitchFamily="2" charset="-122"/>
              </a:rPr>
              <a:t>个用例分别为处方生成，删除处方，用药提醒，删除提醒，用药维护。</a:t>
            </a:r>
            <a:endParaRPr lang="zh-CN" altLang="en-US" sz="2400" dirty="0">
              <a:latin typeface="宋体" panose="02010600030101010101" pitchFamily="2" charset="-122"/>
              <a:ea typeface="宋体" panose="02010600030101010101" pitchFamily="2" charset="-122"/>
              <a:cs typeface="宋体" panose="02010600030101010101" pitchFamily="2" charset="-122"/>
            </a:endParaRPr>
          </a:p>
          <a:p>
            <a:pPr marL="0" indent="457200">
              <a:buNone/>
            </a:pPr>
            <a:r>
              <a:rPr lang="zh-CN" altLang="en-US" sz="2400" dirty="0">
                <a:latin typeface="宋体" panose="02010600030101010101" pitchFamily="2" charset="-122"/>
                <a:ea typeface="宋体" panose="02010600030101010101" pitchFamily="2" charset="-122"/>
                <a:cs typeface="宋体" panose="02010600030101010101" pitchFamily="2" charset="-122"/>
              </a:rPr>
              <a:t>用药提醒是在处方生成的基础上扩展出来的功能，两者为扩展关系。</a:t>
            </a:r>
            <a:endParaRPr lang="zh-CN" altLang="en-US" sz="2400" dirty="0">
              <a:latin typeface="宋体" panose="02010600030101010101" pitchFamily="2" charset="-122"/>
              <a:ea typeface="宋体" panose="02010600030101010101" pitchFamily="2" charset="-122"/>
              <a:cs typeface="宋体" panose="02010600030101010101" pitchFamily="2" charset="-122"/>
            </a:endParaRPr>
          </a:p>
          <a:p>
            <a:pPr marL="0" indent="457200">
              <a:buNone/>
            </a:pPr>
            <a:r>
              <a:rPr lang="zh-CN" altLang="en-US" sz="2400" dirty="0">
                <a:latin typeface="宋体" panose="02010600030101010101" pitchFamily="2" charset="-122"/>
                <a:ea typeface="宋体" panose="02010600030101010101" pitchFamily="2" charset="-122"/>
                <a:cs typeface="宋体" panose="02010600030101010101" pitchFamily="2" charset="-122"/>
              </a:rPr>
              <a:t>删除提醒是</a:t>
            </a:r>
            <a:r>
              <a:rPr lang="zh-CN" altLang="en-US" sz="2400" dirty="0">
                <a:latin typeface="宋体" panose="02010600030101010101" pitchFamily="2" charset="-122"/>
                <a:ea typeface="宋体" panose="02010600030101010101" pitchFamily="2" charset="-122"/>
                <a:cs typeface="宋体" panose="02010600030101010101" pitchFamily="2" charset="-122"/>
              </a:rPr>
              <a:t>用药</a:t>
            </a:r>
            <a:r>
              <a:rPr lang="zh-CN" altLang="en-US" sz="2400" dirty="0">
                <a:latin typeface="宋体" panose="02010600030101010101" pitchFamily="2" charset="-122"/>
                <a:ea typeface="宋体" panose="02010600030101010101" pitchFamily="2" charset="-122"/>
                <a:cs typeface="宋体" panose="02010600030101010101" pitchFamily="2" charset="-122"/>
              </a:rPr>
              <a:t>提醒的一部分，用药提醒功能模块中涵盖了删除提醒的操作，两者为包含关系。</a:t>
            </a:r>
            <a:endParaRPr lang="zh-CN" altLang="en-US" sz="2400" dirty="0">
              <a:latin typeface="宋体" panose="02010600030101010101" pitchFamily="2" charset="-122"/>
              <a:ea typeface="宋体" panose="02010600030101010101" pitchFamily="2" charset="-122"/>
              <a:cs typeface="宋体" panose="02010600030101010101" pitchFamily="2" charset="-122"/>
            </a:endParaRPr>
          </a:p>
          <a:p>
            <a:pPr marL="0" indent="457200">
              <a:buNone/>
            </a:pPr>
            <a:r>
              <a:rPr lang="zh-CN" altLang="en-US" sz="2400" dirty="0">
                <a:latin typeface="宋体" panose="02010600030101010101" pitchFamily="2" charset="-122"/>
                <a:ea typeface="宋体" panose="02010600030101010101" pitchFamily="2" charset="-122"/>
                <a:cs typeface="宋体" panose="02010600030101010101" pitchFamily="2" charset="-122"/>
              </a:rPr>
              <a:t>删除处方是处方生成的一部分，处方生成功能模块中涵盖了删除处方的操作，两者为包含关系。</a:t>
            </a:r>
            <a:endParaRPr lang="zh-CN" altLang="en-US" sz="2400" dirty="0">
              <a:latin typeface="宋体" panose="02010600030101010101" pitchFamily="2" charset="-122"/>
              <a:ea typeface="宋体" panose="02010600030101010101" pitchFamily="2" charset="-122"/>
              <a:cs typeface="宋体" panose="02010600030101010101" pitchFamily="2" charset="-122"/>
            </a:endParaRPr>
          </a:p>
          <a:p>
            <a:pPr marL="0" indent="0">
              <a:buNone/>
            </a:pPr>
            <a:endParaRPr lang="zh-CN" altLang="en-US" sz="2400" dirty="0">
              <a:latin typeface="宋体" panose="02010600030101010101" pitchFamily="2" charset="-122"/>
              <a:ea typeface="宋体" panose="02010600030101010101" pitchFamily="2" charset="-122"/>
              <a:cs typeface="宋体" panose="02010600030101010101" pitchFamily="2" charset="-122"/>
            </a:endParaRPr>
          </a:p>
          <a:p>
            <a:pPr marL="0" indent="0">
              <a:buNone/>
            </a:pPr>
            <a:endParaRPr lang="zh-CN" altLang="en-US" sz="2400" dirty="0">
              <a:latin typeface="宋体" panose="02010600030101010101" pitchFamily="2" charset="-122"/>
              <a:ea typeface="宋体" panose="02010600030101010101" pitchFamily="2" charset="-122"/>
              <a:cs typeface="宋体" panose="02010600030101010101" pitchFamily="2" charset="-122"/>
            </a:endParaRPr>
          </a:p>
        </p:txBody>
      </p:sp>
      <p:sp>
        <p:nvSpPr>
          <p:cNvPr id="9218" name="标题 1"/>
          <p:cNvSpPr>
            <a:spLocks noGrp="1"/>
          </p:cNvSpPr>
          <p:nvPr>
            <p:ph type="title" idx="4294967295"/>
          </p:nvPr>
        </p:nvSpPr>
        <p:spPr>
          <a:xfrm>
            <a:off x="1004711" y="906896"/>
            <a:ext cx="3759200" cy="535531"/>
          </a:xfrm>
        </p:spPr>
        <p:txBody>
          <a:bodyPr/>
          <a:lstStyle/>
          <a:p>
            <a:r>
              <a:rPr lang="zh-CN" altLang="en-US" sz="3200" b="1" dirty="0">
                <a:solidFill>
                  <a:srgbClr val="1057CE"/>
                </a:solidFill>
                <a:latin typeface="+mn-ea"/>
                <a:ea typeface="+mn-ea"/>
              </a:rPr>
              <a:t>软件需求分析</a:t>
            </a:r>
            <a:endParaRPr lang="zh-CN" altLang="en-US" sz="3200" b="1" dirty="0">
              <a:solidFill>
                <a:srgbClr val="1057CE"/>
              </a:solidFill>
              <a:latin typeface="+mn-ea"/>
              <a:ea typeface="+mn-ea"/>
            </a:endParaRPr>
          </a:p>
        </p:txBody>
      </p:sp>
      <p:pic>
        <p:nvPicPr>
          <p:cNvPr id="2" name="图片 2"/>
          <p:cNvPicPr>
            <a:picLocks noChangeAspect="1"/>
          </p:cNvPicPr>
          <p:nvPr/>
        </p:nvPicPr>
        <p:blipFill>
          <a:blip r:embed="rId1"/>
          <a:srcRect l="2841" r="7545"/>
          <a:stretch>
            <a:fillRect/>
          </a:stretch>
        </p:blipFill>
        <p:spPr>
          <a:xfrm>
            <a:off x="5678170" y="972820"/>
            <a:ext cx="6229350" cy="4778375"/>
          </a:xfrm>
          <a:prstGeom prst="rect">
            <a:avLst/>
          </a:prstGeom>
          <a:noFill/>
          <a:ln>
            <a:noFill/>
          </a:ln>
        </p:spPr>
      </p:pic>
      <p:sp>
        <p:nvSpPr>
          <p:cNvPr id="4" name="文本框 3"/>
          <p:cNvSpPr txBox="1"/>
          <p:nvPr/>
        </p:nvSpPr>
        <p:spPr>
          <a:xfrm>
            <a:off x="7900035" y="5751195"/>
            <a:ext cx="6096000" cy="368300"/>
          </a:xfrm>
          <a:prstGeom prst="rect">
            <a:avLst/>
          </a:prstGeom>
          <a:noFill/>
        </p:spPr>
        <p:txBody>
          <a:bodyPr wrap="square" rtlCol="0" anchor="t">
            <a:spAutoFit/>
          </a:bodyPr>
          <a:p>
            <a:pPr marL="0" indent="0">
              <a:buNone/>
            </a:pPr>
            <a:r>
              <a:rPr lang="en-US" altLang="zh-CN" dirty="0">
                <a:sym typeface="+mn-ea"/>
              </a:rPr>
              <a:t>“</a:t>
            </a:r>
            <a:r>
              <a:rPr lang="zh-CN" altLang="en-US" dirty="0">
                <a:sym typeface="+mn-ea"/>
              </a:rPr>
              <a:t>用药小助手</a:t>
            </a:r>
            <a:r>
              <a:rPr lang="en-US" altLang="zh-CN" dirty="0">
                <a:sym typeface="+mn-ea"/>
              </a:rPr>
              <a:t>”</a:t>
            </a:r>
            <a:r>
              <a:rPr lang="zh-CN" altLang="en-US" dirty="0">
                <a:sym typeface="+mn-ea"/>
              </a:rPr>
              <a:t>用例模型</a:t>
            </a:r>
            <a:endParaRPr lang="zh-CN" altLang="en-US" dirty="0">
              <a:sym typeface="+mn-ea"/>
            </a:endParaRPr>
          </a:p>
        </p:txBody>
      </p:sp>
    </p:spTree>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1088673" y="1447955"/>
            <a:ext cx="9798755" cy="478155"/>
          </a:xfrm>
        </p:spPr>
        <p:txBody>
          <a:bodyPr/>
          <a:lstStyle/>
          <a:p>
            <a:pPr marL="0" indent="0">
              <a:buNone/>
            </a:pPr>
            <a:r>
              <a:rPr lang="en-US" altLang="zh-CN" dirty="0">
                <a:latin typeface="宋体" panose="02010600030101010101" pitchFamily="2" charset="-122"/>
                <a:ea typeface="宋体" panose="02010600030101010101" pitchFamily="2" charset="-122"/>
                <a:cs typeface="宋体" panose="02010600030101010101" pitchFamily="2" charset="-122"/>
              </a:rPr>
              <a:t>1-处方生成</a:t>
            </a:r>
            <a:r>
              <a:rPr lang="zh-CN" altLang="en-US" dirty="0">
                <a:latin typeface="宋体" panose="02010600030101010101" pitchFamily="2" charset="-122"/>
                <a:ea typeface="宋体" panose="02010600030101010101" pitchFamily="2" charset="-122"/>
                <a:cs typeface="宋体" panose="02010600030101010101" pitchFamily="2" charset="-122"/>
              </a:rPr>
              <a:t>用例</a:t>
            </a:r>
            <a:endParaRPr lang="zh-CN" altLang="en-US" dirty="0">
              <a:latin typeface="宋体" panose="02010600030101010101" pitchFamily="2" charset="-122"/>
              <a:ea typeface="宋体" panose="02010600030101010101" pitchFamily="2" charset="-122"/>
              <a:cs typeface="宋体" panose="02010600030101010101" pitchFamily="2" charset="-122"/>
            </a:endParaRPr>
          </a:p>
        </p:txBody>
      </p:sp>
      <p:sp>
        <p:nvSpPr>
          <p:cNvPr id="9218" name="标题 1"/>
          <p:cNvSpPr>
            <a:spLocks noGrp="1"/>
          </p:cNvSpPr>
          <p:nvPr>
            <p:ph type="title" idx="4294967295"/>
          </p:nvPr>
        </p:nvSpPr>
        <p:spPr>
          <a:xfrm>
            <a:off x="999773" y="1001800"/>
            <a:ext cx="3781777" cy="368300"/>
          </a:xfrm>
        </p:spPr>
        <p:txBody>
          <a:bodyPr/>
          <a:lstStyle/>
          <a:p>
            <a:r>
              <a:rPr lang="zh-CN" altLang="en-US" sz="2000" b="1" dirty="0">
                <a:solidFill>
                  <a:srgbClr val="1057CE"/>
                </a:solidFill>
                <a:latin typeface="宋体" panose="02010600030101010101" pitchFamily="2" charset="-122"/>
                <a:ea typeface="宋体" panose="02010600030101010101" pitchFamily="2" charset="-122"/>
              </a:rPr>
              <a:t>软件需求分析</a:t>
            </a:r>
            <a:endParaRPr lang="zh-CN" altLang="en-US" sz="2000" b="1" dirty="0">
              <a:solidFill>
                <a:srgbClr val="1057CE"/>
              </a:solidFill>
              <a:latin typeface="宋体" panose="02010600030101010101" pitchFamily="2" charset="-122"/>
              <a:ea typeface="宋体" panose="02010600030101010101" pitchFamily="2" charset="-122"/>
            </a:endParaRPr>
          </a:p>
        </p:txBody>
      </p:sp>
      <p:sp>
        <p:nvSpPr>
          <p:cNvPr id="2" name="矩形 1"/>
          <p:cNvSpPr/>
          <p:nvPr/>
        </p:nvSpPr>
        <p:spPr>
          <a:xfrm>
            <a:off x="999490" y="2059305"/>
            <a:ext cx="5335270" cy="402209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l"/>
            <a:r>
              <a:rPr lang="zh-CN" altLang="en-US" sz="2000">
                <a:latin typeface="宋体" panose="02010600030101010101" pitchFamily="2" charset="-122"/>
                <a:ea typeface="宋体" panose="02010600030101010101" pitchFamily="2" charset="-122"/>
                <a:cs typeface="宋体" panose="02010600030101010101" pitchFamily="2" charset="-122"/>
              </a:rPr>
              <a:t>业务目标：根据用户输入的信息以及症状，生成合适的处方。</a:t>
            </a:r>
            <a:endParaRPr lang="zh-CN" altLang="en-US" sz="2000">
              <a:latin typeface="宋体" panose="02010600030101010101" pitchFamily="2" charset="-122"/>
              <a:ea typeface="宋体" panose="02010600030101010101" pitchFamily="2" charset="-122"/>
              <a:cs typeface="宋体" panose="02010600030101010101" pitchFamily="2" charset="-122"/>
            </a:endParaRPr>
          </a:p>
          <a:p>
            <a:pPr algn="l"/>
            <a:r>
              <a:rPr lang="zh-CN" altLang="en-US" sz="2000">
                <a:latin typeface="宋体" panose="02010600030101010101" pitchFamily="2" charset="-122"/>
                <a:ea typeface="宋体" panose="02010600030101010101" pitchFamily="2" charset="-122"/>
                <a:cs typeface="宋体" panose="02010600030101010101" pitchFamily="2" charset="-122"/>
              </a:rPr>
              <a:t>执行者： 用户</a:t>
            </a:r>
            <a:endParaRPr lang="zh-CN" altLang="en-US" sz="2000">
              <a:latin typeface="宋体" panose="02010600030101010101" pitchFamily="2" charset="-122"/>
              <a:ea typeface="宋体" panose="02010600030101010101" pitchFamily="2" charset="-122"/>
              <a:cs typeface="宋体" panose="02010600030101010101" pitchFamily="2" charset="-122"/>
            </a:endParaRPr>
          </a:p>
          <a:p>
            <a:pPr algn="l"/>
            <a:r>
              <a:rPr lang="zh-CN" altLang="en-US" sz="2000">
                <a:latin typeface="宋体" panose="02010600030101010101" pitchFamily="2" charset="-122"/>
                <a:ea typeface="宋体" panose="02010600030101010101" pitchFamily="2" charset="-122"/>
                <a:cs typeface="宋体" panose="02010600030101010101" pitchFamily="2" charset="-122"/>
              </a:rPr>
              <a:t>触发条件：用户选择生成处方</a:t>
            </a:r>
            <a:endParaRPr lang="zh-CN" altLang="en-US" sz="2000">
              <a:latin typeface="宋体" panose="02010600030101010101" pitchFamily="2" charset="-122"/>
              <a:ea typeface="宋体" panose="02010600030101010101" pitchFamily="2" charset="-122"/>
              <a:cs typeface="宋体" panose="02010600030101010101" pitchFamily="2" charset="-122"/>
            </a:endParaRPr>
          </a:p>
          <a:p>
            <a:pPr algn="l"/>
            <a:r>
              <a:rPr lang="zh-CN" altLang="en-US" sz="2000">
                <a:latin typeface="宋体" panose="02010600030101010101" pitchFamily="2" charset="-122"/>
                <a:ea typeface="宋体" panose="02010600030101010101" pitchFamily="2" charset="-122"/>
                <a:cs typeface="宋体" panose="02010600030101010101" pitchFamily="2" charset="-122"/>
              </a:rPr>
              <a:t>前置条件： 系统已运行</a:t>
            </a:r>
            <a:endParaRPr lang="zh-CN" altLang="en-US" sz="2000">
              <a:latin typeface="宋体" panose="02010600030101010101" pitchFamily="2" charset="-122"/>
              <a:ea typeface="宋体" panose="02010600030101010101" pitchFamily="2" charset="-122"/>
              <a:cs typeface="宋体" panose="02010600030101010101" pitchFamily="2" charset="-122"/>
            </a:endParaRPr>
          </a:p>
          <a:p>
            <a:pPr algn="l"/>
            <a:r>
              <a:rPr lang="zh-CN" altLang="en-US" sz="2000">
                <a:latin typeface="宋体" panose="02010600030101010101" pitchFamily="2" charset="-122"/>
                <a:ea typeface="宋体" panose="02010600030101010101" pitchFamily="2" charset="-122"/>
                <a:cs typeface="宋体" panose="02010600030101010101" pitchFamily="2" charset="-122"/>
              </a:rPr>
              <a:t>基本交互动作：</a:t>
            </a:r>
            <a:endParaRPr lang="zh-CN" altLang="en-US" sz="2000">
              <a:latin typeface="宋体" panose="02010600030101010101" pitchFamily="2" charset="-122"/>
              <a:ea typeface="宋体" panose="02010600030101010101" pitchFamily="2" charset="-122"/>
              <a:cs typeface="宋体" panose="02010600030101010101" pitchFamily="2" charset="-122"/>
            </a:endParaRPr>
          </a:p>
          <a:p>
            <a:pPr algn="l"/>
            <a:r>
              <a:rPr lang="zh-CN" altLang="en-US" sz="2000">
                <a:latin typeface="宋体" panose="02010600030101010101" pitchFamily="2" charset="-122"/>
                <a:ea typeface="宋体" panose="02010600030101010101" pitchFamily="2" charset="-122"/>
                <a:cs typeface="宋体" panose="02010600030101010101" pitchFamily="2" charset="-122"/>
              </a:rPr>
              <a:t>1.用户输入基本信息并点击“确定”。</a:t>
            </a:r>
            <a:endParaRPr lang="zh-CN" altLang="en-US" sz="2000">
              <a:latin typeface="宋体" panose="02010600030101010101" pitchFamily="2" charset="-122"/>
              <a:ea typeface="宋体" panose="02010600030101010101" pitchFamily="2" charset="-122"/>
              <a:cs typeface="宋体" panose="02010600030101010101" pitchFamily="2" charset="-122"/>
            </a:endParaRPr>
          </a:p>
          <a:p>
            <a:pPr algn="l"/>
            <a:r>
              <a:rPr lang="zh-CN" altLang="en-US" sz="2000">
                <a:latin typeface="宋体" panose="02010600030101010101" pitchFamily="2" charset="-122"/>
                <a:ea typeface="宋体" panose="02010600030101010101" pitchFamily="2" charset="-122"/>
                <a:cs typeface="宋体" panose="02010600030101010101" pitchFamily="2" charset="-122"/>
              </a:rPr>
              <a:t>2.系统录入用户信息。</a:t>
            </a:r>
            <a:endParaRPr lang="zh-CN" altLang="en-US" sz="2000">
              <a:latin typeface="宋体" panose="02010600030101010101" pitchFamily="2" charset="-122"/>
              <a:ea typeface="宋体" panose="02010600030101010101" pitchFamily="2" charset="-122"/>
              <a:cs typeface="宋体" panose="02010600030101010101" pitchFamily="2" charset="-122"/>
            </a:endParaRPr>
          </a:p>
          <a:p>
            <a:pPr algn="l"/>
            <a:r>
              <a:rPr lang="zh-CN" altLang="en-US" sz="2000">
                <a:latin typeface="宋体" panose="02010600030101010101" pitchFamily="2" charset="-122"/>
                <a:ea typeface="宋体" panose="02010600030101010101" pitchFamily="2" charset="-122"/>
                <a:cs typeface="宋体" panose="02010600030101010101" pitchFamily="2" charset="-122"/>
              </a:rPr>
              <a:t>3.用户在搜索栏中输入症状并进行查询。</a:t>
            </a:r>
            <a:endParaRPr lang="zh-CN" altLang="en-US" sz="2000">
              <a:latin typeface="宋体" panose="02010600030101010101" pitchFamily="2" charset="-122"/>
              <a:ea typeface="宋体" panose="02010600030101010101" pitchFamily="2" charset="-122"/>
              <a:cs typeface="宋体" panose="02010600030101010101" pitchFamily="2" charset="-122"/>
            </a:endParaRPr>
          </a:p>
          <a:p>
            <a:pPr algn="l"/>
            <a:r>
              <a:rPr lang="zh-CN" altLang="en-US" sz="2000">
                <a:latin typeface="宋体" panose="02010600030101010101" pitchFamily="2" charset="-122"/>
                <a:ea typeface="宋体" panose="02010600030101010101" pitchFamily="2" charset="-122"/>
                <a:cs typeface="宋体" panose="02010600030101010101" pitchFamily="2" charset="-122"/>
              </a:rPr>
              <a:t>4.系统根据用户输入的信息以及症状，生成合适的处方并存储生成的处方。</a:t>
            </a:r>
            <a:endParaRPr lang="zh-CN" altLang="en-US" sz="2000">
              <a:latin typeface="宋体" panose="02010600030101010101" pitchFamily="2" charset="-122"/>
              <a:ea typeface="宋体" panose="02010600030101010101" pitchFamily="2" charset="-122"/>
              <a:cs typeface="宋体" panose="02010600030101010101" pitchFamily="2" charset="-122"/>
            </a:endParaRPr>
          </a:p>
          <a:p>
            <a:pPr algn="l"/>
            <a:endParaRPr lang="zh-CN" altLang="en-US" sz="2000">
              <a:latin typeface="宋体" panose="02010600030101010101" pitchFamily="2" charset="-122"/>
              <a:ea typeface="宋体" panose="02010600030101010101" pitchFamily="2" charset="-122"/>
              <a:cs typeface="宋体" panose="02010600030101010101" pitchFamily="2" charset="-122"/>
            </a:endParaRPr>
          </a:p>
        </p:txBody>
      </p:sp>
      <p:sp>
        <p:nvSpPr>
          <p:cNvPr id="4" name="文本框 3"/>
          <p:cNvSpPr txBox="1"/>
          <p:nvPr/>
        </p:nvSpPr>
        <p:spPr>
          <a:xfrm>
            <a:off x="1558291" y="6251822"/>
            <a:ext cx="2664178" cy="368300"/>
          </a:xfrm>
          <a:prstGeom prst="rect">
            <a:avLst/>
          </a:prstGeom>
          <a:noFill/>
        </p:spPr>
        <p:txBody>
          <a:bodyPr wrap="square" rtlCol="0">
            <a:spAutoFit/>
          </a:bodyPr>
          <a:lstStyle/>
          <a:p>
            <a:pPr algn="ctr"/>
            <a:r>
              <a:rPr lang="en-US" altLang="zh-CN" dirty="0">
                <a:latin typeface="宋体" panose="02010600030101010101" pitchFamily="2" charset="-122"/>
                <a:ea typeface="宋体" panose="02010600030101010101" pitchFamily="2" charset="-122"/>
              </a:rPr>
              <a:t>处方生成</a:t>
            </a:r>
            <a:r>
              <a:rPr lang="zh-CN" altLang="en-US" dirty="0">
                <a:latin typeface="宋体" panose="02010600030101010101" pitchFamily="2" charset="-122"/>
                <a:ea typeface="宋体" panose="02010600030101010101" pitchFamily="2" charset="-122"/>
              </a:rPr>
              <a:t>用例描述</a:t>
            </a:r>
            <a:endParaRPr lang="zh-CN" altLang="en-US" dirty="0">
              <a:latin typeface="宋体" panose="02010600030101010101" pitchFamily="2" charset="-122"/>
              <a:ea typeface="宋体" panose="02010600030101010101" pitchFamily="2" charset="-122"/>
            </a:endParaRPr>
          </a:p>
        </p:txBody>
      </p:sp>
      <p:sp>
        <p:nvSpPr>
          <p:cNvPr id="7" name="矩形 6"/>
          <p:cNvSpPr/>
          <p:nvPr/>
        </p:nvSpPr>
        <p:spPr>
          <a:xfrm>
            <a:off x="6431280" y="2059305"/>
            <a:ext cx="5539105" cy="4022090"/>
          </a:xfrm>
          <a:prstGeom prst="rect">
            <a:avLst/>
          </a:prstGeom>
        </p:spPr>
        <p:style>
          <a:lnRef idx="2">
            <a:schemeClr val="accent2"/>
          </a:lnRef>
          <a:fillRef idx="1">
            <a:schemeClr val="lt1"/>
          </a:fillRef>
          <a:effectRef idx="0">
            <a:schemeClr val="accent2"/>
          </a:effectRef>
          <a:fontRef idx="minor">
            <a:schemeClr val="dk1"/>
          </a:fontRef>
        </p:style>
        <p:txBody>
          <a:bodyPr rtlCol="0" anchor="ctr"/>
          <a:p>
            <a:pPr algn="l"/>
            <a:r>
              <a:rPr lang="zh-CN" altLang="en-US" sz="2000">
                <a:latin typeface="宋体" panose="02010600030101010101" pitchFamily="2" charset="-122"/>
                <a:ea typeface="宋体" panose="02010600030101010101" pitchFamily="2" charset="-122"/>
                <a:cs typeface="宋体" panose="02010600030101010101" pitchFamily="2" charset="-122"/>
                <a:sym typeface="+mn-ea"/>
              </a:rPr>
              <a:t>5.用户点击药品名称，查看药物说明书，或点击“确定”，确认处方。</a:t>
            </a:r>
            <a:endParaRPr lang="zh-CN" altLang="en-US" sz="2000">
              <a:latin typeface="宋体" panose="02010600030101010101" pitchFamily="2" charset="-122"/>
              <a:ea typeface="宋体" panose="02010600030101010101" pitchFamily="2" charset="-122"/>
              <a:cs typeface="宋体" panose="02010600030101010101" pitchFamily="2" charset="-122"/>
            </a:endParaRPr>
          </a:p>
          <a:p>
            <a:pPr algn="l"/>
            <a:r>
              <a:rPr lang="zh-CN" altLang="en-US" sz="2000">
                <a:latin typeface="宋体" panose="02010600030101010101" pitchFamily="2" charset="-122"/>
                <a:ea typeface="宋体" panose="02010600030101010101" pitchFamily="2" charset="-122"/>
                <a:cs typeface="宋体" panose="02010600030101010101" pitchFamily="2" charset="-122"/>
                <a:sym typeface="+mn-ea"/>
              </a:rPr>
              <a:t>6.系统响应用户操作。</a:t>
            </a:r>
            <a:endParaRPr lang="zh-CN" altLang="en-US" sz="2000">
              <a:latin typeface="宋体" panose="02010600030101010101" pitchFamily="2" charset="-122"/>
              <a:ea typeface="宋体" panose="02010600030101010101" pitchFamily="2" charset="-122"/>
              <a:cs typeface="宋体" panose="02010600030101010101" pitchFamily="2" charset="-122"/>
            </a:endParaRPr>
          </a:p>
          <a:p>
            <a:pPr algn="l"/>
            <a:r>
              <a:rPr lang="zh-CN" altLang="en-US" sz="2000">
                <a:latin typeface="宋体" panose="02010600030101010101" pitchFamily="2" charset="-122"/>
                <a:ea typeface="宋体" panose="02010600030101010101" pitchFamily="2" charset="-122"/>
                <a:cs typeface="宋体" panose="02010600030101010101" pitchFamily="2" charset="-122"/>
                <a:sym typeface="+mn-ea"/>
              </a:rPr>
              <a:t>步骤3-6可以循环执行，直至用户退出系统</a:t>
            </a:r>
            <a:endParaRPr lang="zh-CN" altLang="en-US" sz="2000">
              <a:latin typeface="宋体" panose="02010600030101010101" pitchFamily="2" charset="-122"/>
              <a:ea typeface="宋体" panose="02010600030101010101" pitchFamily="2" charset="-122"/>
              <a:cs typeface="宋体" panose="02010600030101010101" pitchFamily="2" charset="-122"/>
            </a:endParaRPr>
          </a:p>
          <a:p>
            <a:pPr algn="l">
              <a:buClrTx/>
              <a:buSzTx/>
              <a:buNone/>
            </a:pPr>
            <a:r>
              <a:rPr lang="zh-CN" altLang="en-US" sz="2000">
                <a:latin typeface="宋体" panose="02010600030101010101" pitchFamily="2" charset="-122"/>
                <a:ea typeface="宋体" panose="02010600030101010101" pitchFamily="2" charset="-122"/>
                <a:cs typeface="宋体" panose="02010600030101010101" pitchFamily="2" charset="-122"/>
                <a:sym typeface="+mn-ea"/>
              </a:rPr>
              <a:t>扩展交互动作：无</a:t>
            </a:r>
            <a:endParaRPr lang="zh-CN" altLang="en-US" sz="2000">
              <a:latin typeface="宋体" panose="02010600030101010101" pitchFamily="2" charset="-122"/>
              <a:ea typeface="宋体" panose="02010600030101010101" pitchFamily="2" charset="-122"/>
              <a:cs typeface="宋体" panose="02010600030101010101" pitchFamily="2" charset="-122"/>
            </a:endParaRPr>
          </a:p>
          <a:p>
            <a:pPr algn="l">
              <a:buClrTx/>
              <a:buSzTx/>
              <a:buNone/>
            </a:pPr>
            <a:r>
              <a:rPr lang="zh-CN" altLang="en-US" sz="2000">
                <a:latin typeface="宋体" panose="02010600030101010101" pitchFamily="2" charset="-122"/>
                <a:ea typeface="宋体" panose="02010600030101010101" pitchFamily="2" charset="-122"/>
                <a:cs typeface="宋体" panose="02010600030101010101" pitchFamily="2" charset="-122"/>
                <a:sym typeface="+mn-ea"/>
              </a:rPr>
              <a:t>后置条件：无</a:t>
            </a:r>
            <a:endParaRPr lang="zh-CN" altLang="en-US" sz="2000">
              <a:latin typeface="宋体" panose="02010600030101010101" pitchFamily="2" charset="-122"/>
              <a:ea typeface="宋体" panose="02010600030101010101" pitchFamily="2" charset="-122"/>
              <a:cs typeface="宋体" panose="02010600030101010101" pitchFamily="2" charset="-122"/>
            </a:endParaRPr>
          </a:p>
          <a:p>
            <a:pPr algn="l">
              <a:buClrTx/>
              <a:buSzTx/>
              <a:buNone/>
            </a:pPr>
            <a:r>
              <a:rPr lang="zh-CN" altLang="en-US" sz="2000">
                <a:latin typeface="宋体" panose="02010600030101010101" pitchFamily="2" charset="-122"/>
                <a:ea typeface="宋体" panose="02010600030101010101" pitchFamily="2" charset="-122"/>
                <a:cs typeface="宋体" panose="02010600030101010101" pitchFamily="2" charset="-122"/>
                <a:sym typeface="+mn-ea"/>
              </a:rPr>
              <a:t>业务规则：无</a:t>
            </a:r>
            <a:endParaRPr lang="zh-CN" altLang="en-US" sz="2000">
              <a:latin typeface="宋体" panose="02010600030101010101" pitchFamily="2" charset="-122"/>
              <a:ea typeface="宋体" panose="02010600030101010101" pitchFamily="2" charset="-122"/>
              <a:cs typeface="宋体" panose="02010600030101010101" pitchFamily="2" charset="-122"/>
            </a:endParaRPr>
          </a:p>
          <a:p>
            <a:pPr algn="l">
              <a:buClrTx/>
              <a:buSzTx/>
              <a:buNone/>
            </a:pPr>
            <a:r>
              <a:rPr lang="zh-CN" altLang="en-US" sz="2000">
                <a:latin typeface="宋体" panose="02010600030101010101" pitchFamily="2" charset="-122"/>
                <a:ea typeface="宋体" panose="02010600030101010101" pitchFamily="2" charset="-122"/>
                <a:cs typeface="宋体" panose="02010600030101010101" pitchFamily="2" charset="-122"/>
                <a:sym typeface="+mn-ea"/>
              </a:rPr>
              <a:t>性能需求：用户输入症状后，系统应在1秒内完成处理。</a:t>
            </a:r>
            <a:endParaRPr lang="zh-CN" altLang="en-US" sz="2000">
              <a:latin typeface="宋体" panose="02010600030101010101" pitchFamily="2" charset="-122"/>
              <a:ea typeface="宋体" panose="02010600030101010101" pitchFamily="2" charset="-122"/>
              <a:cs typeface="宋体" panose="02010600030101010101" pitchFamily="2" charset="-122"/>
            </a:endParaRPr>
          </a:p>
          <a:p>
            <a:pPr algn="l">
              <a:buClrTx/>
              <a:buSzTx/>
              <a:buNone/>
            </a:pPr>
            <a:r>
              <a:rPr lang="zh-CN" altLang="en-US" sz="2000">
                <a:latin typeface="宋体" panose="02010600030101010101" pitchFamily="2" charset="-122"/>
                <a:ea typeface="宋体" panose="02010600030101010101" pitchFamily="2" charset="-122"/>
                <a:cs typeface="宋体" panose="02010600030101010101" pitchFamily="2" charset="-122"/>
                <a:sym typeface="+mn-ea"/>
              </a:rPr>
              <a:t>可靠性需求：系统应能处理至少1000个并发用户的处方生成的操作，不影响系统运行。</a:t>
            </a:r>
            <a:endParaRPr lang="zh-CN" altLang="en-US" sz="2000">
              <a:latin typeface="宋体" panose="02010600030101010101" pitchFamily="2" charset="-122"/>
              <a:ea typeface="宋体" panose="02010600030101010101" pitchFamily="2" charset="-122"/>
              <a:cs typeface="宋体" panose="02010600030101010101" pitchFamily="2" charset="-122"/>
              <a:sym typeface="+mn-ea"/>
            </a:endParaRPr>
          </a:p>
        </p:txBody>
      </p:sp>
    </p:spTree>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2" descr="截屏2024-10-30 20.21.45"/>
          <p:cNvPicPr>
            <a:picLocks noChangeAspect="1"/>
          </p:cNvPicPr>
          <p:nvPr/>
        </p:nvPicPr>
        <p:blipFill>
          <a:blip r:embed="rId1"/>
          <a:stretch>
            <a:fillRect/>
          </a:stretch>
        </p:blipFill>
        <p:spPr>
          <a:xfrm>
            <a:off x="917575" y="93980"/>
            <a:ext cx="9808210" cy="6138545"/>
          </a:xfrm>
          <a:prstGeom prst="rect">
            <a:avLst/>
          </a:prstGeom>
        </p:spPr>
      </p:pic>
      <p:sp>
        <p:nvSpPr>
          <p:cNvPr id="3" name="文本框 2"/>
          <p:cNvSpPr txBox="1"/>
          <p:nvPr/>
        </p:nvSpPr>
        <p:spPr>
          <a:xfrm>
            <a:off x="2725420" y="6168390"/>
            <a:ext cx="6096000" cy="368300"/>
          </a:xfrm>
          <a:prstGeom prst="rect">
            <a:avLst/>
          </a:prstGeom>
          <a:noFill/>
        </p:spPr>
        <p:txBody>
          <a:bodyPr wrap="square" rtlCol="0" anchor="t">
            <a:spAutoFit/>
          </a:bodyPr>
          <a:p>
            <a:pPr algn="ctr"/>
            <a:r>
              <a:rPr lang="zh-CN" altLang="en-US" dirty="0">
                <a:latin typeface="宋体" panose="02010600030101010101" pitchFamily="2" charset="-122"/>
                <a:ea typeface="宋体" panose="02010600030101010101" pitchFamily="2" charset="-122"/>
                <a:sym typeface="+mn-ea"/>
              </a:rPr>
              <a:t>处方生成用例分析顺序图</a:t>
            </a:r>
            <a:endParaRPr lang="zh-CN" altLang="en-US" dirty="0">
              <a:latin typeface="宋体" panose="02010600030101010101" pitchFamily="2" charset="-122"/>
              <a:ea typeface="宋体" panose="02010600030101010101" pitchFamily="2" charset="-122"/>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993423" y="1658775"/>
            <a:ext cx="9798755" cy="478155"/>
          </a:xfrm>
        </p:spPr>
        <p:txBody>
          <a:bodyPr/>
          <a:lstStyle/>
          <a:p>
            <a:pPr marL="0" indent="0">
              <a:buNone/>
            </a:pPr>
            <a:r>
              <a:rPr lang="en-US" altLang="zh-CN" dirty="0">
                <a:latin typeface="宋体" panose="02010600030101010101" pitchFamily="2" charset="-122"/>
                <a:ea typeface="宋体" panose="02010600030101010101" pitchFamily="2" charset="-122"/>
                <a:cs typeface="宋体" panose="02010600030101010101" pitchFamily="2" charset="-122"/>
              </a:rPr>
              <a:t>2-</a:t>
            </a:r>
            <a:r>
              <a:rPr lang="zh-CN" altLang="en-US" dirty="0">
                <a:latin typeface="宋体" panose="02010600030101010101" pitchFamily="2" charset="-122"/>
                <a:ea typeface="宋体" panose="02010600030101010101" pitchFamily="2" charset="-122"/>
                <a:cs typeface="宋体" panose="02010600030101010101" pitchFamily="2" charset="-122"/>
              </a:rPr>
              <a:t>删除处方</a:t>
            </a:r>
            <a:r>
              <a:rPr lang="zh-CN" altLang="en-US" dirty="0">
                <a:latin typeface="宋体" panose="02010600030101010101" pitchFamily="2" charset="-122"/>
                <a:ea typeface="宋体" panose="02010600030101010101" pitchFamily="2" charset="-122"/>
                <a:cs typeface="宋体" panose="02010600030101010101" pitchFamily="2" charset="-122"/>
              </a:rPr>
              <a:t>用例</a:t>
            </a:r>
            <a:endParaRPr lang="zh-CN" altLang="en-US" dirty="0">
              <a:latin typeface="宋体" panose="02010600030101010101" pitchFamily="2" charset="-122"/>
              <a:ea typeface="宋体" panose="02010600030101010101" pitchFamily="2" charset="-122"/>
              <a:cs typeface="宋体" panose="02010600030101010101" pitchFamily="2" charset="-122"/>
            </a:endParaRPr>
          </a:p>
        </p:txBody>
      </p:sp>
      <p:sp>
        <p:nvSpPr>
          <p:cNvPr id="9218" name="标题 1"/>
          <p:cNvSpPr>
            <a:spLocks noGrp="1"/>
          </p:cNvSpPr>
          <p:nvPr>
            <p:ph type="title" idx="4294967295"/>
          </p:nvPr>
        </p:nvSpPr>
        <p:spPr>
          <a:xfrm>
            <a:off x="993423" y="918185"/>
            <a:ext cx="3781777" cy="535531"/>
          </a:xfrm>
        </p:spPr>
        <p:txBody>
          <a:bodyPr/>
          <a:lstStyle/>
          <a:p>
            <a:r>
              <a:rPr lang="zh-CN" altLang="en-US" sz="3200" b="1" dirty="0">
                <a:solidFill>
                  <a:srgbClr val="1057CE"/>
                </a:solidFill>
                <a:latin typeface="+mn-ea"/>
                <a:ea typeface="+mn-ea"/>
              </a:rPr>
              <a:t>软件需求分析</a:t>
            </a:r>
            <a:endParaRPr lang="zh-CN" altLang="en-US" sz="3200" b="1" dirty="0">
              <a:solidFill>
                <a:srgbClr val="1057CE"/>
              </a:solidFill>
              <a:latin typeface="+mn-ea"/>
              <a:ea typeface="+mn-ea"/>
            </a:endParaRPr>
          </a:p>
        </p:txBody>
      </p:sp>
      <p:sp>
        <p:nvSpPr>
          <p:cNvPr id="2" name="矩形 1"/>
          <p:cNvSpPr/>
          <p:nvPr/>
        </p:nvSpPr>
        <p:spPr>
          <a:xfrm>
            <a:off x="993423" y="2654945"/>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l"/>
            <a:r>
              <a:rPr lang="zh-CN" altLang="en-US" sz="2000">
                <a:latin typeface="宋体" panose="02010600030101010101" pitchFamily="2" charset="-122"/>
                <a:ea typeface="宋体" panose="02010600030101010101" pitchFamily="2" charset="-122"/>
                <a:cs typeface="宋体" panose="02010600030101010101" pitchFamily="2" charset="-122"/>
              </a:rPr>
              <a:t>业务目标：用户可自行删除生成的处方</a:t>
            </a:r>
            <a:endParaRPr lang="zh-CN" altLang="en-US" sz="2000">
              <a:latin typeface="宋体" panose="02010600030101010101" pitchFamily="2" charset="-122"/>
              <a:ea typeface="宋体" panose="02010600030101010101" pitchFamily="2" charset="-122"/>
              <a:cs typeface="宋体" panose="02010600030101010101" pitchFamily="2" charset="-122"/>
            </a:endParaRPr>
          </a:p>
          <a:p>
            <a:pPr algn="l"/>
            <a:r>
              <a:rPr lang="zh-CN" altLang="en-US" sz="2000">
                <a:latin typeface="宋体" panose="02010600030101010101" pitchFamily="2" charset="-122"/>
                <a:ea typeface="宋体" panose="02010600030101010101" pitchFamily="2" charset="-122"/>
                <a:cs typeface="宋体" panose="02010600030101010101" pitchFamily="2" charset="-122"/>
              </a:rPr>
              <a:t>执行者： 用户</a:t>
            </a:r>
            <a:endParaRPr lang="zh-CN" altLang="en-US" sz="2000">
              <a:latin typeface="宋体" panose="02010600030101010101" pitchFamily="2" charset="-122"/>
              <a:ea typeface="宋体" panose="02010600030101010101" pitchFamily="2" charset="-122"/>
              <a:cs typeface="宋体" panose="02010600030101010101" pitchFamily="2" charset="-122"/>
            </a:endParaRPr>
          </a:p>
          <a:p>
            <a:pPr algn="l"/>
            <a:r>
              <a:rPr lang="zh-CN" altLang="en-US" sz="2000">
                <a:latin typeface="宋体" panose="02010600030101010101" pitchFamily="2" charset="-122"/>
                <a:ea typeface="宋体" panose="02010600030101010101" pitchFamily="2" charset="-122"/>
                <a:cs typeface="宋体" panose="02010600030101010101" pitchFamily="2" charset="-122"/>
              </a:rPr>
              <a:t>触发条件：用户选择删除处方</a:t>
            </a:r>
            <a:endParaRPr lang="zh-CN" altLang="en-US" sz="2000">
              <a:latin typeface="宋体" panose="02010600030101010101" pitchFamily="2" charset="-122"/>
              <a:ea typeface="宋体" panose="02010600030101010101" pitchFamily="2" charset="-122"/>
              <a:cs typeface="宋体" panose="02010600030101010101" pitchFamily="2" charset="-122"/>
            </a:endParaRPr>
          </a:p>
          <a:p>
            <a:pPr algn="l"/>
            <a:r>
              <a:rPr lang="zh-CN" altLang="en-US" sz="2000">
                <a:latin typeface="宋体" panose="02010600030101010101" pitchFamily="2" charset="-122"/>
                <a:ea typeface="宋体" panose="02010600030101010101" pitchFamily="2" charset="-122"/>
                <a:cs typeface="宋体" panose="02010600030101010101" pitchFamily="2" charset="-122"/>
              </a:rPr>
              <a:t>前置条件：系统已运行</a:t>
            </a:r>
            <a:endParaRPr lang="zh-CN" altLang="en-US" sz="2000">
              <a:latin typeface="宋体" panose="02010600030101010101" pitchFamily="2" charset="-122"/>
              <a:ea typeface="宋体" panose="02010600030101010101" pitchFamily="2" charset="-122"/>
              <a:cs typeface="宋体" panose="02010600030101010101" pitchFamily="2" charset="-122"/>
            </a:endParaRPr>
          </a:p>
          <a:p>
            <a:pPr algn="l"/>
            <a:r>
              <a:rPr lang="zh-CN" altLang="en-US" sz="2000">
                <a:latin typeface="宋体" panose="02010600030101010101" pitchFamily="2" charset="-122"/>
                <a:ea typeface="宋体" panose="02010600030101010101" pitchFamily="2" charset="-122"/>
                <a:cs typeface="宋体" panose="02010600030101010101" pitchFamily="2" charset="-122"/>
              </a:rPr>
              <a:t>基本交互动作：</a:t>
            </a:r>
            <a:endParaRPr lang="zh-CN" altLang="en-US" sz="2000">
              <a:latin typeface="宋体" panose="02010600030101010101" pitchFamily="2" charset="-122"/>
              <a:ea typeface="宋体" panose="02010600030101010101" pitchFamily="2" charset="-122"/>
              <a:cs typeface="宋体" panose="02010600030101010101" pitchFamily="2" charset="-122"/>
            </a:endParaRPr>
          </a:p>
          <a:p>
            <a:pPr algn="l"/>
            <a:r>
              <a:rPr lang="zh-CN" altLang="en-US" sz="2000">
                <a:latin typeface="宋体" panose="02010600030101010101" pitchFamily="2" charset="-122"/>
                <a:ea typeface="宋体" panose="02010600030101010101" pitchFamily="2" charset="-122"/>
                <a:cs typeface="宋体" panose="02010600030101010101" pitchFamily="2" charset="-122"/>
              </a:rPr>
              <a:t>1.用户点击“删除”按钮。</a:t>
            </a:r>
            <a:endParaRPr lang="zh-CN" altLang="en-US" sz="2000">
              <a:latin typeface="宋体" panose="02010600030101010101" pitchFamily="2" charset="-122"/>
              <a:ea typeface="宋体" panose="02010600030101010101" pitchFamily="2" charset="-122"/>
              <a:cs typeface="宋体" panose="02010600030101010101" pitchFamily="2" charset="-122"/>
            </a:endParaRPr>
          </a:p>
          <a:p>
            <a:pPr algn="l"/>
            <a:r>
              <a:rPr lang="zh-CN" altLang="en-US" sz="2000">
                <a:latin typeface="宋体" panose="02010600030101010101" pitchFamily="2" charset="-122"/>
                <a:ea typeface="宋体" panose="02010600030101010101" pitchFamily="2" charset="-122"/>
                <a:cs typeface="宋体" panose="02010600030101010101" pitchFamily="2" charset="-122"/>
              </a:rPr>
              <a:t>2.系统将用户选择的处方进行删除操作，系统反馈给用户“处方已删除”的消息。</a:t>
            </a:r>
            <a:endParaRPr lang="zh-CN" altLang="en-US" sz="2000">
              <a:latin typeface="宋体" panose="02010600030101010101" pitchFamily="2" charset="-122"/>
              <a:ea typeface="宋体" panose="02010600030101010101" pitchFamily="2" charset="-122"/>
              <a:cs typeface="宋体" panose="02010600030101010101" pitchFamily="2" charset="-122"/>
            </a:endParaRPr>
          </a:p>
        </p:txBody>
      </p:sp>
      <p:sp>
        <p:nvSpPr>
          <p:cNvPr id="4" name="文本框 3"/>
          <p:cNvSpPr txBox="1"/>
          <p:nvPr/>
        </p:nvSpPr>
        <p:spPr>
          <a:xfrm>
            <a:off x="1625601" y="6088627"/>
            <a:ext cx="2664178" cy="368300"/>
          </a:xfrm>
          <a:prstGeom prst="rect">
            <a:avLst/>
          </a:prstGeom>
          <a:noFill/>
        </p:spPr>
        <p:txBody>
          <a:bodyPr wrap="square" rtlCol="0">
            <a:spAutoFit/>
          </a:bodyPr>
          <a:lstStyle/>
          <a:p>
            <a:pPr algn="ctr"/>
            <a:r>
              <a:rPr lang="zh-CN" altLang="en-US" dirty="0">
                <a:latin typeface="宋体" panose="02010600030101010101" pitchFamily="2" charset="-122"/>
                <a:ea typeface="宋体" panose="02010600030101010101" pitchFamily="2" charset="-122"/>
              </a:rPr>
              <a:t>删除处方用例描述</a:t>
            </a:r>
            <a:endParaRPr lang="zh-CN" altLang="en-US" dirty="0">
              <a:latin typeface="宋体" panose="02010600030101010101" pitchFamily="2" charset="-122"/>
              <a:ea typeface="宋体" panose="02010600030101010101" pitchFamily="2" charset="-122"/>
            </a:endParaRPr>
          </a:p>
        </p:txBody>
      </p:sp>
      <p:sp>
        <p:nvSpPr>
          <p:cNvPr id="5" name="矩形 4"/>
          <p:cNvSpPr/>
          <p:nvPr/>
        </p:nvSpPr>
        <p:spPr>
          <a:xfrm>
            <a:off x="6688667" y="2654945"/>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l"/>
            <a:r>
              <a:rPr lang="zh-CN" altLang="en-US" sz="2000">
                <a:latin typeface="宋体" panose="02010600030101010101" pitchFamily="2" charset="-122"/>
                <a:ea typeface="宋体" panose="02010600030101010101" pitchFamily="2" charset="-122"/>
                <a:cs typeface="宋体" panose="02010600030101010101" pitchFamily="2" charset="-122"/>
              </a:rPr>
              <a:t>扩展交互动作：无</a:t>
            </a:r>
            <a:endParaRPr lang="zh-CN" altLang="en-US" sz="2000">
              <a:latin typeface="宋体" panose="02010600030101010101" pitchFamily="2" charset="-122"/>
              <a:ea typeface="宋体" panose="02010600030101010101" pitchFamily="2" charset="-122"/>
              <a:cs typeface="宋体" panose="02010600030101010101" pitchFamily="2" charset="-122"/>
            </a:endParaRPr>
          </a:p>
          <a:p>
            <a:pPr algn="l"/>
            <a:r>
              <a:rPr lang="zh-CN" altLang="en-US" sz="2000">
                <a:latin typeface="宋体" panose="02010600030101010101" pitchFamily="2" charset="-122"/>
                <a:ea typeface="宋体" panose="02010600030101010101" pitchFamily="2" charset="-122"/>
                <a:cs typeface="宋体" panose="02010600030101010101" pitchFamily="2" charset="-122"/>
              </a:rPr>
              <a:t>后置条件：无</a:t>
            </a:r>
            <a:endParaRPr lang="zh-CN" altLang="en-US" sz="2000">
              <a:latin typeface="宋体" panose="02010600030101010101" pitchFamily="2" charset="-122"/>
              <a:ea typeface="宋体" panose="02010600030101010101" pitchFamily="2" charset="-122"/>
              <a:cs typeface="宋体" panose="02010600030101010101" pitchFamily="2" charset="-122"/>
            </a:endParaRPr>
          </a:p>
          <a:p>
            <a:pPr algn="l"/>
            <a:r>
              <a:rPr lang="zh-CN" altLang="en-US" sz="2000">
                <a:latin typeface="宋体" panose="02010600030101010101" pitchFamily="2" charset="-122"/>
                <a:ea typeface="宋体" panose="02010600030101010101" pitchFamily="2" charset="-122"/>
                <a:cs typeface="宋体" panose="02010600030101010101" pitchFamily="2" charset="-122"/>
              </a:rPr>
              <a:t>业务规则：无</a:t>
            </a:r>
            <a:endParaRPr lang="zh-CN" altLang="en-US" sz="2000">
              <a:latin typeface="宋体" panose="02010600030101010101" pitchFamily="2" charset="-122"/>
              <a:ea typeface="宋体" panose="02010600030101010101" pitchFamily="2" charset="-122"/>
              <a:cs typeface="宋体" panose="02010600030101010101" pitchFamily="2" charset="-122"/>
            </a:endParaRPr>
          </a:p>
          <a:p>
            <a:pPr algn="l"/>
            <a:r>
              <a:rPr lang="zh-CN" altLang="en-US" sz="2000">
                <a:latin typeface="宋体" panose="02010600030101010101" pitchFamily="2" charset="-122"/>
                <a:ea typeface="宋体" panose="02010600030101010101" pitchFamily="2" charset="-122"/>
                <a:cs typeface="宋体" panose="02010600030101010101" pitchFamily="2" charset="-122"/>
              </a:rPr>
              <a:t>性能需求：用户提交删除处方后，系统应在1秒内完成处理。</a:t>
            </a:r>
            <a:endParaRPr lang="zh-CN" altLang="en-US" sz="2000">
              <a:latin typeface="宋体" panose="02010600030101010101" pitchFamily="2" charset="-122"/>
              <a:ea typeface="宋体" panose="02010600030101010101" pitchFamily="2" charset="-122"/>
              <a:cs typeface="宋体" panose="02010600030101010101" pitchFamily="2" charset="-122"/>
            </a:endParaRPr>
          </a:p>
          <a:p>
            <a:pPr algn="l"/>
            <a:r>
              <a:rPr lang="zh-CN" altLang="en-US" sz="2000">
                <a:latin typeface="宋体" panose="02010600030101010101" pitchFamily="2" charset="-122"/>
                <a:ea typeface="宋体" panose="02010600030101010101" pitchFamily="2" charset="-122"/>
                <a:cs typeface="宋体" panose="02010600030101010101" pitchFamily="2" charset="-122"/>
              </a:rPr>
              <a:t>可靠性需求：系统应能处理至少1000个并发用户的删除处方的操作，不影响系统运行。</a:t>
            </a:r>
            <a:endParaRPr lang="zh-CN" altLang="en-US" sz="2000">
              <a:latin typeface="宋体" panose="02010600030101010101" pitchFamily="2" charset="-122"/>
              <a:ea typeface="宋体" panose="02010600030101010101" pitchFamily="2" charset="-122"/>
              <a:cs typeface="宋体" panose="02010600030101010101" pitchFamily="2" charset="-122"/>
            </a:endParaRPr>
          </a:p>
        </p:txBody>
      </p:sp>
      <p:sp>
        <p:nvSpPr>
          <p:cNvPr id="6" name="文本框 5"/>
          <p:cNvSpPr txBox="1"/>
          <p:nvPr/>
        </p:nvSpPr>
        <p:spPr>
          <a:xfrm>
            <a:off x="7478889" y="6109346"/>
            <a:ext cx="2664178" cy="368300"/>
          </a:xfrm>
          <a:prstGeom prst="rect">
            <a:avLst/>
          </a:prstGeom>
          <a:noFill/>
        </p:spPr>
        <p:txBody>
          <a:bodyPr wrap="square" rtlCol="0">
            <a:spAutoFit/>
          </a:bodyPr>
          <a:lstStyle/>
          <a:p>
            <a:pPr algn="ctr"/>
            <a:endParaRPr lang="zh-CN" altLang="en-US" dirty="0"/>
          </a:p>
        </p:txBody>
      </p:sp>
    </p:spTree>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标题 1"/>
          <p:cNvSpPr>
            <a:spLocks noGrp="1"/>
          </p:cNvSpPr>
          <p:nvPr>
            <p:ph type="title" idx="4294967295"/>
          </p:nvPr>
        </p:nvSpPr>
        <p:spPr>
          <a:xfrm>
            <a:off x="993423" y="918185"/>
            <a:ext cx="3781777" cy="535531"/>
          </a:xfrm>
        </p:spPr>
        <p:txBody>
          <a:bodyPr/>
          <a:lstStyle/>
          <a:p>
            <a:r>
              <a:rPr lang="zh-CN" altLang="en-US" sz="3200" b="1" dirty="0">
                <a:solidFill>
                  <a:srgbClr val="1057CE"/>
                </a:solidFill>
                <a:latin typeface="+mn-ea"/>
                <a:ea typeface="+mn-ea"/>
              </a:rPr>
              <a:t>软件需求分析</a:t>
            </a:r>
            <a:endParaRPr lang="zh-CN" altLang="en-US" sz="3200" b="1" dirty="0">
              <a:solidFill>
                <a:srgbClr val="1057CE"/>
              </a:solidFill>
              <a:latin typeface="+mn-ea"/>
              <a:ea typeface="+mn-ea"/>
            </a:endParaRPr>
          </a:p>
        </p:txBody>
      </p:sp>
      <p:sp>
        <p:nvSpPr>
          <p:cNvPr id="6" name="文本框 5"/>
          <p:cNvSpPr txBox="1"/>
          <p:nvPr/>
        </p:nvSpPr>
        <p:spPr>
          <a:xfrm>
            <a:off x="4306570" y="6237605"/>
            <a:ext cx="3196590" cy="368300"/>
          </a:xfrm>
          <a:prstGeom prst="rect">
            <a:avLst/>
          </a:prstGeom>
          <a:noFill/>
        </p:spPr>
        <p:txBody>
          <a:bodyPr wrap="square" rtlCol="0">
            <a:spAutoFit/>
          </a:bodyPr>
          <a:lstStyle/>
          <a:p>
            <a:pPr algn="ctr"/>
            <a:r>
              <a:rPr lang="zh-CN" altLang="en-US" dirty="0">
                <a:latin typeface="宋体" panose="02010600030101010101" pitchFamily="2" charset="-122"/>
                <a:ea typeface="宋体" panose="02010600030101010101" pitchFamily="2" charset="-122"/>
              </a:rPr>
              <a:t>删除处方用例分析顺序图</a:t>
            </a:r>
            <a:endParaRPr lang="zh-CN" altLang="en-US" dirty="0">
              <a:latin typeface="宋体" panose="02010600030101010101" pitchFamily="2" charset="-122"/>
              <a:ea typeface="宋体" panose="02010600030101010101" pitchFamily="2" charset="-122"/>
            </a:endParaRPr>
          </a:p>
        </p:txBody>
      </p:sp>
      <p:pic>
        <p:nvPicPr>
          <p:cNvPr id="7" name="图片 3" descr="截屏2024-10-30 20.32.23"/>
          <p:cNvPicPr>
            <a:picLocks noChangeAspect="1"/>
          </p:cNvPicPr>
          <p:nvPr/>
        </p:nvPicPr>
        <p:blipFill>
          <a:blip r:embed="rId1"/>
          <a:stretch>
            <a:fillRect/>
          </a:stretch>
        </p:blipFill>
        <p:spPr>
          <a:xfrm>
            <a:off x="929640" y="297815"/>
            <a:ext cx="10509250" cy="5838825"/>
          </a:xfrm>
          <a:prstGeom prst="rect">
            <a:avLst/>
          </a:prstGeom>
        </p:spPr>
      </p:pic>
    </p:spTree>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993423" y="1658775"/>
            <a:ext cx="9798755" cy="478155"/>
          </a:xfrm>
        </p:spPr>
        <p:txBody>
          <a:bodyPr/>
          <a:lstStyle/>
          <a:p>
            <a:pPr marL="0" indent="0">
              <a:buNone/>
            </a:pPr>
            <a:r>
              <a:rPr lang="en-US" altLang="zh-CN" dirty="0">
                <a:latin typeface="宋体" panose="02010600030101010101" pitchFamily="2" charset="-122"/>
                <a:ea typeface="宋体" panose="02010600030101010101" pitchFamily="2" charset="-122"/>
                <a:cs typeface="宋体" panose="02010600030101010101" pitchFamily="2" charset="-122"/>
              </a:rPr>
              <a:t>3-用药提醒</a:t>
            </a:r>
            <a:r>
              <a:rPr lang="zh-CN" altLang="en-US" dirty="0">
                <a:latin typeface="宋体" panose="02010600030101010101" pitchFamily="2" charset="-122"/>
                <a:ea typeface="宋体" panose="02010600030101010101" pitchFamily="2" charset="-122"/>
                <a:cs typeface="宋体" panose="02010600030101010101" pitchFamily="2" charset="-122"/>
              </a:rPr>
              <a:t>用例</a:t>
            </a:r>
            <a:endParaRPr lang="zh-CN" altLang="en-US" dirty="0">
              <a:latin typeface="宋体" panose="02010600030101010101" pitchFamily="2" charset="-122"/>
              <a:ea typeface="宋体" panose="02010600030101010101" pitchFamily="2" charset="-122"/>
              <a:cs typeface="宋体" panose="02010600030101010101" pitchFamily="2" charset="-122"/>
            </a:endParaRPr>
          </a:p>
        </p:txBody>
      </p:sp>
      <p:sp>
        <p:nvSpPr>
          <p:cNvPr id="9218" name="标题 1"/>
          <p:cNvSpPr>
            <a:spLocks noGrp="1"/>
          </p:cNvSpPr>
          <p:nvPr>
            <p:ph type="title" idx="4294967295"/>
          </p:nvPr>
        </p:nvSpPr>
        <p:spPr>
          <a:xfrm>
            <a:off x="993423" y="918185"/>
            <a:ext cx="3781777" cy="535531"/>
          </a:xfrm>
        </p:spPr>
        <p:txBody>
          <a:bodyPr/>
          <a:lstStyle/>
          <a:p>
            <a:r>
              <a:rPr lang="zh-CN" altLang="en-US" sz="3200" b="1" dirty="0">
                <a:solidFill>
                  <a:srgbClr val="1057CE"/>
                </a:solidFill>
                <a:latin typeface="+mn-ea"/>
                <a:ea typeface="+mn-ea"/>
              </a:rPr>
              <a:t>软件需求分析</a:t>
            </a:r>
            <a:endParaRPr lang="zh-CN" altLang="en-US" sz="3200" b="1" dirty="0">
              <a:solidFill>
                <a:srgbClr val="1057CE"/>
              </a:solidFill>
              <a:latin typeface="+mn-ea"/>
              <a:ea typeface="+mn-ea"/>
            </a:endParaRPr>
          </a:p>
        </p:txBody>
      </p:sp>
      <p:sp>
        <p:nvSpPr>
          <p:cNvPr id="2" name="矩形 1"/>
          <p:cNvSpPr/>
          <p:nvPr/>
        </p:nvSpPr>
        <p:spPr>
          <a:xfrm>
            <a:off x="993423" y="2654945"/>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l"/>
            <a:r>
              <a:rPr lang="zh-CN" altLang="en-US" sz="2000">
                <a:latin typeface="宋体" panose="02010600030101010101" pitchFamily="2" charset="-122"/>
                <a:ea typeface="宋体" panose="02010600030101010101" pitchFamily="2" charset="-122"/>
                <a:cs typeface="宋体" panose="02010600030101010101" pitchFamily="2" charset="-122"/>
              </a:rPr>
              <a:t>业务目标： 根据用户选择的电子处方和设置的提醒时间，提醒用户用药。</a:t>
            </a:r>
            <a:endParaRPr lang="zh-CN" altLang="en-US" sz="2000">
              <a:latin typeface="宋体" panose="02010600030101010101" pitchFamily="2" charset="-122"/>
              <a:ea typeface="宋体" panose="02010600030101010101" pitchFamily="2" charset="-122"/>
              <a:cs typeface="宋体" panose="02010600030101010101" pitchFamily="2" charset="-122"/>
            </a:endParaRPr>
          </a:p>
          <a:p>
            <a:pPr algn="l"/>
            <a:r>
              <a:rPr lang="zh-CN" altLang="en-US" sz="2000">
                <a:latin typeface="宋体" panose="02010600030101010101" pitchFamily="2" charset="-122"/>
                <a:ea typeface="宋体" panose="02010600030101010101" pitchFamily="2" charset="-122"/>
                <a:cs typeface="宋体" panose="02010600030101010101" pitchFamily="2" charset="-122"/>
              </a:rPr>
              <a:t>执行者： 用户</a:t>
            </a:r>
            <a:endParaRPr lang="zh-CN" altLang="en-US" sz="2000">
              <a:latin typeface="宋体" panose="02010600030101010101" pitchFamily="2" charset="-122"/>
              <a:ea typeface="宋体" panose="02010600030101010101" pitchFamily="2" charset="-122"/>
              <a:cs typeface="宋体" panose="02010600030101010101" pitchFamily="2" charset="-122"/>
            </a:endParaRPr>
          </a:p>
          <a:p>
            <a:pPr algn="l"/>
            <a:r>
              <a:rPr lang="zh-CN" altLang="en-US" sz="2000">
                <a:latin typeface="宋体" panose="02010600030101010101" pitchFamily="2" charset="-122"/>
                <a:ea typeface="宋体" panose="02010600030101010101" pitchFamily="2" charset="-122"/>
                <a:cs typeface="宋体" panose="02010600030101010101" pitchFamily="2" charset="-122"/>
              </a:rPr>
              <a:t>触发条件：用户选择用药提醒功能</a:t>
            </a:r>
            <a:endParaRPr lang="zh-CN" altLang="en-US" sz="2000">
              <a:latin typeface="宋体" panose="02010600030101010101" pitchFamily="2" charset="-122"/>
              <a:ea typeface="宋体" panose="02010600030101010101" pitchFamily="2" charset="-122"/>
              <a:cs typeface="宋体" panose="02010600030101010101" pitchFamily="2" charset="-122"/>
            </a:endParaRPr>
          </a:p>
          <a:p>
            <a:pPr algn="l"/>
            <a:r>
              <a:rPr lang="zh-CN" altLang="en-US" sz="2000">
                <a:latin typeface="宋体" panose="02010600030101010101" pitchFamily="2" charset="-122"/>
                <a:ea typeface="宋体" panose="02010600030101010101" pitchFamily="2" charset="-122"/>
                <a:cs typeface="宋体" panose="02010600030101010101" pitchFamily="2" charset="-122"/>
              </a:rPr>
              <a:t>前置条件：系统已运行</a:t>
            </a:r>
            <a:endParaRPr lang="zh-CN" altLang="en-US" sz="2000">
              <a:latin typeface="宋体" panose="02010600030101010101" pitchFamily="2" charset="-122"/>
              <a:ea typeface="宋体" panose="02010600030101010101" pitchFamily="2" charset="-122"/>
              <a:cs typeface="宋体" panose="02010600030101010101" pitchFamily="2" charset="-122"/>
            </a:endParaRPr>
          </a:p>
          <a:p>
            <a:pPr algn="l"/>
            <a:r>
              <a:rPr lang="zh-CN" altLang="en-US" sz="2000">
                <a:latin typeface="宋体" panose="02010600030101010101" pitchFamily="2" charset="-122"/>
                <a:ea typeface="宋体" panose="02010600030101010101" pitchFamily="2" charset="-122"/>
                <a:cs typeface="宋体" panose="02010600030101010101" pitchFamily="2" charset="-122"/>
              </a:rPr>
              <a:t>基本交互动作：</a:t>
            </a:r>
            <a:endParaRPr lang="zh-CN" altLang="en-US" sz="2000">
              <a:latin typeface="宋体" panose="02010600030101010101" pitchFamily="2" charset="-122"/>
              <a:ea typeface="宋体" panose="02010600030101010101" pitchFamily="2" charset="-122"/>
              <a:cs typeface="宋体" panose="02010600030101010101" pitchFamily="2" charset="-122"/>
            </a:endParaRPr>
          </a:p>
          <a:p>
            <a:pPr algn="l"/>
            <a:r>
              <a:rPr lang="zh-CN" altLang="en-US" sz="2000">
                <a:latin typeface="宋体" panose="02010600030101010101" pitchFamily="2" charset="-122"/>
                <a:ea typeface="宋体" panose="02010600030101010101" pitchFamily="2" charset="-122"/>
                <a:cs typeface="宋体" panose="02010600030101010101" pitchFamily="2" charset="-122"/>
              </a:rPr>
              <a:t>1. 用户选择某个处方后，点击“闹钟”并设置提醒的时间。</a:t>
            </a:r>
            <a:endParaRPr lang="zh-CN" altLang="en-US" sz="2000">
              <a:latin typeface="宋体" panose="02010600030101010101" pitchFamily="2" charset="-122"/>
              <a:ea typeface="宋体" panose="02010600030101010101" pitchFamily="2" charset="-122"/>
              <a:cs typeface="宋体" panose="02010600030101010101" pitchFamily="2" charset="-122"/>
            </a:endParaRPr>
          </a:p>
          <a:p>
            <a:pPr algn="l"/>
            <a:r>
              <a:rPr lang="zh-CN" altLang="en-US" sz="2000">
                <a:latin typeface="宋体" panose="02010600030101010101" pitchFamily="2" charset="-122"/>
                <a:ea typeface="宋体" panose="02010600030101010101" pitchFamily="2" charset="-122"/>
                <a:cs typeface="宋体" panose="02010600030101010101" pitchFamily="2" charset="-122"/>
              </a:rPr>
              <a:t>2. 系统显示“设置完成”并在规定时间内提醒用户用药。</a:t>
            </a:r>
            <a:endParaRPr lang="zh-CN" altLang="en-US" sz="2000">
              <a:latin typeface="宋体" panose="02010600030101010101" pitchFamily="2" charset="-122"/>
              <a:ea typeface="宋体" panose="02010600030101010101" pitchFamily="2" charset="-122"/>
              <a:cs typeface="宋体" panose="02010600030101010101" pitchFamily="2" charset="-122"/>
            </a:endParaRPr>
          </a:p>
        </p:txBody>
      </p:sp>
      <p:sp>
        <p:nvSpPr>
          <p:cNvPr id="4" name="文本框 3"/>
          <p:cNvSpPr txBox="1"/>
          <p:nvPr/>
        </p:nvSpPr>
        <p:spPr>
          <a:xfrm>
            <a:off x="1625601" y="6088627"/>
            <a:ext cx="2664178" cy="398780"/>
          </a:xfrm>
          <a:prstGeom prst="rect">
            <a:avLst/>
          </a:prstGeom>
          <a:noFill/>
        </p:spPr>
        <p:txBody>
          <a:bodyPr wrap="square" rtlCol="0">
            <a:spAutoFit/>
          </a:bodyPr>
          <a:lstStyle/>
          <a:p>
            <a:pPr algn="ctr"/>
            <a:r>
              <a:rPr lang="zh-CN" altLang="en-US" sz="2000">
                <a:solidFill>
                  <a:schemeClr val="dk1"/>
                </a:solidFill>
                <a:latin typeface="宋体" panose="02010600030101010101" pitchFamily="2" charset="-122"/>
                <a:ea typeface="宋体" panose="02010600030101010101" pitchFamily="2" charset="-122"/>
                <a:cs typeface="宋体" panose="02010600030101010101" pitchFamily="2" charset="-122"/>
              </a:rPr>
              <a:t>用药提醒用例描述</a:t>
            </a:r>
            <a:endParaRPr lang="zh-CN" altLang="en-US" sz="2000">
              <a:solidFill>
                <a:schemeClr val="dk1"/>
              </a:solidFill>
              <a:latin typeface="宋体" panose="02010600030101010101" pitchFamily="2" charset="-122"/>
              <a:ea typeface="宋体" panose="02010600030101010101" pitchFamily="2" charset="-122"/>
              <a:cs typeface="宋体" panose="02010600030101010101" pitchFamily="2" charset="-122"/>
            </a:endParaRPr>
          </a:p>
        </p:txBody>
      </p:sp>
      <p:sp>
        <p:nvSpPr>
          <p:cNvPr id="5" name="矩形 4"/>
          <p:cNvSpPr/>
          <p:nvPr/>
        </p:nvSpPr>
        <p:spPr>
          <a:xfrm>
            <a:off x="6688667" y="2654945"/>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l"/>
            <a:r>
              <a:rPr lang="zh-CN" altLang="en-US" sz="2000">
                <a:latin typeface="宋体" panose="02010600030101010101" pitchFamily="2" charset="-122"/>
                <a:ea typeface="宋体" panose="02010600030101010101" pitchFamily="2" charset="-122"/>
                <a:cs typeface="宋体" panose="02010600030101010101" pitchFamily="2" charset="-122"/>
              </a:rPr>
              <a:t>扩展交互动作：无</a:t>
            </a:r>
            <a:endParaRPr lang="zh-CN" altLang="en-US" sz="2000">
              <a:latin typeface="宋体" panose="02010600030101010101" pitchFamily="2" charset="-122"/>
              <a:ea typeface="宋体" panose="02010600030101010101" pitchFamily="2" charset="-122"/>
              <a:cs typeface="宋体" panose="02010600030101010101" pitchFamily="2" charset="-122"/>
            </a:endParaRPr>
          </a:p>
          <a:p>
            <a:pPr algn="l"/>
            <a:r>
              <a:rPr lang="zh-CN" altLang="en-US" sz="2000">
                <a:latin typeface="宋体" panose="02010600030101010101" pitchFamily="2" charset="-122"/>
                <a:ea typeface="宋体" panose="02010600030101010101" pitchFamily="2" charset="-122"/>
                <a:cs typeface="宋体" panose="02010600030101010101" pitchFamily="2" charset="-122"/>
              </a:rPr>
              <a:t>后置条件：无</a:t>
            </a:r>
            <a:endParaRPr lang="zh-CN" altLang="en-US" sz="2000">
              <a:latin typeface="宋体" panose="02010600030101010101" pitchFamily="2" charset="-122"/>
              <a:ea typeface="宋体" panose="02010600030101010101" pitchFamily="2" charset="-122"/>
              <a:cs typeface="宋体" panose="02010600030101010101" pitchFamily="2" charset="-122"/>
            </a:endParaRPr>
          </a:p>
          <a:p>
            <a:pPr algn="l"/>
            <a:r>
              <a:rPr lang="zh-CN" altLang="en-US" sz="2000">
                <a:latin typeface="宋体" panose="02010600030101010101" pitchFamily="2" charset="-122"/>
                <a:ea typeface="宋体" panose="02010600030101010101" pitchFamily="2" charset="-122"/>
                <a:cs typeface="宋体" panose="02010600030101010101" pitchFamily="2" charset="-122"/>
              </a:rPr>
              <a:t>业务规则：无</a:t>
            </a:r>
            <a:endParaRPr lang="zh-CN" altLang="en-US" sz="2000">
              <a:latin typeface="宋体" panose="02010600030101010101" pitchFamily="2" charset="-122"/>
              <a:ea typeface="宋体" panose="02010600030101010101" pitchFamily="2" charset="-122"/>
              <a:cs typeface="宋体" panose="02010600030101010101" pitchFamily="2" charset="-122"/>
            </a:endParaRPr>
          </a:p>
          <a:p>
            <a:pPr algn="l"/>
            <a:r>
              <a:rPr lang="zh-CN" altLang="en-US" sz="2000">
                <a:latin typeface="宋体" panose="02010600030101010101" pitchFamily="2" charset="-122"/>
                <a:ea typeface="宋体" panose="02010600030101010101" pitchFamily="2" charset="-122"/>
                <a:cs typeface="宋体" panose="02010600030101010101" pitchFamily="2" charset="-122"/>
              </a:rPr>
              <a:t>性能需求：用户提交用药提醒设置后，系统应在1秒内完成处理。</a:t>
            </a:r>
            <a:endParaRPr lang="zh-CN" altLang="en-US" sz="2000">
              <a:latin typeface="宋体" panose="02010600030101010101" pitchFamily="2" charset="-122"/>
              <a:ea typeface="宋体" panose="02010600030101010101" pitchFamily="2" charset="-122"/>
              <a:cs typeface="宋体" panose="02010600030101010101" pitchFamily="2" charset="-122"/>
            </a:endParaRPr>
          </a:p>
          <a:p>
            <a:pPr algn="l"/>
            <a:r>
              <a:rPr lang="zh-CN" altLang="en-US" sz="2000">
                <a:latin typeface="宋体" panose="02010600030101010101" pitchFamily="2" charset="-122"/>
                <a:ea typeface="宋体" panose="02010600030101010101" pitchFamily="2" charset="-122"/>
                <a:cs typeface="宋体" panose="02010600030101010101" pitchFamily="2" charset="-122"/>
              </a:rPr>
              <a:t>可靠性需求：系统应能处理至少1000个并发用户的用药提醒的操作，不影响系统运行。</a:t>
            </a:r>
            <a:endParaRPr lang="zh-CN" altLang="en-US" sz="2000">
              <a:latin typeface="宋体" panose="02010600030101010101" pitchFamily="2" charset="-122"/>
              <a:ea typeface="宋体" panose="02010600030101010101" pitchFamily="2" charset="-122"/>
              <a:cs typeface="宋体" panose="02010600030101010101" pitchFamily="2" charset="-122"/>
            </a:endParaRPr>
          </a:p>
        </p:txBody>
      </p:sp>
      <p:sp>
        <p:nvSpPr>
          <p:cNvPr id="7" name="文本框 6"/>
          <p:cNvSpPr txBox="1"/>
          <p:nvPr/>
        </p:nvSpPr>
        <p:spPr>
          <a:xfrm>
            <a:off x="5064760" y="1842135"/>
            <a:ext cx="4064000" cy="368300"/>
          </a:xfrm>
          <a:prstGeom prst="rect">
            <a:avLst/>
          </a:prstGeom>
          <a:noFill/>
        </p:spPr>
        <p:txBody>
          <a:bodyPr wrap="square" rtlCol="0">
            <a:spAutoFit/>
          </a:bodyPr>
          <a:p>
            <a:endParaRPr lang="zh-CN" altLang="en-US"/>
          </a:p>
        </p:txBody>
      </p:sp>
    </p:spTree>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标题 1"/>
          <p:cNvSpPr>
            <a:spLocks noGrp="1"/>
          </p:cNvSpPr>
          <p:nvPr>
            <p:ph type="title" idx="4294967295"/>
          </p:nvPr>
        </p:nvSpPr>
        <p:spPr>
          <a:xfrm>
            <a:off x="993423" y="918185"/>
            <a:ext cx="3781777" cy="535531"/>
          </a:xfrm>
        </p:spPr>
        <p:txBody>
          <a:bodyPr/>
          <a:lstStyle/>
          <a:p>
            <a:r>
              <a:rPr lang="zh-CN" altLang="en-US" sz="3200" b="1" dirty="0">
                <a:solidFill>
                  <a:srgbClr val="1057CE"/>
                </a:solidFill>
                <a:latin typeface="+mn-ea"/>
                <a:ea typeface="+mn-ea"/>
              </a:rPr>
              <a:t>软件需求分析</a:t>
            </a:r>
            <a:endParaRPr lang="zh-CN" altLang="en-US" sz="3200" b="1" dirty="0">
              <a:solidFill>
                <a:srgbClr val="1057CE"/>
              </a:solidFill>
              <a:latin typeface="+mn-ea"/>
              <a:ea typeface="+mn-ea"/>
            </a:endParaRPr>
          </a:p>
        </p:txBody>
      </p:sp>
      <p:sp>
        <p:nvSpPr>
          <p:cNvPr id="6" name="文本框 5"/>
          <p:cNvSpPr txBox="1"/>
          <p:nvPr/>
        </p:nvSpPr>
        <p:spPr>
          <a:xfrm>
            <a:off x="4493260" y="6224905"/>
            <a:ext cx="2859405" cy="368300"/>
          </a:xfrm>
          <a:prstGeom prst="rect">
            <a:avLst/>
          </a:prstGeom>
          <a:noFill/>
        </p:spPr>
        <p:txBody>
          <a:bodyPr wrap="square" rtlCol="0">
            <a:spAutoFit/>
          </a:bodyPr>
          <a:lstStyle/>
          <a:p>
            <a:pPr algn="ctr"/>
            <a:r>
              <a:rPr lang="zh-CN" altLang="en-US" dirty="0">
                <a:latin typeface="宋体" panose="02010600030101010101" pitchFamily="2" charset="-122"/>
                <a:ea typeface="宋体" panose="02010600030101010101" pitchFamily="2" charset="-122"/>
              </a:rPr>
              <a:t>用药提醒用例分析顺序图</a:t>
            </a:r>
            <a:endParaRPr lang="zh-CN" altLang="en-US" dirty="0">
              <a:latin typeface="宋体" panose="02010600030101010101" pitchFamily="2" charset="-122"/>
              <a:ea typeface="宋体" panose="02010600030101010101" pitchFamily="2" charset="-122"/>
            </a:endParaRPr>
          </a:p>
        </p:txBody>
      </p:sp>
      <p:pic>
        <p:nvPicPr>
          <p:cNvPr id="7" name="图片 4" descr="WechatIMG5278"/>
          <p:cNvPicPr>
            <a:picLocks noChangeAspect="1"/>
          </p:cNvPicPr>
          <p:nvPr/>
        </p:nvPicPr>
        <p:blipFill>
          <a:blip r:embed="rId1"/>
          <a:stretch>
            <a:fillRect/>
          </a:stretch>
        </p:blipFill>
        <p:spPr>
          <a:xfrm>
            <a:off x="700405" y="266065"/>
            <a:ext cx="10888980" cy="5640705"/>
          </a:xfrm>
          <a:prstGeom prst="rect">
            <a:avLst/>
          </a:prstGeom>
        </p:spPr>
      </p:pic>
    </p:spTree>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993423" y="1658775"/>
            <a:ext cx="9798755" cy="478155"/>
          </a:xfrm>
        </p:spPr>
        <p:txBody>
          <a:bodyPr/>
          <a:lstStyle/>
          <a:p>
            <a:pPr marL="0" indent="0">
              <a:buNone/>
            </a:pPr>
            <a:r>
              <a:rPr lang="en-US" altLang="zh-CN" dirty="0">
                <a:latin typeface="宋体" panose="02010600030101010101" pitchFamily="2" charset="-122"/>
                <a:ea typeface="宋体" panose="02010600030101010101" pitchFamily="2" charset="-122"/>
                <a:cs typeface="宋体" panose="02010600030101010101" pitchFamily="2" charset="-122"/>
              </a:rPr>
              <a:t>4-</a:t>
            </a:r>
            <a:r>
              <a:rPr lang="zh-CN" altLang="en-US" dirty="0">
                <a:latin typeface="宋体" panose="02010600030101010101" pitchFamily="2" charset="-122"/>
                <a:ea typeface="宋体" panose="02010600030101010101" pitchFamily="2" charset="-122"/>
                <a:cs typeface="宋体" panose="02010600030101010101" pitchFamily="2" charset="-122"/>
              </a:rPr>
              <a:t>删除提醒</a:t>
            </a:r>
            <a:r>
              <a:rPr lang="zh-CN" altLang="en-US" dirty="0">
                <a:latin typeface="宋体" panose="02010600030101010101" pitchFamily="2" charset="-122"/>
                <a:ea typeface="宋体" panose="02010600030101010101" pitchFamily="2" charset="-122"/>
                <a:cs typeface="宋体" panose="02010600030101010101" pitchFamily="2" charset="-122"/>
              </a:rPr>
              <a:t>用例</a:t>
            </a:r>
            <a:endParaRPr lang="zh-CN" altLang="en-US" dirty="0">
              <a:latin typeface="宋体" panose="02010600030101010101" pitchFamily="2" charset="-122"/>
              <a:ea typeface="宋体" panose="02010600030101010101" pitchFamily="2" charset="-122"/>
              <a:cs typeface="宋体" panose="02010600030101010101" pitchFamily="2" charset="-122"/>
            </a:endParaRPr>
          </a:p>
        </p:txBody>
      </p:sp>
      <p:sp>
        <p:nvSpPr>
          <p:cNvPr id="9218" name="标题 1"/>
          <p:cNvSpPr>
            <a:spLocks noGrp="1"/>
          </p:cNvSpPr>
          <p:nvPr>
            <p:ph type="title" idx="4294967295"/>
          </p:nvPr>
        </p:nvSpPr>
        <p:spPr>
          <a:xfrm>
            <a:off x="993423" y="918185"/>
            <a:ext cx="3781777" cy="535531"/>
          </a:xfrm>
        </p:spPr>
        <p:txBody>
          <a:bodyPr/>
          <a:lstStyle/>
          <a:p>
            <a:r>
              <a:rPr lang="zh-CN" altLang="en-US" sz="3200" b="1" dirty="0">
                <a:solidFill>
                  <a:srgbClr val="1057CE"/>
                </a:solidFill>
                <a:latin typeface="+mn-ea"/>
                <a:ea typeface="+mn-ea"/>
              </a:rPr>
              <a:t>软件需求分析</a:t>
            </a:r>
            <a:endParaRPr lang="zh-CN" altLang="en-US" sz="3200" b="1" dirty="0">
              <a:solidFill>
                <a:srgbClr val="1057CE"/>
              </a:solidFill>
              <a:latin typeface="+mn-ea"/>
              <a:ea typeface="+mn-ea"/>
            </a:endParaRPr>
          </a:p>
        </p:txBody>
      </p:sp>
      <p:sp>
        <p:nvSpPr>
          <p:cNvPr id="2" name="矩形 1"/>
          <p:cNvSpPr/>
          <p:nvPr/>
        </p:nvSpPr>
        <p:spPr>
          <a:xfrm>
            <a:off x="993140" y="2654935"/>
            <a:ext cx="4704080" cy="336169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l"/>
            <a:r>
              <a:rPr lang="zh-CN" altLang="en-US" sz="2000">
                <a:latin typeface="宋体" panose="02010600030101010101" pitchFamily="2" charset="-122"/>
                <a:ea typeface="宋体" panose="02010600030101010101" pitchFamily="2" charset="-122"/>
                <a:cs typeface="宋体" panose="02010600030101010101" pitchFamily="2" charset="-122"/>
              </a:rPr>
              <a:t>业务目标：用户可自行删除设置的提醒</a:t>
            </a:r>
            <a:endParaRPr lang="zh-CN" altLang="en-US" sz="2000">
              <a:latin typeface="宋体" panose="02010600030101010101" pitchFamily="2" charset="-122"/>
              <a:ea typeface="宋体" panose="02010600030101010101" pitchFamily="2" charset="-122"/>
              <a:cs typeface="宋体" panose="02010600030101010101" pitchFamily="2" charset="-122"/>
            </a:endParaRPr>
          </a:p>
          <a:p>
            <a:pPr algn="l"/>
            <a:r>
              <a:rPr lang="zh-CN" altLang="en-US" sz="2000">
                <a:latin typeface="宋体" panose="02010600030101010101" pitchFamily="2" charset="-122"/>
                <a:ea typeface="宋体" panose="02010600030101010101" pitchFamily="2" charset="-122"/>
                <a:cs typeface="宋体" panose="02010600030101010101" pitchFamily="2" charset="-122"/>
              </a:rPr>
              <a:t>执行者： 用户</a:t>
            </a:r>
            <a:endParaRPr lang="zh-CN" altLang="en-US" sz="2000">
              <a:latin typeface="宋体" panose="02010600030101010101" pitchFamily="2" charset="-122"/>
              <a:ea typeface="宋体" panose="02010600030101010101" pitchFamily="2" charset="-122"/>
              <a:cs typeface="宋体" panose="02010600030101010101" pitchFamily="2" charset="-122"/>
            </a:endParaRPr>
          </a:p>
          <a:p>
            <a:pPr algn="l"/>
            <a:r>
              <a:rPr lang="zh-CN" altLang="en-US" sz="2000">
                <a:latin typeface="宋体" panose="02010600030101010101" pitchFamily="2" charset="-122"/>
                <a:ea typeface="宋体" panose="02010600030101010101" pitchFamily="2" charset="-122"/>
                <a:cs typeface="宋体" panose="02010600030101010101" pitchFamily="2" charset="-122"/>
              </a:rPr>
              <a:t>触发条件：用户选择删除提醒</a:t>
            </a:r>
            <a:endParaRPr lang="zh-CN" altLang="en-US" sz="2000">
              <a:latin typeface="宋体" panose="02010600030101010101" pitchFamily="2" charset="-122"/>
              <a:ea typeface="宋体" panose="02010600030101010101" pitchFamily="2" charset="-122"/>
              <a:cs typeface="宋体" panose="02010600030101010101" pitchFamily="2" charset="-122"/>
            </a:endParaRPr>
          </a:p>
          <a:p>
            <a:pPr algn="l"/>
            <a:r>
              <a:rPr lang="zh-CN" altLang="en-US" sz="2000">
                <a:latin typeface="宋体" panose="02010600030101010101" pitchFamily="2" charset="-122"/>
                <a:ea typeface="宋体" panose="02010600030101010101" pitchFamily="2" charset="-122"/>
                <a:cs typeface="宋体" panose="02010600030101010101" pitchFamily="2" charset="-122"/>
              </a:rPr>
              <a:t>前置条件：系统已运行</a:t>
            </a:r>
            <a:endParaRPr lang="zh-CN" altLang="en-US" sz="2000">
              <a:latin typeface="宋体" panose="02010600030101010101" pitchFamily="2" charset="-122"/>
              <a:ea typeface="宋体" panose="02010600030101010101" pitchFamily="2" charset="-122"/>
              <a:cs typeface="宋体" panose="02010600030101010101" pitchFamily="2" charset="-122"/>
            </a:endParaRPr>
          </a:p>
          <a:p>
            <a:pPr algn="l"/>
            <a:r>
              <a:rPr lang="zh-CN" altLang="en-US" sz="2000">
                <a:latin typeface="宋体" panose="02010600030101010101" pitchFamily="2" charset="-122"/>
                <a:ea typeface="宋体" panose="02010600030101010101" pitchFamily="2" charset="-122"/>
                <a:cs typeface="宋体" panose="02010600030101010101" pitchFamily="2" charset="-122"/>
              </a:rPr>
              <a:t>基本交互动作：</a:t>
            </a:r>
            <a:endParaRPr lang="zh-CN" altLang="en-US" sz="2000">
              <a:latin typeface="宋体" panose="02010600030101010101" pitchFamily="2" charset="-122"/>
              <a:ea typeface="宋体" panose="02010600030101010101" pitchFamily="2" charset="-122"/>
              <a:cs typeface="宋体" panose="02010600030101010101" pitchFamily="2" charset="-122"/>
            </a:endParaRPr>
          </a:p>
          <a:p>
            <a:pPr algn="l"/>
            <a:r>
              <a:rPr lang="zh-CN" altLang="en-US" sz="2000">
                <a:latin typeface="宋体" panose="02010600030101010101" pitchFamily="2" charset="-122"/>
                <a:ea typeface="宋体" panose="02010600030101010101" pitchFamily="2" charset="-122"/>
                <a:cs typeface="宋体" panose="02010600030101010101" pitchFamily="2" charset="-122"/>
              </a:rPr>
              <a:t>1.用户选择想要删除的提醒并点击“删除”按钮。</a:t>
            </a:r>
            <a:endParaRPr lang="zh-CN" altLang="en-US" sz="2000">
              <a:latin typeface="宋体" panose="02010600030101010101" pitchFamily="2" charset="-122"/>
              <a:ea typeface="宋体" panose="02010600030101010101" pitchFamily="2" charset="-122"/>
              <a:cs typeface="宋体" panose="02010600030101010101" pitchFamily="2" charset="-122"/>
            </a:endParaRPr>
          </a:p>
          <a:p>
            <a:pPr algn="l"/>
            <a:r>
              <a:rPr lang="zh-CN" altLang="en-US" sz="2000">
                <a:latin typeface="宋体" panose="02010600030101010101" pitchFamily="2" charset="-122"/>
                <a:ea typeface="宋体" panose="02010600030101010101" pitchFamily="2" charset="-122"/>
                <a:cs typeface="宋体" panose="02010600030101010101" pitchFamily="2" charset="-122"/>
              </a:rPr>
              <a:t>2.系统将用户选择的提醒进行删除操作, 系统反馈给用户“提醒已删除”的消息。</a:t>
            </a:r>
            <a:endParaRPr lang="zh-CN" altLang="en-US" sz="2000">
              <a:latin typeface="宋体" panose="02010600030101010101" pitchFamily="2" charset="-122"/>
              <a:ea typeface="宋体" panose="02010600030101010101" pitchFamily="2" charset="-122"/>
              <a:cs typeface="宋体" panose="02010600030101010101" pitchFamily="2" charset="-122"/>
            </a:endParaRPr>
          </a:p>
        </p:txBody>
      </p:sp>
      <p:sp>
        <p:nvSpPr>
          <p:cNvPr id="4" name="文本框 3"/>
          <p:cNvSpPr txBox="1"/>
          <p:nvPr/>
        </p:nvSpPr>
        <p:spPr>
          <a:xfrm>
            <a:off x="1625601" y="6088627"/>
            <a:ext cx="2664178" cy="368300"/>
          </a:xfrm>
          <a:prstGeom prst="rect">
            <a:avLst/>
          </a:prstGeom>
          <a:noFill/>
        </p:spPr>
        <p:txBody>
          <a:bodyPr wrap="square" rtlCol="0">
            <a:spAutoFit/>
          </a:bodyPr>
          <a:lstStyle/>
          <a:p>
            <a:pPr algn="ctr"/>
            <a:r>
              <a:rPr lang="zh-CN" altLang="en-US" dirty="0">
                <a:latin typeface="宋体" panose="02010600030101010101" pitchFamily="2" charset="-122"/>
                <a:ea typeface="宋体" panose="02010600030101010101" pitchFamily="2" charset="-122"/>
                <a:sym typeface="+mn-ea"/>
              </a:rPr>
              <a:t>删除提醒</a:t>
            </a:r>
            <a:r>
              <a:rPr lang="zh-CN" altLang="en-US" dirty="0">
                <a:latin typeface="宋体" panose="02010600030101010101" pitchFamily="2" charset="-122"/>
                <a:ea typeface="宋体" panose="02010600030101010101" pitchFamily="2" charset="-122"/>
              </a:rPr>
              <a:t>用例描述</a:t>
            </a:r>
            <a:endParaRPr lang="zh-CN" altLang="en-US" dirty="0">
              <a:latin typeface="宋体" panose="02010600030101010101" pitchFamily="2" charset="-122"/>
              <a:ea typeface="宋体" panose="02010600030101010101" pitchFamily="2" charset="-122"/>
            </a:endParaRPr>
          </a:p>
        </p:txBody>
      </p:sp>
      <p:sp>
        <p:nvSpPr>
          <p:cNvPr id="5" name="矩形 4"/>
          <p:cNvSpPr/>
          <p:nvPr/>
        </p:nvSpPr>
        <p:spPr>
          <a:xfrm>
            <a:off x="6688667" y="2654945"/>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l"/>
            <a:r>
              <a:rPr lang="zh-CN" altLang="en-US" sz="2000">
                <a:latin typeface="宋体" panose="02010600030101010101" pitchFamily="2" charset="-122"/>
                <a:ea typeface="宋体" panose="02010600030101010101" pitchFamily="2" charset="-122"/>
                <a:cs typeface="宋体" panose="02010600030101010101" pitchFamily="2" charset="-122"/>
              </a:rPr>
              <a:t>扩展交互动作：无</a:t>
            </a:r>
            <a:endParaRPr lang="zh-CN" altLang="en-US" sz="2000">
              <a:latin typeface="宋体" panose="02010600030101010101" pitchFamily="2" charset="-122"/>
              <a:ea typeface="宋体" panose="02010600030101010101" pitchFamily="2" charset="-122"/>
              <a:cs typeface="宋体" panose="02010600030101010101" pitchFamily="2" charset="-122"/>
            </a:endParaRPr>
          </a:p>
          <a:p>
            <a:pPr algn="l"/>
            <a:r>
              <a:rPr lang="zh-CN" altLang="en-US" sz="2000">
                <a:latin typeface="宋体" panose="02010600030101010101" pitchFamily="2" charset="-122"/>
                <a:ea typeface="宋体" panose="02010600030101010101" pitchFamily="2" charset="-122"/>
                <a:cs typeface="宋体" panose="02010600030101010101" pitchFamily="2" charset="-122"/>
              </a:rPr>
              <a:t>后置条件：无</a:t>
            </a:r>
            <a:endParaRPr lang="zh-CN" altLang="en-US" sz="2000">
              <a:latin typeface="宋体" panose="02010600030101010101" pitchFamily="2" charset="-122"/>
              <a:ea typeface="宋体" panose="02010600030101010101" pitchFamily="2" charset="-122"/>
              <a:cs typeface="宋体" panose="02010600030101010101" pitchFamily="2" charset="-122"/>
            </a:endParaRPr>
          </a:p>
          <a:p>
            <a:pPr algn="l"/>
            <a:r>
              <a:rPr lang="zh-CN" altLang="en-US" sz="2000">
                <a:latin typeface="宋体" panose="02010600030101010101" pitchFamily="2" charset="-122"/>
                <a:ea typeface="宋体" panose="02010600030101010101" pitchFamily="2" charset="-122"/>
                <a:cs typeface="宋体" panose="02010600030101010101" pitchFamily="2" charset="-122"/>
              </a:rPr>
              <a:t>业务规则：无</a:t>
            </a:r>
            <a:endParaRPr lang="zh-CN" altLang="en-US" sz="2000">
              <a:latin typeface="宋体" panose="02010600030101010101" pitchFamily="2" charset="-122"/>
              <a:ea typeface="宋体" panose="02010600030101010101" pitchFamily="2" charset="-122"/>
              <a:cs typeface="宋体" panose="02010600030101010101" pitchFamily="2" charset="-122"/>
            </a:endParaRPr>
          </a:p>
          <a:p>
            <a:pPr algn="l"/>
            <a:r>
              <a:rPr lang="zh-CN" altLang="en-US" sz="2000">
                <a:latin typeface="宋体" panose="02010600030101010101" pitchFamily="2" charset="-122"/>
                <a:ea typeface="宋体" panose="02010600030101010101" pitchFamily="2" charset="-122"/>
                <a:cs typeface="宋体" panose="02010600030101010101" pitchFamily="2" charset="-122"/>
              </a:rPr>
              <a:t>性能需求：用户提交删除提醒后，系统应在1秒内完成处理。</a:t>
            </a:r>
            <a:endParaRPr lang="zh-CN" altLang="en-US" sz="2000">
              <a:latin typeface="宋体" panose="02010600030101010101" pitchFamily="2" charset="-122"/>
              <a:ea typeface="宋体" panose="02010600030101010101" pitchFamily="2" charset="-122"/>
              <a:cs typeface="宋体" panose="02010600030101010101" pitchFamily="2" charset="-122"/>
            </a:endParaRPr>
          </a:p>
          <a:p>
            <a:pPr algn="l"/>
            <a:r>
              <a:rPr lang="zh-CN" altLang="en-US" sz="2000">
                <a:latin typeface="宋体" panose="02010600030101010101" pitchFamily="2" charset="-122"/>
                <a:ea typeface="宋体" panose="02010600030101010101" pitchFamily="2" charset="-122"/>
                <a:cs typeface="宋体" panose="02010600030101010101" pitchFamily="2" charset="-122"/>
              </a:rPr>
              <a:t>可靠性需求：系统应能处理至少1000个并发用户的删除提醒的操作，不影响系统运行。</a:t>
            </a:r>
            <a:endParaRPr lang="zh-CN" altLang="en-US" sz="2000">
              <a:latin typeface="宋体" panose="02010600030101010101" pitchFamily="2" charset="-122"/>
              <a:ea typeface="宋体" panose="02010600030101010101" pitchFamily="2" charset="-122"/>
              <a:cs typeface="宋体" panose="02010600030101010101" pitchFamily="2" charset="-122"/>
            </a:endParaRPr>
          </a:p>
        </p:txBody>
      </p:sp>
    </p:spTree>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标题 1"/>
          <p:cNvSpPr>
            <a:spLocks noGrp="1"/>
          </p:cNvSpPr>
          <p:nvPr>
            <p:ph type="title" idx="4294967295"/>
          </p:nvPr>
        </p:nvSpPr>
        <p:spPr>
          <a:xfrm>
            <a:off x="993423" y="918185"/>
            <a:ext cx="3781777" cy="535531"/>
          </a:xfrm>
        </p:spPr>
        <p:txBody>
          <a:bodyPr/>
          <a:lstStyle/>
          <a:p>
            <a:r>
              <a:rPr lang="zh-CN" altLang="en-US" sz="3200" b="1" dirty="0">
                <a:solidFill>
                  <a:srgbClr val="1057CE"/>
                </a:solidFill>
                <a:latin typeface="+mn-ea"/>
                <a:ea typeface="+mn-ea"/>
              </a:rPr>
              <a:t>软件需求分析</a:t>
            </a:r>
            <a:endParaRPr lang="zh-CN" altLang="en-US" sz="3200" b="1" dirty="0">
              <a:solidFill>
                <a:srgbClr val="1057CE"/>
              </a:solidFill>
              <a:latin typeface="+mn-ea"/>
              <a:ea typeface="+mn-ea"/>
            </a:endParaRPr>
          </a:p>
        </p:txBody>
      </p:sp>
      <p:sp>
        <p:nvSpPr>
          <p:cNvPr id="6" name="文本框 5"/>
          <p:cNvSpPr txBox="1"/>
          <p:nvPr/>
        </p:nvSpPr>
        <p:spPr>
          <a:xfrm>
            <a:off x="4653280" y="6109335"/>
            <a:ext cx="2886075" cy="368300"/>
          </a:xfrm>
          <a:prstGeom prst="rect">
            <a:avLst/>
          </a:prstGeom>
          <a:noFill/>
        </p:spPr>
        <p:txBody>
          <a:bodyPr wrap="square" rtlCol="0">
            <a:spAutoFit/>
          </a:bodyPr>
          <a:lstStyle/>
          <a:p>
            <a:pPr algn="ctr"/>
            <a:r>
              <a:rPr lang="zh-CN" altLang="en-US" dirty="0">
                <a:latin typeface="宋体" panose="02010600030101010101" pitchFamily="2" charset="-122"/>
                <a:ea typeface="宋体" panose="02010600030101010101" pitchFamily="2" charset="-122"/>
              </a:rPr>
              <a:t>删除提醒用例分析顺序图</a:t>
            </a:r>
            <a:endParaRPr lang="zh-CN" altLang="en-US" dirty="0">
              <a:latin typeface="宋体" panose="02010600030101010101" pitchFamily="2" charset="-122"/>
              <a:ea typeface="宋体" panose="02010600030101010101" pitchFamily="2" charset="-122"/>
            </a:endParaRPr>
          </a:p>
        </p:txBody>
      </p:sp>
      <p:pic>
        <p:nvPicPr>
          <p:cNvPr id="7" name="图片 6" descr="WechatIMG5277"/>
          <p:cNvPicPr>
            <a:picLocks noChangeAspect="1"/>
          </p:cNvPicPr>
          <p:nvPr/>
        </p:nvPicPr>
        <p:blipFill>
          <a:blip r:embed="rId1"/>
          <a:stretch>
            <a:fillRect/>
          </a:stretch>
        </p:blipFill>
        <p:spPr>
          <a:xfrm>
            <a:off x="923290" y="173355"/>
            <a:ext cx="10516870" cy="5823585"/>
          </a:xfrm>
          <a:prstGeom prst="rect">
            <a:avLst/>
          </a:prstGeom>
        </p:spPr>
      </p:pic>
    </p:spTree>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993423" y="1498120"/>
            <a:ext cx="9798755" cy="423545"/>
          </a:xfrm>
        </p:spPr>
        <p:txBody>
          <a:bodyPr/>
          <a:lstStyle/>
          <a:p>
            <a:pPr marL="0" indent="0">
              <a:buNone/>
            </a:pPr>
            <a:r>
              <a:rPr lang="en-US" altLang="zh-CN" sz="2400" dirty="0">
                <a:latin typeface="宋体" panose="02010600030101010101" pitchFamily="2" charset="-122"/>
                <a:ea typeface="宋体" panose="02010600030101010101" pitchFamily="2" charset="-122"/>
                <a:cs typeface="宋体" panose="02010600030101010101" pitchFamily="2" charset="-122"/>
              </a:rPr>
              <a:t>5-</a:t>
            </a:r>
            <a:r>
              <a:rPr lang="zh-CN" altLang="en-US" sz="2400" dirty="0">
                <a:latin typeface="宋体" panose="02010600030101010101" pitchFamily="2" charset="-122"/>
                <a:ea typeface="宋体" panose="02010600030101010101" pitchFamily="2" charset="-122"/>
                <a:cs typeface="宋体" panose="02010600030101010101" pitchFamily="2" charset="-122"/>
              </a:rPr>
              <a:t>用药维护用例</a:t>
            </a:r>
            <a:endParaRPr lang="zh-CN" altLang="en-US" sz="2400" dirty="0">
              <a:latin typeface="宋体" panose="02010600030101010101" pitchFamily="2" charset="-122"/>
              <a:ea typeface="宋体" panose="02010600030101010101" pitchFamily="2" charset="-122"/>
              <a:cs typeface="宋体" panose="02010600030101010101" pitchFamily="2" charset="-122"/>
            </a:endParaRPr>
          </a:p>
        </p:txBody>
      </p:sp>
      <p:sp>
        <p:nvSpPr>
          <p:cNvPr id="9218" name="标题 1"/>
          <p:cNvSpPr>
            <a:spLocks noGrp="1"/>
          </p:cNvSpPr>
          <p:nvPr>
            <p:ph type="title" idx="4294967295"/>
          </p:nvPr>
        </p:nvSpPr>
        <p:spPr>
          <a:xfrm>
            <a:off x="993423" y="936713"/>
            <a:ext cx="3781777" cy="339725"/>
          </a:xfrm>
        </p:spPr>
        <p:txBody>
          <a:bodyPr/>
          <a:lstStyle/>
          <a:p>
            <a:r>
              <a:rPr lang="zh-CN" altLang="en-US" sz="1800" b="1" dirty="0">
                <a:solidFill>
                  <a:srgbClr val="1057CE"/>
                </a:solidFill>
                <a:latin typeface="+mn-ea"/>
                <a:ea typeface="+mn-ea"/>
              </a:rPr>
              <a:t>软件需求分析</a:t>
            </a:r>
            <a:endParaRPr lang="zh-CN" altLang="en-US" sz="1800" b="1" dirty="0">
              <a:solidFill>
                <a:srgbClr val="1057CE"/>
              </a:solidFill>
              <a:latin typeface="+mn-ea"/>
              <a:ea typeface="+mn-ea"/>
            </a:endParaRPr>
          </a:p>
        </p:txBody>
      </p:sp>
      <p:sp>
        <p:nvSpPr>
          <p:cNvPr id="2" name="矩形 1"/>
          <p:cNvSpPr/>
          <p:nvPr/>
        </p:nvSpPr>
        <p:spPr>
          <a:xfrm>
            <a:off x="993140" y="1946275"/>
            <a:ext cx="4996815" cy="407416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l"/>
            <a:r>
              <a:rPr lang="zh-CN" altLang="en-US" sz="2000">
                <a:latin typeface="宋体" panose="02010600030101010101" pitchFamily="2" charset="-122"/>
                <a:ea typeface="宋体" panose="02010600030101010101" pitchFamily="2" charset="-122"/>
                <a:cs typeface="宋体" panose="02010600030101010101" pitchFamily="2" charset="-122"/>
              </a:rPr>
              <a:t>业务目标：小程序可实现药品的更新</a:t>
            </a:r>
            <a:endParaRPr lang="zh-CN" altLang="en-US" sz="2000">
              <a:latin typeface="宋体" panose="02010600030101010101" pitchFamily="2" charset="-122"/>
              <a:ea typeface="宋体" panose="02010600030101010101" pitchFamily="2" charset="-122"/>
              <a:cs typeface="宋体" panose="02010600030101010101" pitchFamily="2" charset="-122"/>
            </a:endParaRPr>
          </a:p>
          <a:p>
            <a:pPr algn="l"/>
            <a:r>
              <a:rPr lang="zh-CN" altLang="en-US" sz="2000">
                <a:latin typeface="宋体" panose="02010600030101010101" pitchFamily="2" charset="-122"/>
                <a:ea typeface="宋体" panose="02010600030101010101" pitchFamily="2" charset="-122"/>
                <a:cs typeface="宋体" panose="02010600030101010101" pitchFamily="2" charset="-122"/>
              </a:rPr>
              <a:t>执行者： 系统管理员</a:t>
            </a:r>
            <a:endParaRPr lang="zh-CN" altLang="en-US" sz="2000">
              <a:latin typeface="宋体" panose="02010600030101010101" pitchFamily="2" charset="-122"/>
              <a:ea typeface="宋体" panose="02010600030101010101" pitchFamily="2" charset="-122"/>
              <a:cs typeface="宋体" panose="02010600030101010101" pitchFamily="2" charset="-122"/>
            </a:endParaRPr>
          </a:p>
          <a:p>
            <a:pPr algn="l"/>
            <a:r>
              <a:rPr lang="zh-CN" altLang="en-US" sz="2000">
                <a:latin typeface="宋体" panose="02010600030101010101" pitchFamily="2" charset="-122"/>
                <a:ea typeface="宋体" panose="02010600030101010101" pitchFamily="2" charset="-122"/>
                <a:cs typeface="宋体" panose="02010600030101010101" pitchFamily="2" charset="-122"/>
              </a:rPr>
              <a:t>触发条件：系统管理员选择药品维护</a:t>
            </a:r>
            <a:endParaRPr lang="zh-CN" altLang="en-US" sz="2000">
              <a:latin typeface="宋体" panose="02010600030101010101" pitchFamily="2" charset="-122"/>
              <a:ea typeface="宋体" panose="02010600030101010101" pitchFamily="2" charset="-122"/>
              <a:cs typeface="宋体" panose="02010600030101010101" pitchFamily="2" charset="-122"/>
            </a:endParaRPr>
          </a:p>
          <a:p>
            <a:pPr algn="l"/>
            <a:r>
              <a:rPr lang="zh-CN" altLang="en-US" sz="2000">
                <a:latin typeface="宋体" panose="02010600030101010101" pitchFamily="2" charset="-122"/>
                <a:ea typeface="宋体" panose="02010600030101010101" pitchFamily="2" charset="-122"/>
                <a:cs typeface="宋体" panose="02010600030101010101" pitchFamily="2" charset="-122"/>
              </a:rPr>
              <a:t>前置条件：系统已运行</a:t>
            </a:r>
            <a:endParaRPr lang="zh-CN" altLang="en-US" sz="2000">
              <a:latin typeface="宋体" panose="02010600030101010101" pitchFamily="2" charset="-122"/>
              <a:ea typeface="宋体" panose="02010600030101010101" pitchFamily="2" charset="-122"/>
              <a:cs typeface="宋体" panose="02010600030101010101" pitchFamily="2" charset="-122"/>
            </a:endParaRPr>
          </a:p>
          <a:p>
            <a:pPr algn="l"/>
            <a:r>
              <a:rPr lang="zh-CN" altLang="en-US" sz="2000">
                <a:latin typeface="宋体" panose="02010600030101010101" pitchFamily="2" charset="-122"/>
                <a:ea typeface="宋体" panose="02010600030101010101" pitchFamily="2" charset="-122"/>
                <a:cs typeface="宋体" panose="02010600030101010101" pitchFamily="2" charset="-122"/>
              </a:rPr>
              <a:t>基本交互动作：</a:t>
            </a:r>
            <a:endParaRPr lang="zh-CN" altLang="en-US" sz="2000">
              <a:latin typeface="宋体" panose="02010600030101010101" pitchFamily="2" charset="-122"/>
              <a:ea typeface="宋体" panose="02010600030101010101" pitchFamily="2" charset="-122"/>
              <a:cs typeface="宋体" panose="02010600030101010101" pitchFamily="2" charset="-122"/>
            </a:endParaRPr>
          </a:p>
          <a:p>
            <a:pPr algn="l"/>
            <a:r>
              <a:rPr lang="zh-CN" altLang="en-US" sz="2000">
                <a:latin typeface="宋体" panose="02010600030101010101" pitchFamily="2" charset="-122"/>
                <a:ea typeface="宋体" panose="02010600030101010101" pitchFamily="2" charset="-122"/>
                <a:cs typeface="宋体" panose="02010600030101010101" pitchFamily="2" charset="-122"/>
              </a:rPr>
              <a:t>1、系统管理员点击“药品管理”再点击想要修改的药品。</a:t>
            </a:r>
            <a:endParaRPr lang="zh-CN" altLang="en-US" sz="2000">
              <a:latin typeface="宋体" panose="02010600030101010101" pitchFamily="2" charset="-122"/>
              <a:ea typeface="宋体" panose="02010600030101010101" pitchFamily="2" charset="-122"/>
              <a:cs typeface="宋体" panose="02010600030101010101" pitchFamily="2" charset="-122"/>
            </a:endParaRPr>
          </a:p>
          <a:p>
            <a:pPr algn="l"/>
            <a:r>
              <a:rPr lang="zh-CN" altLang="en-US" sz="2000">
                <a:latin typeface="宋体" panose="02010600030101010101" pitchFamily="2" charset="-122"/>
                <a:ea typeface="宋体" panose="02010600030101010101" pitchFamily="2" charset="-122"/>
                <a:cs typeface="宋体" panose="02010600030101010101" pitchFamily="2" charset="-122"/>
              </a:rPr>
              <a:t>2、系统显示药品具体信息。</a:t>
            </a:r>
            <a:endParaRPr lang="zh-CN" altLang="en-US" sz="2000">
              <a:latin typeface="宋体" panose="02010600030101010101" pitchFamily="2" charset="-122"/>
              <a:ea typeface="宋体" panose="02010600030101010101" pitchFamily="2" charset="-122"/>
              <a:cs typeface="宋体" panose="02010600030101010101" pitchFamily="2" charset="-122"/>
            </a:endParaRPr>
          </a:p>
          <a:p>
            <a:pPr algn="l"/>
            <a:r>
              <a:rPr lang="zh-CN" altLang="en-US" sz="2000">
                <a:latin typeface="宋体" panose="02010600030101010101" pitchFamily="2" charset="-122"/>
                <a:ea typeface="宋体" panose="02010600030101010101" pitchFamily="2" charset="-122"/>
                <a:cs typeface="宋体" panose="02010600030101010101" pitchFamily="2" charset="-122"/>
              </a:rPr>
              <a:t>3、系统管理员点击“修改”，修改完成后点击“确认”。</a:t>
            </a:r>
            <a:endParaRPr lang="zh-CN" altLang="en-US" sz="2000">
              <a:latin typeface="宋体" panose="02010600030101010101" pitchFamily="2" charset="-122"/>
              <a:ea typeface="宋体" panose="02010600030101010101" pitchFamily="2" charset="-122"/>
              <a:cs typeface="宋体" panose="02010600030101010101" pitchFamily="2" charset="-122"/>
            </a:endParaRPr>
          </a:p>
          <a:p>
            <a:pPr algn="l"/>
            <a:r>
              <a:rPr lang="zh-CN" altLang="en-US" sz="2000">
                <a:latin typeface="宋体" panose="02010600030101010101" pitchFamily="2" charset="-122"/>
                <a:ea typeface="宋体" panose="02010600030101010101" pitchFamily="2" charset="-122"/>
                <a:cs typeface="宋体" panose="02010600030101010101" pitchFamily="2" charset="-122"/>
              </a:rPr>
              <a:t>4、系统反馈给系统管理员“修改成功”的消息并更新药品。</a:t>
            </a:r>
            <a:endParaRPr lang="zh-CN" altLang="en-US" sz="2000">
              <a:latin typeface="宋体" panose="02010600030101010101" pitchFamily="2" charset="-122"/>
              <a:ea typeface="宋体" panose="02010600030101010101" pitchFamily="2" charset="-122"/>
              <a:cs typeface="宋体" panose="02010600030101010101" pitchFamily="2" charset="-122"/>
            </a:endParaRPr>
          </a:p>
          <a:p>
            <a:pPr algn="l"/>
            <a:endParaRPr lang="zh-CN" altLang="en-US" sz="2000">
              <a:latin typeface="宋体" panose="02010600030101010101" pitchFamily="2" charset="-122"/>
              <a:ea typeface="宋体" panose="02010600030101010101" pitchFamily="2" charset="-122"/>
              <a:cs typeface="宋体" panose="02010600030101010101" pitchFamily="2" charset="-122"/>
            </a:endParaRPr>
          </a:p>
        </p:txBody>
      </p:sp>
      <p:sp>
        <p:nvSpPr>
          <p:cNvPr id="4" name="文本框 3"/>
          <p:cNvSpPr txBox="1"/>
          <p:nvPr/>
        </p:nvSpPr>
        <p:spPr>
          <a:xfrm>
            <a:off x="1625601" y="6088627"/>
            <a:ext cx="2664178" cy="368300"/>
          </a:xfrm>
          <a:prstGeom prst="rect">
            <a:avLst/>
          </a:prstGeom>
          <a:noFill/>
        </p:spPr>
        <p:txBody>
          <a:bodyPr wrap="square" rtlCol="0">
            <a:spAutoFit/>
          </a:bodyPr>
          <a:lstStyle/>
          <a:p>
            <a:pPr algn="ctr"/>
            <a:r>
              <a:rPr lang="zh-CN" altLang="en-US" dirty="0">
                <a:latin typeface="宋体" panose="02010600030101010101" pitchFamily="2" charset="-122"/>
                <a:ea typeface="宋体" panose="02010600030101010101" pitchFamily="2" charset="-122"/>
                <a:sym typeface="+mn-ea"/>
              </a:rPr>
              <a:t>用药维护</a:t>
            </a:r>
            <a:r>
              <a:rPr lang="zh-CN" altLang="en-US" dirty="0">
                <a:latin typeface="宋体" panose="02010600030101010101" pitchFamily="2" charset="-122"/>
                <a:ea typeface="宋体" panose="02010600030101010101" pitchFamily="2" charset="-122"/>
              </a:rPr>
              <a:t>用例描述</a:t>
            </a:r>
            <a:endParaRPr lang="zh-CN" altLang="en-US" dirty="0">
              <a:latin typeface="宋体" panose="02010600030101010101" pitchFamily="2" charset="-122"/>
              <a:ea typeface="宋体" panose="02010600030101010101" pitchFamily="2" charset="-122"/>
            </a:endParaRPr>
          </a:p>
        </p:txBody>
      </p:sp>
      <p:sp>
        <p:nvSpPr>
          <p:cNvPr id="5" name="矩形 4"/>
          <p:cNvSpPr/>
          <p:nvPr/>
        </p:nvSpPr>
        <p:spPr>
          <a:xfrm>
            <a:off x="6280150" y="1946275"/>
            <a:ext cx="4943475" cy="407924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l"/>
            <a:r>
              <a:rPr lang="zh-CN" altLang="en-US" sz="2000">
                <a:latin typeface="宋体" panose="02010600030101010101" pitchFamily="2" charset="-122"/>
                <a:ea typeface="宋体" panose="02010600030101010101" pitchFamily="2" charset="-122"/>
                <a:cs typeface="宋体" panose="02010600030101010101" pitchFamily="2" charset="-122"/>
                <a:sym typeface="+mn-ea"/>
              </a:rPr>
              <a:t>5、系统管理员点击“+”号，输入药品具体信息以及适应的症状，再点击“确认”。</a:t>
            </a:r>
            <a:endParaRPr lang="zh-CN" altLang="en-US" sz="2000">
              <a:latin typeface="宋体" panose="02010600030101010101" pitchFamily="2" charset="-122"/>
              <a:ea typeface="宋体" panose="02010600030101010101" pitchFamily="2" charset="-122"/>
              <a:cs typeface="宋体" panose="02010600030101010101" pitchFamily="2" charset="-122"/>
            </a:endParaRPr>
          </a:p>
          <a:p>
            <a:pPr algn="l"/>
            <a:r>
              <a:rPr lang="zh-CN" altLang="en-US" sz="2000">
                <a:latin typeface="宋体" panose="02010600030101010101" pitchFamily="2" charset="-122"/>
                <a:ea typeface="宋体" panose="02010600030101010101" pitchFamily="2" charset="-122"/>
                <a:cs typeface="宋体" panose="02010600030101010101" pitchFamily="2" charset="-122"/>
                <a:sym typeface="+mn-ea"/>
              </a:rPr>
              <a:t>6、系统反馈给系统管理员“添加成功”的消息并更新药品。</a:t>
            </a:r>
            <a:endParaRPr lang="zh-CN" altLang="en-US" sz="2000">
              <a:latin typeface="宋体" panose="02010600030101010101" pitchFamily="2" charset="-122"/>
              <a:ea typeface="宋体" panose="02010600030101010101" pitchFamily="2" charset="-122"/>
              <a:cs typeface="宋体" panose="02010600030101010101" pitchFamily="2" charset="-122"/>
            </a:endParaRPr>
          </a:p>
          <a:p>
            <a:pPr algn="l"/>
            <a:r>
              <a:rPr lang="zh-CN" altLang="en-US" sz="2000">
                <a:latin typeface="宋体" panose="02010600030101010101" pitchFamily="2" charset="-122"/>
                <a:ea typeface="宋体" panose="02010600030101010101" pitchFamily="2" charset="-122"/>
                <a:cs typeface="宋体" panose="02010600030101010101" pitchFamily="2" charset="-122"/>
              </a:rPr>
              <a:t>扩展交互动作：无</a:t>
            </a:r>
            <a:endParaRPr lang="zh-CN" altLang="en-US" sz="2000">
              <a:latin typeface="宋体" panose="02010600030101010101" pitchFamily="2" charset="-122"/>
              <a:ea typeface="宋体" panose="02010600030101010101" pitchFamily="2" charset="-122"/>
              <a:cs typeface="宋体" panose="02010600030101010101" pitchFamily="2" charset="-122"/>
            </a:endParaRPr>
          </a:p>
          <a:p>
            <a:pPr algn="l"/>
            <a:r>
              <a:rPr lang="zh-CN" altLang="en-US" sz="2000">
                <a:latin typeface="宋体" panose="02010600030101010101" pitchFamily="2" charset="-122"/>
                <a:ea typeface="宋体" panose="02010600030101010101" pitchFamily="2" charset="-122"/>
                <a:cs typeface="宋体" panose="02010600030101010101" pitchFamily="2" charset="-122"/>
              </a:rPr>
              <a:t>后置条件：无</a:t>
            </a:r>
            <a:endParaRPr lang="zh-CN" altLang="en-US" sz="2000">
              <a:latin typeface="宋体" panose="02010600030101010101" pitchFamily="2" charset="-122"/>
              <a:ea typeface="宋体" panose="02010600030101010101" pitchFamily="2" charset="-122"/>
              <a:cs typeface="宋体" panose="02010600030101010101" pitchFamily="2" charset="-122"/>
            </a:endParaRPr>
          </a:p>
          <a:p>
            <a:pPr algn="l"/>
            <a:r>
              <a:rPr lang="zh-CN" altLang="en-US" sz="2000">
                <a:latin typeface="宋体" panose="02010600030101010101" pitchFamily="2" charset="-122"/>
                <a:ea typeface="宋体" panose="02010600030101010101" pitchFamily="2" charset="-122"/>
                <a:cs typeface="宋体" panose="02010600030101010101" pitchFamily="2" charset="-122"/>
              </a:rPr>
              <a:t>业务规则：无</a:t>
            </a:r>
            <a:endParaRPr lang="zh-CN" altLang="en-US" sz="2000">
              <a:latin typeface="宋体" panose="02010600030101010101" pitchFamily="2" charset="-122"/>
              <a:ea typeface="宋体" panose="02010600030101010101" pitchFamily="2" charset="-122"/>
              <a:cs typeface="宋体" panose="02010600030101010101" pitchFamily="2" charset="-122"/>
            </a:endParaRPr>
          </a:p>
          <a:p>
            <a:pPr algn="l"/>
            <a:r>
              <a:rPr lang="zh-CN" altLang="en-US" sz="2000">
                <a:latin typeface="宋体" panose="02010600030101010101" pitchFamily="2" charset="-122"/>
                <a:ea typeface="宋体" panose="02010600030101010101" pitchFamily="2" charset="-122"/>
                <a:cs typeface="宋体" panose="02010600030101010101" pitchFamily="2" charset="-122"/>
              </a:rPr>
              <a:t>性能需求：更新药品后，系统应在5秒内完成处理。</a:t>
            </a:r>
            <a:endParaRPr lang="zh-CN" altLang="en-US" sz="2000">
              <a:latin typeface="宋体" panose="02010600030101010101" pitchFamily="2" charset="-122"/>
              <a:ea typeface="宋体" panose="02010600030101010101" pitchFamily="2" charset="-122"/>
              <a:cs typeface="宋体" panose="02010600030101010101" pitchFamily="2" charset="-122"/>
            </a:endParaRPr>
          </a:p>
          <a:p>
            <a:pPr algn="l"/>
            <a:r>
              <a:rPr lang="zh-CN" altLang="en-US" sz="2000">
                <a:latin typeface="宋体" panose="02010600030101010101" pitchFamily="2" charset="-122"/>
                <a:ea typeface="宋体" panose="02010600030101010101" pitchFamily="2" charset="-122"/>
                <a:cs typeface="宋体" panose="02010600030101010101" pitchFamily="2" charset="-122"/>
              </a:rPr>
              <a:t>可靠性需求：系统应能处理至少1000条数据的更改，并且系统能准确、快速地运行。</a:t>
            </a:r>
            <a:endParaRPr lang="zh-CN" altLang="en-US" sz="2000">
              <a:latin typeface="宋体" panose="02010600030101010101" pitchFamily="2" charset="-122"/>
              <a:ea typeface="宋体" panose="02010600030101010101" pitchFamily="2" charset="-122"/>
              <a:cs typeface="宋体" panose="02010600030101010101" pitchFamily="2" charset="-122"/>
            </a:endParaRPr>
          </a:p>
        </p:txBody>
      </p:sp>
    </p:spTree>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标题 1"/>
          <p:cNvSpPr>
            <a:spLocks noGrp="1"/>
          </p:cNvSpPr>
          <p:nvPr>
            <p:ph type="title" idx="4294967295"/>
          </p:nvPr>
        </p:nvSpPr>
        <p:spPr>
          <a:xfrm>
            <a:off x="993423" y="918185"/>
            <a:ext cx="3781777" cy="535531"/>
          </a:xfrm>
        </p:spPr>
        <p:txBody>
          <a:bodyPr/>
          <a:lstStyle/>
          <a:p>
            <a:r>
              <a:rPr lang="zh-CN" altLang="en-US" sz="3200" b="1" dirty="0">
                <a:solidFill>
                  <a:srgbClr val="1057CE"/>
                </a:solidFill>
                <a:latin typeface="+mn-ea"/>
                <a:ea typeface="+mn-ea"/>
              </a:rPr>
              <a:t>软件需求分析</a:t>
            </a:r>
            <a:endParaRPr lang="zh-CN" altLang="en-US" sz="3200" b="1" dirty="0">
              <a:solidFill>
                <a:srgbClr val="1057CE"/>
              </a:solidFill>
              <a:latin typeface="+mn-ea"/>
              <a:ea typeface="+mn-ea"/>
            </a:endParaRPr>
          </a:p>
        </p:txBody>
      </p:sp>
      <p:sp>
        <p:nvSpPr>
          <p:cNvPr id="6" name="文本框 5"/>
          <p:cNvSpPr txBox="1"/>
          <p:nvPr/>
        </p:nvSpPr>
        <p:spPr>
          <a:xfrm>
            <a:off x="4653280" y="6109335"/>
            <a:ext cx="2886075" cy="368300"/>
          </a:xfrm>
          <a:prstGeom prst="rect">
            <a:avLst/>
          </a:prstGeom>
          <a:noFill/>
        </p:spPr>
        <p:txBody>
          <a:bodyPr wrap="square" rtlCol="0">
            <a:spAutoFit/>
          </a:bodyPr>
          <a:lstStyle/>
          <a:p>
            <a:pPr algn="ctr"/>
            <a:r>
              <a:rPr lang="zh-CN" altLang="en-US" dirty="0">
                <a:latin typeface="宋体" panose="02010600030101010101" pitchFamily="2" charset="-122"/>
                <a:ea typeface="宋体" panose="02010600030101010101" pitchFamily="2" charset="-122"/>
              </a:rPr>
              <a:t>用药维护用例分析顺序图</a:t>
            </a:r>
            <a:endParaRPr lang="zh-CN" altLang="en-US" dirty="0">
              <a:latin typeface="宋体" panose="02010600030101010101" pitchFamily="2" charset="-122"/>
              <a:ea typeface="宋体" panose="02010600030101010101" pitchFamily="2" charset="-122"/>
            </a:endParaRPr>
          </a:p>
        </p:txBody>
      </p:sp>
      <p:pic>
        <p:nvPicPr>
          <p:cNvPr id="3" name="图片 2"/>
          <p:cNvPicPr/>
          <p:nvPr/>
        </p:nvPicPr>
        <p:blipFill>
          <a:blip r:embed="rId1"/>
          <a:stretch>
            <a:fillRect/>
          </a:stretch>
        </p:blipFill>
        <p:spPr>
          <a:xfrm>
            <a:off x="805180" y="60325"/>
            <a:ext cx="10710545" cy="6049645"/>
          </a:xfrm>
          <a:prstGeom prst="rect">
            <a:avLst/>
          </a:prstGeom>
        </p:spPr>
      </p:pic>
    </p:spTree>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2516787" y="1464592"/>
            <a:ext cx="9121422" cy="773430"/>
          </a:xfrm>
        </p:spPr>
        <p:txBody>
          <a:bodyPr/>
          <a:lstStyle/>
          <a:p>
            <a:pPr marL="0" indent="0" algn="ctr">
              <a:buNone/>
            </a:pPr>
            <a:r>
              <a:rPr lang="zh-CN" altLang="en-US" sz="2000" dirty="0">
                <a:latin typeface="宋体" panose="02010600030101010101" pitchFamily="2" charset="-122"/>
                <a:ea typeface="宋体" panose="02010600030101010101" pitchFamily="2" charset="-122"/>
              </a:rPr>
              <a:t>软件需求分析类图</a:t>
            </a:r>
            <a:endParaRPr lang="zh-CN" altLang="en-US" sz="2000" dirty="0">
              <a:latin typeface="宋体" panose="02010600030101010101" pitchFamily="2" charset="-122"/>
              <a:ea typeface="宋体" panose="02010600030101010101" pitchFamily="2" charset="-122"/>
            </a:endParaRPr>
          </a:p>
          <a:p>
            <a:pPr marL="0" indent="0" algn="r">
              <a:buNone/>
            </a:pPr>
            <a:endParaRPr lang="zh-CN" altLang="en-US" sz="2000" dirty="0">
              <a:latin typeface="宋体" panose="02010600030101010101" pitchFamily="2" charset="-122"/>
              <a:ea typeface="宋体" panose="02010600030101010101" pitchFamily="2" charset="-122"/>
            </a:endParaRPr>
          </a:p>
        </p:txBody>
      </p:sp>
      <p:sp>
        <p:nvSpPr>
          <p:cNvPr id="9218" name="标题 1"/>
          <p:cNvSpPr>
            <a:spLocks noGrp="1"/>
          </p:cNvSpPr>
          <p:nvPr>
            <p:ph type="title" idx="4294967295"/>
          </p:nvPr>
        </p:nvSpPr>
        <p:spPr>
          <a:xfrm>
            <a:off x="982133" y="930222"/>
            <a:ext cx="3826933" cy="534035"/>
          </a:xfrm>
        </p:spPr>
        <p:txBody>
          <a:bodyPr/>
          <a:lstStyle/>
          <a:p>
            <a:r>
              <a:rPr lang="zh-CN" altLang="en-US" sz="3200" b="1" dirty="0">
                <a:solidFill>
                  <a:srgbClr val="1057CE"/>
                </a:solidFill>
                <a:latin typeface="+mn-ea"/>
                <a:ea typeface="+mn-ea"/>
              </a:rPr>
              <a:t>软件需求分析</a:t>
            </a:r>
            <a:r>
              <a:rPr lang="en-US" altLang="zh-CN" sz="3200" b="1" dirty="0">
                <a:solidFill>
                  <a:srgbClr val="1057CE"/>
                </a:solidFill>
                <a:latin typeface="+mn-ea"/>
                <a:ea typeface="+mn-ea"/>
              </a:rPr>
              <a:t>         </a:t>
            </a:r>
            <a:endParaRPr lang="en-US" altLang="zh-CN" sz="3200" b="1" dirty="0">
              <a:solidFill>
                <a:srgbClr val="1057CE"/>
              </a:solidFill>
              <a:latin typeface="+mn-ea"/>
              <a:ea typeface="+mn-ea"/>
            </a:endParaRPr>
          </a:p>
        </p:txBody>
      </p:sp>
      <p:pic>
        <p:nvPicPr>
          <p:cNvPr id="2" name="图片 1"/>
          <p:cNvPicPr>
            <a:picLocks noChangeAspect="1"/>
          </p:cNvPicPr>
          <p:nvPr/>
        </p:nvPicPr>
        <p:blipFill>
          <a:blip r:embed="rId1"/>
          <a:srcRect r="52" b="5113"/>
          <a:stretch>
            <a:fillRect/>
          </a:stretch>
        </p:blipFill>
        <p:spPr>
          <a:xfrm>
            <a:off x="845185" y="1781810"/>
            <a:ext cx="6045200" cy="4866640"/>
          </a:xfrm>
          <a:prstGeom prst="rect">
            <a:avLst/>
          </a:prstGeom>
        </p:spPr>
      </p:pic>
      <p:sp>
        <p:nvSpPr>
          <p:cNvPr id="4" name="文本框 3"/>
          <p:cNvSpPr txBox="1"/>
          <p:nvPr/>
        </p:nvSpPr>
        <p:spPr>
          <a:xfrm>
            <a:off x="7492365" y="1927860"/>
            <a:ext cx="3658235" cy="3325495"/>
          </a:xfrm>
          <a:prstGeom prst="rect">
            <a:avLst/>
          </a:prstGeom>
          <a:noFill/>
        </p:spPr>
        <p:txBody>
          <a:bodyPr wrap="square" rtlCol="0" anchor="t">
            <a:noAutofit/>
          </a:bodyPr>
          <a:p>
            <a:pPr indent="457200"/>
            <a:r>
              <a:rPr lang="zh-CN" altLang="en-US">
                <a:latin typeface="宋体" panose="02010600030101010101" pitchFamily="2" charset="-122"/>
                <a:ea typeface="宋体" panose="02010600030101010101" pitchFamily="2" charset="-122"/>
                <a:cs typeface="宋体" panose="02010600030101010101" pitchFamily="2" charset="-122"/>
              </a:rPr>
              <a:t>共有8个类，用药小助手的核心类是User、Manager类。</a:t>
            </a:r>
            <a:endParaRPr lang="zh-CN" altLang="en-US">
              <a:latin typeface="宋体" panose="02010600030101010101" pitchFamily="2" charset="-122"/>
              <a:ea typeface="宋体" panose="02010600030101010101" pitchFamily="2" charset="-122"/>
              <a:cs typeface="宋体" panose="02010600030101010101" pitchFamily="2" charset="-122"/>
            </a:endParaRPr>
          </a:p>
          <a:p>
            <a:pPr indent="457200"/>
            <a:r>
              <a:rPr lang="zh-CN" altLang="en-US">
                <a:latin typeface="宋体" panose="02010600030101010101" pitchFamily="2" charset="-122"/>
                <a:ea typeface="宋体" panose="02010600030101010101" pitchFamily="2" charset="-122"/>
                <a:cs typeface="宋体" panose="02010600030101010101" pitchFamily="2" charset="-122"/>
              </a:rPr>
              <a:t>其中，边界类包括Medication ReminderUI、MainUI。控制类包括Description、Calendar。实体类包括Calendarindex、Medicine。</a:t>
            </a:r>
            <a:endParaRPr lang="zh-CN" altLang="en-US">
              <a:latin typeface="宋体" panose="02010600030101010101" pitchFamily="2" charset="-122"/>
              <a:ea typeface="宋体" panose="02010600030101010101" pitchFamily="2" charset="-122"/>
              <a:cs typeface="宋体" panose="02010600030101010101" pitchFamily="2" charset="-122"/>
            </a:endParaRPr>
          </a:p>
        </p:txBody>
      </p:sp>
    </p:spTree>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286173" y="3733751"/>
            <a:ext cx="6559113" cy="1446550"/>
          </a:xfrm>
          <a:prstGeom prst="rect">
            <a:avLst/>
          </a:prstGeom>
          <a:noFill/>
        </p:spPr>
        <p:txBody>
          <a:bodyPr wrap="square">
            <a:spAutoFit/>
          </a:bodyPr>
          <a:lstStyle/>
          <a:p>
            <a:pPr algn="ctr"/>
            <a:r>
              <a:rPr lang="zh-CN" altLang="en-US" sz="4400" b="1" dirty="0">
                <a:solidFill>
                  <a:schemeClr val="bg1"/>
                </a:solidFill>
              </a:rPr>
              <a:t>软件设计与建模</a:t>
            </a:r>
            <a:endParaRPr lang="zh-CN" altLang="en-US" sz="4400" b="1" dirty="0">
              <a:solidFill>
                <a:schemeClr val="bg1"/>
              </a:solidFill>
            </a:endParaRPr>
          </a:p>
          <a:p>
            <a:endParaRPr lang="zh-CN" altLang="en-US" sz="4400" b="1" dirty="0">
              <a:solidFill>
                <a:schemeClr val="bg1"/>
              </a:solidFill>
            </a:endParaRPr>
          </a:p>
        </p:txBody>
      </p:sp>
      <p:sp>
        <p:nvSpPr>
          <p:cNvPr id="16" name="文本框 15"/>
          <p:cNvSpPr txBox="1"/>
          <p:nvPr/>
        </p:nvSpPr>
        <p:spPr>
          <a:xfrm>
            <a:off x="8779507" y="1939266"/>
            <a:ext cx="1857274" cy="1569660"/>
          </a:xfrm>
          <a:prstGeom prst="rect">
            <a:avLst/>
          </a:prstGeom>
          <a:noFill/>
        </p:spPr>
        <p:txBody>
          <a:bodyPr wrap="square" rtlCol="0">
            <a:spAutoFit/>
          </a:bodyPr>
          <a:lstStyle/>
          <a:p>
            <a:r>
              <a:rPr lang="en-US" altLang="zh-CN" sz="9600" dirty="0">
                <a:gradFill>
                  <a:gsLst>
                    <a:gs pos="100000">
                      <a:schemeClr val="accent1"/>
                    </a:gs>
                    <a:gs pos="0">
                      <a:schemeClr val="accent1">
                        <a:lumMod val="75000"/>
                      </a:schemeClr>
                    </a:gs>
                  </a:gsLst>
                  <a:lin ang="0" scaled="1"/>
                </a:gradFill>
                <a:latin typeface="+mj-lt"/>
              </a:rPr>
              <a:t>03</a:t>
            </a:r>
            <a:endParaRPr lang="zh-CN" altLang="en-US" sz="9600" dirty="0">
              <a:gradFill>
                <a:gsLst>
                  <a:gs pos="100000">
                    <a:schemeClr val="accent1"/>
                  </a:gs>
                  <a:gs pos="0">
                    <a:schemeClr val="accent1">
                      <a:lumMod val="75000"/>
                    </a:schemeClr>
                  </a:gs>
                </a:gsLst>
                <a:lin ang="0" scaled="1"/>
              </a:gradFill>
              <a:latin typeface="+mj-l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4455019" y="951654"/>
            <a:ext cx="9708444" cy="601485"/>
          </a:xfrm>
        </p:spPr>
        <p:txBody>
          <a:bodyPr>
            <a:normAutofit/>
          </a:bodyPr>
          <a:lstStyle/>
          <a:p>
            <a:pPr marL="0" indent="0">
              <a:buNone/>
            </a:pPr>
            <a:r>
              <a:rPr lang="zh-CN" altLang="en-US" sz="2000" dirty="0">
                <a:latin typeface="宋体" panose="02010600030101010101" pitchFamily="2" charset="-122"/>
                <a:ea typeface="宋体" panose="02010600030101010101" pitchFamily="2" charset="-122"/>
              </a:rPr>
              <a:t>体系结构设计及其模型</a:t>
            </a:r>
            <a:endParaRPr lang="zh-CN" altLang="en-US" sz="2000" dirty="0">
              <a:latin typeface="宋体" panose="02010600030101010101" pitchFamily="2" charset="-122"/>
              <a:ea typeface="宋体" panose="02010600030101010101" pitchFamily="2" charset="-122"/>
            </a:endParaRPr>
          </a:p>
        </p:txBody>
      </p:sp>
      <p:sp>
        <p:nvSpPr>
          <p:cNvPr id="11266" name="标题 1"/>
          <p:cNvSpPr>
            <a:spLocks noGrp="1"/>
          </p:cNvSpPr>
          <p:nvPr>
            <p:ph type="title" idx="4294967295"/>
          </p:nvPr>
        </p:nvSpPr>
        <p:spPr>
          <a:xfrm>
            <a:off x="1027289" y="952052"/>
            <a:ext cx="4470400"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sp>
        <p:nvSpPr>
          <p:cNvPr id="5" name="文本框 4"/>
          <p:cNvSpPr txBox="1"/>
          <p:nvPr/>
        </p:nvSpPr>
        <p:spPr>
          <a:xfrm>
            <a:off x="4763488" y="6374931"/>
            <a:ext cx="2664178" cy="368300"/>
          </a:xfrm>
          <a:prstGeom prst="rect">
            <a:avLst/>
          </a:prstGeom>
          <a:noFill/>
        </p:spPr>
        <p:txBody>
          <a:bodyPr wrap="square" rtlCol="0">
            <a:spAutoFit/>
          </a:bodyPr>
          <a:lstStyle/>
          <a:p>
            <a:pPr algn="ctr"/>
            <a:r>
              <a:rPr lang="zh-CN" altLang="en-US" dirty="0">
                <a:latin typeface="宋体" panose="02010600030101010101" pitchFamily="2" charset="-122"/>
                <a:ea typeface="宋体" panose="02010600030101010101" pitchFamily="2" charset="-122"/>
              </a:rPr>
              <a:t>系统分析类图</a:t>
            </a:r>
            <a:endParaRPr lang="zh-CN" altLang="en-US" dirty="0">
              <a:latin typeface="宋体" panose="02010600030101010101" pitchFamily="2" charset="-122"/>
              <a:ea typeface="宋体" panose="02010600030101010101" pitchFamily="2" charset="-122"/>
            </a:endParaRPr>
          </a:p>
        </p:txBody>
      </p:sp>
      <p:pic>
        <p:nvPicPr>
          <p:cNvPr id="2" name="图片 1"/>
          <p:cNvPicPr>
            <a:picLocks noChangeAspect="1"/>
          </p:cNvPicPr>
          <p:nvPr/>
        </p:nvPicPr>
        <p:blipFill>
          <a:blip r:embed="rId1"/>
          <a:srcRect r="52" b="5113"/>
          <a:stretch>
            <a:fillRect/>
          </a:stretch>
        </p:blipFill>
        <p:spPr>
          <a:xfrm>
            <a:off x="2585085" y="1487805"/>
            <a:ext cx="6630670" cy="4645660"/>
          </a:xfrm>
          <a:prstGeom prst="rect">
            <a:avLst/>
          </a:prstGeom>
        </p:spPr>
      </p:pic>
    </p:spTree>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1027289" y="1690159"/>
            <a:ext cx="9708444" cy="601485"/>
          </a:xfrm>
        </p:spPr>
        <p:txBody>
          <a:bodyPr>
            <a:normAutofit/>
          </a:bodyPr>
          <a:lstStyle/>
          <a:p>
            <a:r>
              <a:rPr lang="zh-CN" altLang="en-US" dirty="0"/>
              <a:t>体系结构设计及其模型</a:t>
            </a:r>
            <a:endParaRPr lang="en-US" altLang="zh-CN" dirty="0"/>
          </a:p>
        </p:txBody>
      </p:sp>
      <p:sp>
        <p:nvSpPr>
          <p:cNvPr id="11266" name="标题 1"/>
          <p:cNvSpPr>
            <a:spLocks noGrp="1"/>
          </p:cNvSpPr>
          <p:nvPr>
            <p:ph type="title" idx="4294967295"/>
          </p:nvPr>
        </p:nvSpPr>
        <p:spPr>
          <a:xfrm>
            <a:off x="1027289" y="952052"/>
            <a:ext cx="4470400"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sp>
        <p:nvSpPr>
          <p:cNvPr id="7" name="文本框 6"/>
          <p:cNvSpPr txBox="1"/>
          <p:nvPr/>
        </p:nvSpPr>
        <p:spPr>
          <a:xfrm>
            <a:off x="4176606" y="6292145"/>
            <a:ext cx="2664178" cy="368300"/>
          </a:xfrm>
          <a:prstGeom prst="rect">
            <a:avLst/>
          </a:prstGeom>
          <a:noFill/>
        </p:spPr>
        <p:txBody>
          <a:bodyPr wrap="square" rtlCol="0">
            <a:spAutoFit/>
          </a:bodyPr>
          <a:lstStyle/>
          <a:p>
            <a:pPr algn="ctr"/>
            <a:r>
              <a:rPr lang="zh-CN" altLang="en-US" dirty="0">
                <a:latin typeface="宋体" panose="02010600030101010101" pitchFamily="2" charset="-122"/>
                <a:ea typeface="宋体" panose="02010600030101010101" pitchFamily="2" charset="-122"/>
              </a:rPr>
              <a:t>系统体系结构逻辑视图</a:t>
            </a:r>
            <a:endParaRPr lang="zh-CN" altLang="en-US" dirty="0">
              <a:latin typeface="宋体" panose="02010600030101010101" pitchFamily="2" charset="-122"/>
              <a:ea typeface="宋体" panose="02010600030101010101" pitchFamily="2" charset="-122"/>
            </a:endParaRPr>
          </a:p>
        </p:txBody>
      </p:sp>
      <p:pic>
        <p:nvPicPr>
          <p:cNvPr id="144" name="图片 144" descr="截屏2024-11-17 01.35.04"/>
          <p:cNvPicPr>
            <a:picLocks noChangeAspect="1"/>
          </p:cNvPicPr>
          <p:nvPr/>
        </p:nvPicPr>
        <p:blipFill>
          <a:blip r:embed="rId1"/>
          <a:stretch>
            <a:fillRect/>
          </a:stretch>
        </p:blipFill>
        <p:spPr>
          <a:xfrm>
            <a:off x="273685" y="57150"/>
            <a:ext cx="11675110" cy="6078855"/>
          </a:xfrm>
          <a:prstGeom prst="rect">
            <a:avLst/>
          </a:prstGeom>
        </p:spPr>
      </p:pic>
    </p:spTree>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993281" y="1487946"/>
            <a:ext cx="9505245" cy="1844675"/>
          </a:xfrm>
        </p:spPr>
        <p:txBody>
          <a:bodyPr>
            <a:normAutofit/>
          </a:bodyPr>
          <a:lstStyle/>
          <a:p>
            <a:pPr marL="0" indent="0">
              <a:buNone/>
            </a:pPr>
            <a:r>
              <a:rPr lang="zh-CN" altLang="en-US" dirty="0">
                <a:latin typeface="宋体" panose="02010600030101010101" pitchFamily="2" charset="-122"/>
                <a:ea typeface="宋体" panose="02010600030101010101" pitchFamily="2" charset="-122"/>
              </a:rPr>
              <a:t>用户界面设计及其模型</a:t>
            </a:r>
            <a:endParaRPr lang="en-US" altLang="zh-CN" dirty="0">
              <a:latin typeface="宋体" panose="02010600030101010101" pitchFamily="2" charset="-122"/>
              <a:ea typeface="宋体" panose="02010600030101010101" pitchFamily="2" charset="-122"/>
            </a:endParaRPr>
          </a:p>
          <a:p>
            <a:pPr marL="457200" lvl="1" indent="0">
              <a:buNone/>
            </a:pPr>
            <a:endParaRPr lang="en-US" altLang="zh-CN" dirty="0">
              <a:latin typeface="宋体" panose="02010600030101010101" pitchFamily="2" charset="-122"/>
              <a:ea typeface="宋体" panose="02010600030101010101" pitchFamily="2" charset="-122"/>
            </a:endParaRPr>
          </a:p>
        </p:txBody>
      </p:sp>
      <p:sp>
        <p:nvSpPr>
          <p:cNvPr id="11266" name="标题 1"/>
          <p:cNvSpPr>
            <a:spLocks noGrp="1"/>
          </p:cNvSpPr>
          <p:nvPr>
            <p:ph type="title" idx="4294967295"/>
          </p:nvPr>
        </p:nvSpPr>
        <p:spPr>
          <a:xfrm>
            <a:off x="993422" y="952052"/>
            <a:ext cx="4436533"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pic>
        <p:nvPicPr>
          <p:cNvPr id="8" name="图片 7"/>
          <p:cNvPicPr>
            <a:picLocks noChangeAspect="1"/>
          </p:cNvPicPr>
          <p:nvPr/>
        </p:nvPicPr>
        <p:blipFill>
          <a:blip r:embed="rId1"/>
          <a:stretch>
            <a:fillRect/>
          </a:stretch>
        </p:blipFill>
        <p:spPr>
          <a:xfrm>
            <a:off x="1470025" y="2033905"/>
            <a:ext cx="4625975" cy="4200525"/>
          </a:xfrm>
          <a:prstGeom prst="rect">
            <a:avLst/>
          </a:prstGeom>
        </p:spPr>
      </p:pic>
      <p:sp>
        <p:nvSpPr>
          <p:cNvPr id="9" name="文本框 8"/>
          <p:cNvSpPr txBox="1"/>
          <p:nvPr/>
        </p:nvSpPr>
        <p:spPr>
          <a:xfrm>
            <a:off x="993140" y="6234113"/>
            <a:ext cx="5080000" cy="460375"/>
          </a:xfrm>
          <a:prstGeom prst="rect">
            <a:avLst/>
          </a:prstGeom>
        </p:spPr>
        <p:txBody>
          <a:bodyPr>
            <a:spAutoFit/>
          </a:bodyPr>
          <a:p>
            <a:pPr marL="0" indent="0" algn="ctr" defTabSz="266700">
              <a:lnSpc>
                <a:spcPct val="150000"/>
              </a:lnSpc>
              <a:spcAft>
                <a:spcPts val="1500"/>
              </a:spcAft>
            </a:pPr>
            <a:r>
              <a:rPr lang="zh-CN" altLang="en-US" sz="1600">
                <a:latin typeface="宋体" panose="02010600030101010101" pitchFamily="2" charset="-122"/>
                <a:ea typeface="宋体" panose="02010600030101010101" pitchFamily="2" charset="-122"/>
              </a:rPr>
              <a:t>用药小助手小程序欢迎界面外观设计</a:t>
            </a:r>
            <a:endParaRPr lang="zh-CN" altLang="en-US" sz="1600">
              <a:latin typeface="宋体" panose="02010600030101010101" pitchFamily="2" charset="-122"/>
              <a:ea typeface="宋体" panose="02010600030101010101" pitchFamily="2" charset="-122"/>
            </a:endParaRPr>
          </a:p>
        </p:txBody>
      </p:sp>
      <p:pic>
        <p:nvPicPr>
          <p:cNvPr id="10" name="图片 9"/>
          <p:cNvPicPr>
            <a:picLocks noChangeAspect="1"/>
          </p:cNvPicPr>
          <p:nvPr/>
        </p:nvPicPr>
        <p:blipFill>
          <a:blip r:embed="rId2"/>
          <a:stretch>
            <a:fillRect/>
          </a:stretch>
        </p:blipFill>
        <p:spPr>
          <a:xfrm>
            <a:off x="6522085" y="3483610"/>
            <a:ext cx="3976370" cy="1988185"/>
          </a:xfrm>
          <a:prstGeom prst="rect">
            <a:avLst/>
          </a:prstGeom>
        </p:spPr>
      </p:pic>
      <p:sp>
        <p:nvSpPr>
          <p:cNvPr id="11" name="文本框 10"/>
          <p:cNvSpPr txBox="1"/>
          <p:nvPr/>
        </p:nvSpPr>
        <p:spPr>
          <a:xfrm>
            <a:off x="6008370" y="6234113"/>
            <a:ext cx="5080000" cy="460375"/>
          </a:xfrm>
          <a:prstGeom prst="rect">
            <a:avLst/>
          </a:prstGeom>
        </p:spPr>
        <p:txBody>
          <a:bodyPr>
            <a:spAutoFit/>
          </a:bodyPr>
          <a:p>
            <a:pPr marL="0" indent="0" algn="ctr" defTabSz="266700">
              <a:lnSpc>
                <a:spcPct val="150000"/>
              </a:lnSpc>
              <a:spcAft>
                <a:spcPts val="1500"/>
              </a:spcAft>
            </a:pPr>
            <a:r>
              <a:rPr lang="zh-CN" altLang="en-US" sz="1600">
                <a:latin typeface="宋体" panose="02010600030101010101" pitchFamily="2" charset="-122"/>
                <a:ea typeface="宋体" panose="02010600030101010101" pitchFamily="2" charset="-122"/>
              </a:rPr>
              <a:t>用药小助手小程序欢迎界面类表示</a:t>
            </a:r>
            <a:endParaRPr lang="zh-CN" altLang="en-US" sz="1600">
              <a:latin typeface="宋体" panose="02010600030101010101" pitchFamily="2" charset="-122"/>
              <a:ea typeface="宋体" panose="02010600030101010101" pitchFamily="2" charset="-122"/>
            </a:endParaRPr>
          </a:p>
        </p:txBody>
      </p:sp>
    </p:spTree>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标题 1"/>
          <p:cNvSpPr>
            <a:spLocks noGrp="1"/>
          </p:cNvSpPr>
          <p:nvPr>
            <p:ph type="title" idx="4294967295"/>
          </p:nvPr>
        </p:nvSpPr>
        <p:spPr>
          <a:xfrm>
            <a:off x="993422" y="952052"/>
            <a:ext cx="4436533"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pic>
        <p:nvPicPr>
          <p:cNvPr id="2" name="图片 1"/>
          <p:cNvPicPr>
            <a:picLocks noChangeAspect="1"/>
          </p:cNvPicPr>
          <p:nvPr/>
        </p:nvPicPr>
        <p:blipFill>
          <a:blip r:embed="rId1"/>
          <a:stretch>
            <a:fillRect/>
          </a:stretch>
        </p:blipFill>
        <p:spPr>
          <a:xfrm>
            <a:off x="833120" y="1553845"/>
            <a:ext cx="5201285" cy="4946650"/>
          </a:xfrm>
          <a:prstGeom prst="rect">
            <a:avLst/>
          </a:prstGeom>
        </p:spPr>
      </p:pic>
      <p:sp>
        <p:nvSpPr>
          <p:cNvPr id="3" name="文本框 2"/>
          <p:cNvSpPr txBox="1"/>
          <p:nvPr/>
        </p:nvSpPr>
        <p:spPr>
          <a:xfrm>
            <a:off x="993140" y="6397308"/>
            <a:ext cx="5080000" cy="460375"/>
          </a:xfrm>
          <a:prstGeom prst="rect">
            <a:avLst/>
          </a:prstGeom>
        </p:spPr>
        <p:txBody>
          <a:bodyPr>
            <a:spAutoFit/>
          </a:bodyPr>
          <a:p>
            <a:pPr marL="0" indent="127000" algn="just" defTabSz="266700">
              <a:lnSpc>
                <a:spcPct val="150000"/>
              </a:lnSpc>
              <a:spcBef>
                <a:spcPct val="0"/>
              </a:spcBef>
              <a:spcAft>
                <a:spcPct val="0"/>
              </a:spcAft>
            </a:pPr>
            <a:r>
              <a:rPr lang="zh-CN" altLang="en-US" sz="1600">
                <a:latin typeface="Times New Roman" panose="02020603050405020304"/>
                <a:ea typeface="仿宋" panose="02010609060101010101" charset="-122"/>
              </a:rPr>
              <a:t>用</a:t>
            </a:r>
            <a:r>
              <a:rPr lang="zh-CN" altLang="en-US" sz="1600" i="0">
                <a:latin typeface="Times New Roman" panose="02020603050405020304"/>
                <a:ea typeface="仿宋" panose="02010609060101010101" charset="-122"/>
              </a:rPr>
              <a:t>药小助手小程序</a:t>
            </a:r>
            <a:r>
              <a:rPr lang="zh-CN" altLang="en-US" sz="1600" i="0">
                <a:solidFill>
                  <a:srgbClr val="000000"/>
                </a:solidFill>
                <a:latin typeface="Times New Roman" panose="02020603050405020304"/>
                <a:ea typeface="仿宋" panose="02010609060101010101" charset="-122"/>
              </a:rPr>
              <a:t>输入基本信息</a:t>
            </a:r>
            <a:r>
              <a:rPr lang="zh-CN" altLang="en-US" sz="1600" i="0">
                <a:latin typeface="Times New Roman" panose="02020603050405020304"/>
                <a:ea typeface="仿宋" panose="02010609060101010101" charset="-122"/>
              </a:rPr>
              <a:t>界面</a:t>
            </a:r>
            <a:r>
              <a:rPr lang="zh-CN" altLang="en-US" sz="1600">
                <a:latin typeface="Times New Roman" panose="02020603050405020304"/>
                <a:ea typeface="仿宋" panose="02010609060101010101" charset="-122"/>
              </a:rPr>
              <a:t>外观设计</a:t>
            </a:r>
            <a:endParaRPr lang="zh-CN" altLang="en-US" sz="1600">
              <a:latin typeface="Times New Roman" panose="02020603050405020304"/>
              <a:ea typeface="仿宋" panose="02010609060101010101" charset="-122"/>
            </a:endParaRPr>
          </a:p>
        </p:txBody>
      </p:sp>
      <p:pic>
        <p:nvPicPr>
          <p:cNvPr id="5" name="图片 4"/>
          <p:cNvPicPr>
            <a:picLocks noChangeAspect="1"/>
          </p:cNvPicPr>
          <p:nvPr/>
        </p:nvPicPr>
        <p:blipFill>
          <a:blip r:embed="rId2"/>
          <a:stretch>
            <a:fillRect/>
          </a:stretch>
        </p:blipFill>
        <p:spPr>
          <a:xfrm>
            <a:off x="5939155" y="3429000"/>
            <a:ext cx="6245860" cy="2116455"/>
          </a:xfrm>
          <a:prstGeom prst="rect">
            <a:avLst/>
          </a:prstGeom>
        </p:spPr>
      </p:pic>
      <p:sp>
        <p:nvSpPr>
          <p:cNvPr id="6" name="文本框 5"/>
          <p:cNvSpPr txBox="1"/>
          <p:nvPr/>
        </p:nvSpPr>
        <p:spPr>
          <a:xfrm>
            <a:off x="5803900" y="6397308"/>
            <a:ext cx="5080000" cy="460375"/>
          </a:xfrm>
          <a:prstGeom prst="rect">
            <a:avLst/>
          </a:prstGeom>
        </p:spPr>
        <p:txBody>
          <a:bodyPr>
            <a:spAutoFit/>
          </a:bodyPr>
          <a:p>
            <a:pPr marL="0" indent="0" algn="ctr" defTabSz="266700">
              <a:lnSpc>
                <a:spcPct val="150000"/>
              </a:lnSpc>
              <a:spcAft>
                <a:spcPts val="1500"/>
              </a:spcAft>
            </a:pPr>
            <a:r>
              <a:rPr lang="zh-CN" altLang="en-US" sz="1600">
                <a:latin typeface="Times New Roman" panose="02020603050405020304"/>
                <a:ea typeface="仿宋" panose="02010609060101010101" charset="-122"/>
              </a:rPr>
              <a:t>用药小助手小程序</a:t>
            </a:r>
            <a:r>
              <a:rPr lang="zh-CN" altLang="en-US" sz="1600">
                <a:solidFill>
                  <a:srgbClr val="000000"/>
                </a:solidFill>
                <a:latin typeface="Times New Roman" panose="02020603050405020304"/>
                <a:ea typeface="仿宋" panose="02010609060101010101" charset="-122"/>
              </a:rPr>
              <a:t>输入基本信息</a:t>
            </a:r>
            <a:r>
              <a:rPr lang="zh-CN" altLang="en-US" sz="1600">
                <a:latin typeface="Times New Roman" panose="02020603050405020304"/>
                <a:ea typeface="仿宋" panose="02010609060101010101" charset="-122"/>
              </a:rPr>
              <a:t>界面类表示</a:t>
            </a:r>
            <a:endParaRPr lang="zh-CN" altLang="en-US" sz="1600">
              <a:latin typeface="Times New Roman" panose="02020603050405020304"/>
              <a:ea typeface="仿宋" panose="02010609060101010101" charset="-122"/>
            </a:endParaRPr>
          </a:p>
        </p:txBody>
      </p:sp>
    </p:spTree>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标题 1"/>
          <p:cNvSpPr>
            <a:spLocks noGrp="1"/>
          </p:cNvSpPr>
          <p:nvPr>
            <p:ph type="title" idx="4294967295"/>
          </p:nvPr>
        </p:nvSpPr>
        <p:spPr>
          <a:xfrm>
            <a:off x="993422" y="952052"/>
            <a:ext cx="4436533"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pic>
        <p:nvPicPr>
          <p:cNvPr id="2" name="图片 1"/>
          <p:cNvPicPr>
            <a:picLocks noChangeAspect="1"/>
          </p:cNvPicPr>
          <p:nvPr/>
        </p:nvPicPr>
        <p:blipFill>
          <a:blip r:embed="rId1"/>
          <a:stretch>
            <a:fillRect/>
          </a:stretch>
        </p:blipFill>
        <p:spPr>
          <a:xfrm>
            <a:off x="353060" y="1401445"/>
            <a:ext cx="5871210" cy="4788535"/>
          </a:xfrm>
          <a:prstGeom prst="rect">
            <a:avLst/>
          </a:prstGeom>
        </p:spPr>
      </p:pic>
      <p:pic>
        <p:nvPicPr>
          <p:cNvPr id="3" name="图片 2"/>
          <p:cNvPicPr>
            <a:picLocks noChangeAspect="1"/>
          </p:cNvPicPr>
          <p:nvPr/>
        </p:nvPicPr>
        <p:blipFill>
          <a:blip r:embed="rId2"/>
          <a:stretch>
            <a:fillRect/>
          </a:stretch>
        </p:blipFill>
        <p:spPr>
          <a:xfrm>
            <a:off x="6152515" y="2923540"/>
            <a:ext cx="5770880" cy="2851150"/>
          </a:xfrm>
          <a:prstGeom prst="rect">
            <a:avLst/>
          </a:prstGeom>
        </p:spPr>
      </p:pic>
      <p:sp>
        <p:nvSpPr>
          <p:cNvPr id="5" name="文本框 4"/>
          <p:cNvSpPr txBox="1"/>
          <p:nvPr/>
        </p:nvSpPr>
        <p:spPr>
          <a:xfrm>
            <a:off x="1144270" y="6189663"/>
            <a:ext cx="5080000" cy="460375"/>
          </a:xfrm>
          <a:prstGeom prst="rect">
            <a:avLst/>
          </a:prstGeom>
        </p:spPr>
        <p:txBody>
          <a:bodyPr>
            <a:spAutoFit/>
          </a:bodyPr>
          <a:p>
            <a:pPr marL="0" indent="0" algn="ctr" defTabSz="266700">
              <a:lnSpc>
                <a:spcPct val="150000"/>
              </a:lnSpc>
              <a:spcAft>
                <a:spcPts val="1500"/>
              </a:spcAft>
            </a:pPr>
            <a:r>
              <a:rPr lang="zh-CN" altLang="en-US" sz="1600">
                <a:latin typeface="Times New Roman" panose="02020603050405020304"/>
                <a:ea typeface="仿宋" panose="02010609060101010101" charset="-122"/>
              </a:rPr>
              <a:t>用药小助手小程序主界面外观设计</a:t>
            </a:r>
            <a:endParaRPr lang="zh-CN" altLang="en-US" sz="1600">
              <a:latin typeface="Times New Roman" panose="02020603050405020304"/>
              <a:ea typeface="仿宋" panose="02010609060101010101" charset="-122"/>
            </a:endParaRPr>
          </a:p>
        </p:txBody>
      </p:sp>
      <p:sp>
        <p:nvSpPr>
          <p:cNvPr id="6" name="文本框 5"/>
          <p:cNvSpPr txBox="1"/>
          <p:nvPr/>
        </p:nvSpPr>
        <p:spPr>
          <a:xfrm>
            <a:off x="6152515" y="6189663"/>
            <a:ext cx="5080000" cy="460375"/>
          </a:xfrm>
          <a:prstGeom prst="rect">
            <a:avLst/>
          </a:prstGeom>
        </p:spPr>
        <p:txBody>
          <a:bodyPr>
            <a:spAutoFit/>
          </a:bodyPr>
          <a:p>
            <a:pPr marL="0" indent="0" algn="ctr" defTabSz="266700">
              <a:lnSpc>
                <a:spcPct val="150000"/>
              </a:lnSpc>
              <a:spcAft>
                <a:spcPts val="1500"/>
              </a:spcAft>
            </a:pPr>
            <a:r>
              <a:rPr lang="zh-CN" altLang="en-US" sz="1600">
                <a:latin typeface="Times New Roman" panose="02020603050405020304"/>
                <a:ea typeface="仿宋" panose="02010609060101010101" charset="-122"/>
              </a:rPr>
              <a:t>用药小助手小程序主界面类表示</a:t>
            </a:r>
            <a:endParaRPr lang="zh-CN" altLang="en-US" sz="1600">
              <a:latin typeface="Times New Roman" panose="02020603050405020304"/>
              <a:ea typeface="仿宋" panose="02010609060101010101" charset="-122"/>
            </a:endParaRPr>
          </a:p>
        </p:txBody>
      </p:sp>
    </p:spTree>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标题 1"/>
          <p:cNvSpPr>
            <a:spLocks noGrp="1"/>
          </p:cNvSpPr>
          <p:nvPr>
            <p:ph type="title" idx="4294967295"/>
          </p:nvPr>
        </p:nvSpPr>
        <p:spPr>
          <a:xfrm>
            <a:off x="993422" y="952052"/>
            <a:ext cx="4436533"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pic>
        <p:nvPicPr>
          <p:cNvPr id="2" name="图片 1"/>
          <p:cNvPicPr>
            <a:picLocks noChangeAspect="1"/>
          </p:cNvPicPr>
          <p:nvPr/>
        </p:nvPicPr>
        <p:blipFill>
          <a:blip r:embed="rId1"/>
          <a:stretch>
            <a:fillRect/>
          </a:stretch>
        </p:blipFill>
        <p:spPr>
          <a:xfrm>
            <a:off x="1082040" y="1487805"/>
            <a:ext cx="5102860" cy="4874895"/>
          </a:xfrm>
          <a:prstGeom prst="rect">
            <a:avLst/>
          </a:prstGeom>
        </p:spPr>
      </p:pic>
      <p:sp>
        <p:nvSpPr>
          <p:cNvPr id="3" name="文本框 2"/>
          <p:cNvSpPr txBox="1"/>
          <p:nvPr/>
        </p:nvSpPr>
        <p:spPr>
          <a:xfrm>
            <a:off x="1236345" y="6362383"/>
            <a:ext cx="5080000" cy="460375"/>
          </a:xfrm>
          <a:prstGeom prst="rect">
            <a:avLst/>
          </a:prstGeom>
        </p:spPr>
        <p:txBody>
          <a:bodyPr>
            <a:spAutoFit/>
          </a:bodyPr>
          <a:p>
            <a:pPr marL="0" indent="127000" algn="just" defTabSz="266700">
              <a:lnSpc>
                <a:spcPct val="150000"/>
              </a:lnSpc>
              <a:spcBef>
                <a:spcPct val="0"/>
              </a:spcBef>
              <a:spcAft>
                <a:spcPct val="0"/>
              </a:spcAft>
            </a:pPr>
            <a:r>
              <a:rPr lang="zh-CN" altLang="en-US" sz="1600">
                <a:latin typeface="Times New Roman" panose="02020603050405020304"/>
                <a:ea typeface="仿宋" panose="02010609060101010101" charset="-122"/>
              </a:rPr>
              <a:t>用药小助手小程序显示电子处方界面外观设计</a:t>
            </a:r>
            <a:endParaRPr lang="zh-CN" altLang="en-US" sz="1600">
              <a:latin typeface="Times New Roman" panose="02020603050405020304"/>
              <a:ea typeface="仿宋" panose="02010609060101010101" charset="-122"/>
            </a:endParaRPr>
          </a:p>
        </p:txBody>
      </p:sp>
      <p:pic>
        <p:nvPicPr>
          <p:cNvPr id="69" name="图片 69" descr="2e96d1b333d5866d545311481b91777"/>
          <p:cNvPicPr>
            <a:picLocks noChangeAspect="1"/>
          </p:cNvPicPr>
          <p:nvPr/>
        </p:nvPicPr>
        <p:blipFill>
          <a:blip r:embed="rId2"/>
          <a:stretch>
            <a:fillRect/>
          </a:stretch>
        </p:blipFill>
        <p:spPr>
          <a:xfrm>
            <a:off x="6041390" y="3491865"/>
            <a:ext cx="6037580" cy="2363470"/>
          </a:xfrm>
          <a:prstGeom prst="rect">
            <a:avLst/>
          </a:prstGeom>
        </p:spPr>
      </p:pic>
      <p:sp>
        <p:nvSpPr>
          <p:cNvPr id="5" name="文本框 4"/>
          <p:cNvSpPr txBox="1"/>
          <p:nvPr/>
        </p:nvSpPr>
        <p:spPr>
          <a:xfrm>
            <a:off x="6184900" y="6362383"/>
            <a:ext cx="5080000" cy="460375"/>
          </a:xfrm>
          <a:prstGeom prst="rect">
            <a:avLst/>
          </a:prstGeom>
        </p:spPr>
        <p:txBody>
          <a:bodyPr>
            <a:spAutoFit/>
          </a:bodyPr>
          <a:p>
            <a:pPr marL="0" indent="0" algn="ctr" defTabSz="266700">
              <a:lnSpc>
                <a:spcPct val="150000"/>
              </a:lnSpc>
              <a:spcAft>
                <a:spcPts val="1500"/>
              </a:spcAft>
            </a:pPr>
            <a:r>
              <a:rPr lang="zh-CN" altLang="en-US" sz="1600">
                <a:latin typeface="Times New Roman" panose="02020603050405020304"/>
                <a:ea typeface="仿宋" panose="02010609060101010101" charset="-122"/>
              </a:rPr>
              <a:t>用药小助手小程序显示电子处方界面类表示</a:t>
            </a:r>
            <a:endParaRPr lang="zh-CN" altLang="en-US" sz="1600">
              <a:latin typeface="Times New Roman" panose="02020603050405020304"/>
              <a:ea typeface="仿宋" panose="02010609060101010101" charset="-122"/>
            </a:endParaRPr>
          </a:p>
        </p:txBody>
      </p:sp>
    </p:spTree>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标题 1"/>
          <p:cNvSpPr>
            <a:spLocks noGrp="1"/>
          </p:cNvSpPr>
          <p:nvPr>
            <p:ph type="title" idx="4294967295"/>
          </p:nvPr>
        </p:nvSpPr>
        <p:spPr>
          <a:xfrm>
            <a:off x="993422" y="952052"/>
            <a:ext cx="4436533"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pic>
        <p:nvPicPr>
          <p:cNvPr id="2" name="图片 1"/>
          <p:cNvPicPr>
            <a:picLocks noChangeAspect="1"/>
          </p:cNvPicPr>
          <p:nvPr/>
        </p:nvPicPr>
        <p:blipFill>
          <a:blip r:embed="rId1"/>
          <a:stretch>
            <a:fillRect/>
          </a:stretch>
        </p:blipFill>
        <p:spPr>
          <a:xfrm>
            <a:off x="826770" y="1488440"/>
            <a:ext cx="5712460" cy="4909185"/>
          </a:xfrm>
          <a:prstGeom prst="rect">
            <a:avLst/>
          </a:prstGeom>
        </p:spPr>
      </p:pic>
      <p:sp>
        <p:nvSpPr>
          <p:cNvPr id="3" name="文本框 2"/>
          <p:cNvSpPr txBox="1"/>
          <p:nvPr/>
        </p:nvSpPr>
        <p:spPr>
          <a:xfrm>
            <a:off x="1143000" y="6397308"/>
            <a:ext cx="5080000" cy="460375"/>
          </a:xfrm>
          <a:prstGeom prst="rect">
            <a:avLst/>
          </a:prstGeom>
        </p:spPr>
        <p:txBody>
          <a:bodyPr>
            <a:spAutoFit/>
          </a:bodyPr>
          <a:p>
            <a:pPr marL="0" indent="127000" algn="just" defTabSz="266700">
              <a:lnSpc>
                <a:spcPct val="150000"/>
              </a:lnSpc>
              <a:spcBef>
                <a:spcPct val="0"/>
              </a:spcBef>
              <a:spcAft>
                <a:spcPct val="0"/>
              </a:spcAft>
            </a:pPr>
            <a:r>
              <a:rPr lang="zh-CN" altLang="en-US" sz="1600">
                <a:latin typeface="Times New Roman" panose="02020603050405020304"/>
                <a:ea typeface="仿宋" panose="02010609060101010101" charset="-122"/>
              </a:rPr>
              <a:t>用药小助手小程序说明界面外观设计</a:t>
            </a:r>
            <a:r>
              <a:rPr lang="zh-CN" altLang="en-US" sz="1600">
                <a:latin typeface="仿宋" panose="02010609060101010101" charset="-122"/>
                <a:ea typeface="仿宋" panose="02010609060101010101" charset="-122"/>
              </a:rPr>
              <a:t>图</a:t>
            </a:r>
            <a:endParaRPr lang="zh-CN" altLang="en-US" sz="1600">
              <a:latin typeface="仿宋" panose="02010609060101010101" charset="-122"/>
              <a:ea typeface="仿宋" panose="02010609060101010101" charset="-122"/>
            </a:endParaRPr>
          </a:p>
        </p:txBody>
      </p:sp>
      <p:pic>
        <p:nvPicPr>
          <p:cNvPr id="93" name="图片 14"/>
          <p:cNvPicPr>
            <a:picLocks noChangeAspect="1"/>
          </p:cNvPicPr>
          <p:nvPr/>
        </p:nvPicPr>
        <p:blipFill>
          <a:blip r:embed="rId2"/>
          <a:stretch>
            <a:fillRect/>
          </a:stretch>
        </p:blipFill>
        <p:spPr>
          <a:xfrm>
            <a:off x="6367145" y="2691765"/>
            <a:ext cx="5937250" cy="2958465"/>
          </a:xfrm>
          <a:prstGeom prst="rect">
            <a:avLst/>
          </a:prstGeom>
          <a:noFill/>
          <a:ln>
            <a:noFill/>
          </a:ln>
        </p:spPr>
      </p:pic>
      <p:sp>
        <p:nvSpPr>
          <p:cNvPr id="5" name="文本框 4"/>
          <p:cNvSpPr txBox="1"/>
          <p:nvPr/>
        </p:nvSpPr>
        <p:spPr>
          <a:xfrm>
            <a:off x="6795770" y="6397308"/>
            <a:ext cx="5080000" cy="460375"/>
          </a:xfrm>
          <a:prstGeom prst="rect">
            <a:avLst/>
          </a:prstGeom>
        </p:spPr>
        <p:txBody>
          <a:bodyPr>
            <a:spAutoFit/>
          </a:bodyPr>
          <a:p>
            <a:pPr marL="0" indent="127000" algn="just" defTabSz="266700">
              <a:lnSpc>
                <a:spcPct val="150000"/>
              </a:lnSpc>
              <a:spcBef>
                <a:spcPct val="0"/>
              </a:spcBef>
              <a:spcAft>
                <a:spcPct val="0"/>
              </a:spcAft>
            </a:pPr>
            <a:r>
              <a:rPr lang="zh-CN" altLang="en-US" sz="1600">
                <a:latin typeface="Times New Roman" panose="02020603050405020304"/>
                <a:ea typeface="仿宋" panose="02010609060101010101" charset="-122"/>
              </a:rPr>
              <a:t>用药小助手小程序药品说明界面类表示</a:t>
            </a:r>
            <a:endParaRPr lang="zh-CN" altLang="en-US" sz="1600">
              <a:latin typeface="Times New Roman" panose="02020603050405020304"/>
              <a:ea typeface="仿宋" panose="02010609060101010101" charset="-122"/>
            </a:endParaRPr>
          </a:p>
        </p:txBody>
      </p:sp>
    </p:spTree>
  </p:cSld>
  <p:clrMapOvr>
    <a:masterClrMapping/>
  </p:clrMapOvr>
  <p:transition spd="slow"/>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标题 1"/>
          <p:cNvSpPr>
            <a:spLocks noGrp="1"/>
          </p:cNvSpPr>
          <p:nvPr>
            <p:ph type="title" idx="4294967295"/>
          </p:nvPr>
        </p:nvSpPr>
        <p:spPr>
          <a:xfrm>
            <a:off x="993422" y="952052"/>
            <a:ext cx="4436533"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pic>
        <p:nvPicPr>
          <p:cNvPr id="3" name="图片 2"/>
          <p:cNvPicPr>
            <a:picLocks noChangeAspect="1"/>
          </p:cNvPicPr>
          <p:nvPr/>
        </p:nvPicPr>
        <p:blipFill>
          <a:blip r:embed="rId1"/>
          <a:stretch>
            <a:fillRect/>
          </a:stretch>
        </p:blipFill>
        <p:spPr>
          <a:xfrm>
            <a:off x="609600" y="1487805"/>
            <a:ext cx="5741035" cy="5004435"/>
          </a:xfrm>
          <a:prstGeom prst="rect">
            <a:avLst/>
          </a:prstGeom>
        </p:spPr>
      </p:pic>
      <p:sp>
        <p:nvSpPr>
          <p:cNvPr id="5" name="文本框 4"/>
          <p:cNvSpPr txBox="1"/>
          <p:nvPr/>
        </p:nvSpPr>
        <p:spPr>
          <a:xfrm>
            <a:off x="1016000" y="6246813"/>
            <a:ext cx="5080000" cy="460375"/>
          </a:xfrm>
          <a:prstGeom prst="rect">
            <a:avLst/>
          </a:prstGeom>
        </p:spPr>
        <p:txBody>
          <a:bodyPr>
            <a:spAutoFit/>
          </a:bodyPr>
          <a:p>
            <a:pPr marL="0" indent="127000" algn="just" defTabSz="266700">
              <a:lnSpc>
                <a:spcPct val="150000"/>
              </a:lnSpc>
              <a:spcBef>
                <a:spcPct val="0"/>
              </a:spcBef>
              <a:spcAft>
                <a:spcPct val="0"/>
              </a:spcAft>
            </a:pPr>
            <a:r>
              <a:rPr lang="zh-CN" altLang="en-US" sz="1600">
                <a:latin typeface="Times New Roman" panose="02020603050405020304"/>
                <a:ea typeface="仿宋" panose="02010609060101010101" charset="-122"/>
              </a:rPr>
              <a:t>用药小助手小程序反馈消息界面外观设计</a:t>
            </a:r>
            <a:endParaRPr lang="zh-CN" altLang="en-US" sz="1600">
              <a:latin typeface="Times New Roman" panose="02020603050405020304"/>
              <a:ea typeface="仿宋" panose="02010609060101010101" charset="-122"/>
            </a:endParaRPr>
          </a:p>
        </p:txBody>
      </p:sp>
      <p:pic>
        <p:nvPicPr>
          <p:cNvPr id="139" name="图片 3"/>
          <p:cNvPicPr>
            <a:picLocks noChangeAspect="1"/>
          </p:cNvPicPr>
          <p:nvPr/>
        </p:nvPicPr>
        <p:blipFill>
          <a:blip r:embed="rId2"/>
          <a:stretch>
            <a:fillRect/>
          </a:stretch>
        </p:blipFill>
        <p:spPr>
          <a:xfrm>
            <a:off x="6020435" y="3009265"/>
            <a:ext cx="6526530" cy="2529205"/>
          </a:xfrm>
          <a:prstGeom prst="rect">
            <a:avLst/>
          </a:prstGeom>
          <a:noFill/>
          <a:ln>
            <a:noFill/>
          </a:ln>
        </p:spPr>
      </p:pic>
      <p:sp>
        <p:nvSpPr>
          <p:cNvPr id="6" name="文本框 5"/>
          <p:cNvSpPr txBox="1"/>
          <p:nvPr/>
        </p:nvSpPr>
        <p:spPr>
          <a:xfrm>
            <a:off x="6177280" y="6246813"/>
            <a:ext cx="5080000" cy="460375"/>
          </a:xfrm>
          <a:prstGeom prst="rect">
            <a:avLst/>
          </a:prstGeom>
        </p:spPr>
        <p:txBody>
          <a:bodyPr>
            <a:spAutoFit/>
          </a:bodyPr>
          <a:p>
            <a:pPr marL="0" indent="0" algn="ctr" defTabSz="266700">
              <a:lnSpc>
                <a:spcPct val="150000"/>
              </a:lnSpc>
              <a:spcAft>
                <a:spcPts val="1500"/>
              </a:spcAft>
            </a:pPr>
            <a:r>
              <a:rPr lang="zh-CN" altLang="en-US" sz="1600">
                <a:latin typeface="Times New Roman" panose="02020603050405020304"/>
                <a:ea typeface="仿宋" panose="02010609060101010101" charset="-122"/>
              </a:rPr>
              <a:t>用药小助手小程序反馈消息界面类表示</a:t>
            </a:r>
            <a:endParaRPr lang="zh-CN" altLang="en-US" sz="1600">
              <a:latin typeface="Times New Roman" panose="02020603050405020304"/>
              <a:ea typeface="仿宋" panose="02010609060101010101" charset="-122"/>
            </a:endParaRPr>
          </a:p>
        </p:txBody>
      </p:sp>
    </p:spTree>
  </p:cSld>
  <p:clrMapOvr>
    <a:masterClrMapping/>
  </p:clrMapOvr>
  <p:transition spd="slow"/>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标题 1"/>
          <p:cNvSpPr>
            <a:spLocks noGrp="1"/>
          </p:cNvSpPr>
          <p:nvPr>
            <p:ph type="title" idx="4294967295"/>
          </p:nvPr>
        </p:nvSpPr>
        <p:spPr>
          <a:xfrm>
            <a:off x="993422" y="952052"/>
            <a:ext cx="4436533"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pic>
        <p:nvPicPr>
          <p:cNvPr id="2" name="图片 1"/>
          <p:cNvPicPr>
            <a:picLocks noChangeAspect="1"/>
          </p:cNvPicPr>
          <p:nvPr/>
        </p:nvPicPr>
        <p:blipFill>
          <a:blip r:embed="rId1"/>
          <a:stretch>
            <a:fillRect/>
          </a:stretch>
        </p:blipFill>
        <p:spPr>
          <a:xfrm>
            <a:off x="439420" y="1488440"/>
            <a:ext cx="6309360" cy="4947285"/>
          </a:xfrm>
          <a:prstGeom prst="rect">
            <a:avLst/>
          </a:prstGeom>
        </p:spPr>
      </p:pic>
      <p:pic>
        <p:nvPicPr>
          <p:cNvPr id="140" name="图片 4"/>
          <p:cNvPicPr>
            <a:picLocks noChangeAspect="1"/>
          </p:cNvPicPr>
          <p:nvPr/>
        </p:nvPicPr>
        <p:blipFill>
          <a:blip r:embed="rId2"/>
          <a:stretch>
            <a:fillRect/>
          </a:stretch>
        </p:blipFill>
        <p:spPr>
          <a:xfrm>
            <a:off x="6366510" y="2729865"/>
            <a:ext cx="6482080" cy="2464435"/>
          </a:xfrm>
          <a:prstGeom prst="rect">
            <a:avLst/>
          </a:prstGeom>
          <a:noFill/>
          <a:ln>
            <a:noFill/>
          </a:ln>
        </p:spPr>
      </p:pic>
      <p:sp>
        <p:nvSpPr>
          <p:cNvPr id="3" name="文本框 2"/>
          <p:cNvSpPr txBox="1"/>
          <p:nvPr/>
        </p:nvSpPr>
        <p:spPr>
          <a:xfrm>
            <a:off x="6292850" y="6300153"/>
            <a:ext cx="5080000" cy="460375"/>
          </a:xfrm>
          <a:prstGeom prst="rect">
            <a:avLst/>
          </a:prstGeom>
        </p:spPr>
        <p:txBody>
          <a:bodyPr>
            <a:spAutoFit/>
          </a:bodyPr>
          <a:p>
            <a:pPr marL="0" indent="0" algn="ctr" defTabSz="266700">
              <a:lnSpc>
                <a:spcPct val="150000"/>
              </a:lnSpc>
              <a:spcAft>
                <a:spcPts val="1500"/>
              </a:spcAft>
            </a:pPr>
            <a:r>
              <a:rPr lang="zh-CN" altLang="en-US" sz="1600">
                <a:latin typeface="Times New Roman" panose="02020603050405020304"/>
                <a:ea typeface="仿宋" panose="02010609060101010101" charset="-122"/>
              </a:rPr>
              <a:t>用药小助手小程序删除提醒界面类表示</a:t>
            </a:r>
            <a:endParaRPr lang="zh-CN" altLang="en-US" sz="1600">
              <a:latin typeface="Times New Roman" panose="02020603050405020304"/>
              <a:ea typeface="仿宋" panose="02010609060101010101" charset="-122"/>
            </a:endParaRPr>
          </a:p>
        </p:txBody>
      </p:sp>
      <p:sp>
        <p:nvSpPr>
          <p:cNvPr id="5" name="文本框 4"/>
          <p:cNvSpPr txBox="1"/>
          <p:nvPr/>
        </p:nvSpPr>
        <p:spPr>
          <a:xfrm>
            <a:off x="763270" y="6300153"/>
            <a:ext cx="5080000" cy="460375"/>
          </a:xfrm>
          <a:prstGeom prst="rect">
            <a:avLst/>
          </a:prstGeom>
        </p:spPr>
        <p:txBody>
          <a:bodyPr>
            <a:spAutoFit/>
          </a:bodyPr>
          <a:p>
            <a:pPr marL="0" indent="0" algn="ctr" defTabSz="266700">
              <a:lnSpc>
                <a:spcPct val="150000"/>
              </a:lnSpc>
              <a:spcAft>
                <a:spcPts val="1500"/>
              </a:spcAft>
            </a:pPr>
            <a:r>
              <a:rPr lang="zh-CN" altLang="en-US" sz="1600">
                <a:latin typeface="Times New Roman" panose="02020603050405020304"/>
                <a:ea typeface="仿宋" panose="02010609060101010101" charset="-122"/>
              </a:rPr>
              <a:t>用药小助手小程序删除提醒界面外观设计</a:t>
            </a:r>
            <a:endParaRPr lang="zh-CN" altLang="en-US" sz="1600">
              <a:latin typeface="Times New Roman" panose="02020603050405020304"/>
              <a:ea typeface="仿宋" panose="02010609060101010101" charset="-122"/>
            </a:endParaRPr>
          </a:p>
        </p:txBody>
      </p:sp>
    </p:spTree>
  </p:cSld>
  <p:clrMapOvr>
    <a:masterClrMapping/>
  </p:clrMapOvr>
  <p:transition spd="slow"/>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标题 1"/>
          <p:cNvSpPr>
            <a:spLocks noGrp="1"/>
          </p:cNvSpPr>
          <p:nvPr>
            <p:ph type="title" idx="4294967295"/>
          </p:nvPr>
        </p:nvSpPr>
        <p:spPr>
          <a:xfrm>
            <a:off x="993422" y="952052"/>
            <a:ext cx="4436533"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pic>
        <p:nvPicPr>
          <p:cNvPr id="2" name="图片 1"/>
          <p:cNvPicPr>
            <a:picLocks noChangeAspect="1"/>
          </p:cNvPicPr>
          <p:nvPr/>
        </p:nvPicPr>
        <p:blipFill>
          <a:blip r:embed="rId1"/>
          <a:stretch>
            <a:fillRect/>
          </a:stretch>
        </p:blipFill>
        <p:spPr>
          <a:xfrm>
            <a:off x="187325" y="1487805"/>
            <a:ext cx="6450330" cy="4705985"/>
          </a:xfrm>
          <a:prstGeom prst="rect">
            <a:avLst/>
          </a:prstGeom>
        </p:spPr>
      </p:pic>
      <p:pic>
        <p:nvPicPr>
          <p:cNvPr id="145" name="图片 8"/>
          <p:cNvPicPr>
            <a:picLocks noChangeAspect="1"/>
          </p:cNvPicPr>
          <p:nvPr/>
        </p:nvPicPr>
        <p:blipFill>
          <a:blip r:embed="rId2"/>
          <a:stretch>
            <a:fillRect/>
          </a:stretch>
        </p:blipFill>
        <p:spPr>
          <a:xfrm>
            <a:off x="6063615" y="3141980"/>
            <a:ext cx="6647180" cy="2554605"/>
          </a:xfrm>
          <a:prstGeom prst="rect">
            <a:avLst/>
          </a:prstGeom>
          <a:noFill/>
          <a:ln>
            <a:noFill/>
          </a:ln>
        </p:spPr>
      </p:pic>
      <p:sp>
        <p:nvSpPr>
          <p:cNvPr id="3" name="文本框 2"/>
          <p:cNvSpPr txBox="1"/>
          <p:nvPr/>
        </p:nvSpPr>
        <p:spPr>
          <a:xfrm>
            <a:off x="872490" y="6140133"/>
            <a:ext cx="5080000" cy="460375"/>
          </a:xfrm>
          <a:prstGeom prst="rect">
            <a:avLst/>
          </a:prstGeom>
        </p:spPr>
        <p:txBody>
          <a:bodyPr>
            <a:spAutoFit/>
          </a:bodyPr>
          <a:p>
            <a:pPr marL="0" indent="0" algn="ctr" defTabSz="266700">
              <a:lnSpc>
                <a:spcPct val="150000"/>
              </a:lnSpc>
              <a:spcAft>
                <a:spcPts val="1500"/>
              </a:spcAft>
            </a:pPr>
            <a:r>
              <a:rPr lang="zh-CN" altLang="en-US" sz="1600">
                <a:latin typeface="Times New Roman" panose="02020603050405020304"/>
                <a:ea typeface="仿宋" panose="02010609060101010101" charset="-122"/>
              </a:rPr>
              <a:t>用药小助手小程序提醒时间列表界面外观设计</a:t>
            </a:r>
            <a:endParaRPr lang="zh-CN" altLang="en-US" sz="1600">
              <a:latin typeface="Times New Roman" panose="02020603050405020304"/>
              <a:ea typeface="仿宋" panose="02010609060101010101" charset="-122"/>
            </a:endParaRPr>
          </a:p>
        </p:txBody>
      </p:sp>
      <p:sp>
        <p:nvSpPr>
          <p:cNvPr id="5" name="文本框 4"/>
          <p:cNvSpPr txBox="1"/>
          <p:nvPr/>
        </p:nvSpPr>
        <p:spPr>
          <a:xfrm>
            <a:off x="6488430" y="6140133"/>
            <a:ext cx="5080000" cy="460375"/>
          </a:xfrm>
          <a:prstGeom prst="rect">
            <a:avLst/>
          </a:prstGeom>
        </p:spPr>
        <p:txBody>
          <a:bodyPr>
            <a:spAutoFit/>
          </a:bodyPr>
          <a:p>
            <a:pPr marL="0" indent="0" algn="ctr" defTabSz="266700">
              <a:lnSpc>
                <a:spcPct val="150000"/>
              </a:lnSpc>
              <a:spcAft>
                <a:spcPts val="1500"/>
              </a:spcAft>
            </a:pPr>
            <a:r>
              <a:rPr lang="zh-CN" altLang="en-US" sz="1600">
                <a:latin typeface="Times New Roman" panose="02020603050405020304"/>
                <a:ea typeface="仿宋" panose="02010609060101010101" charset="-122"/>
              </a:rPr>
              <a:t>用药小助手小程序提醒时间列表界面类表示</a:t>
            </a:r>
            <a:endParaRPr lang="zh-CN" altLang="en-US" sz="1600">
              <a:latin typeface="Times New Roman" panose="02020603050405020304"/>
              <a:ea typeface="仿宋" panose="02010609060101010101" charset="-122"/>
            </a:endParaRPr>
          </a:p>
        </p:txBody>
      </p:sp>
    </p:spTree>
  </p:cSld>
  <p:clrMapOvr>
    <a:masterClrMapping/>
  </p:clrMapOvr>
  <p:transition spd="slow"/>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标题 1"/>
          <p:cNvSpPr>
            <a:spLocks noGrp="1"/>
          </p:cNvSpPr>
          <p:nvPr>
            <p:ph type="title" idx="4294967295"/>
          </p:nvPr>
        </p:nvSpPr>
        <p:spPr>
          <a:xfrm>
            <a:off x="993422" y="952052"/>
            <a:ext cx="4436533"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pic>
        <p:nvPicPr>
          <p:cNvPr id="2" name="图片 1"/>
          <p:cNvPicPr>
            <a:picLocks noChangeAspect="1"/>
          </p:cNvPicPr>
          <p:nvPr/>
        </p:nvPicPr>
        <p:blipFill>
          <a:blip r:embed="rId1"/>
          <a:stretch>
            <a:fillRect/>
          </a:stretch>
        </p:blipFill>
        <p:spPr>
          <a:xfrm>
            <a:off x="288290" y="1487170"/>
            <a:ext cx="6856095" cy="4798060"/>
          </a:xfrm>
          <a:prstGeom prst="rect">
            <a:avLst/>
          </a:prstGeom>
        </p:spPr>
      </p:pic>
      <p:pic>
        <p:nvPicPr>
          <p:cNvPr id="26" name="图片 26" descr="0e64ab838ded48ab9ccce42cd481092"/>
          <p:cNvPicPr>
            <a:picLocks noChangeAspect="1"/>
          </p:cNvPicPr>
          <p:nvPr/>
        </p:nvPicPr>
        <p:blipFill>
          <a:blip r:embed="rId2"/>
          <a:stretch>
            <a:fillRect/>
          </a:stretch>
        </p:blipFill>
        <p:spPr>
          <a:xfrm>
            <a:off x="5679440" y="3070225"/>
            <a:ext cx="7167880" cy="2265045"/>
          </a:xfrm>
          <a:prstGeom prst="rect">
            <a:avLst/>
          </a:prstGeom>
        </p:spPr>
      </p:pic>
      <p:sp>
        <p:nvSpPr>
          <p:cNvPr id="3" name="文本框 2"/>
          <p:cNvSpPr txBox="1"/>
          <p:nvPr/>
        </p:nvSpPr>
        <p:spPr>
          <a:xfrm>
            <a:off x="993140" y="6222683"/>
            <a:ext cx="5080000" cy="460375"/>
          </a:xfrm>
          <a:prstGeom prst="rect">
            <a:avLst/>
          </a:prstGeom>
        </p:spPr>
        <p:txBody>
          <a:bodyPr>
            <a:spAutoFit/>
          </a:bodyPr>
          <a:p>
            <a:pPr marL="0" indent="0" algn="ctr" defTabSz="266700">
              <a:lnSpc>
                <a:spcPct val="150000"/>
              </a:lnSpc>
              <a:spcAft>
                <a:spcPts val="1500"/>
              </a:spcAft>
            </a:pPr>
            <a:r>
              <a:rPr lang="zh-CN" altLang="en-US" sz="1600">
                <a:latin typeface="Times New Roman" panose="02020603050405020304"/>
                <a:ea typeface="仿宋" panose="02010609060101010101" charset="-122"/>
              </a:rPr>
              <a:t>用药小助手小程序设置提醒界面外观设计</a:t>
            </a:r>
            <a:endParaRPr lang="zh-CN" altLang="en-US" sz="1600">
              <a:latin typeface="Times New Roman" panose="02020603050405020304"/>
              <a:ea typeface="仿宋" panose="02010609060101010101" charset="-122"/>
            </a:endParaRPr>
          </a:p>
        </p:txBody>
      </p:sp>
      <p:sp>
        <p:nvSpPr>
          <p:cNvPr id="5" name="文本框 4"/>
          <p:cNvSpPr txBox="1"/>
          <p:nvPr/>
        </p:nvSpPr>
        <p:spPr>
          <a:xfrm>
            <a:off x="6073140" y="6157913"/>
            <a:ext cx="5080000" cy="460375"/>
          </a:xfrm>
          <a:prstGeom prst="rect">
            <a:avLst/>
          </a:prstGeom>
        </p:spPr>
        <p:txBody>
          <a:bodyPr>
            <a:spAutoFit/>
          </a:bodyPr>
          <a:p>
            <a:pPr marL="0" indent="0" algn="ctr" defTabSz="266700">
              <a:lnSpc>
                <a:spcPct val="150000"/>
              </a:lnSpc>
              <a:spcAft>
                <a:spcPts val="1500"/>
              </a:spcAft>
            </a:pPr>
            <a:r>
              <a:rPr lang="zh-CN" altLang="en-US" sz="1600">
                <a:latin typeface="Times New Roman" panose="02020603050405020304"/>
                <a:ea typeface="仿宋" panose="02010609060101010101" charset="-122"/>
              </a:rPr>
              <a:t>用药小助手小程序</a:t>
            </a:r>
            <a:r>
              <a:rPr lang="zh-CN" altLang="en-US" sz="1600">
                <a:latin typeface="Times New Roman" panose="02020603050405020304"/>
                <a:ea typeface="仿宋" panose="02010609060101010101" charset="-122"/>
                <a:sym typeface="+mn-ea"/>
              </a:rPr>
              <a:t>设置提醒</a:t>
            </a:r>
            <a:r>
              <a:rPr lang="zh-CN" altLang="en-US" sz="1600">
                <a:latin typeface="Times New Roman" panose="02020603050405020304"/>
                <a:ea typeface="仿宋" panose="02010609060101010101" charset="-122"/>
              </a:rPr>
              <a:t>界面类表示</a:t>
            </a:r>
            <a:endParaRPr lang="zh-CN" altLang="en-US" sz="1600">
              <a:latin typeface="Times New Roman" panose="02020603050405020304"/>
              <a:ea typeface="仿宋" panose="02010609060101010101" charset="-122"/>
            </a:endParaRPr>
          </a:p>
        </p:txBody>
      </p:sp>
    </p:spTree>
  </p:cSld>
  <p:clrMapOvr>
    <a:masterClrMapping/>
  </p:clrMapOvr>
  <p:transition spd="slow"/>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标题 1"/>
          <p:cNvSpPr>
            <a:spLocks noGrp="1"/>
          </p:cNvSpPr>
          <p:nvPr>
            <p:ph type="title" idx="4294967295"/>
          </p:nvPr>
        </p:nvSpPr>
        <p:spPr>
          <a:xfrm>
            <a:off x="993422" y="952052"/>
            <a:ext cx="4436533"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pic>
        <p:nvPicPr>
          <p:cNvPr id="2" name="图片 1"/>
          <p:cNvPicPr>
            <a:picLocks noChangeAspect="1"/>
          </p:cNvPicPr>
          <p:nvPr/>
        </p:nvPicPr>
        <p:blipFill>
          <a:blip r:embed="rId1"/>
          <a:stretch>
            <a:fillRect/>
          </a:stretch>
        </p:blipFill>
        <p:spPr>
          <a:xfrm>
            <a:off x="165735" y="1567180"/>
            <a:ext cx="6784975" cy="4544695"/>
          </a:xfrm>
          <a:prstGeom prst="rect">
            <a:avLst/>
          </a:prstGeom>
        </p:spPr>
      </p:pic>
      <p:pic>
        <p:nvPicPr>
          <p:cNvPr id="21" name="图片 2"/>
          <p:cNvPicPr>
            <a:picLocks noChangeAspect="1"/>
          </p:cNvPicPr>
          <p:nvPr/>
        </p:nvPicPr>
        <p:blipFill>
          <a:blip r:embed="rId2"/>
          <a:stretch>
            <a:fillRect/>
          </a:stretch>
        </p:blipFill>
        <p:spPr>
          <a:xfrm>
            <a:off x="5929630" y="3219450"/>
            <a:ext cx="5798820" cy="2433955"/>
          </a:xfrm>
          <a:prstGeom prst="rect">
            <a:avLst/>
          </a:prstGeom>
          <a:noFill/>
          <a:ln>
            <a:noFill/>
          </a:ln>
        </p:spPr>
      </p:pic>
      <p:sp>
        <p:nvSpPr>
          <p:cNvPr id="3" name="文本框 2"/>
          <p:cNvSpPr txBox="1"/>
          <p:nvPr/>
        </p:nvSpPr>
        <p:spPr>
          <a:xfrm>
            <a:off x="5929630" y="6111558"/>
            <a:ext cx="5080000" cy="460375"/>
          </a:xfrm>
          <a:prstGeom prst="rect">
            <a:avLst/>
          </a:prstGeom>
        </p:spPr>
        <p:txBody>
          <a:bodyPr>
            <a:spAutoFit/>
          </a:bodyPr>
          <a:p>
            <a:pPr marL="0" indent="0" algn="ctr" defTabSz="266700">
              <a:lnSpc>
                <a:spcPct val="150000"/>
              </a:lnSpc>
              <a:spcAft>
                <a:spcPts val="1500"/>
              </a:spcAft>
            </a:pPr>
            <a:r>
              <a:rPr lang="zh-CN" altLang="en-US" sz="1600">
                <a:latin typeface="Times New Roman" panose="02020603050405020304"/>
                <a:ea typeface="仿宋" panose="02010609060101010101" charset="-122"/>
              </a:rPr>
              <a:t>用药小助手小程序药品管理界面类表示</a:t>
            </a:r>
            <a:endParaRPr lang="zh-CN" altLang="en-US" sz="1600">
              <a:latin typeface="Times New Roman" panose="02020603050405020304"/>
              <a:ea typeface="仿宋" panose="02010609060101010101" charset="-122"/>
            </a:endParaRPr>
          </a:p>
        </p:txBody>
      </p:sp>
      <p:sp>
        <p:nvSpPr>
          <p:cNvPr id="5" name="文本框 4"/>
          <p:cNvSpPr txBox="1"/>
          <p:nvPr/>
        </p:nvSpPr>
        <p:spPr>
          <a:xfrm>
            <a:off x="1139190" y="6111558"/>
            <a:ext cx="5080000" cy="460375"/>
          </a:xfrm>
          <a:prstGeom prst="rect">
            <a:avLst/>
          </a:prstGeom>
        </p:spPr>
        <p:txBody>
          <a:bodyPr>
            <a:spAutoFit/>
          </a:bodyPr>
          <a:p>
            <a:pPr marL="0" indent="0" algn="ctr" defTabSz="266700">
              <a:lnSpc>
                <a:spcPct val="150000"/>
              </a:lnSpc>
              <a:spcAft>
                <a:spcPts val="1500"/>
              </a:spcAft>
            </a:pPr>
            <a:r>
              <a:rPr lang="zh-CN" altLang="en-US" sz="1600">
                <a:latin typeface="Times New Roman" panose="02020603050405020304"/>
                <a:ea typeface="仿宋" panose="02010609060101010101" charset="-122"/>
              </a:rPr>
              <a:t>用药小助手小程序药品管理界面外观设计</a:t>
            </a:r>
            <a:endParaRPr lang="zh-CN" altLang="en-US" sz="1600">
              <a:latin typeface="Times New Roman" panose="02020603050405020304"/>
              <a:ea typeface="仿宋" panose="02010609060101010101" charset="-122"/>
            </a:endParaRPr>
          </a:p>
        </p:txBody>
      </p:sp>
    </p:spTree>
  </p:cSld>
  <p:clrMapOvr>
    <a:masterClrMapping/>
  </p:clrMapOvr>
  <p:transition spd="slow"/>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标题 1"/>
          <p:cNvSpPr>
            <a:spLocks noGrp="1"/>
          </p:cNvSpPr>
          <p:nvPr>
            <p:ph type="title" idx="4294967295"/>
          </p:nvPr>
        </p:nvSpPr>
        <p:spPr>
          <a:xfrm>
            <a:off x="993140" y="951865"/>
            <a:ext cx="3496310" cy="288290"/>
          </a:xfrm>
        </p:spPr>
        <p:txBody>
          <a:bodyPr>
            <a:noAutofit/>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pic>
        <p:nvPicPr>
          <p:cNvPr id="2" name="图片 1"/>
          <p:cNvPicPr>
            <a:picLocks noChangeAspect="1"/>
          </p:cNvPicPr>
          <p:nvPr/>
        </p:nvPicPr>
        <p:blipFill>
          <a:blip r:embed="rId1"/>
          <a:stretch>
            <a:fillRect/>
          </a:stretch>
        </p:blipFill>
        <p:spPr>
          <a:xfrm>
            <a:off x="842010" y="1240155"/>
            <a:ext cx="5804535" cy="5071110"/>
          </a:xfrm>
          <a:prstGeom prst="rect">
            <a:avLst/>
          </a:prstGeom>
        </p:spPr>
      </p:pic>
      <p:pic>
        <p:nvPicPr>
          <p:cNvPr id="227" name="图片 12"/>
          <p:cNvPicPr>
            <a:picLocks noChangeAspect="1"/>
          </p:cNvPicPr>
          <p:nvPr/>
        </p:nvPicPr>
        <p:blipFill>
          <a:blip r:embed="rId2"/>
          <a:stretch>
            <a:fillRect/>
          </a:stretch>
        </p:blipFill>
        <p:spPr>
          <a:xfrm>
            <a:off x="6153785" y="3428365"/>
            <a:ext cx="6037580" cy="2340610"/>
          </a:xfrm>
          <a:prstGeom prst="rect">
            <a:avLst/>
          </a:prstGeom>
          <a:noFill/>
          <a:ln>
            <a:noFill/>
          </a:ln>
        </p:spPr>
      </p:pic>
      <p:sp>
        <p:nvSpPr>
          <p:cNvPr id="3" name="文本框 2"/>
          <p:cNvSpPr txBox="1"/>
          <p:nvPr/>
        </p:nvSpPr>
        <p:spPr>
          <a:xfrm>
            <a:off x="1204595" y="6310948"/>
            <a:ext cx="5080000" cy="460375"/>
          </a:xfrm>
          <a:prstGeom prst="rect">
            <a:avLst/>
          </a:prstGeom>
        </p:spPr>
        <p:txBody>
          <a:bodyPr>
            <a:spAutoFit/>
          </a:bodyPr>
          <a:p>
            <a:pPr marL="0" indent="0" algn="ctr" defTabSz="266700">
              <a:lnSpc>
                <a:spcPct val="150000"/>
              </a:lnSpc>
              <a:spcAft>
                <a:spcPts val="1500"/>
              </a:spcAft>
            </a:pPr>
            <a:r>
              <a:rPr lang="zh-CN" altLang="en-US" sz="1600">
                <a:latin typeface="Times New Roman" panose="02020603050405020304"/>
                <a:ea typeface="仿宋" panose="02010609060101010101" charset="-122"/>
              </a:rPr>
              <a:t>用药小助手小程序更新药品信息界面外观设计</a:t>
            </a:r>
            <a:endParaRPr lang="zh-CN" altLang="en-US" sz="1600">
              <a:latin typeface="Times New Roman" panose="02020603050405020304"/>
              <a:ea typeface="仿宋" panose="02010609060101010101" charset="-122"/>
            </a:endParaRPr>
          </a:p>
        </p:txBody>
      </p:sp>
      <p:sp>
        <p:nvSpPr>
          <p:cNvPr id="5" name="文本框 4"/>
          <p:cNvSpPr txBox="1"/>
          <p:nvPr/>
        </p:nvSpPr>
        <p:spPr>
          <a:xfrm>
            <a:off x="6153785" y="6310948"/>
            <a:ext cx="5080000" cy="460375"/>
          </a:xfrm>
          <a:prstGeom prst="rect">
            <a:avLst/>
          </a:prstGeom>
        </p:spPr>
        <p:txBody>
          <a:bodyPr>
            <a:spAutoFit/>
          </a:bodyPr>
          <a:p>
            <a:pPr marL="0" indent="0" algn="ctr" defTabSz="266700">
              <a:lnSpc>
                <a:spcPct val="150000"/>
              </a:lnSpc>
              <a:spcAft>
                <a:spcPts val="1500"/>
              </a:spcAft>
            </a:pPr>
            <a:r>
              <a:rPr lang="zh-CN" altLang="en-US" sz="1600">
                <a:latin typeface="Times New Roman" panose="02020603050405020304"/>
                <a:ea typeface="仿宋" panose="02010609060101010101" charset="-122"/>
              </a:rPr>
              <a:t>用药小助手小程序更新药品信息界面类表示</a:t>
            </a:r>
            <a:endParaRPr lang="zh-CN" altLang="en-US" sz="1600">
              <a:latin typeface="Times New Roman" panose="02020603050405020304"/>
              <a:ea typeface="仿宋" panose="02010609060101010101" charset="-122"/>
            </a:endParaRPr>
          </a:p>
        </p:txBody>
      </p:sp>
    </p:spTree>
  </p:cSld>
  <p:clrMapOvr>
    <a:masterClrMapping/>
  </p:clrMapOvr>
  <p:transition spd="slow"/>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标题 1"/>
          <p:cNvSpPr>
            <a:spLocks noGrp="1"/>
          </p:cNvSpPr>
          <p:nvPr>
            <p:ph type="title" idx="4294967295"/>
          </p:nvPr>
        </p:nvSpPr>
        <p:spPr>
          <a:xfrm>
            <a:off x="993422" y="952052"/>
            <a:ext cx="4436533"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pic>
        <p:nvPicPr>
          <p:cNvPr id="3" name="图片 2"/>
          <p:cNvPicPr>
            <a:picLocks noChangeAspect="1"/>
          </p:cNvPicPr>
          <p:nvPr/>
        </p:nvPicPr>
        <p:blipFill>
          <a:blip r:embed="rId1"/>
          <a:stretch>
            <a:fillRect/>
          </a:stretch>
        </p:blipFill>
        <p:spPr>
          <a:xfrm>
            <a:off x="465455" y="1376680"/>
            <a:ext cx="6782435" cy="4725670"/>
          </a:xfrm>
          <a:prstGeom prst="rect">
            <a:avLst/>
          </a:prstGeom>
        </p:spPr>
      </p:pic>
      <p:pic>
        <p:nvPicPr>
          <p:cNvPr id="232" name="图片 15"/>
          <p:cNvPicPr>
            <a:picLocks noChangeAspect="1"/>
          </p:cNvPicPr>
          <p:nvPr/>
        </p:nvPicPr>
        <p:blipFill>
          <a:blip r:embed="rId2"/>
          <a:stretch>
            <a:fillRect/>
          </a:stretch>
        </p:blipFill>
        <p:spPr>
          <a:xfrm>
            <a:off x="6918960" y="3306445"/>
            <a:ext cx="5273040" cy="2546350"/>
          </a:xfrm>
          <a:prstGeom prst="rect">
            <a:avLst/>
          </a:prstGeom>
          <a:noFill/>
          <a:ln>
            <a:noFill/>
          </a:ln>
        </p:spPr>
      </p:pic>
      <p:sp>
        <p:nvSpPr>
          <p:cNvPr id="5" name="文本框 4"/>
          <p:cNvSpPr txBox="1"/>
          <p:nvPr/>
        </p:nvSpPr>
        <p:spPr>
          <a:xfrm>
            <a:off x="1191895" y="6102033"/>
            <a:ext cx="5080000" cy="460375"/>
          </a:xfrm>
          <a:prstGeom prst="rect">
            <a:avLst/>
          </a:prstGeom>
        </p:spPr>
        <p:txBody>
          <a:bodyPr>
            <a:spAutoFit/>
          </a:bodyPr>
          <a:p>
            <a:pPr marL="0" indent="127000" algn="just" defTabSz="266700">
              <a:lnSpc>
                <a:spcPct val="150000"/>
              </a:lnSpc>
              <a:spcBef>
                <a:spcPct val="0"/>
              </a:spcBef>
              <a:spcAft>
                <a:spcPct val="0"/>
              </a:spcAft>
            </a:pPr>
            <a:r>
              <a:rPr lang="zh-CN" altLang="en-US" sz="1600">
                <a:latin typeface="Times New Roman" panose="02020603050405020304"/>
                <a:ea typeface="仿宋" panose="02010609060101010101" charset="-122"/>
              </a:rPr>
              <a:t>用药小助手小程序药品信息界面外观设计</a:t>
            </a:r>
            <a:endParaRPr lang="zh-CN" altLang="en-US" sz="1600">
              <a:latin typeface="Times New Roman" panose="02020603050405020304"/>
              <a:ea typeface="仿宋" panose="02010609060101010101" charset="-122"/>
            </a:endParaRPr>
          </a:p>
        </p:txBody>
      </p:sp>
      <p:sp>
        <p:nvSpPr>
          <p:cNvPr id="6" name="文本框 5"/>
          <p:cNvSpPr txBox="1"/>
          <p:nvPr/>
        </p:nvSpPr>
        <p:spPr>
          <a:xfrm>
            <a:off x="5919470" y="6102033"/>
            <a:ext cx="5080000" cy="460375"/>
          </a:xfrm>
          <a:prstGeom prst="rect">
            <a:avLst/>
          </a:prstGeom>
        </p:spPr>
        <p:txBody>
          <a:bodyPr>
            <a:spAutoFit/>
          </a:bodyPr>
          <a:p>
            <a:pPr marL="0" indent="127000" algn="just" defTabSz="266700">
              <a:lnSpc>
                <a:spcPct val="150000"/>
              </a:lnSpc>
              <a:spcBef>
                <a:spcPct val="0"/>
              </a:spcBef>
              <a:spcAft>
                <a:spcPct val="0"/>
              </a:spcAft>
            </a:pPr>
            <a:r>
              <a:rPr lang="zh-CN" altLang="en-US" sz="1600">
                <a:latin typeface="Times New Roman" panose="02020603050405020304"/>
                <a:ea typeface="仿宋" panose="02010609060101010101" charset="-122"/>
              </a:rPr>
              <a:t>用药小助手小程序药品信息界面类表示</a:t>
            </a:r>
            <a:endParaRPr lang="zh-CN" altLang="en-US" sz="1600">
              <a:latin typeface="Times New Roman" panose="02020603050405020304"/>
              <a:ea typeface="仿宋" panose="02010609060101010101" charset="-122"/>
            </a:endParaRPr>
          </a:p>
        </p:txBody>
      </p:sp>
    </p:spTree>
  </p:cSld>
  <p:clrMapOvr>
    <a:masterClrMapping/>
  </p:clrMapOvr>
  <p:transition spd="slow"/>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648970" y="71120"/>
            <a:ext cx="9866630" cy="775970"/>
          </a:xfrm>
        </p:spPr>
        <p:txBody>
          <a:bodyPr>
            <a:normAutofit/>
          </a:bodyPr>
          <a:lstStyle/>
          <a:p>
            <a:pPr marL="0" indent="0">
              <a:buNone/>
            </a:pPr>
            <a:r>
              <a:rPr lang="zh-CN" altLang="en-US" dirty="0">
                <a:latin typeface="宋体" panose="02010600030101010101" pitchFamily="2" charset="-122"/>
                <a:ea typeface="宋体" panose="02010600030101010101" pitchFamily="2" charset="-122"/>
                <a:cs typeface="宋体" panose="02010600030101010101" pitchFamily="2" charset="-122"/>
              </a:rPr>
              <a:t>用例设计</a:t>
            </a:r>
            <a:r>
              <a:rPr lang="en-US" altLang="zh-CN" dirty="0">
                <a:latin typeface="宋体" panose="02010600030101010101" pitchFamily="2" charset="-122"/>
                <a:ea typeface="宋体" panose="02010600030101010101" pitchFamily="2" charset="-122"/>
                <a:cs typeface="宋体" panose="02010600030101010101" pitchFamily="2" charset="-122"/>
              </a:rPr>
              <a:t> 1-</a:t>
            </a:r>
            <a:r>
              <a:rPr lang="zh-CN" altLang="en-US" dirty="0">
                <a:latin typeface="宋体" panose="02010600030101010101" pitchFamily="2" charset="-122"/>
                <a:ea typeface="宋体" panose="02010600030101010101" pitchFamily="2" charset="-122"/>
                <a:cs typeface="宋体" panose="02010600030101010101" pitchFamily="2" charset="-122"/>
              </a:rPr>
              <a:t>处方生成用例实现的设计方案</a:t>
            </a:r>
            <a:endParaRPr lang="zh-CN" altLang="en-US" dirty="0">
              <a:latin typeface="宋体" panose="02010600030101010101" pitchFamily="2" charset="-122"/>
              <a:ea typeface="宋体" panose="02010600030101010101" pitchFamily="2" charset="-122"/>
              <a:cs typeface="宋体" panose="02010600030101010101" pitchFamily="2" charset="-122"/>
            </a:endParaRPr>
          </a:p>
        </p:txBody>
      </p:sp>
      <p:sp>
        <p:nvSpPr>
          <p:cNvPr id="2" name="矩形 1"/>
          <p:cNvSpPr/>
          <p:nvPr/>
        </p:nvSpPr>
        <p:spPr>
          <a:xfrm>
            <a:off x="903111" y="2711192"/>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3" name="文本框 2"/>
          <p:cNvSpPr txBox="1"/>
          <p:nvPr/>
        </p:nvSpPr>
        <p:spPr>
          <a:xfrm>
            <a:off x="1535430" y="6144895"/>
            <a:ext cx="3040380" cy="368300"/>
          </a:xfrm>
          <a:prstGeom prst="rect">
            <a:avLst/>
          </a:prstGeom>
          <a:noFill/>
        </p:spPr>
        <p:txBody>
          <a:bodyPr wrap="square" rtlCol="0">
            <a:spAutoFit/>
          </a:bodyPr>
          <a:lstStyle/>
          <a:p>
            <a:pPr algn="ctr"/>
            <a:r>
              <a:rPr lang="zh-CN" altLang="en-US" dirty="0">
                <a:latin typeface="宋体" panose="02010600030101010101" pitchFamily="2" charset="-122"/>
                <a:ea typeface="宋体" panose="02010600030101010101" pitchFamily="2" charset="-122"/>
                <a:sym typeface="+mn-ea"/>
              </a:rPr>
              <a:t>处方生成</a:t>
            </a:r>
            <a:r>
              <a:rPr lang="zh-CN" altLang="en-US" dirty="0">
                <a:latin typeface="宋体" panose="02010600030101010101" pitchFamily="2" charset="-122"/>
                <a:ea typeface="宋体" panose="02010600030101010101" pitchFamily="2" charset="-122"/>
              </a:rPr>
              <a:t>用例的分析顺序图</a:t>
            </a:r>
            <a:endParaRPr lang="zh-CN" altLang="en-US" dirty="0">
              <a:latin typeface="宋体" panose="02010600030101010101" pitchFamily="2" charset="-122"/>
              <a:ea typeface="宋体" panose="02010600030101010101" pitchFamily="2" charset="-122"/>
            </a:endParaRPr>
          </a:p>
        </p:txBody>
      </p:sp>
      <p:sp>
        <p:nvSpPr>
          <p:cNvPr id="5" name="矩形 4"/>
          <p:cNvSpPr/>
          <p:nvPr/>
        </p:nvSpPr>
        <p:spPr>
          <a:xfrm>
            <a:off x="6259688" y="2711192"/>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6" name="文本框 5"/>
          <p:cNvSpPr txBox="1"/>
          <p:nvPr/>
        </p:nvSpPr>
        <p:spPr>
          <a:xfrm>
            <a:off x="7016115" y="6125845"/>
            <a:ext cx="2940050" cy="368300"/>
          </a:xfrm>
          <a:prstGeom prst="rect">
            <a:avLst/>
          </a:prstGeom>
          <a:noFill/>
        </p:spPr>
        <p:txBody>
          <a:bodyPr wrap="square" rtlCol="0">
            <a:spAutoFit/>
          </a:bodyPr>
          <a:lstStyle/>
          <a:p>
            <a:pPr algn="ctr"/>
            <a:r>
              <a:rPr lang="zh-CN" altLang="en-US" dirty="0">
                <a:latin typeface="宋体" panose="02010600030101010101" pitchFamily="2" charset="-122"/>
                <a:ea typeface="宋体" panose="02010600030101010101" pitchFamily="2" charset="-122"/>
                <a:sym typeface="+mn-ea"/>
              </a:rPr>
              <a:t>处方生成</a:t>
            </a:r>
            <a:r>
              <a:rPr lang="zh-CN" altLang="en-US" dirty="0">
                <a:latin typeface="宋体" panose="02010600030101010101" pitchFamily="2" charset="-122"/>
                <a:ea typeface="宋体" panose="02010600030101010101" pitchFamily="2" charset="-122"/>
              </a:rPr>
              <a:t>用例的设计顺序图</a:t>
            </a:r>
            <a:endParaRPr lang="zh-CN" altLang="en-US" dirty="0">
              <a:latin typeface="宋体" panose="02010600030101010101" pitchFamily="2" charset="-122"/>
              <a:ea typeface="宋体" panose="02010600030101010101" pitchFamily="2" charset="-122"/>
            </a:endParaRPr>
          </a:p>
        </p:txBody>
      </p:sp>
      <p:pic>
        <p:nvPicPr>
          <p:cNvPr id="7" name="图片 2" descr="截屏2024-10-30 20.21.45"/>
          <p:cNvPicPr>
            <a:picLocks noChangeAspect="1"/>
          </p:cNvPicPr>
          <p:nvPr/>
        </p:nvPicPr>
        <p:blipFill>
          <a:blip r:embed="rId1"/>
          <a:stretch>
            <a:fillRect/>
          </a:stretch>
        </p:blipFill>
        <p:spPr>
          <a:xfrm>
            <a:off x="414020" y="544195"/>
            <a:ext cx="5681345" cy="5601335"/>
          </a:xfrm>
          <a:prstGeom prst="rect">
            <a:avLst/>
          </a:prstGeom>
        </p:spPr>
      </p:pic>
      <p:pic>
        <p:nvPicPr>
          <p:cNvPr id="47" name="图片 47" descr="be4da3faba19fb364800f3b04df12db"/>
          <p:cNvPicPr>
            <a:picLocks noChangeAspect="1"/>
          </p:cNvPicPr>
          <p:nvPr/>
        </p:nvPicPr>
        <p:blipFill>
          <a:blip r:embed="rId2"/>
          <a:stretch>
            <a:fillRect/>
          </a:stretch>
        </p:blipFill>
        <p:spPr>
          <a:xfrm>
            <a:off x="6095365" y="544195"/>
            <a:ext cx="5615940" cy="5581015"/>
          </a:xfrm>
          <a:prstGeom prst="rect">
            <a:avLst/>
          </a:prstGeom>
        </p:spPr>
      </p:pic>
    </p:spTree>
  </p:cSld>
  <p:clrMapOvr>
    <a:masterClrMapping/>
  </p:clrMapOvr>
  <p:transition spd="slow"/>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543138" y="102582"/>
            <a:ext cx="9866489" cy="885076"/>
          </a:xfrm>
        </p:spPr>
        <p:txBody>
          <a:bodyPr>
            <a:normAutofit/>
          </a:bodyPr>
          <a:lstStyle/>
          <a:p>
            <a:pPr marL="0" indent="0">
              <a:buNone/>
            </a:pPr>
            <a:r>
              <a:rPr lang="zh-CN" altLang="en-US" dirty="0">
                <a:latin typeface="宋体" panose="02010600030101010101" pitchFamily="2" charset="-122"/>
                <a:ea typeface="宋体" panose="02010600030101010101" pitchFamily="2" charset="-122"/>
                <a:cs typeface="宋体" panose="02010600030101010101" pitchFamily="2" charset="-122"/>
                <a:sym typeface="+mn-ea"/>
              </a:rPr>
              <a:t>用例设计</a:t>
            </a:r>
            <a:r>
              <a:rPr lang="en-US" altLang="zh-CN" dirty="0">
                <a:latin typeface="宋体" panose="02010600030101010101" pitchFamily="2" charset="-122"/>
                <a:ea typeface="宋体" panose="02010600030101010101" pitchFamily="2" charset="-122"/>
                <a:cs typeface="宋体" panose="02010600030101010101" pitchFamily="2" charset="-122"/>
                <a:sym typeface="+mn-ea"/>
              </a:rPr>
              <a:t> </a:t>
            </a:r>
            <a:r>
              <a:rPr lang="en-US" altLang="zh-CN" dirty="0">
                <a:latin typeface="宋体" panose="02010600030101010101" pitchFamily="2" charset="-122"/>
                <a:ea typeface="宋体" panose="02010600030101010101" pitchFamily="2" charset="-122"/>
                <a:cs typeface="宋体" panose="02010600030101010101" pitchFamily="2" charset="-122"/>
              </a:rPr>
              <a:t>2-</a:t>
            </a:r>
            <a:r>
              <a:rPr lang="zh-CN" altLang="en-US" dirty="0">
                <a:latin typeface="宋体" panose="02010600030101010101" pitchFamily="2" charset="-122"/>
                <a:ea typeface="宋体" panose="02010600030101010101" pitchFamily="2" charset="-122"/>
                <a:cs typeface="宋体" panose="02010600030101010101" pitchFamily="2" charset="-122"/>
              </a:rPr>
              <a:t>删除处方用例实现的设计方案</a:t>
            </a:r>
            <a:endParaRPr lang="zh-CN" altLang="en-US" dirty="0">
              <a:latin typeface="宋体" panose="02010600030101010101" pitchFamily="2" charset="-122"/>
              <a:ea typeface="宋体" panose="02010600030101010101" pitchFamily="2" charset="-122"/>
              <a:cs typeface="宋体" panose="02010600030101010101" pitchFamily="2" charset="-122"/>
            </a:endParaRPr>
          </a:p>
        </p:txBody>
      </p:sp>
      <p:sp>
        <p:nvSpPr>
          <p:cNvPr id="2" name="矩形 1"/>
          <p:cNvSpPr/>
          <p:nvPr/>
        </p:nvSpPr>
        <p:spPr>
          <a:xfrm>
            <a:off x="903111" y="2711192"/>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3" name="文本框 2"/>
          <p:cNvSpPr txBox="1"/>
          <p:nvPr/>
        </p:nvSpPr>
        <p:spPr>
          <a:xfrm>
            <a:off x="1535430" y="6144895"/>
            <a:ext cx="3027680" cy="368300"/>
          </a:xfrm>
          <a:prstGeom prst="rect">
            <a:avLst/>
          </a:prstGeom>
          <a:noFill/>
        </p:spPr>
        <p:txBody>
          <a:bodyPr wrap="square" rtlCol="0">
            <a:spAutoFit/>
          </a:bodyPr>
          <a:lstStyle/>
          <a:p>
            <a:pPr algn="ctr"/>
            <a:r>
              <a:rPr lang="zh-CN" altLang="en-US" dirty="0">
                <a:latin typeface="宋体" panose="02010600030101010101" pitchFamily="2" charset="-122"/>
                <a:ea typeface="宋体" panose="02010600030101010101" pitchFamily="2" charset="-122"/>
              </a:rPr>
              <a:t>删除处方用例的分析顺序图</a:t>
            </a:r>
            <a:endParaRPr lang="zh-CN" altLang="en-US" dirty="0">
              <a:latin typeface="宋体" panose="02010600030101010101" pitchFamily="2" charset="-122"/>
              <a:ea typeface="宋体" panose="02010600030101010101" pitchFamily="2" charset="-122"/>
            </a:endParaRPr>
          </a:p>
        </p:txBody>
      </p:sp>
      <p:sp>
        <p:nvSpPr>
          <p:cNvPr id="5" name="矩形 4"/>
          <p:cNvSpPr/>
          <p:nvPr/>
        </p:nvSpPr>
        <p:spPr>
          <a:xfrm>
            <a:off x="6259688" y="2657852"/>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6" name="文本框 5"/>
          <p:cNvSpPr txBox="1"/>
          <p:nvPr/>
        </p:nvSpPr>
        <p:spPr>
          <a:xfrm>
            <a:off x="7016115" y="6125845"/>
            <a:ext cx="3100070" cy="368300"/>
          </a:xfrm>
          <a:prstGeom prst="rect">
            <a:avLst/>
          </a:prstGeom>
          <a:noFill/>
        </p:spPr>
        <p:txBody>
          <a:bodyPr wrap="square" rtlCol="0">
            <a:spAutoFit/>
          </a:bodyPr>
          <a:lstStyle/>
          <a:p>
            <a:pPr algn="ctr"/>
            <a:r>
              <a:rPr lang="zh-CN" altLang="en-US" dirty="0">
                <a:latin typeface="宋体" panose="02010600030101010101" pitchFamily="2" charset="-122"/>
                <a:ea typeface="宋体" panose="02010600030101010101" pitchFamily="2" charset="-122"/>
              </a:rPr>
              <a:t>删除处方用例的设计顺序图</a:t>
            </a:r>
            <a:endParaRPr lang="zh-CN" altLang="en-US" dirty="0">
              <a:latin typeface="宋体" panose="02010600030101010101" pitchFamily="2" charset="-122"/>
              <a:ea typeface="宋体" panose="02010600030101010101" pitchFamily="2" charset="-122"/>
            </a:endParaRPr>
          </a:p>
        </p:txBody>
      </p:sp>
      <p:pic>
        <p:nvPicPr>
          <p:cNvPr id="7" name="图片 3" descr="截屏2024-10-30 20.32.23"/>
          <p:cNvPicPr>
            <a:picLocks noChangeAspect="1"/>
          </p:cNvPicPr>
          <p:nvPr/>
        </p:nvPicPr>
        <p:blipFill>
          <a:blip r:embed="rId1"/>
          <a:stretch>
            <a:fillRect/>
          </a:stretch>
        </p:blipFill>
        <p:spPr>
          <a:xfrm>
            <a:off x="137160" y="520065"/>
            <a:ext cx="6122035" cy="5606415"/>
          </a:xfrm>
          <a:prstGeom prst="rect">
            <a:avLst/>
          </a:prstGeom>
        </p:spPr>
      </p:pic>
      <p:pic>
        <p:nvPicPr>
          <p:cNvPr id="48" name="图片 48" descr="截屏2024-11-02 01.04.13"/>
          <p:cNvPicPr>
            <a:picLocks noChangeAspect="1"/>
          </p:cNvPicPr>
          <p:nvPr/>
        </p:nvPicPr>
        <p:blipFill>
          <a:blip r:embed="rId2"/>
          <a:stretch>
            <a:fillRect/>
          </a:stretch>
        </p:blipFill>
        <p:spPr>
          <a:xfrm>
            <a:off x="6259830" y="520065"/>
            <a:ext cx="5837555" cy="5605780"/>
          </a:xfrm>
          <a:prstGeom prst="rect">
            <a:avLst/>
          </a:prstGeom>
        </p:spPr>
      </p:pic>
    </p:spTree>
  </p:cSld>
  <p:clrMapOvr>
    <a:masterClrMapping/>
  </p:clrMapOvr>
  <p:transition spd="slow"/>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750783" y="32732"/>
            <a:ext cx="9866489" cy="885076"/>
          </a:xfrm>
        </p:spPr>
        <p:txBody>
          <a:bodyPr>
            <a:normAutofit/>
          </a:bodyPr>
          <a:lstStyle/>
          <a:p>
            <a:pPr marL="0" indent="0">
              <a:buNone/>
            </a:pPr>
            <a:r>
              <a:rPr lang="zh-CN" altLang="en-US" sz="2400" dirty="0">
                <a:latin typeface="宋体" panose="02010600030101010101" pitchFamily="2" charset="-122"/>
                <a:ea typeface="宋体" panose="02010600030101010101" pitchFamily="2" charset="-122"/>
                <a:cs typeface="宋体" panose="02010600030101010101" pitchFamily="2" charset="-122"/>
                <a:sym typeface="+mn-ea"/>
              </a:rPr>
              <a:t>用例设计</a:t>
            </a:r>
            <a:r>
              <a:rPr lang="en-US" altLang="zh-CN" sz="2400" dirty="0">
                <a:latin typeface="宋体" panose="02010600030101010101" pitchFamily="2" charset="-122"/>
                <a:ea typeface="宋体" panose="02010600030101010101" pitchFamily="2" charset="-122"/>
                <a:cs typeface="宋体" panose="02010600030101010101" pitchFamily="2" charset="-122"/>
                <a:sym typeface="+mn-ea"/>
              </a:rPr>
              <a:t> </a:t>
            </a:r>
            <a:r>
              <a:rPr lang="en-US" sz="2400" dirty="0">
                <a:latin typeface="宋体" panose="02010600030101010101" pitchFamily="2" charset="-122"/>
                <a:ea typeface="宋体" panose="02010600030101010101" pitchFamily="2" charset="-122"/>
                <a:cs typeface="宋体" panose="02010600030101010101" pitchFamily="2" charset="-122"/>
              </a:rPr>
              <a:t>3</a:t>
            </a:r>
            <a:r>
              <a:rPr lang="en-US" altLang="zh-CN" sz="2400" dirty="0">
                <a:latin typeface="宋体" panose="02010600030101010101" pitchFamily="2" charset="-122"/>
                <a:ea typeface="宋体" panose="02010600030101010101" pitchFamily="2" charset="-122"/>
                <a:cs typeface="宋体" panose="02010600030101010101" pitchFamily="2" charset="-122"/>
              </a:rPr>
              <a:t>-</a:t>
            </a:r>
            <a:r>
              <a:rPr lang="zh-CN" altLang="en-US" sz="2400" dirty="0">
                <a:latin typeface="宋体" panose="02010600030101010101" pitchFamily="2" charset="-122"/>
                <a:ea typeface="宋体" panose="02010600030101010101" pitchFamily="2" charset="-122"/>
                <a:cs typeface="宋体" panose="02010600030101010101" pitchFamily="2" charset="-122"/>
              </a:rPr>
              <a:t>用药提醒用例实现的设计方案</a:t>
            </a:r>
            <a:endParaRPr lang="zh-CN" altLang="en-US" sz="2400" dirty="0">
              <a:latin typeface="宋体" panose="02010600030101010101" pitchFamily="2" charset="-122"/>
              <a:ea typeface="宋体" panose="02010600030101010101" pitchFamily="2" charset="-122"/>
              <a:cs typeface="宋体" panose="02010600030101010101" pitchFamily="2" charset="-122"/>
            </a:endParaRPr>
          </a:p>
        </p:txBody>
      </p:sp>
      <p:sp>
        <p:nvSpPr>
          <p:cNvPr id="11266" name="标题 1"/>
          <p:cNvSpPr>
            <a:spLocks noGrp="1"/>
          </p:cNvSpPr>
          <p:nvPr>
            <p:ph type="title" idx="4294967295"/>
          </p:nvPr>
        </p:nvSpPr>
        <p:spPr>
          <a:xfrm>
            <a:off x="1004711" y="918185"/>
            <a:ext cx="4504267"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sp>
        <p:nvSpPr>
          <p:cNvPr id="2" name="矩形 1"/>
          <p:cNvSpPr/>
          <p:nvPr/>
        </p:nvSpPr>
        <p:spPr>
          <a:xfrm>
            <a:off x="903111" y="2711192"/>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3" name="文本框 2"/>
          <p:cNvSpPr txBox="1"/>
          <p:nvPr/>
        </p:nvSpPr>
        <p:spPr>
          <a:xfrm>
            <a:off x="1455420" y="6420485"/>
            <a:ext cx="2956560" cy="368300"/>
          </a:xfrm>
          <a:prstGeom prst="rect">
            <a:avLst/>
          </a:prstGeom>
          <a:noFill/>
        </p:spPr>
        <p:txBody>
          <a:bodyPr wrap="square" rtlCol="0">
            <a:spAutoFit/>
          </a:bodyPr>
          <a:lstStyle/>
          <a:p>
            <a:pPr algn="ctr"/>
            <a:r>
              <a:rPr lang="zh-CN" altLang="en-US" dirty="0">
                <a:latin typeface="宋体" panose="02010600030101010101" pitchFamily="2" charset="-122"/>
                <a:ea typeface="宋体" panose="02010600030101010101" pitchFamily="2" charset="-122"/>
              </a:rPr>
              <a:t>用药提醒用例的分析顺序图</a:t>
            </a:r>
            <a:endParaRPr lang="zh-CN" altLang="en-US" dirty="0">
              <a:latin typeface="宋体" panose="02010600030101010101" pitchFamily="2" charset="-122"/>
              <a:ea typeface="宋体" panose="02010600030101010101" pitchFamily="2" charset="-122"/>
            </a:endParaRPr>
          </a:p>
        </p:txBody>
      </p:sp>
      <p:sp>
        <p:nvSpPr>
          <p:cNvPr id="5" name="矩形 4"/>
          <p:cNvSpPr/>
          <p:nvPr/>
        </p:nvSpPr>
        <p:spPr>
          <a:xfrm>
            <a:off x="6259688" y="2711192"/>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6" name="文本框 5"/>
          <p:cNvSpPr txBox="1"/>
          <p:nvPr/>
        </p:nvSpPr>
        <p:spPr>
          <a:xfrm>
            <a:off x="6820535" y="6494145"/>
            <a:ext cx="3064510" cy="368300"/>
          </a:xfrm>
          <a:prstGeom prst="rect">
            <a:avLst/>
          </a:prstGeom>
          <a:noFill/>
        </p:spPr>
        <p:txBody>
          <a:bodyPr wrap="square" rtlCol="0">
            <a:spAutoFit/>
          </a:bodyPr>
          <a:lstStyle/>
          <a:p>
            <a:pPr algn="ctr"/>
            <a:r>
              <a:rPr lang="zh-CN" altLang="en-US" dirty="0">
                <a:latin typeface="宋体" panose="02010600030101010101" pitchFamily="2" charset="-122"/>
                <a:ea typeface="宋体" panose="02010600030101010101" pitchFamily="2" charset="-122"/>
              </a:rPr>
              <a:t>用药提醒用例的设计顺序图</a:t>
            </a:r>
            <a:endParaRPr lang="zh-CN" altLang="en-US" dirty="0">
              <a:latin typeface="宋体" panose="02010600030101010101" pitchFamily="2" charset="-122"/>
              <a:ea typeface="宋体" panose="02010600030101010101" pitchFamily="2" charset="-122"/>
            </a:endParaRPr>
          </a:p>
        </p:txBody>
      </p:sp>
      <p:pic>
        <p:nvPicPr>
          <p:cNvPr id="7" name="图片 4" descr="WechatIMG5278"/>
          <p:cNvPicPr>
            <a:picLocks noChangeAspect="1"/>
          </p:cNvPicPr>
          <p:nvPr/>
        </p:nvPicPr>
        <p:blipFill>
          <a:blip r:embed="rId1"/>
          <a:stretch>
            <a:fillRect/>
          </a:stretch>
        </p:blipFill>
        <p:spPr>
          <a:xfrm>
            <a:off x="280035" y="527685"/>
            <a:ext cx="5496560" cy="5838190"/>
          </a:xfrm>
          <a:prstGeom prst="rect">
            <a:avLst/>
          </a:prstGeom>
        </p:spPr>
      </p:pic>
      <p:pic>
        <p:nvPicPr>
          <p:cNvPr id="34" name="图片 34" descr="5e0304156dfd433402d7de7c894fae2"/>
          <p:cNvPicPr>
            <a:picLocks noChangeAspect="1"/>
          </p:cNvPicPr>
          <p:nvPr/>
        </p:nvPicPr>
        <p:blipFill>
          <a:blip r:embed="rId2"/>
          <a:stretch>
            <a:fillRect/>
          </a:stretch>
        </p:blipFill>
        <p:spPr>
          <a:xfrm>
            <a:off x="5777230" y="368935"/>
            <a:ext cx="6414770" cy="6052185"/>
          </a:xfrm>
          <a:prstGeom prst="rect">
            <a:avLst/>
          </a:prstGeom>
        </p:spPr>
      </p:pic>
    </p:spTree>
  </p:cSld>
  <p:clrMapOvr>
    <a:masterClrMapping/>
  </p:clrMapOvr>
  <p:transition spd="slow"/>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183093" y="-288"/>
            <a:ext cx="9866489" cy="885076"/>
          </a:xfrm>
        </p:spPr>
        <p:txBody>
          <a:bodyPr>
            <a:normAutofit/>
          </a:bodyPr>
          <a:lstStyle/>
          <a:p>
            <a:pPr marL="457200" lvl="1" indent="0">
              <a:buNone/>
            </a:pPr>
            <a:r>
              <a:rPr lang="zh-CN" altLang="en-US" sz="2800" dirty="0">
                <a:latin typeface="宋体" panose="02010600030101010101" pitchFamily="2" charset="-122"/>
                <a:ea typeface="宋体" panose="02010600030101010101" pitchFamily="2" charset="-122"/>
                <a:cs typeface="宋体" panose="02010600030101010101" pitchFamily="2" charset="-122"/>
                <a:sym typeface="+mn-ea"/>
              </a:rPr>
              <a:t>用例设计</a:t>
            </a:r>
            <a:r>
              <a:rPr lang="en-US" altLang="zh-CN" sz="2800" dirty="0">
                <a:latin typeface="宋体" panose="02010600030101010101" pitchFamily="2" charset="-122"/>
                <a:ea typeface="宋体" panose="02010600030101010101" pitchFamily="2" charset="-122"/>
                <a:cs typeface="宋体" panose="02010600030101010101" pitchFamily="2" charset="-122"/>
                <a:sym typeface="+mn-ea"/>
              </a:rPr>
              <a:t> </a:t>
            </a:r>
            <a:r>
              <a:rPr lang="en-US" altLang="zh-CN" sz="2800" dirty="0">
                <a:latin typeface="宋体" panose="02010600030101010101" pitchFamily="2" charset="-122"/>
                <a:ea typeface="宋体" panose="02010600030101010101" pitchFamily="2" charset="-122"/>
                <a:cs typeface="宋体" panose="02010600030101010101" pitchFamily="2" charset="-122"/>
              </a:rPr>
              <a:t>4-</a:t>
            </a:r>
            <a:r>
              <a:rPr lang="zh-CN" altLang="en-US" sz="2800" dirty="0">
                <a:latin typeface="宋体" panose="02010600030101010101" pitchFamily="2" charset="-122"/>
                <a:ea typeface="宋体" panose="02010600030101010101" pitchFamily="2" charset="-122"/>
                <a:cs typeface="宋体" panose="02010600030101010101" pitchFamily="2" charset="-122"/>
              </a:rPr>
              <a:t>删除提醒用例实现的设计方案</a:t>
            </a:r>
            <a:endParaRPr lang="zh-CN" altLang="en-US" sz="2800" dirty="0">
              <a:latin typeface="宋体" panose="02010600030101010101" pitchFamily="2" charset="-122"/>
              <a:ea typeface="宋体" panose="02010600030101010101" pitchFamily="2" charset="-122"/>
              <a:cs typeface="宋体" panose="02010600030101010101" pitchFamily="2" charset="-122"/>
            </a:endParaRPr>
          </a:p>
        </p:txBody>
      </p:sp>
      <p:sp>
        <p:nvSpPr>
          <p:cNvPr id="11266" name="标题 1"/>
          <p:cNvSpPr>
            <a:spLocks noGrp="1"/>
          </p:cNvSpPr>
          <p:nvPr>
            <p:ph type="title" idx="4294967295"/>
          </p:nvPr>
        </p:nvSpPr>
        <p:spPr>
          <a:xfrm>
            <a:off x="1004711" y="918185"/>
            <a:ext cx="4504267"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sp>
        <p:nvSpPr>
          <p:cNvPr id="2" name="矩形 1"/>
          <p:cNvSpPr/>
          <p:nvPr/>
        </p:nvSpPr>
        <p:spPr>
          <a:xfrm>
            <a:off x="903111" y="2711192"/>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3" name="文本框 2"/>
          <p:cNvSpPr txBox="1"/>
          <p:nvPr/>
        </p:nvSpPr>
        <p:spPr>
          <a:xfrm>
            <a:off x="1535430" y="6144895"/>
            <a:ext cx="3445510" cy="368300"/>
          </a:xfrm>
          <a:prstGeom prst="rect">
            <a:avLst/>
          </a:prstGeom>
          <a:noFill/>
        </p:spPr>
        <p:txBody>
          <a:bodyPr wrap="square" rtlCol="0">
            <a:spAutoFit/>
          </a:bodyPr>
          <a:lstStyle/>
          <a:p>
            <a:pPr algn="ctr"/>
            <a:r>
              <a:rPr lang="zh-CN" altLang="en-US" dirty="0">
                <a:latin typeface="宋体" panose="02010600030101010101" pitchFamily="2" charset="-122"/>
                <a:ea typeface="宋体" panose="02010600030101010101" pitchFamily="2" charset="-122"/>
              </a:rPr>
              <a:t>删除提醒用例的分析顺序图</a:t>
            </a:r>
            <a:endParaRPr lang="zh-CN" altLang="en-US" dirty="0">
              <a:latin typeface="宋体" panose="02010600030101010101" pitchFamily="2" charset="-122"/>
              <a:ea typeface="宋体" panose="02010600030101010101" pitchFamily="2" charset="-122"/>
            </a:endParaRPr>
          </a:p>
        </p:txBody>
      </p:sp>
      <p:sp>
        <p:nvSpPr>
          <p:cNvPr id="5" name="矩形 4"/>
          <p:cNvSpPr/>
          <p:nvPr/>
        </p:nvSpPr>
        <p:spPr>
          <a:xfrm>
            <a:off x="6259688" y="2711192"/>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6" name="文本框 5"/>
          <p:cNvSpPr txBox="1"/>
          <p:nvPr/>
        </p:nvSpPr>
        <p:spPr>
          <a:xfrm>
            <a:off x="7016115" y="6125845"/>
            <a:ext cx="3268345" cy="368300"/>
          </a:xfrm>
          <a:prstGeom prst="rect">
            <a:avLst/>
          </a:prstGeom>
          <a:noFill/>
        </p:spPr>
        <p:txBody>
          <a:bodyPr wrap="square" rtlCol="0">
            <a:spAutoFit/>
          </a:bodyPr>
          <a:lstStyle/>
          <a:p>
            <a:pPr algn="ctr"/>
            <a:r>
              <a:rPr lang="zh-CN" altLang="en-US" dirty="0">
                <a:latin typeface="宋体" panose="02010600030101010101" pitchFamily="2" charset="-122"/>
                <a:ea typeface="宋体" panose="02010600030101010101" pitchFamily="2" charset="-122"/>
              </a:rPr>
              <a:t>删除提醒用例的设计顺序图</a:t>
            </a:r>
            <a:endParaRPr lang="zh-CN" altLang="en-US" dirty="0">
              <a:latin typeface="宋体" panose="02010600030101010101" pitchFamily="2" charset="-122"/>
              <a:ea typeface="宋体" panose="02010600030101010101" pitchFamily="2" charset="-122"/>
            </a:endParaRPr>
          </a:p>
        </p:txBody>
      </p:sp>
      <p:pic>
        <p:nvPicPr>
          <p:cNvPr id="35" name="图片 35" descr="c9568248abf6d40cf164ddf4ccf02ac"/>
          <p:cNvPicPr>
            <a:picLocks noChangeAspect="1"/>
          </p:cNvPicPr>
          <p:nvPr/>
        </p:nvPicPr>
        <p:blipFill>
          <a:blip r:embed="rId1"/>
          <a:stretch>
            <a:fillRect/>
          </a:stretch>
        </p:blipFill>
        <p:spPr>
          <a:xfrm>
            <a:off x="5781040" y="434340"/>
            <a:ext cx="6207760" cy="5589270"/>
          </a:xfrm>
          <a:prstGeom prst="rect">
            <a:avLst/>
          </a:prstGeom>
        </p:spPr>
      </p:pic>
      <p:pic>
        <p:nvPicPr>
          <p:cNvPr id="7" name="图片 6" descr="WechatIMG5277"/>
          <p:cNvPicPr>
            <a:picLocks noChangeAspect="1"/>
          </p:cNvPicPr>
          <p:nvPr/>
        </p:nvPicPr>
        <p:blipFill>
          <a:blip r:embed="rId2"/>
          <a:stretch>
            <a:fillRect/>
          </a:stretch>
        </p:blipFill>
        <p:spPr>
          <a:xfrm>
            <a:off x="296545" y="522605"/>
            <a:ext cx="5573395" cy="5501005"/>
          </a:xfrm>
          <a:prstGeom prst="rect">
            <a:avLst/>
          </a:prstGeom>
        </p:spPr>
      </p:pic>
    </p:spTree>
  </p:cSld>
  <p:clrMapOvr>
    <a:masterClrMapping/>
  </p:clrMapOvr>
  <p:transition spd="slow"/>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750783" y="141952"/>
            <a:ext cx="9866489" cy="885076"/>
          </a:xfrm>
        </p:spPr>
        <p:txBody>
          <a:bodyPr>
            <a:normAutofit lnSpcReduction="20000"/>
          </a:bodyPr>
          <a:lstStyle/>
          <a:p>
            <a:pPr marL="0" indent="0">
              <a:buNone/>
            </a:pPr>
            <a:r>
              <a:rPr lang="zh-CN" altLang="en-US" dirty="0">
                <a:latin typeface="宋体" panose="02010600030101010101" pitchFamily="2" charset="-122"/>
                <a:ea typeface="宋体" panose="02010600030101010101" pitchFamily="2" charset="-122"/>
                <a:cs typeface="宋体" panose="02010600030101010101" pitchFamily="2" charset="-122"/>
                <a:sym typeface="+mn-ea"/>
              </a:rPr>
              <a:t>用例设计</a:t>
            </a:r>
            <a:r>
              <a:rPr lang="en-US" altLang="zh-CN" dirty="0">
                <a:latin typeface="宋体" panose="02010600030101010101" pitchFamily="2" charset="-122"/>
                <a:ea typeface="宋体" panose="02010600030101010101" pitchFamily="2" charset="-122"/>
                <a:cs typeface="宋体" panose="02010600030101010101" pitchFamily="2" charset="-122"/>
                <a:sym typeface="+mn-ea"/>
              </a:rPr>
              <a:t> </a:t>
            </a:r>
            <a:r>
              <a:rPr lang="en-US" altLang="zh-CN" dirty="0">
                <a:latin typeface="宋体" panose="02010600030101010101" pitchFamily="2" charset="-122"/>
                <a:ea typeface="宋体" panose="02010600030101010101" pitchFamily="2" charset="-122"/>
                <a:cs typeface="宋体" panose="02010600030101010101" pitchFamily="2" charset="-122"/>
              </a:rPr>
              <a:t>5-</a:t>
            </a:r>
            <a:r>
              <a:rPr lang="zh-CN" altLang="en-US" dirty="0">
                <a:latin typeface="宋体" panose="02010600030101010101" pitchFamily="2" charset="-122"/>
                <a:ea typeface="宋体" panose="02010600030101010101" pitchFamily="2" charset="-122"/>
                <a:cs typeface="宋体" panose="02010600030101010101" pitchFamily="2" charset="-122"/>
              </a:rPr>
              <a:t>用药维护用例实现的设计方案</a:t>
            </a:r>
            <a:endParaRPr lang="zh-CN" altLang="en-US" dirty="0">
              <a:latin typeface="宋体" panose="02010600030101010101" pitchFamily="2" charset="-122"/>
              <a:ea typeface="宋体" panose="02010600030101010101" pitchFamily="2" charset="-122"/>
              <a:cs typeface="宋体" panose="02010600030101010101" pitchFamily="2" charset="-122"/>
            </a:endParaRPr>
          </a:p>
        </p:txBody>
      </p:sp>
      <p:sp>
        <p:nvSpPr>
          <p:cNvPr id="11266" name="标题 1"/>
          <p:cNvSpPr>
            <a:spLocks noGrp="1"/>
          </p:cNvSpPr>
          <p:nvPr>
            <p:ph type="title" idx="4294967295"/>
          </p:nvPr>
        </p:nvSpPr>
        <p:spPr>
          <a:xfrm>
            <a:off x="1004711" y="918185"/>
            <a:ext cx="4504267"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sp>
        <p:nvSpPr>
          <p:cNvPr id="2" name="矩形 1"/>
          <p:cNvSpPr/>
          <p:nvPr/>
        </p:nvSpPr>
        <p:spPr>
          <a:xfrm>
            <a:off x="903111" y="2711192"/>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3" name="文本框 2"/>
          <p:cNvSpPr txBox="1"/>
          <p:nvPr/>
        </p:nvSpPr>
        <p:spPr>
          <a:xfrm>
            <a:off x="1535430" y="6144895"/>
            <a:ext cx="3410585" cy="368300"/>
          </a:xfrm>
          <a:prstGeom prst="rect">
            <a:avLst/>
          </a:prstGeom>
          <a:noFill/>
        </p:spPr>
        <p:txBody>
          <a:bodyPr wrap="square" rtlCol="0">
            <a:spAutoFit/>
          </a:bodyPr>
          <a:lstStyle/>
          <a:p>
            <a:pPr algn="ctr"/>
            <a:r>
              <a:rPr lang="zh-CN" altLang="en-US" dirty="0">
                <a:latin typeface="宋体" panose="02010600030101010101" pitchFamily="2" charset="-122"/>
                <a:ea typeface="宋体" panose="02010600030101010101" pitchFamily="2" charset="-122"/>
              </a:rPr>
              <a:t>用药维护用例的分析顺序图</a:t>
            </a:r>
            <a:endParaRPr lang="zh-CN" altLang="en-US" dirty="0">
              <a:latin typeface="宋体" panose="02010600030101010101" pitchFamily="2" charset="-122"/>
              <a:ea typeface="宋体" panose="02010600030101010101" pitchFamily="2" charset="-122"/>
            </a:endParaRPr>
          </a:p>
        </p:txBody>
      </p:sp>
      <p:sp>
        <p:nvSpPr>
          <p:cNvPr id="5" name="矩形 4"/>
          <p:cNvSpPr/>
          <p:nvPr/>
        </p:nvSpPr>
        <p:spPr>
          <a:xfrm>
            <a:off x="6259688" y="2711192"/>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6" name="文本框 5"/>
          <p:cNvSpPr txBox="1"/>
          <p:nvPr/>
        </p:nvSpPr>
        <p:spPr>
          <a:xfrm>
            <a:off x="6553835" y="6125845"/>
            <a:ext cx="3126740" cy="368300"/>
          </a:xfrm>
          <a:prstGeom prst="rect">
            <a:avLst/>
          </a:prstGeom>
          <a:noFill/>
        </p:spPr>
        <p:txBody>
          <a:bodyPr wrap="square" rtlCol="0">
            <a:spAutoFit/>
          </a:bodyPr>
          <a:lstStyle/>
          <a:p>
            <a:pPr algn="ctr"/>
            <a:r>
              <a:rPr lang="zh-CN" altLang="en-US" dirty="0">
                <a:latin typeface="宋体" panose="02010600030101010101" pitchFamily="2" charset="-122"/>
                <a:ea typeface="宋体" panose="02010600030101010101" pitchFamily="2" charset="-122"/>
              </a:rPr>
              <a:t>用药维护用例的设计顺序图</a:t>
            </a:r>
            <a:endParaRPr lang="zh-CN" altLang="en-US" dirty="0">
              <a:latin typeface="宋体" panose="02010600030101010101" pitchFamily="2" charset="-122"/>
              <a:ea typeface="宋体" panose="02010600030101010101" pitchFamily="2" charset="-122"/>
            </a:endParaRPr>
          </a:p>
        </p:txBody>
      </p:sp>
      <p:pic>
        <p:nvPicPr>
          <p:cNvPr id="7" name="图片 7" descr="截屏2024-10-30 20.33.04"/>
          <p:cNvPicPr>
            <a:picLocks noChangeAspect="1"/>
          </p:cNvPicPr>
          <p:nvPr/>
        </p:nvPicPr>
        <p:blipFill>
          <a:blip r:embed="rId1"/>
          <a:stretch>
            <a:fillRect/>
          </a:stretch>
        </p:blipFill>
        <p:spPr>
          <a:xfrm>
            <a:off x="314960" y="558165"/>
            <a:ext cx="5696585" cy="5567680"/>
          </a:xfrm>
          <a:prstGeom prst="rect">
            <a:avLst/>
          </a:prstGeom>
        </p:spPr>
      </p:pic>
      <p:pic>
        <p:nvPicPr>
          <p:cNvPr id="146" name="图片 146" descr="截屏2024-11-17 01.47.28"/>
          <p:cNvPicPr>
            <a:picLocks noChangeAspect="1"/>
          </p:cNvPicPr>
          <p:nvPr/>
        </p:nvPicPr>
        <p:blipFill>
          <a:blip r:embed="rId2"/>
          <a:stretch>
            <a:fillRect/>
          </a:stretch>
        </p:blipFill>
        <p:spPr>
          <a:xfrm>
            <a:off x="5930900" y="557530"/>
            <a:ext cx="6150610" cy="5497195"/>
          </a:xfrm>
          <a:prstGeom prst="rect">
            <a:avLst/>
          </a:prstGeom>
        </p:spPr>
      </p:pic>
    </p:spTree>
  </p:cSld>
  <p:clrMapOvr>
    <a:masterClrMapping/>
  </p:clrMapOvr>
  <p:transition spd="slow"/>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586881" y="70"/>
            <a:ext cx="9595556" cy="1844675"/>
          </a:xfrm>
        </p:spPr>
        <p:txBody>
          <a:bodyPr>
            <a:normAutofit/>
          </a:bodyPr>
          <a:lstStyle/>
          <a:p>
            <a:pPr marL="0" indent="0">
              <a:buNone/>
            </a:pPr>
            <a:r>
              <a:rPr lang="zh-CN" altLang="en-US" dirty="0">
                <a:latin typeface="宋体" panose="02010600030101010101" pitchFamily="2" charset="-122"/>
                <a:ea typeface="宋体" panose="02010600030101010101" pitchFamily="2" charset="-122"/>
                <a:cs typeface="宋体" panose="02010600030101010101" pitchFamily="2" charset="-122"/>
              </a:rPr>
              <a:t>类设计</a:t>
            </a:r>
            <a:r>
              <a:rPr lang="en-US" altLang="zh-CN" dirty="0">
                <a:latin typeface="宋体" panose="02010600030101010101" pitchFamily="2" charset="-122"/>
                <a:ea typeface="宋体" panose="02010600030101010101" pitchFamily="2" charset="-122"/>
                <a:cs typeface="宋体" panose="02010600030101010101" pitchFamily="2" charset="-122"/>
              </a:rPr>
              <a:t>——</a:t>
            </a:r>
            <a:r>
              <a:rPr lang="zh-CN" altLang="en-US" dirty="0">
                <a:latin typeface="宋体" panose="02010600030101010101" pitchFamily="2" charset="-122"/>
                <a:ea typeface="宋体" panose="02010600030101010101" pitchFamily="2" charset="-122"/>
                <a:cs typeface="宋体" panose="02010600030101010101" pitchFamily="2" charset="-122"/>
              </a:rPr>
              <a:t>数据模型设计</a:t>
            </a:r>
            <a:endParaRPr lang="en-US" altLang="zh-CN" dirty="0">
              <a:latin typeface="宋体" panose="02010600030101010101" pitchFamily="2" charset="-122"/>
              <a:ea typeface="宋体" panose="02010600030101010101" pitchFamily="2" charset="-122"/>
              <a:cs typeface="宋体" panose="02010600030101010101" pitchFamily="2" charset="-122"/>
            </a:endParaRPr>
          </a:p>
          <a:p>
            <a:pPr marL="393065" lvl="1" indent="0">
              <a:buNone/>
            </a:pPr>
            <a:endParaRPr lang="zh-CN" altLang="en-US" dirty="0">
              <a:latin typeface="宋体" panose="02010600030101010101" pitchFamily="2" charset="-122"/>
              <a:ea typeface="宋体" panose="02010600030101010101" pitchFamily="2" charset="-122"/>
              <a:cs typeface="宋体" panose="02010600030101010101" pitchFamily="2" charset="-122"/>
            </a:endParaRPr>
          </a:p>
        </p:txBody>
      </p:sp>
      <p:sp>
        <p:nvSpPr>
          <p:cNvPr id="11266" name="标题 1"/>
          <p:cNvSpPr>
            <a:spLocks noGrp="1"/>
          </p:cNvSpPr>
          <p:nvPr>
            <p:ph type="title" idx="4294967295"/>
          </p:nvPr>
        </p:nvSpPr>
        <p:spPr>
          <a:xfrm>
            <a:off x="993422" y="929474"/>
            <a:ext cx="4470400"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sp>
        <p:nvSpPr>
          <p:cNvPr id="2" name="矩形 1"/>
          <p:cNvSpPr/>
          <p:nvPr/>
        </p:nvSpPr>
        <p:spPr>
          <a:xfrm>
            <a:off x="891823" y="2451547"/>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3" name="文本框 2"/>
          <p:cNvSpPr txBox="1"/>
          <p:nvPr/>
        </p:nvSpPr>
        <p:spPr>
          <a:xfrm>
            <a:off x="4311651" y="6411644"/>
            <a:ext cx="3804356" cy="368300"/>
          </a:xfrm>
          <a:prstGeom prst="rect">
            <a:avLst/>
          </a:prstGeom>
          <a:noFill/>
        </p:spPr>
        <p:txBody>
          <a:bodyPr wrap="square" rtlCol="0">
            <a:spAutoFit/>
          </a:bodyPr>
          <a:lstStyle/>
          <a:p>
            <a:pPr algn="ctr"/>
            <a:r>
              <a:rPr lang="zh-CN" altLang="en-US" dirty="0">
                <a:latin typeface="宋体" panose="02010600030101010101" pitchFamily="2" charset="-122"/>
                <a:ea typeface="宋体" panose="02010600030101010101" pitchFamily="2" charset="-122"/>
              </a:rPr>
              <a:t>系统设计类图</a:t>
            </a:r>
            <a:endParaRPr lang="zh-CN" altLang="en-US" dirty="0">
              <a:latin typeface="宋体" panose="02010600030101010101" pitchFamily="2" charset="-122"/>
              <a:ea typeface="宋体" panose="02010600030101010101" pitchFamily="2" charset="-122"/>
            </a:endParaRPr>
          </a:p>
        </p:txBody>
      </p:sp>
      <p:pic>
        <p:nvPicPr>
          <p:cNvPr id="7" name="图片 6"/>
          <p:cNvPicPr>
            <a:picLocks noChangeAspect="1"/>
          </p:cNvPicPr>
          <p:nvPr/>
        </p:nvPicPr>
        <p:blipFill>
          <a:blip r:embed="rId1"/>
          <a:stretch>
            <a:fillRect/>
          </a:stretch>
        </p:blipFill>
        <p:spPr>
          <a:xfrm>
            <a:off x="363855" y="451485"/>
            <a:ext cx="11607165" cy="5960745"/>
          </a:xfrm>
          <a:prstGeom prst="rect">
            <a:avLst/>
          </a:prstGeom>
        </p:spPr>
      </p:pic>
    </p:spTree>
  </p:cSld>
  <p:clrMapOvr>
    <a:masterClrMapping/>
  </p:clrMapOvr>
  <p:transition spd="slow"/>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6544310" y="4906645"/>
            <a:ext cx="4921250" cy="368300"/>
          </a:xfrm>
          <a:prstGeom prst="rect">
            <a:avLst/>
          </a:prstGeom>
          <a:noFill/>
        </p:spPr>
        <p:txBody>
          <a:bodyPr wrap="square" rtlCol="0">
            <a:spAutoFit/>
          </a:bodyPr>
          <a:lstStyle/>
          <a:p>
            <a:pPr algn="ctr"/>
            <a:r>
              <a:rPr lang="zh-CN" altLang="en-US" dirty="0">
                <a:latin typeface="宋体" panose="02010600030101010101" pitchFamily="2" charset="-122"/>
                <a:ea typeface="宋体" panose="02010600030101010101" pitchFamily="2" charset="-122"/>
              </a:rPr>
              <a:t>系统数据设计类图</a:t>
            </a:r>
            <a:endParaRPr lang="zh-CN" altLang="en-US" dirty="0">
              <a:latin typeface="宋体" panose="02010600030101010101" pitchFamily="2" charset="-122"/>
              <a:ea typeface="宋体" panose="02010600030101010101" pitchFamily="2" charset="-122"/>
            </a:endParaRPr>
          </a:p>
        </p:txBody>
      </p:sp>
      <p:pic>
        <p:nvPicPr>
          <p:cNvPr id="36" name="图片 36" descr="9a0bee6a8f6e5d2abfff5c284e7b29f"/>
          <p:cNvPicPr>
            <a:picLocks noChangeAspect="1"/>
          </p:cNvPicPr>
          <p:nvPr/>
        </p:nvPicPr>
        <p:blipFill>
          <a:blip r:embed="rId1"/>
          <a:stretch>
            <a:fillRect/>
          </a:stretch>
        </p:blipFill>
        <p:spPr>
          <a:xfrm>
            <a:off x="5553710" y="1751330"/>
            <a:ext cx="6316980" cy="3026410"/>
          </a:xfrm>
          <a:prstGeom prst="rect">
            <a:avLst/>
          </a:prstGeom>
        </p:spPr>
      </p:pic>
      <p:sp>
        <p:nvSpPr>
          <p:cNvPr id="8" name="标题 1"/>
          <p:cNvSpPr>
            <a:spLocks noGrp="1"/>
          </p:cNvSpPr>
          <p:nvPr>
            <p:ph type="title" idx="4294967295"/>
          </p:nvPr>
        </p:nvSpPr>
        <p:spPr>
          <a:xfrm>
            <a:off x="993422" y="929474"/>
            <a:ext cx="4470400" cy="535531"/>
          </a:xfrm>
        </p:spPr>
        <p:txBody>
          <a:bodyPr/>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sp>
        <p:nvSpPr>
          <p:cNvPr id="9" name="文本框 8"/>
          <p:cNvSpPr txBox="1"/>
          <p:nvPr/>
        </p:nvSpPr>
        <p:spPr>
          <a:xfrm>
            <a:off x="383540" y="1518285"/>
            <a:ext cx="5080000" cy="4934585"/>
          </a:xfrm>
          <a:prstGeom prst="rect">
            <a:avLst/>
          </a:prstGeom>
        </p:spPr>
        <p:txBody>
          <a:bodyPr>
            <a:noAutofit/>
          </a:bodyPr>
          <a:p>
            <a:pPr indent="304800" algn="just" defTabSz="266700" fontAlgn="auto">
              <a:lnSpc>
                <a:spcPct val="150000"/>
              </a:lnSpc>
              <a:spcBef>
                <a:spcPct val="0"/>
              </a:spcBef>
              <a:spcAft>
                <a:spcPct val="0"/>
              </a:spcAft>
            </a:pPr>
            <a:r>
              <a:rPr lang="zh-CN" altLang="en-US" sz="1600" dirty="0">
                <a:latin typeface="宋体" panose="02010600030101010101" pitchFamily="2" charset="-122"/>
                <a:ea typeface="宋体" panose="02010600030101010101" pitchFamily="2" charset="-122"/>
                <a:cs typeface="宋体" panose="02010600030101010101" pitchFamily="2" charset="-122"/>
              </a:rPr>
              <a:t>为了查找用户所需要药物，针对“用药小助手小程序”中的Medicine类，为其设计持久保存的数据库表“T_Medicine、”，该表有两个字段，分别记录药物的名称、说明书等信息。</a:t>
            </a:r>
            <a:endParaRPr lang="zh-CN" altLang="en-US" sz="1600" dirty="0">
              <a:latin typeface="宋体" panose="02010600030101010101" pitchFamily="2" charset="-122"/>
              <a:ea typeface="宋体" panose="02010600030101010101" pitchFamily="2" charset="-122"/>
              <a:cs typeface="宋体" panose="02010600030101010101" pitchFamily="2" charset="-122"/>
            </a:endParaRPr>
          </a:p>
          <a:p>
            <a:pPr indent="304800" algn="just" defTabSz="266700" fontAlgn="auto">
              <a:lnSpc>
                <a:spcPct val="150000"/>
              </a:lnSpc>
              <a:spcBef>
                <a:spcPct val="0"/>
              </a:spcBef>
              <a:spcAft>
                <a:spcPct val="0"/>
              </a:spcAft>
            </a:pPr>
            <a:r>
              <a:rPr lang="zh-CN" altLang="en-US" sz="1600" dirty="0">
                <a:latin typeface="宋体" panose="02010600030101010101" pitchFamily="2" charset="-122"/>
                <a:ea typeface="宋体" panose="02010600030101010101" pitchFamily="2" charset="-122"/>
                <a:cs typeface="宋体" panose="02010600030101010101" pitchFamily="2" charset="-122"/>
              </a:rPr>
              <a:t>数据设计类图：为了查找用户的用药时间，针对“用药小助手小程序”中的Calendarindex类，为其设计持久保存的数据库表“T_Calendarindex、”，该表有个三个字段，分别记录药物名称、用药次数、用药时间等信息。</a:t>
            </a:r>
            <a:endParaRPr lang="zh-CN" altLang="en-US" sz="1600" dirty="0">
              <a:latin typeface="宋体" panose="02010600030101010101" pitchFamily="2" charset="-122"/>
              <a:ea typeface="宋体" panose="02010600030101010101" pitchFamily="2" charset="-122"/>
              <a:cs typeface="宋体" panose="02010600030101010101" pitchFamily="2" charset="-122"/>
            </a:endParaRPr>
          </a:p>
          <a:p>
            <a:pPr indent="304800" algn="just" defTabSz="266700" fontAlgn="auto">
              <a:lnSpc>
                <a:spcPct val="150000"/>
              </a:lnSpc>
              <a:spcBef>
                <a:spcPct val="0"/>
              </a:spcBef>
              <a:spcAft>
                <a:spcPct val="0"/>
              </a:spcAft>
            </a:pPr>
            <a:r>
              <a:rPr lang="zh-CN" altLang="en-US" sz="1600" dirty="0">
                <a:latin typeface="宋体" panose="02010600030101010101" pitchFamily="2" charset="-122"/>
                <a:ea typeface="宋体" panose="02010600030101010101" pitchFamily="2" charset="-122"/>
                <a:cs typeface="宋体" panose="02010600030101010101" pitchFamily="2" charset="-122"/>
              </a:rPr>
              <a:t>为了开具用户所需要的处方，针对“用药小助手小程序”中的Medicine类，为其设计持久保存的数据库表“T_Prescription、”，该表有六个字段，分别记录药物的名称、用户的姓名、年龄、性别、体重、用药处方等信息。系统数据设计类图如右图所示。</a:t>
            </a:r>
            <a:endParaRPr lang="zh-CN" altLang="en-US" sz="1600" dirty="0">
              <a:latin typeface="宋体" panose="02010600030101010101" pitchFamily="2" charset="-122"/>
              <a:ea typeface="宋体" panose="02010600030101010101" pitchFamily="2" charset="-122"/>
              <a:cs typeface="宋体" panose="02010600030101010101" pitchFamily="2" charset="-122"/>
            </a:endParaRPr>
          </a:p>
        </p:txBody>
      </p:sp>
      <p:sp>
        <p:nvSpPr>
          <p:cNvPr id="2" name="文本框 1"/>
          <p:cNvSpPr txBox="1"/>
          <p:nvPr/>
        </p:nvSpPr>
        <p:spPr>
          <a:xfrm>
            <a:off x="383540" y="123825"/>
            <a:ext cx="6096000" cy="521970"/>
          </a:xfrm>
          <a:prstGeom prst="rect">
            <a:avLst/>
          </a:prstGeom>
          <a:noFill/>
        </p:spPr>
        <p:txBody>
          <a:bodyPr wrap="square" rtlCol="0" anchor="t">
            <a:spAutoFit/>
          </a:bodyPr>
          <a:p>
            <a:pPr marL="0" indent="0">
              <a:buNone/>
            </a:pPr>
            <a:r>
              <a:rPr lang="zh-CN" altLang="en-US" sz="2800" dirty="0">
                <a:latin typeface="宋体" panose="02010600030101010101" pitchFamily="2" charset="-122"/>
                <a:ea typeface="宋体" panose="02010600030101010101" pitchFamily="2" charset="-122"/>
                <a:cs typeface="宋体" panose="02010600030101010101" pitchFamily="2" charset="-122"/>
                <a:sym typeface="+mn-ea"/>
              </a:rPr>
              <a:t>类设计</a:t>
            </a:r>
            <a:r>
              <a:rPr lang="en-US" altLang="zh-CN" sz="2800" dirty="0">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dirty="0">
                <a:latin typeface="宋体" panose="02010600030101010101" pitchFamily="2" charset="-122"/>
                <a:ea typeface="宋体" panose="02010600030101010101" pitchFamily="2" charset="-122"/>
                <a:cs typeface="宋体" panose="02010600030101010101" pitchFamily="2" charset="-122"/>
                <a:sym typeface="+mn-ea"/>
              </a:rPr>
              <a:t>数据模型设计</a:t>
            </a:r>
            <a:endParaRPr lang="zh-CN" altLang="en-US" sz="2800" dirty="0">
              <a:latin typeface="宋体" panose="02010600030101010101" pitchFamily="2" charset="-122"/>
              <a:ea typeface="宋体" panose="02010600030101010101" pitchFamily="2" charset="-122"/>
              <a:cs typeface="宋体" panose="02010600030101010101" pitchFamily="2" charset="-122"/>
              <a:sym typeface="+mn-ea"/>
            </a:endParaRPr>
          </a:p>
        </p:txBody>
      </p:sp>
    </p:spTree>
  </p:cSld>
  <p:clrMapOvr>
    <a:masterClrMapping/>
  </p:clrMapOvr>
  <p:transition spd="slow"/>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470535" y="1724025"/>
            <a:ext cx="4880610" cy="4663440"/>
          </a:xfrm>
        </p:spPr>
        <p:txBody>
          <a:bodyPr wrap="square">
            <a:noAutofit/>
          </a:bodyPr>
          <a:lstStyle/>
          <a:p>
            <a:pPr marL="0" indent="457200" fontAlgn="auto">
              <a:lnSpc>
                <a:spcPct val="150000"/>
              </a:lnSpc>
              <a:buNone/>
            </a:pPr>
            <a:r>
              <a:rPr lang="zh-CN" altLang="en-US" sz="1800" dirty="0">
                <a:latin typeface="宋体" panose="02010600030101010101" pitchFamily="2" charset="-122"/>
                <a:ea typeface="宋体" panose="02010600030101010101" pitchFamily="2" charset="-122"/>
                <a:cs typeface="宋体" panose="02010600030101010101" pitchFamily="2" charset="-122"/>
              </a:rPr>
              <a:t>“用药小助手小程序”采用分布式部署的方式，其中“用药小助手小程序”子系统部署在前端基于Android 操作系统的智能手机上；“用药小助手小程序”子系统部署在后端基于Windows 操作系统的计算节点上，它通后端数据库还部署了MySQL 数据库管理系统，以保存系统中的用户用药处方、提醒设置。前后端软件之间通过网络进行连接，从而实现交互和通讯。</a:t>
            </a:r>
            <a:endParaRPr lang="zh-CN" altLang="en-US" sz="1800" dirty="0">
              <a:latin typeface="宋体" panose="02010600030101010101" pitchFamily="2" charset="-122"/>
              <a:ea typeface="宋体" panose="02010600030101010101" pitchFamily="2" charset="-122"/>
              <a:cs typeface="宋体" panose="02010600030101010101" pitchFamily="2" charset="-122"/>
            </a:endParaRPr>
          </a:p>
          <a:p>
            <a:pPr marL="0" indent="457200" fontAlgn="auto">
              <a:lnSpc>
                <a:spcPct val="150000"/>
              </a:lnSpc>
              <a:buNone/>
            </a:pPr>
            <a:r>
              <a:rPr lang="zh-CN" altLang="en-US" sz="1800" dirty="0">
                <a:latin typeface="宋体" panose="02010600030101010101" pitchFamily="2" charset="-122"/>
                <a:ea typeface="宋体" panose="02010600030101010101" pitchFamily="2" charset="-122"/>
                <a:cs typeface="宋体" panose="02010600030101010101" pitchFamily="2" charset="-122"/>
              </a:rPr>
              <a:t>用药小助手小程序的部署图见右图所示。</a:t>
            </a:r>
            <a:endParaRPr lang="zh-CN" altLang="en-US" sz="1800" dirty="0">
              <a:latin typeface="宋体" panose="02010600030101010101" pitchFamily="2" charset="-122"/>
              <a:ea typeface="宋体" panose="02010600030101010101" pitchFamily="2" charset="-122"/>
              <a:cs typeface="宋体" panose="02010600030101010101" pitchFamily="2" charset="-122"/>
            </a:endParaRPr>
          </a:p>
        </p:txBody>
      </p:sp>
      <p:sp>
        <p:nvSpPr>
          <p:cNvPr id="11266" name="标题 1"/>
          <p:cNvSpPr>
            <a:spLocks noGrp="1"/>
          </p:cNvSpPr>
          <p:nvPr>
            <p:ph type="title" idx="4294967295"/>
          </p:nvPr>
        </p:nvSpPr>
        <p:spPr>
          <a:xfrm>
            <a:off x="993422" y="940763"/>
            <a:ext cx="4492978"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pic>
        <p:nvPicPr>
          <p:cNvPr id="46" name="图片 46" descr="截屏2024-10-16 23.24.33"/>
          <p:cNvPicPr>
            <a:picLocks noChangeAspect="1"/>
          </p:cNvPicPr>
          <p:nvPr/>
        </p:nvPicPr>
        <p:blipFill>
          <a:blip r:embed="rId1"/>
          <a:stretch>
            <a:fillRect/>
          </a:stretch>
        </p:blipFill>
        <p:spPr>
          <a:xfrm>
            <a:off x="5351145" y="1637665"/>
            <a:ext cx="6759575" cy="3766820"/>
          </a:xfrm>
          <a:prstGeom prst="rect">
            <a:avLst/>
          </a:prstGeom>
        </p:spPr>
      </p:pic>
      <p:sp>
        <p:nvSpPr>
          <p:cNvPr id="2" name="文本框 1"/>
          <p:cNvSpPr txBox="1"/>
          <p:nvPr/>
        </p:nvSpPr>
        <p:spPr>
          <a:xfrm>
            <a:off x="6407150" y="5381625"/>
            <a:ext cx="6096000" cy="398780"/>
          </a:xfrm>
          <a:prstGeom prst="rect">
            <a:avLst/>
          </a:prstGeom>
          <a:noFill/>
        </p:spPr>
        <p:txBody>
          <a:bodyPr wrap="square" rtlCol="0" anchor="t">
            <a:spAutoFit/>
          </a:bodyPr>
          <a:p>
            <a:r>
              <a:rPr lang="zh-CN" altLang="en-US" sz="2000" dirty="0">
                <a:latin typeface="宋体" panose="02010600030101010101" pitchFamily="2" charset="-122"/>
                <a:ea typeface="宋体" panose="02010600030101010101" pitchFamily="2" charset="-122"/>
                <a:sym typeface="+mn-ea"/>
              </a:rPr>
              <a:t>用药小助手小程序的部署图</a:t>
            </a:r>
            <a:endParaRPr lang="zh-CN" altLang="en-US" sz="2000" dirty="0">
              <a:latin typeface="宋体" panose="02010600030101010101" pitchFamily="2" charset="-122"/>
              <a:ea typeface="宋体" panose="02010600030101010101" pitchFamily="2" charset="-122"/>
              <a:sym typeface="+mn-ea"/>
            </a:endParaRPr>
          </a:p>
        </p:txBody>
      </p:sp>
      <p:sp>
        <p:nvSpPr>
          <p:cNvPr id="3" name="文本框 2"/>
          <p:cNvSpPr txBox="1"/>
          <p:nvPr/>
        </p:nvSpPr>
        <p:spPr>
          <a:xfrm>
            <a:off x="384810" y="113030"/>
            <a:ext cx="6096000" cy="521970"/>
          </a:xfrm>
          <a:prstGeom prst="rect">
            <a:avLst/>
          </a:prstGeom>
          <a:noFill/>
        </p:spPr>
        <p:txBody>
          <a:bodyPr wrap="square" rtlCol="0" anchor="t">
            <a:spAutoFit/>
          </a:bodyPr>
          <a:p>
            <a:pPr marL="0" indent="0">
              <a:buNone/>
            </a:pPr>
            <a:r>
              <a:rPr lang="zh-CN" altLang="en-US" sz="2800" dirty="0">
                <a:latin typeface="宋体" panose="02010600030101010101" pitchFamily="2" charset="-122"/>
                <a:ea typeface="宋体" panose="02010600030101010101" pitchFamily="2" charset="-122"/>
                <a:cs typeface="宋体" panose="02010600030101010101" pitchFamily="2" charset="-122"/>
                <a:sym typeface="+mn-ea"/>
              </a:rPr>
              <a:t>类设计</a:t>
            </a:r>
            <a:r>
              <a:rPr lang="en-US" altLang="zh-CN" sz="2800" dirty="0">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dirty="0">
                <a:latin typeface="宋体" panose="02010600030101010101" pitchFamily="2" charset="-122"/>
                <a:ea typeface="宋体" panose="02010600030101010101" pitchFamily="2" charset="-122"/>
                <a:cs typeface="宋体" panose="02010600030101010101" pitchFamily="2" charset="-122"/>
                <a:sym typeface="+mn-ea"/>
              </a:rPr>
              <a:t>部署</a:t>
            </a:r>
            <a:r>
              <a:rPr lang="zh-CN" altLang="en-US" sz="2800" dirty="0">
                <a:latin typeface="宋体" panose="02010600030101010101" pitchFamily="2" charset="-122"/>
                <a:ea typeface="宋体" panose="02010600030101010101" pitchFamily="2" charset="-122"/>
                <a:cs typeface="宋体" panose="02010600030101010101" pitchFamily="2" charset="-122"/>
                <a:sym typeface="+mn-ea"/>
              </a:rPr>
              <a:t>设计</a:t>
            </a:r>
            <a:endParaRPr lang="zh-CN" altLang="en-US" sz="2800" dirty="0">
              <a:latin typeface="宋体" panose="02010600030101010101" pitchFamily="2" charset="-122"/>
              <a:ea typeface="宋体" panose="02010600030101010101" pitchFamily="2" charset="-122"/>
              <a:cs typeface="宋体" panose="02010600030101010101" pitchFamily="2" charset="-122"/>
              <a:sym typeface="+mn-ea"/>
            </a:endParaRPr>
          </a:p>
        </p:txBody>
      </p:sp>
    </p:spTree>
  </p:cSld>
  <p:clrMapOvr>
    <a:masterClrMapping/>
  </p:clrMapOvr>
  <p:transition spd="slow"/>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286173" y="3733751"/>
            <a:ext cx="6559113" cy="1446550"/>
          </a:xfrm>
          <a:prstGeom prst="rect">
            <a:avLst/>
          </a:prstGeom>
          <a:noFill/>
        </p:spPr>
        <p:txBody>
          <a:bodyPr wrap="square">
            <a:spAutoFit/>
          </a:bodyPr>
          <a:lstStyle/>
          <a:p>
            <a:pPr algn="ctr"/>
            <a:r>
              <a:rPr lang="zh-CN" altLang="en-US" sz="4400" b="1" dirty="0">
                <a:solidFill>
                  <a:schemeClr val="bg1"/>
                </a:solidFill>
              </a:rPr>
              <a:t>代码编写与测试</a:t>
            </a:r>
            <a:endParaRPr lang="zh-CN" altLang="en-US" sz="4400" b="1" dirty="0">
              <a:solidFill>
                <a:schemeClr val="bg1"/>
              </a:solidFill>
            </a:endParaRPr>
          </a:p>
          <a:p>
            <a:endParaRPr lang="zh-CN" altLang="en-US" sz="4400" b="1" dirty="0">
              <a:solidFill>
                <a:schemeClr val="bg1"/>
              </a:solidFill>
            </a:endParaRPr>
          </a:p>
        </p:txBody>
      </p:sp>
      <p:sp>
        <p:nvSpPr>
          <p:cNvPr id="16" name="文本框 15"/>
          <p:cNvSpPr txBox="1"/>
          <p:nvPr/>
        </p:nvSpPr>
        <p:spPr>
          <a:xfrm>
            <a:off x="8779507" y="1939266"/>
            <a:ext cx="1857274" cy="1569660"/>
          </a:xfrm>
          <a:prstGeom prst="rect">
            <a:avLst/>
          </a:prstGeom>
          <a:noFill/>
        </p:spPr>
        <p:txBody>
          <a:bodyPr wrap="square" rtlCol="0">
            <a:spAutoFit/>
          </a:bodyPr>
          <a:lstStyle/>
          <a:p>
            <a:r>
              <a:rPr lang="en-US" altLang="zh-CN" sz="9600" dirty="0">
                <a:gradFill>
                  <a:gsLst>
                    <a:gs pos="100000">
                      <a:schemeClr val="accent1"/>
                    </a:gs>
                    <a:gs pos="0">
                      <a:schemeClr val="accent1">
                        <a:lumMod val="75000"/>
                      </a:schemeClr>
                    </a:gs>
                  </a:gsLst>
                  <a:lin ang="0" scaled="1"/>
                </a:gradFill>
                <a:latin typeface="+mj-lt"/>
              </a:rPr>
              <a:t>04</a:t>
            </a:r>
            <a:endParaRPr lang="zh-CN" altLang="en-US" sz="9600" dirty="0">
              <a:gradFill>
                <a:gsLst>
                  <a:gs pos="100000">
                    <a:schemeClr val="accent1"/>
                  </a:gs>
                  <a:gs pos="0">
                    <a:schemeClr val="accent1">
                      <a:lumMod val="75000"/>
                    </a:schemeClr>
                  </a:gs>
                </a:gsLst>
                <a:lin ang="0" scaled="1"/>
              </a:gradFill>
              <a:latin typeface="+mj-l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标题 1"/>
          <p:cNvSpPr>
            <a:spLocks noGrp="1"/>
          </p:cNvSpPr>
          <p:nvPr>
            <p:ph type="title" idx="4294967295"/>
          </p:nvPr>
        </p:nvSpPr>
        <p:spPr>
          <a:xfrm>
            <a:off x="982133" y="929474"/>
            <a:ext cx="2788356" cy="535531"/>
          </a:xfrm>
        </p:spPr>
        <p:txBody>
          <a:bodyPr/>
          <a:lstStyle/>
          <a:p>
            <a:r>
              <a:rPr lang="zh-CN" altLang="en-US" sz="3200" b="1" dirty="0">
                <a:solidFill>
                  <a:srgbClr val="1057CE"/>
                </a:solidFill>
                <a:latin typeface="+mn-ea"/>
                <a:ea typeface="+mn-ea"/>
              </a:rPr>
              <a:t>代码编写</a:t>
            </a:r>
            <a:endParaRPr lang="zh-CN" altLang="en-US" sz="3200" b="1" dirty="0">
              <a:solidFill>
                <a:srgbClr val="1057CE"/>
              </a:solidFill>
              <a:latin typeface="+mn-ea"/>
              <a:ea typeface="+mn-ea"/>
            </a:endParaRPr>
          </a:p>
        </p:txBody>
      </p:sp>
      <p:pic>
        <p:nvPicPr>
          <p:cNvPr id="2" name="图片 1"/>
          <p:cNvPicPr>
            <a:picLocks noChangeAspect="1"/>
          </p:cNvPicPr>
          <p:nvPr/>
        </p:nvPicPr>
        <p:blipFill>
          <a:blip r:embed="rId1"/>
          <a:stretch>
            <a:fillRect/>
          </a:stretch>
        </p:blipFill>
        <p:spPr>
          <a:xfrm>
            <a:off x="839470" y="1464945"/>
            <a:ext cx="3638550" cy="4810125"/>
          </a:xfrm>
          <a:prstGeom prst="rect">
            <a:avLst/>
          </a:prstGeom>
        </p:spPr>
      </p:pic>
      <p:sp>
        <p:nvSpPr>
          <p:cNvPr id="3" name="文本框 2"/>
          <p:cNvSpPr txBox="1"/>
          <p:nvPr/>
        </p:nvSpPr>
        <p:spPr>
          <a:xfrm>
            <a:off x="5148580" y="1395095"/>
            <a:ext cx="6491605" cy="4523105"/>
          </a:xfrm>
          <a:prstGeom prst="rect">
            <a:avLst/>
          </a:prstGeom>
          <a:noFill/>
        </p:spPr>
        <p:txBody>
          <a:bodyPr wrap="square" rtlCol="0">
            <a:spAutoFit/>
          </a:bodyPr>
          <a:p>
            <a:pPr indent="457200"/>
            <a:r>
              <a:rPr lang="zh-CN" altLang="en-US">
                <a:latin typeface="宋体" panose="02010600030101010101" pitchFamily="2" charset="-122"/>
                <a:ea typeface="宋体" panose="02010600030101010101" pitchFamily="2" charset="-122"/>
                <a:cs typeface="宋体" panose="02010600030101010101" pitchFamily="2" charset="-122"/>
              </a:rPr>
              <a:t>采用了分层架构，将不同的功能模块分离到不同的包中，实现了高内聚低耦合，让每个层次都有明确的职责，层次之间的耦合度较低，便于维护和扩展。并且可维护性高，当需要修改某个功能时，可以只关注相应的层次，而不会影响其他层次。而且可扩展性强，可以方便地添加新的层次或修改现有层次，以满足不断变化的需求。</a:t>
            </a:r>
            <a:endParaRPr lang="zh-CN" altLang="en-US">
              <a:latin typeface="宋体" panose="02010600030101010101" pitchFamily="2" charset="-122"/>
              <a:ea typeface="宋体" panose="02010600030101010101" pitchFamily="2" charset="-122"/>
              <a:cs typeface="宋体" panose="02010600030101010101" pitchFamily="2" charset="-122"/>
            </a:endParaRPr>
          </a:p>
          <a:p>
            <a:pPr indent="457200"/>
            <a:r>
              <a:rPr lang="zh-CN" altLang="en-US">
                <a:latin typeface="宋体" panose="02010600030101010101" pitchFamily="2" charset="-122"/>
                <a:ea typeface="宋体" panose="02010600030101010101" pitchFamily="2" charset="-122"/>
                <a:cs typeface="宋体" panose="02010600030101010101" pitchFamily="2" charset="-122"/>
              </a:rPr>
              <a:t>具体模块分析</a:t>
            </a:r>
            <a:endParaRPr lang="zh-CN" altLang="en-US">
              <a:latin typeface="宋体" panose="02010600030101010101" pitchFamily="2" charset="-122"/>
              <a:ea typeface="宋体" panose="02010600030101010101" pitchFamily="2" charset="-122"/>
              <a:cs typeface="宋体" panose="02010600030101010101" pitchFamily="2" charset="-122"/>
            </a:endParaRPr>
          </a:p>
          <a:p>
            <a:pPr indent="457200"/>
            <a:r>
              <a:rPr lang="zh-CN" altLang="en-US">
                <a:latin typeface="宋体" panose="02010600030101010101" pitchFamily="2" charset="-122"/>
                <a:ea typeface="宋体" panose="02010600030101010101" pitchFamily="2" charset="-122"/>
                <a:cs typeface="宋体" panose="02010600030101010101" pitchFamily="2" charset="-122"/>
              </a:rPr>
              <a:t>Controller包：</a:t>
            </a:r>
            <a:endParaRPr lang="zh-CN" altLang="en-US">
              <a:latin typeface="宋体" panose="02010600030101010101" pitchFamily="2" charset="-122"/>
              <a:ea typeface="宋体" panose="02010600030101010101" pitchFamily="2" charset="-122"/>
              <a:cs typeface="宋体" panose="02010600030101010101" pitchFamily="2" charset="-122"/>
            </a:endParaRPr>
          </a:p>
          <a:p>
            <a:pPr indent="457200"/>
            <a:r>
              <a:rPr lang="zh-CN" altLang="en-US">
                <a:latin typeface="宋体" panose="02010600030101010101" pitchFamily="2" charset="-122"/>
                <a:ea typeface="宋体" panose="02010600030101010101" pitchFamily="2" charset="-122"/>
                <a:cs typeface="宋体" panose="02010600030101010101" pitchFamily="2" charset="-122"/>
              </a:rPr>
              <a:t>DieaseController：用于处理与疾病相关的请求，如查询疾病信息、添加新的疾病等。</a:t>
            </a:r>
            <a:endParaRPr lang="zh-CN" altLang="en-US">
              <a:latin typeface="宋体" panose="02010600030101010101" pitchFamily="2" charset="-122"/>
              <a:ea typeface="宋体" panose="02010600030101010101" pitchFamily="2" charset="-122"/>
              <a:cs typeface="宋体" panose="02010600030101010101" pitchFamily="2" charset="-122"/>
            </a:endParaRPr>
          </a:p>
          <a:p>
            <a:pPr indent="457200"/>
            <a:r>
              <a:rPr lang="zh-CN" altLang="en-US">
                <a:latin typeface="宋体" panose="02010600030101010101" pitchFamily="2" charset="-122"/>
                <a:ea typeface="宋体" panose="02010600030101010101" pitchFamily="2" charset="-122"/>
                <a:cs typeface="宋体" panose="02010600030101010101" pitchFamily="2" charset="-122"/>
              </a:rPr>
              <a:t>MedicineController：负责处理与药品相关的请求，如药品的查询、更新等操作。</a:t>
            </a:r>
            <a:endParaRPr lang="zh-CN" altLang="en-US">
              <a:latin typeface="宋体" panose="02010600030101010101" pitchFamily="2" charset="-122"/>
              <a:ea typeface="宋体" panose="02010600030101010101" pitchFamily="2" charset="-122"/>
              <a:cs typeface="宋体" panose="02010600030101010101" pitchFamily="2" charset="-122"/>
            </a:endParaRPr>
          </a:p>
          <a:p>
            <a:pPr indent="457200"/>
            <a:r>
              <a:rPr lang="zh-CN" altLang="en-US">
                <a:latin typeface="宋体" panose="02010600030101010101" pitchFamily="2" charset="-122"/>
                <a:ea typeface="宋体" panose="02010600030101010101" pitchFamily="2" charset="-122"/>
                <a:cs typeface="宋体" panose="02010600030101010101" pitchFamily="2" charset="-122"/>
              </a:rPr>
              <a:t>PresciptionController：用于处方相关的业务逻辑，如创建处方、查看处方详情等。</a:t>
            </a:r>
            <a:endParaRPr lang="zh-CN" altLang="en-US">
              <a:latin typeface="宋体" panose="02010600030101010101" pitchFamily="2" charset="-122"/>
              <a:ea typeface="宋体" panose="02010600030101010101" pitchFamily="2" charset="-122"/>
              <a:cs typeface="宋体" panose="02010600030101010101" pitchFamily="2" charset="-122"/>
            </a:endParaRPr>
          </a:p>
          <a:p>
            <a:pPr indent="457200"/>
            <a:r>
              <a:rPr lang="zh-CN" altLang="en-US">
                <a:latin typeface="宋体" panose="02010600030101010101" pitchFamily="2" charset="-122"/>
                <a:ea typeface="宋体" panose="02010600030101010101" pitchFamily="2" charset="-122"/>
                <a:cs typeface="宋体" panose="02010600030101010101" pitchFamily="2" charset="-122"/>
              </a:rPr>
              <a:t>TimeController：处理与时间相关的业务，如设置提醒，删除提醒等。</a:t>
            </a:r>
            <a:endParaRPr lang="zh-CN" altLang="en-US">
              <a:latin typeface="宋体" panose="02010600030101010101" pitchFamily="2" charset="-122"/>
              <a:ea typeface="宋体" panose="02010600030101010101" pitchFamily="2" charset="-122"/>
              <a:cs typeface="宋体" panose="02010600030101010101" pitchFamily="2" charset="-122"/>
            </a:endParaRPr>
          </a:p>
        </p:txBody>
      </p:sp>
      <p:sp>
        <p:nvSpPr>
          <p:cNvPr id="5" name="文本框 4"/>
          <p:cNvSpPr txBox="1"/>
          <p:nvPr/>
        </p:nvSpPr>
        <p:spPr>
          <a:xfrm>
            <a:off x="1344295" y="6275070"/>
            <a:ext cx="6096000" cy="645160"/>
          </a:xfrm>
          <a:prstGeom prst="rect">
            <a:avLst/>
          </a:prstGeom>
          <a:noFill/>
        </p:spPr>
        <p:txBody>
          <a:bodyPr wrap="square" rtlCol="0" anchor="t">
            <a:spAutoFit/>
          </a:bodyPr>
          <a:p>
            <a:pPr marL="0" indent="0">
              <a:buNone/>
            </a:pPr>
            <a:r>
              <a:rPr lang="zh-CN" altLang="en-US" dirty="0">
                <a:sym typeface="+mn-ea"/>
              </a:rPr>
              <a:t>代码组织结构图</a:t>
            </a:r>
            <a:endParaRPr lang="zh-CN" altLang="en-US" dirty="0">
              <a:solidFill>
                <a:schemeClr val="tx1"/>
              </a:solidFill>
            </a:endParaRPr>
          </a:p>
          <a:p>
            <a:pPr marL="0" indent="0">
              <a:buNone/>
            </a:pPr>
            <a:endParaRPr lang="zh-CN" altLang="en-US" dirty="0">
              <a:solidFill>
                <a:schemeClr val="tx1"/>
              </a:solidFill>
            </a:endParaRPr>
          </a:p>
        </p:txBody>
      </p:sp>
    </p:spTree>
  </p:cSld>
  <p:clrMapOvr>
    <a:masterClrMapping/>
  </p:clrMapOvr>
  <p:transition spd="slow"/>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924983" y="1553281"/>
            <a:ext cx="9810045" cy="993775"/>
          </a:xfrm>
        </p:spPr>
        <p:txBody>
          <a:bodyPr/>
          <a:lstStyle/>
          <a:p>
            <a:pPr marL="0" indent="0">
              <a:buNone/>
            </a:pPr>
            <a:endParaRPr lang="zh-CN" altLang="en-US" dirty="0">
              <a:solidFill>
                <a:schemeClr val="tx1"/>
              </a:solidFill>
            </a:endParaRPr>
          </a:p>
          <a:p>
            <a:pPr marL="0" indent="0">
              <a:buNone/>
            </a:pPr>
            <a:endParaRPr lang="en-US" altLang="zh-CN" dirty="0">
              <a:solidFill>
                <a:schemeClr val="tx1"/>
              </a:solidFill>
            </a:endParaRPr>
          </a:p>
        </p:txBody>
      </p:sp>
      <p:sp>
        <p:nvSpPr>
          <p:cNvPr id="15362" name="标题 1"/>
          <p:cNvSpPr>
            <a:spLocks noGrp="1"/>
          </p:cNvSpPr>
          <p:nvPr>
            <p:ph type="title" idx="4294967295"/>
          </p:nvPr>
        </p:nvSpPr>
        <p:spPr>
          <a:xfrm>
            <a:off x="982133" y="929474"/>
            <a:ext cx="2788356" cy="535531"/>
          </a:xfrm>
        </p:spPr>
        <p:txBody>
          <a:bodyPr/>
          <a:lstStyle/>
          <a:p>
            <a:r>
              <a:rPr lang="zh-CN" altLang="en-US" sz="3200" b="1" dirty="0">
                <a:solidFill>
                  <a:srgbClr val="1057CE"/>
                </a:solidFill>
                <a:latin typeface="+mn-ea"/>
                <a:ea typeface="+mn-ea"/>
              </a:rPr>
              <a:t>代码编写</a:t>
            </a:r>
            <a:endParaRPr lang="zh-CN" altLang="en-US" sz="3200" b="1" dirty="0">
              <a:solidFill>
                <a:srgbClr val="1057CE"/>
              </a:solidFill>
              <a:latin typeface="+mn-ea"/>
              <a:ea typeface="+mn-ea"/>
            </a:endParaRPr>
          </a:p>
        </p:txBody>
      </p:sp>
      <p:pic>
        <p:nvPicPr>
          <p:cNvPr id="2" name="图片 1"/>
          <p:cNvPicPr>
            <a:picLocks noChangeAspect="1"/>
          </p:cNvPicPr>
          <p:nvPr/>
        </p:nvPicPr>
        <p:blipFill>
          <a:blip r:embed="rId1"/>
          <a:stretch>
            <a:fillRect/>
          </a:stretch>
        </p:blipFill>
        <p:spPr>
          <a:xfrm>
            <a:off x="752475" y="1553210"/>
            <a:ext cx="3638550" cy="4810125"/>
          </a:xfrm>
          <a:prstGeom prst="rect">
            <a:avLst/>
          </a:prstGeom>
        </p:spPr>
      </p:pic>
      <p:sp>
        <p:nvSpPr>
          <p:cNvPr id="3" name="文本框 2"/>
          <p:cNvSpPr txBox="1"/>
          <p:nvPr/>
        </p:nvSpPr>
        <p:spPr>
          <a:xfrm>
            <a:off x="4710430" y="1322070"/>
            <a:ext cx="6491605" cy="5220335"/>
          </a:xfrm>
          <a:prstGeom prst="rect">
            <a:avLst/>
          </a:prstGeom>
          <a:noFill/>
        </p:spPr>
        <p:txBody>
          <a:bodyPr wrap="square" rtlCol="0">
            <a:noAutofit/>
          </a:bodyPr>
          <a:p>
            <a:pPr indent="457200"/>
            <a:r>
              <a:rPr lang="zh-CN" altLang="en-US">
                <a:latin typeface="宋体" panose="02010600030101010101" pitchFamily="2" charset="-122"/>
                <a:ea typeface="宋体" panose="02010600030101010101" pitchFamily="2" charset="-122"/>
                <a:cs typeface="宋体" panose="02010600030101010101" pitchFamily="2" charset="-122"/>
              </a:rPr>
              <a:t>entity包：</a:t>
            </a:r>
            <a:endParaRPr lang="zh-CN" altLang="en-US">
              <a:latin typeface="宋体" panose="02010600030101010101" pitchFamily="2" charset="-122"/>
              <a:ea typeface="宋体" panose="02010600030101010101" pitchFamily="2" charset="-122"/>
              <a:cs typeface="宋体" panose="02010600030101010101" pitchFamily="2" charset="-122"/>
            </a:endParaRPr>
          </a:p>
          <a:p>
            <a:pPr indent="457200"/>
            <a:r>
              <a:rPr lang="zh-CN" altLang="en-US">
                <a:latin typeface="宋体" panose="02010600030101010101" pitchFamily="2" charset="-122"/>
                <a:ea typeface="宋体" panose="02010600030101010101" pitchFamily="2" charset="-122"/>
                <a:cs typeface="宋体" panose="02010600030101010101" pitchFamily="2" charset="-122"/>
              </a:rPr>
              <a:t>Diease：表示疾病实体类，定义了疾病的属性和方法。</a:t>
            </a:r>
            <a:endParaRPr lang="zh-CN" altLang="en-US">
              <a:latin typeface="宋体" panose="02010600030101010101" pitchFamily="2" charset="-122"/>
              <a:ea typeface="宋体" panose="02010600030101010101" pitchFamily="2" charset="-122"/>
              <a:cs typeface="宋体" panose="02010600030101010101" pitchFamily="2" charset="-122"/>
            </a:endParaRPr>
          </a:p>
          <a:p>
            <a:pPr indent="457200"/>
            <a:r>
              <a:rPr lang="zh-CN" altLang="en-US">
                <a:latin typeface="宋体" panose="02010600030101010101" pitchFamily="2" charset="-122"/>
                <a:ea typeface="宋体" panose="02010600030101010101" pitchFamily="2" charset="-122"/>
                <a:cs typeface="宋体" panose="02010600030101010101" pitchFamily="2" charset="-122"/>
              </a:rPr>
              <a:t>Medicine：药品实体类，包含药品的各种属性。</a:t>
            </a:r>
            <a:endParaRPr lang="zh-CN" altLang="en-US">
              <a:latin typeface="宋体" panose="02010600030101010101" pitchFamily="2" charset="-122"/>
              <a:ea typeface="宋体" panose="02010600030101010101" pitchFamily="2" charset="-122"/>
              <a:cs typeface="宋体" panose="02010600030101010101" pitchFamily="2" charset="-122"/>
            </a:endParaRPr>
          </a:p>
          <a:p>
            <a:pPr indent="457200"/>
            <a:r>
              <a:rPr lang="zh-CN" altLang="en-US">
                <a:latin typeface="宋体" panose="02010600030101010101" pitchFamily="2" charset="-122"/>
                <a:ea typeface="宋体" panose="02010600030101010101" pitchFamily="2" charset="-122"/>
                <a:cs typeface="宋体" panose="02010600030101010101" pitchFamily="2" charset="-122"/>
              </a:rPr>
              <a:t>Prescription：处方实体类，描述处方的结构。</a:t>
            </a:r>
            <a:endParaRPr lang="zh-CN" altLang="en-US">
              <a:latin typeface="宋体" panose="02010600030101010101" pitchFamily="2" charset="-122"/>
              <a:ea typeface="宋体" panose="02010600030101010101" pitchFamily="2" charset="-122"/>
              <a:cs typeface="宋体" panose="02010600030101010101" pitchFamily="2" charset="-122"/>
            </a:endParaRPr>
          </a:p>
          <a:p>
            <a:pPr indent="457200"/>
            <a:r>
              <a:rPr lang="zh-CN" altLang="en-US">
                <a:latin typeface="宋体" panose="02010600030101010101" pitchFamily="2" charset="-122"/>
                <a:ea typeface="宋体" panose="02010600030101010101" pitchFamily="2" charset="-122"/>
                <a:cs typeface="宋体" panose="02010600030101010101" pitchFamily="2" charset="-122"/>
              </a:rPr>
              <a:t>PrescriptionDto：处方的数据传输对象，包含了用户的个人信息。用于在不同层之间传递处方数据，通常会对处方实体进行一些调整以适应特定的业务需求。</a:t>
            </a:r>
            <a:endParaRPr lang="zh-CN" altLang="en-US">
              <a:latin typeface="宋体" panose="02010600030101010101" pitchFamily="2" charset="-122"/>
              <a:ea typeface="宋体" panose="02010600030101010101" pitchFamily="2" charset="-122"/>
              <a:cs typeface="宋体" panose="02010600030101010101" pitchFamily="2" charset="-122"/>
            </a:endParaRPr>
          </a:p>
          <a:p>
            <a:pPr indent="457200"/>
            <a:r>
              <a:rPr lang="zh-CN" altLang="en-US">
                <a:latin typeface="宋体" panose="02010600030101010101" pitchFamily="2" charset="-122"/>
                <a:ea typeface="宋体" panose="02010600030101010101" pitchFamily="2" charset="-122"/>
                <a:cs typeface="宋体" panose="02010600030101010101" pitchFamily="2" charset="-122"/>
              </a:rPr>
              <a:t>Time：与时间相关的实体，表示时间的相关信息。</a:t>
            </a:r>
            <a:endParaRPr lang="zh-CN" altLang="en-US">
              <a:latin typeface="宋体" panose="02010600030101010101" pitchFamily="2" charset="-122"/>
              <a:ea typeface="宋体" panose="02010600030101010101" pitchFamily="2" charset="-122"/>
              <a:cs typeface="宋体" panose="02010600030101010101" pitchFamily="2" charset="-122"/>
            </a:endParaRPr>
          </a:p>
          <a:p>
            <a:pPr indent="457200"/>
            <a:r>
              <a:rPr lang="zh-CN" altLang="en-US">
                <a:latin typeface="宋体" panose="02010600030101010101" pitchFamily="2" charset="-122"/>
                <a:ea typeface="宋体" panose="02010600030101010101" pitchFamily="2" charset="-122"/>
                <a:cs typeface="宋体" panose="02010600030101010101" pitchFamily="2" charset="-122"/>
              </a:rPr>
              <a:t>mapper包：</a:t>
            </a:r>
            <a:endParaRPr lang="zh-CN" altLang="en-US">
              <a:latin typeface="宋体" panose="02010600030101010101" pitchFamily="2" charset="-122"/>
              <a:ea typeface="宋体" panose="02010600030101010101" pitchFamily="2" charset="-122"/>
              <a:cs typeface="宋体" panose="02010600030101010101" pitchFamily="2" charset="-122"/>
            </a:endParaRPr>
          </a:p>
          <a:p>
            <a:pPr indent="457200"/>
            <a:r>
              <a:rPr lang="zh-CN" altLang="en-US">
                <a:latin typeface="宋体" panose="02010600030101010101" pitchFamily="2" charset="-122"/>
                <a:ea typeface="宋体" panose="02010600030101010101" pitchFamily="2" charset="-122"/>
                <a:cs typeface="宋体" panose="02010600030101010101" pitchFamily="2" charset="-122"/>
              </a:rPr>
              <a:t>DieaseMapper：用于将数据库中的数据映射到Diease实体类，或者将Diease实体类的数据映射到数据库操作语句，通过DieaseMapper接口实现。</a:t>
            </a:r>
            <a:endParaRPr lang="zh-CN" altLang="en-US">
              <a:latin typeface="宋体" panose="02010600030101010101" pitchFamily="2" charset="-122"/>
              <a:ea typeface="宋体" panose="02010600030101010101" pitchFamily="2" charset="-122"/>
              <a:cs typeface="宋体" panose="02010600030101010101" pitchFamily="2" charset="-122"/>
            </a:endParaRPr>
          </a:p>
          <a:p>
            <a:pPr indent="457200"/>
            <a:r>
              <a:rPr lang="zh-CN" altLang="en-US">
                <a:latin typeface="宋体" panose="02010600030101010101" pitchFamily="2" charset="-122"/>
                <a:ea typeface="宋体" panose="02010600030101010101" pitchFamily="2" charset="-122"/>
                <a:cs typeface="宋体" panose="02010600030101010101" pitchFamily="2" charset="-122"/>
              </a:rPr>
              <a:t>MedicineMapper：负责药品实体与数据库之间的映射操作，通过</a:t>
            </a:r>
            <a:r>
              <a:rPr lang="zh-CN" altLang="en-US">
                <a:latin typeface="宋体" panose="02010600030101010101" pitchFamily="2" charset="-122"/>
                <a:ea typeface="宋体" panose="02010600030101010101" pitchFamily="2" charset="-122"/>
                <a:cs typeface="宋体" panose="02010600030101010101" pitchFamily="2" charset="-122"/>
                <a:sym typeface="+mn-ea"/>
              </a:rPr>
              <a:t>MedicineMapper接口实现</a:t>
            </a:r>
            <a:r>
              <a:rPr lang="zh-CN" altLang="en-US">
                <a:latin typeface="宋体" panose="02010600030101010101" pitchFamily="2" charset="-122"/>
                <a:ea typeface="宋体" panose="02010600030101010101" pitchFamily="2" charset="-122"/>
                <a:cs typeface="宋体" panose="02010600030101010101" pitchFamily="2" charset="-122"/>
              </a:rPr>
              <a:t>。</a:t>
            </a:r>
            <a:endParaRPr lang="zh-CN" altLang="en-US">
              <a:latin typeface="宋体" panose="02010600030101010101" pitchFamily="2" charset="-122"/>
              <a:ea typeface="宋体" panose="02010600030101010101" pitchFamily="2" charset="-122"/>
              <a:cs typeface="宋体" panose="02010600030101010101" pitchFamily="2" charset="-122"/>
            </a:endParaRPr>
          </a:p>
          <a:p>
            <a:pPr indent="457200"/>
            <a:r>
              <a:rPr lang="zh-CN" altLang="en-US">
                <a:latin typeface="宋体" panose="02010600030101010101" pitchFamily="2" charset="-122"/>
                <a:ea typeface="宋体" panose="02010600030101010101" pitchFamily="2" charset="-122"/>
                <a:cs typeface="宋体" panose="02010600030101010101" pitchFamily="2" charset="-122"/>
              </a:rPr>
              <a:t>PrescriptionMapper：处理处方实体与数据库的映射关系，通过</a:t>
            </a:r>
            <a:r>
              <a:rPr lang="zh-CN" altLang="en-US">
                <a:latin typeface="宋体" panose="02010600030101010101" pitchFamily="2" charset="-122"/>
                <a:ea typeface="宋体" panose="02010600030101010101" pitchFamily="2" charset="-122"/>
                <a:cs typeface="宋体" panose="02010600030101010101" pitchFamily="2" charset="-122"/>
                <a:sym typeface="+mn-ea"/>
              </a:rPr>
              <a:t>PrescriptionMapper接口实现</a:t>
            </a:r>
            <a:r>
              <a:rPr lang="zh-CN" altLang="en-US">
                <a:latin typeface="宋体" panose="02010600030101010101" pitchFamily="2" charset="-122"/>
                <a:ea typeface="宋体" panose="02010600030101010101" pitchFamily="2" charset="-122"/>
                <a:cs typeface="宋体" panose="02010600030101010101" pitchFamily="2" charset="-122"/>
              </a:rPr>
              <a:t>。</a:t>
            </a:r>
            <a:endParaRPr lang="zh-CN" altLang="en-US">
              <a:latin typeface="宋体" panose="02010600030101010101" pitchFamily="2" charset="-122"/>
              <a:ea typeface="宋体" panose="02010600030101010101" pitchFamily="2" charset="-122"/>
              <a:cs typeface="宋体" panose="02010600030101010101" pitchFamily="2" charset="-122"/>
            </a:endParaRPr>
          </a:p>
          <a:p>
            <a:pPr indent="457200"/>
            <a:r>
              <a:rPr lang="zh-CN" altLang="en-US">
                <a:latin typeface="宋体" panose="02010600030101010101" pitchFamily="2" charset="-122"/>
                <a:ea typeface="宋体" panose="02010600030101010101" pitchFamily="2" charset="-122"/>
                <a:cs typeface="宋体" panose="02010600030101010101" pitchFamily="2" charset="-122"/>
              </a:rPr>
              <a:t>TimeMapper：对Time实体进行数据库映射操作，通过</a:t>
            </a:r>
            <a:r>
              <a:rPr lang="zh-CN" altLang="en-US">
                <a:latin typeface="宋体" panose="02010600030101010101" pitchFamily="2" charset="-122"/>
                <a:ea typeface="宋体" panose="02010600030101010101" pitchFamily="2" charset="-122"/>
                <a:cs typeface="宋体" panose="02010600030101010101" pitchFamily="2" charset="-122"/>
                <a:sym typeface="+mn-ea"/>
              </a:rPr>
              <a:t>TimeMapper接口实现</a:t>
            </a:r>
            <a:r>
              <a:rPr lang="zh-CN" altLang="en-US">
                <a:latin typeface="宋体" panose="02010600030101010101" pitchFamily="2" charset="-122"/>
                <a:ea typeface="宋体" panose="02010600030101010101" pitchFamily="2" charset="-122"/>
                <a:cs typeface="宋体" panose="02010600030101010101" pitchFamily="2" charset="-122"/>
              </a:rPr>
              <a:t>。</a:t>
            </a:r>
            <a:endParaRPr lang="zh-CN" altLang="en-US">
              <a:latin typeface="宋体" panose="02010600030101010101" pitchFamily="2" charset="-122"/>
              <a:ea typeface="宋体" panose="02010600030101010101" pitchFamily="2" charset="-122"/>
              <a:cs typeface="宋体" panose="02010600030101010101" pitchFamily="2" charset="-122"/>
            </a:endParaRPr>
          </a:p>
        </p:txBody>
      </p:sp>
      <p:sp>
        <p:nvSpPr>
          <p:cNvPr id="5" name="文本框 4"/>
          <p:cNvSpPr txBox="1"/>
          <p:nvPr/>
        </p:nvSpPr>
        <p:spPr>
          <a:xfrm>
            <a:off x="1344295" y="6451600"/>
            <a:ext cx="6096000" cy="645160"/>
          </a:xfrm>
          <a:prstGeom prst="rect">
            <a:avLst/>
          </a:prstGeom>
          <a:noFill/>
        </p:spPr>
        <p:txBody>
          <a:bodyPr wrap="square" rtlCol="0" anchor="t">
            <a:spAutoFit/>
          </a:bodyPr>
          <a:p>
            <a:pPr marL="0" indent="0">
              <a:buNone/>
            </a:pPr>
            <a:r>
              <a:rPr lang="zh-CN" altLang="en-US" dirty="0">
                <a:latin typeface="宋体" panose="02010600030101010101" pitchFamily="2" charset="-122"/>
                <a:ea typeface="宋体" panose="02010600030101010101" pitchFamily="2" charset="-122"/>
                <a:sym typeface="+mn-ea"/>
              </a:rPr>
              <a:t>代码组织结构图</a:t>
            </a:r>
            <a:endParaRPr lang="zh-CN" altLang="en-US" dirty="0">
              <a:solidFill>
                <a:schemeClr val="tx1"/>
              </a:solidFill>
              <a:latin typeface="宋体" panose="02010600030101010101" pitchFamily="2" charset="-122"/>
              <a:ea typeface="宋体" panose="02010600030101010101" pitchFamily="2" charset="-122"/>
            </a:endParaRPr>
          </a:p>
          <a:p>
            <a:pPr marL="0" indent="0">
              <a:buNone/>
            </a:pPr>
            <a:endParaRPr lang="zh-CN" altLang="en-US" dirty="0">
              <a:solidFill>
                <a:schemeClr val="tx1"/>
              </a:solidFill>
              <a:latin typeface="宋体" panose="02010600030101010101" pitchFamily="2" charset="-122"/>
              <a:ea typeface="宋体" panose="02010600030101010101" pitchFamily="2" charset="-122"/>
            </a:endParaRPr>
          </a:p>
        </p:txBody>
      </p:sp>
    </p:spTree>
  </p:cSld>
  <p:clrMapOvr>
    <a:masterClrMapping/>
  </p:clrMapOvr>
  <p:transition spd="slow"/>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942340" y="1564005"/>
            <a:ext cx="6096000" cy="521970"/>
          </a:xfrm>
          <a:prstGeom prst="rect">
            <a:avLst/>
          </a:prstGeom>
          <a:noFill/>
        </p:spPr>
        <p:txBody>
          <a:bodyPr wrap="square" rtlCol="0" anchor="t">
            <a:spAutoFit/>
          </a:bodyPr>
          <a:p>
            <a:r>
              <a:rPr lang="zh-CN" altLang="en-US" sz="2800" dirty="0">
                <a:solidFill>
                  <a:schemeClr val="tx1"/>
                </a:solidFill>
                <a:latin typeface="宋体" panose="02010600030101010101" pitchFamily="2" charset="-122"/>
                <a:ea typeface="宋体" panose="02010600030101010101" pitchFamily="2" charset="-122"/>
                <a:sym typeface="+mn-ea"/>
              </a:rPr>
              <a:t>程序代码量</a:t>
            </a:r>
            <a:endParaRPr lang="zh-CN" altLang="en-US" sz="2800" dirty="0">
              <a:solidFill>
                <a:schemeClr val="tx1"/>
              </a:solidFill>
              <a:latin typeface="宋体" panose="02010600030101010101" pitchFamily="2" charset="-122"/>
              <a:ea typeface="宋体" panose="02010600030101010101" pitchFamily="2" charset="-122"/>
              <a:sym typeface="+mn-ea"/>
            </a:endParaRPr>
          </a:p>
        </p:txBody>
      </p:sp>
      <p:pic>
        <p:nvPicPr>
          <p:cNvPr id="3" name="图片 2"/>
          <p:cNvPicPr>
            <a:picLocks noChangeAspect="1"/>
          </p:cNvPicPr>
          <p:nvPr/>
        </p:nvPicPr>
        <p:blipFill>
          <a:blip r:embed="rId1"/>
          <a:stretch>
            <a:fillRect/>
          </a:stretch>
        </p:blipFill>
        <p:spPr>
          <a:xfrm>
            <a:off x="1046480" y="2572385"/>
            <a:ext cx="10638790" cy="856615"/>
          </a:xfrm>
          <a:prstGeom prst="rect">
            <a:avLst/>
          </a:prstGeom>
        </p:spPr>
      </p:pic>
      <p:sp>
        <p:nvSpPr>
          <p:cNvPr id="5" name="文本框 4"/>
          <p:cNvSpPr txBox="1"/>
          <p:nvPr/>
        </p:nvSpPr>
        <p:spPr>
          <a:xfrm>
            <a:off x="1110615" y="3669030"/>
            <a:ext cx="9556115" cy="2154555"/>
          </a:xfrm>
          <a:prstGeom prst="rect">
            <a:avLst/>
          </a:prstGeom>
        </p:spPr>
        <p:txBody>
          <a:bodyPr>
            <a:noAutofit/>
          </a:bodyPr>
          <a:p>
            <a:pPr marL="0" indent="457200" algn="l"/>
            <a:r>
              <a:rPr lang="en-US" altLang="zh-CN" sz="2400" b="0" i="0" dirty="0">
                <a:latin typeface="宋体" panose="02010600030101010101" pitchFamily="2" charset="-122"/>
                <a:ea typeface="宋体" panose="02010600030101010101" pitchFamily="2" charset="-122"/>
                <a:cs typeface="宋体" panose="02010600030101010101" pitchFamily="2" charset="-122"/>
              </a:rPr>
              <a:t>根据idea的计算结果可得：程序代码总量为</a:t>
            </a:r>
            <a:r>
              <a:rPr lang="en-US" altLang="zh-CN" sz="2400" dirty="0">
                <a:latin typeface="宋体" panose="02010600030101010101" pitchFamily="2" charset="-122"/>
                <a:ea typeface="宋体" panose="02010600030101010101" pitchFamily="2" charset="-122"/>
                <a:cs typeface="宋体" panose="02010600030101010101" pitchFamily="2" charset="-122"/>
                <a:sym typeface="+mn-ea"/>
              </a:rPr>
              <a:t>17570 行代码。其中用药提醒和用药维护功能参考了CSDN中的开源代码，并进行修改，参考的开源代码量约为5500行。对于开源代码，我们深入理解其结构和功能，包括了解代码的逻辑、数据结构、算法等方面，然后进行有效的修改，避免引入新的错误或破坏原有的功能。</a:t>
            </a:r>
            <a:endParaRPr lang="en-US" altLang="zh-CN" sz="2400" dirty="0">
              <a:latin typeface="宋体" panose="02010600030101010101" pitchFamily="2" charset="-122"/>
              <a:ea typeface="宋体" panose="02010600030101010101" pitchFamily="2" charset="-122"/>
              <a:cs typeface="宋体" panose="02010600030101010101" pitchFamily="2" charset="-122"/>
              <a:sym typeface="+mn-ea"/>
            </a:endParaRPr>
          </a:p>
        </p:txBody>
      </p:sp>
      <p:sp>
        <p:nvSpPr>
          <p:cNvPr id="6" name="文本框 5"/>
          <p:cNvSpPr txBox="1"/>
          <p:nvPr/>
        </p:nvSpPr>
        <p:spPr>
          <a:xfrm>
            <a:off x="1110615" y="839470"/>
            <a:ext cx="6096000" cy="583565"/>
          </a:xfrm>
          <a:prstGeom prst="rect">
            <a:avLst/>
          </a:prstGeom>
          <a:noFill/>
        </p:spPr>
        <p:txBody>
          <a:bodyPr wrap="square" rtlCol="0" anchor="t">
            <a:spAutoFit/>
          </a:bodyPr>
          <a:p>
            <a:r>
              <a:rPr lang="zh-CN" altLang="en-US" sz="3200" b="1" dirty="0">
                <a:solidFill>
                  <a:srgbClr val="1057CE"/>
                </a:solidFill>
                <a:latin typeface="+mn-ea"/>
                <a:sym typeface="+mn-ea"/>
              </a:rPr>
              <a:t>代码编写</a:t>
            </a:r>
            <a:endParaRPr lang="zh-CN" altLang="en-US" sz="3200" b="1" dirty="0">
              <a:solidFill>
                <a:srgbClr val="1057CE"/>
              </a:solidFill>
              <a:latin typeface="+mn-ea"/>
              <a:sym typeface="+mn-ea"/>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823595" y="1464310"/>
            <a:ext cx="10241915" cy="4131310"/>
          </a:xfrm>
        </p:spPr>
        <p:txBody>
          <a:bodyPr wrap="square">
            <a:noAutofit/>
          </a:bodyPr>
          <a:lstStyle/>
          <a:p>
            <a:pPr marL="0" indent="0">
              <a:buNone/>
            </a:pPr>
            <a:r>
              <a:rPr lang="zh-CN" altLang="en-US" dirty="0">
                <a:latin typeface="宋体" panose="02010600030101010101" pitchFamily="2" charset="-122"/>
                <a:ea typeface="宋体" panose="02010600030101010101" pitchFamily="2" charset="-122"/>
                <a:cs typeface="宋体" panose="02010600030101010101" pitchFamily="2" charset="-122"/>
              </a:rPr>
              <a:t>开源代码利用情况</a:t>
            </a:r>
            <a:endParaRPr lang="zh-CN" altLang="en-US" dirty="0">
              <a:latin typeface="宋体" panose="02010600030101010101" pitchFamily="2" charset="-122"/>
              <a:ea typeface="宋体" panose="02010600030101010101" pitchFamily="2" charset="-122"/>
              <a:cs typeface="宋体" panose="02010600030101010101" pitchFamily="2" charset="-122"/>
            </a:endParaRPr>
          </a:p>
          <a:p>
            <a:pPr marL="0" indent="0">
              <a:buNone/>
            </a:pPr>
            <a:endParaRPr lang="en-US" altLang="zh-CN" dirty="0">
              <a:latin typeface="宋体" panose="02010600030101010101" pitchFamily="2" charset="-122"/>
              <a:ea typeface="宋体" panose="02010600030101010101" pitchFamily="2" charset="-122"/>
              <a:cs typeface="宋体" panose="02010600030101010101" pitchFamily="2" charset="-122"/>
            </a:endParaRPr>
          </a:p>
          <a:p>
            <a:pPr marL="457200" lvl="1" indent="457200">
              <a:buNone/>
            </a:pPr>
            <a:r>
              <a:rPr lang="en-US" altLang="zh-CN" sz="2000" dirty="0">
                <a:latin typeface="宋体" panose="02010600030101010101" pitchFamily="2" charset="-122"/>
                <a:ea typeface="宋体" panose="02010600030101010101" pitchFamily="2" charset="-122"/>
                <a:cs typeface="宋体" panose="02010600030101010101" pitchFamily="2" charset="-122"/>
              </a:rPr>
              <a:t>参考了</a:t>
            </a:r>
            <a:r>
              <a:rPr lang="en-US" altLang="zh-CN" sz="2000" dirty="0">
                <a:latin typeface="宋体" panose="02010600030101010101" pitchFamily="2" charset="-122"/>
                <a:ea typeface="宋体" panose="02010600030101010101" pitchFamily="2" charset="-122"/>
                <a:cs typeface="宋体" panose="02010600030101010101" pitchFamily="2" charset="-122"/>
                <a:sym typeface="+mn-ea"/>
              </a:rPr>
              <a:t>CSDN</a:t>
            </a:r>
            <a:r>
              <a:rPr lang="en-US" altLang="zh-CN" sz="2000" dirty="0">
                <a:latin typeface="宋体" panose="02010600030101010101" pitchFamily="2" charset="-122"/>
                <a:ea typeface="宋体" panose="02010600030101010101" pitchFamily="2" charset="-122"/>
                <a:cs typeface="宋体" panose="02010600030101010101" pitchFamily="2" charset="-122"/>
              </a:rPr>
              <a:t>中的</a:t>
            </a:r>
            <a:r>
              <a:rPr lang="en-US" altLang="zh-CN" sz="2000" dirty="0">
                <a:latin typeface="宋体" panose="02010600030101010101" pitchFamily="2" charset="-122"/>
                <a:ea typeface="宋体" panose="02010600030101010101" pitchFamily="2" charset="-122"/>
                <a:cs typeface="宋体" panose="02010600030101010101" pitchFamily="2" charset="-122"/>
                <a:sym typeface="+mn-ea"/>
              </a:rPr>
              <a:t>“</a:t>
            </a:r>
            <a:r>
              <a:rPr lang="en-US" altLang="zh-CN" sz="2000" dirty="0">
                <a:latin typeface="宋体" panose="02010600030101010101" pitchFamily="2" charset="-122"/>
                <a:ea typeface="宋体" panose="02010600030101010101" pitchFamily="2" charset="-122"/>
                <a:cs typeface="宋体" panose="02010600030101010101" pitchFamily="2" charset="-122"/>
              </a:rPr>
              <a:t>智能药盒</a:t>
            </a:r>
            <a:r>
              <a:rPr lang="en-US" altLang="zh-CN" sz="2000" dirty="0">
                <a:latin typeface="宋体" panose="02010600030101010101" pitchFamily="2" charset="-122"/>
                <a:ea typeface="宋体" panose="02010600030101010101" pitchFamily="2" charset="-122"/>
                <a:cs typeface="宋体" panose="02010600030101010101" pitchFamily="2" charset="-122"/>
                <a:sym typeface="+mn-ea"/>
              </a:rPr>
              <a:t>”</a:t>
            </a:r>
            <a:r>
              <a:rPr lang="en-US" altLang="zh-CN" sz="2000" dirty="0">
                <a:latin typeface="宋体" panose="02010600030101010101" pitchFamily="2" charset="-122"/>
                <a:ea typeface="宋体" panose="02010600030101010101" pitchFamily="2" charset="-122"/>
                <a:cs typeface="宋体" panose="02010600030101010101" pitchFamily="2" charset="-122"/>
              </a:rPr>
              <a:t>开源软件，实现了用药提醒的功能。通过参考阅读实现</a:t>
            </a:r>
            <a:r>
              <a:rPr lang="en-US" altLang="zh-CN" sz="2000" dirty="0">
                <a:latin typeface="宋体" panose="02010600030101010101" pitchFamily="2" charset="-122"/>
                <a:ea typeface="宋体" panose="02010600030101010101" pitchFamily="2" charset="-122"/>
                <a:cs typeface="宋体" panose="02010600030101010101" pitchFamily="2" charset="-122"/>
                <a:sym typeface="+mn-ea"/>
              </a:rPr>
              <a:t>“智能药盒”的定时功能的代码，并阅读“智能药盒” 开源软件的具体代码逻辑，比如对于时间处理等，对代码进行优化完善，并结合了用药小助手小程序实际的业务需求，进一步添加功能，比如与数据库交互存储和读取提醒任务、实现更友好的界面交互，还有删除提醒等功能。</a:t>
            </a:r>
            <a:endParaRPr lang="en-US" altLang="zh-CN" sz="2000" dirty="0">
              <a:latin typeface="宋体" panose="02010600030101010101" pitchFamily="2" charset="-122"/>
              <a:ea typeface="宋体" panose="02010600030101010101" pitchFamily="2" charset="-122"/>
              <a:cs typeface="宋体" panose="02010600030101010101" pitchFamily="2" charset="-122"/>
              <a:sym typeface="+mn-ea"/>
            </a:endParaRPr>
          </a:p>
          <a:p>
            <a:pPr marL="457200" lvl="2" indent="457200">
              <a:buNone/>
            </a:pPr>
            <a:r>
              <a:rPr lang="en-US" altLang="zh-CN" dirty="0">
                <a:latin typeface="宋体" panose="02010600030101010101" pitchFamily="2" charset="-122"/>
                <a:ea typeface="宋体" panose="02010600030101010101" pitchFamily="2" charset="-122"/>
                <a:cs typeface="宋体" panose="02010600030101010101" pitchFamily="2" charset="-122"/>
                <a:sym typeface="+mn-ea"/>
              </a:rPr>
              <a:t>参考了CSDN中的“智能服药提醒”开源软件，实现了用药维护的功能。通过学习“智能服药提醒”的管理员功能模块的代码，并进行修改完善，实现了“用药小助手”小程序中，系统管理员可添加或修改药品的信息的功能。</a:t>
            </a:r>
            <a:endParaRPr lang="en-US" altLang="zh-CN" dirty="0">
              <a:latin typeface="宋体" panose="02010600030101010101" pitchFamily="2" charset="-122"/>
              <a:ea typeface="宋体" panose="02010600030101010101" pitchFamily="2" charset="-122"/>
              <a:cs typeface="宋体" panose="02010600030101010101" pitchFamily="2" charset="-122"/>
              <a:sym typeface="+mn-ea"/>
            </a:endParaRPr>
          </a:p>
        </p:txBody>
      </p:sp>
      <p:sp>
        <p:nvSpPr>
          <p:cNvPr id="15362" name="标题 1"/>
          <p:cNvSpPr>
            <a:spLocks noGrp="1"/>
          </p:cNvSpPr>
          <p:nvPr>
            <p:ph type="title" idx="4294967295"/>
          </p:nvPr>
        </p:nvSpPr>
        <p:spPr>
          <a:xfrm>
            <a:off x="982133" y="929474"/>
            <a:ext cx="2788356" cy="535531"/>
          </a:xfrm>
        </p:spPr>
        <p:txBody>
          <a:bodyPr/>
          <a:lstStyle/>
          <a:p>
            <a:r>
              <a:rPr lang="zh-CN" altLang="en-US" sz="3200" b="1" dirty="0">
                <a:solidFill>
                  <a:srgbClr val="1057CE"/>
                </a:solidFill>
                <a:latin typeface="+mn-ea"/>
                <a:ea typeface="+mn-ea"/>
              </a:rPr>
              <a:t>代码编写</a:t>
            </a:r>
            <a:endParaRPr lang="zh-CN" altLang="en-US" sz="3200" b="1" dirty="0">
              <a:solidFill>
                <a:srgbClr val="1057CE"/>
              </a:solidFill>
              <a:latin typeface="+mn-ea"/>
              <a:ea typeface="+mn-ea"/>
            </a:endParaRPr>
          </a:p>
        </p:txBody>
      </p:sp>
    </p:spTree>
  </p:cSld>
  <p:clrMapOvr>
    <a:masterClrMapping/>
  </p:clrMapOvr>
  <p:transition spd="slow"/>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内容占位符 5"/>
          <p:cNvSpPr>
            <a:spLocks noGrp="1"/>
          </p:cNvSpPr>
          <p:nvPr>
            <p:ph idx="4294967295"/>
          </p:nvPr>
        </p:nvSpPr>
        <p:spPr>
          <a:xfrm>
            <a:off x="862965" y="1464945"/>
            <a:ext cx="10913745" cy="5510530"/>
          </a:xfrm>
        </p:spPr>
        <p:txBody>
          <a:bodyPr wrap="square"/>
          <a:lstStyle/>
          <a:p>
            <a:pPr marL="0" indent="0">
              <a:buNone/>
            </a:pPr>
            <a:r>
              <a:rPr lang="zh-CN" altLang="en-US" sz="2000" b="1" dirty="0">
                <a:solidFill>
                  <a:schemeClr val="tx1"/>
                </a:solidFill>
                <a:latin typeface="宋体" panose="02010600030101010101" pitchFamily="2" charset="-122"/>
                <a:ea typeface="宋体" panose="02010600030101010101" pitchFamily="2" charset="-122"/>
                <a:cs typeface="宋体" panose="02010600030101010101" pitchFamily="2" charset="-122"/>
              </a:rPr>
              <a:t>软件测试过程</a:t>
            </a:r>
            <a:endParaRPr lang="zh-CN" altLang="en-US" sz="2000" b="1"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0" indent="0">
              <a:buNone/>
            </a:pPr>
            <a:r>
              <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rPr>
              <a:t>我们进行了单元测试，集成测试，确认测试</a:t>
            </a:r>
            <a:endPar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0" indent="0">
              <a:buNone/>
            </a:pPr>
            <a:r>
              <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rPr>
              <a:t>1.单元测试：对于“用药小助手小程序”，单元测试包括：</a:t>
            </a:r>
            <a:endPar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0" indent="457200">
              <a:buNone/>
            </a:pPr>
            <a:r>
              <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rPr>
              <a:t>对“Medicine”类进行单元测试，确保`search related drug()`和`alter information and update()`方法的正确性。</a:t>
            </a:r>
            <a:endPar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0" indent="457200">
              <a:buNone/>
            </a:pPr>
            <a:r>
              <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rPr>
              <a:t>对“Calendarindex”类进行单元测试，验证`set alarms and updata data()`和`delete alarm time and updata()`方法的功能。</a:t>
            </a:r>
            <a:endPar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0" indent="457200">
              <a:buNone/>
            </a:pPr>
            <a:r>
              <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rPr>
              <a:t>对“Description”类进行单元测试，测试其处理处方生成、删除处方、用药提醒、删除提醒和药物维护用例的方法。</a:t>
            </a:r>
            <a:endPar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0" indent="0">
              <a:buNone/>
            </a:pPr>
            <a:r>
              <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rPr>
              <a:t>2.集成测试：在单元测试之后，测试软件组件之间的接口和交互，集成测试包括：</a:t>
            </a:r>
            <a:endPar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0" indent="457200">
              <a:buNone/>
            </a:pPr>
            <a:r>
              <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rPr>
              <a:t>测试业务逻辑层与数据层之间的交互，如“Description”与“Medicine”实体类的交互，“Calendar”与“Calendarindex”实体类的交互。</a:t>
            </a:r>
            <a:endPar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0" indent="0">
              <a:buNone/>
            </a:pPr>
            <a:r>
              <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rPr>
              <a:t>3. 确认测试：最后，对整个小程序系统进行确认测试，确认测试包括：</a:t>
            </a:r>
            <a:endPar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0" indent="457200">
              <a:buNone/>
            </a:pPr>
            <a:r>
              <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rPr>
              <a:t>测试用户界面是否符合设计规格，如“WelcomeUI”、“Write Basic InformationUI”等。</a:t>
            </a:r>
            <a:endPar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0" indent="457200">
              <a:buNone/>
            </a:pPr>
            <a:r>
              <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rPr>
              <a:t>测试主要功能流程，如处方生成、用药提醒设置和删除提醒等。</a:t>
            </a:r>
            <a:endPar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0" indent="0">
              <a:buNone/>
            </a:pPr>
            <a:endPar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endParaRPr>
          </a:p>
        </p:txBody>
      </p:sp>
      <p:sp>
        <p:nvSpPr>
          <p:cNvPr id="13314" name="标题 1"/>
          <p:cNvSpPr>
            <a:spLocks noGrp="1"/>
          </p:cNvSpPr>
          <p:nvPr>
            <p:ph type="title" idx="4294967295"/>
          </p:nvPr>
        </p:nvSpPr>
        <p:spPr>
          <a:xfrm>
            <a:off x="970845" y="929474"/>
            <a:ext cx="2912533" cy="535531"/>
          </a:xfrm>
        </p:spPr>
        <p:txBody>
          <a:bodyPr/>
          <a:lstStyle/>
          <a:p>
            <a:r>
              <a:rPr lang="zh-CN" altLang="en-US" sz="3200" b="1" dirty="0">
                <a:solidFill>
                  <a:srgbClr val="1057CE"/>
                </a:solidFill>
                <a:latin typeface="+mn-ea"/>
                <a:ea typeface="+mn-ea"/>
              </a:rPr>
              <a:t>软件测试</a:t>
            </a:r>
            <a:endParaRPr lang="zh-CN" altLang="en-US" sz="3200" b="1" dirty="0">
              <a:solidFill>
                <a:srgbClr val="1057CE"/>
              </a:solidFill>
              <a:latin typeface="+mn-ea"/>
              <a:ea typeface="+mn-ea"/>
            </a:endParaRPr>
          </a:p>
        </p:txBody>
      </p:sp>
      <p:sp>
        <p:nvSpPr>
          <p:cNvPr id="2" name="文本框 1"/>
          <p:cNvSpPr txBox="1"/>
          <p:nvPr/>
        </p:nvSpPr>
        <p:spPr>
          <a:xfrm>
            <a:off x="3220085" y="1626870"/>
            <a:ext cx="4064000" cy="368300"/>
          </a:xfrm>
          <a:prstGeom prst="rect">
            <a:avLst/>
          </a:prstGeom>
          <a:noFill/>
        </p:spPr>
        <p:txBody>
          <a:bodyPr wrap="square" rtlCol="0">
            <a:spAutoFit/>
          </a:bodyPr>
          <a:p>
            <a:endParaRPr lang="zh-CN" altLang="en-US"/>
          </a:p>
        </p:txBody>
      </p:sp>
    </p:spTree>
  </p:cSld>
  <p:clrMapOvr>
    <a:masterClrMapping/>
  </p:clrMapOvr>
  <p:transition spd="slow"/>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内容占位符 5"/>
          <p:cNvSpPr>
            <a:spLocks noGrp="1"/>
          </p:cNvSpPr>
          <p:nvPr>
            <p:ph idx="4294967295"/>
          </p:nvPr>
        </p:nvSpPr>
        <p:spPr>
          <a:xfrm>
            <a:off x="970915" y="1464945"/>
            <a:ext cx="10822305" cy="5577205"/>
          </a:xfrm>
        </p:spPr>
        <p:txBody>
          <a:bodyPr wrap="square">
            <a:noAutofit/>
          </a:bodyPr>
          <a:lstStyle/>
          <a:p>
            <a:pPr marL="0" indent="0">
              <a:buNone/>
            </a:pPr>
            <a:r>
              <a:rPr lang="zh-CN" altLang="en-US" sz="1800" dirty="0">
                <a:solidFill>
                  <a:schemeClr val="tx1"/>
                </a:solidFill>
                <a:latin typeface="宋体" panose="02010600030101010101" pitchFamily="2" charset="-122"/>
                <a:ea typeface="宋体" panose="02010600030101010101" pitchFamily="2" charset="-122"/>
                <a:cs typeface="宋体" panose="02010600030101010101" pitchFamily="2" charset="-122"/>
              </a:rPr>
              <a:t>开展了哪些测试：</a:t>
            </a:r>
            <a:endParaRPr lang="zh-CN" altLang="en-US" sz="18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0" indent="0">
              <a:buNone/>
            </a:pPr>
            <a:r>
              <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rPr>
              <a:t>进行了单元测试的有：</a:t>
            </a:r>
            <a:endPar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0" indent="457200">
              <a:buNone/>
            </a:pPr>
            <a:r>
              <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rPr>
              <a:t>对“Medicine”类，“Calendarindex”类，“Description”类进行单元测试，单元测试包括：</a:t>
            </a:r>
            <a:endPar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0" indent="457200">
              <a:buNone/>
            </a:pPr>
            <a:r>
              <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rPr>
              <a:t>对“Medicine”类进行单元测试，确保`search related drug()`和`alter information and update()方法的正确性。	</a:t>
            </a:r>
            <a:endPar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0" indent="457200">
              <a:buNone/>
            </a:pPr>
            <a:r>
              <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rPr>
              <a:t>对“Calendarindex”类进行单元测试，验证set alarms and updata data()和delete alarm time and updata()方法的功能。</a:t>
            </a:r>
            <a:endPar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0" indent="457200">
              <a:buNone/>
            </a:pPr>
            <a:r>
              <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rPr>
              <a:t>对“Description”类进行单元测试，测试其处理处方生成、删除处方、用药提醒、删除提醒和药物维护用例的方法。</a:t>
            </a:r>
            <a:endPar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0" indent="0">
              <a:buNone/>
            </a:pPr>
            <a:r>
              <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rPr>
              <a:t>进行了确认测试的有：</a:t>
            </a:r>
            <a:endPar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0" indent="0">
              <a:buNone/>
            </a:pPr>
            <a:r>
              <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rPr>
              <a:t>确认测试：</a:t>
            </a:r>
            <a:endPar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0" indent="457200">
              <a:buNone/>
            </a:pPr>
            <a:r>
              <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rPr>
              <a:t>对整个小程序系统进行确认测试，测试包括</a:t>
            </a:r>
            <a:r>
              <a:rPr lang="zh-CN" altLang="en-US" sz="1800" dirty="0">
                <a:solidFill>
                  <a:schemeClr val="tx1"/>
                </a:solidFill>
                <a:latin typeface="宋体" panose="02010600030101010101" pitchFamily="2" charset="-122"/>
                <a:ea typeface="宋体" panose="02010600030101010101" pitchFamily="2" charset="-122"/>
                <a:cs typeface="宋体" panose="02010600030101010101" pitchFamily="2" charset="-122"/>
              </a:rPr>
              <a:t>：</a:t>
            </a:r>
            <a:endPar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0" indent="457200">
              <a:buNone/>
            </a:pPr>
            <a:r>
              <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rPr>
              <a:t>测试用户界面是否符合设计规格，如“WelcomeUI”、“Write Basic InformationUI”等。</a:t>
            </a:r>
            <a:endPar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0" indent="457200">
              <a:buNone/>
            </a:pPr>
            <a:r>
              <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rPr>
              <a:t>测试主要功能流程，如处方生成、用药提醒设置和删除提醒等。</a:t>
            </a:r>
            <a:endPar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0" indent="0">
              <a:buNone/>
            </a:pPr>
            <a:endPar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endParaRPr>
          </a:p>
        </p:txBody>
      </p:sp>
      <p:sp>
        <p:nvSpPr>
          <p:cNvPr id="13314" name="标题 1"/>
          <p:cNvSpPr>
            <a:spLocks noGrp="1"/>
          </p:cNvSpPr>
          <p:nvPr>
            <p:ph type="title" idx="4294967295"/>
          </p:nvPr>
        </p:nvSpPr>
        <p:spPr>
          <a:xfrm>
            <a:off x="970845" y="929474"/>
            <a:ext cx="2912533" cy="535531"/>
          </a:xfrm>
        </p:spPr>
        <p:txBody>
          <a:bodyPr/>
          <a:lstStyle/>
          <a:p>
            <a:r>
              <a:rPr lang="zh-CN" altLang="en-US" sz="3200" b="1" dirty="0">
                <a:solidFill>
                  <a:srgbClr val="1057CE"/>
                </a:solidFill>
                <a:latin typeface="+mn-ea"/>
                <a:ea typeface="+mn-ea"/>
              </a:rPr>
              <a:t>软件测试</a:t>
            </a:r>
            <a:endParaRPr lang="zh-CN" altLang="en-US" sz="3200" b="1" dirty="0">
              <a:solidFill>
                <a:srgbClr val="1057CE"/>
              </a:solidFill>
              <a:latin typeface="+mn-ea"/>
              <a:ea typeface="+mn-ea"/>
            </a:endParaRPr>
          </a:p>
        </p:txBody>
      </p:sp>
    </p:spTree>
  </p:cSld>
  <p:clrMapOvr>
    <a:masterClrMapping/>
  </p:clrMapOvr>
  <p:transition spd="slow"/>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内容占位符 5"/>
          <p:cNvSpPr>
            <a:spLocks noGrp="1"/>
          </p:cNvSpPr>
          <p:nvPr>
            <p:ph idx="4294967295"/>
          </p:nvPr>
        </p:nvSpPr>
        <p:spPr>
          <a:xfrm>
            <a:off x="970915" y="1592580"/>
            <a:ext cx="9482455" cy="5078095"/>
          </a:xfrm>
        </p:spPr>
        <p:txBody>
          <a:bodyPr>
            <a:noAutofit/>
          </a:bodyPr>
          <a:lstStyle/>
          <a:p>
            <a:pPr marL="0" indent="0">
              <a:buNone/>
            </a:pPr>
            <a:r>
              <a:rPr lang="zh-CN" altLang="en-US" sz="1800" dirty="0">
                <a:solidFill>
                  <a:schemeClr val="tx1"/>
                </a:solidFill>
                <a:latin typeface="宋体" panose="02010600030101010101" pitchFamily="2" charset="-122"/>
                <a:ea typeface="宋体" panose="02010600030101010101" pitchFamily="2" charset="-122"/>
                <a:cs typeface="宋体" panose="02010600030101010101" pitchFamily="2" charset="-122"/>
              </a:rPr>
              <a:t>测试</a:t>
            </a:r>
            <a:r>
              <a:rPr lang="en-US" altLang="zh-CN" sz="1800" dirty="0">
                <a:latin typeface="宋体" panose="02010600030101010101" pitchFamily="2" charset="-122"/>
                <a:ea typeface="宋体" panose="02010600030101010101" pitchFamily="2" charset="-122"/>
                <a:cs typeface="宋体" panose="02010600030101010101" pitchFamily="2" charset="-122"/>
                <a:sym typeface="+mn-ea"/>
              </a:rPr>
              <a:t>药方生成</a:t>
            </a:r>
            <a:r>
              <a:rPr lang="zh-CN" altLang="en-US" sz="1800" dirty="0">
                <a:solidFill>
                  <a:schemeClr val="tx1"/>
                </a:solidFill>
                <a:latin typeface="宋体" panose="02010600030101010101" pitchFamily="2" charset="-122"/>
                <a:ea typeface="宋体" panose="02010600030101010101" pitchFamily="2" charset="-122"/>
                <a:cs typeface="宋体" panose="02010600030101010101" pitchFamily="2" charset="-122"/>
              </a:rPr>
              <a:t>用例和测试结果</a:t>
            </a:r>
            <a:endParaRPr lang="zh-CN" altLang="en-US"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0" indent="0">
              <a:buNone/>
            </a:pPr>
            <a:r>
              <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rPr>
              <a:t>药方生成测试用例：</a:t>
            </a:r>
            <a:endPar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0" algn="l">
              <a:buClrTx/>
              <a:buSzTx/>
              <a:buNone/>
            </a:pPr>
            <a:r>
              <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rPr>
              <a:t>有效等价类：</a:t>
            </a:r>
            <a:endPar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0" algn="l">
              <a:buClrTx/>
              <a:buSzTx/>
              <a:buNone/>
            </a:pPr>
            <a:r>
              <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rPr>
              <a:t>（1）输入完整的基本信息</a:t>
            </a:r>
            <a:endPar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0" algn="l">
              <a:buClrTx/>
              <a:buSzTx/>
              <a:buNone/>
            </a:pPr>
            <a:r>
              <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rPr>
              <a:t>（姓名、性别、年龄、体重）</a:t>
            </a:r>
            <a:endPar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0" algn="l">
              <a:buClrTx/>
              <a:buSzTx/>
              <a:buNone/>
            </a:pPr>
            <a:r>
              <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rPr>
              <a:t>（2）输入的症状描述符合要求</a:t>
            </a:r>
            <a:endPar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0" algn="l">
              <a:buClrTx/>
              <a:buSzTx/>
              <a:buNone/>
            </a:pPr>
            <a:r>
              <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rPr>
              <a:t>（3）用户点击查看药物信息</a:t>
            </a:r>
            <a:endPar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0" algn="l">
              <a:buClrTx/>
              <a:buSzTx/>
              <a:buNone/>
            </a:pPr>
            <a:r>
              <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rPr>
              <a:t>（4）用户点击确认处方</a:t>
            </a:r>
            <a:endPar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0" algn="l">
              <a:buClrTx/>
              <a:buSzTx/>
              <a:buNone/>
            </a:pPr>
            <a:r>
              <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rPr>
              <a:t>无效等价类：</a:t>
            </a:r>
            <a:endPar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0" algn="l">
              <a:buClrTx/>
              <a:buSzTx/>
              <a:buNone/>
            </a:pPr>
            <a:r>
              <a:rPr lang="zh-CN" altLang="en-US" sz="1800" dirty="0">
                <a:solidFill>
                  <a:schemeClr val="tx1"/>
                </a:solidFill>
                <a:latin typeface="宋体" panose="02010600030101010101" pitchFamily="2" charset="-122"/>
                <a:ea typeface="宋体" panose="02010600030101010101" pitchFamily="2" charset="-122"/>
                <a:cs typeface="宋体" panose="02010600030101010101" pitchFamily="2" charset="-122"/>
              </a:rPr>
              <a:t>（</a:t>
            </a:r>
            <a:r>
              <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rPr>
              <a:t>5</a:t>
            </a:r>
            <a:r>
              <a:rPr lang="zh-CN" altLang="en-US" sz="1800" dirty="0">
                <a:solidFill>
                  <a:schemeClr val="tx1"/>
                </a:solidFill>
                <a:latin typeface="宋体" panose="02010600030101010101" pitchFamily="2" charset="-122"/>
                <a:ea typeface="宋体" panose="02010600030101010101" pitchFamily="2" charset="-122"/>
                <a:cs typeface="宋体" panose="02010600030101010101" pitchFamily="2" charset="-122"/>
              </a:rPr>
              <a:t>）</a:t>
            </a:r>
            <a:r>
              <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rPr>
              <a:t>输入不完整的基本信息</a:t>
            </a:r>
            <a:endPar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0" algn="l">
              <a:buClrTx/>
              <a:buSzTx/>
              <a:buNone/>
            </a:pPr>
            <a:r>
              <a:rPr lang="zh-CN" altLang="en-US" sz="1800" dirty="0">
                <a:solidFill>
                  <a:schemeClr val="tx1"/>
                </a:solidFill>
                <a:latin typeface="宋体" panose="02010600030101010101" pitchFamily="2" charset="-122"/>
                <a:ea typeface="宋体" panose="02010600030101010101" pitchFamily="2" charset="-122"/>
                <a:cs typeface="宋体" panose="02010600030101010101" pitchFamily="2" charset="-122"/>
              </a:rPr>
              <a:t>（</a:t>
            </a:r>
            <a:r>
              <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rPr>
              <a:t>6</a:t>
            </a:r>
            <a:r>
              <a:rPr lang="zh-CN" altLang="en-US" sz="1800" dirty="0">
                <a:solidFill>
                  <a:schemeClr val="tx1"/>
                </a:solidFill>
                <a:latin typeface="宋体" panose="02010600030101010101" pitchFamily="2" charset="-122"/>
                <a:ea typeface="宋体" panose="02010600030101010101" pitchFamily="2" charset="-122"/>
                <a:cs typeface="宋体" panose="02010600030101010101" pitchFamily="2" charset="-122"/>
              </a:rPr>
              <a:t>）</a:t>
            </a:r>
            <a:r>
              <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rPr>
              <a:t>输入的症状描述不完整</a:t>
            </a:r>
            <a:endPar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0" algn="l">
              <a:buClrTx/>
              <a:buSzTx/>
              <a:buNone/>
            </a:pPr>
            <a:r>
              <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rPr>
              <a:t>（7）用户未点击确认处方</a:t>
            </a:r>
            <a:endPar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endPar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endParaRPr>
          </a:p>
        </p:txBody>
      </p:sp>
      <p:sp>
        <p:nvSpPr>
          <p:cNvPr id="13314" name="标题 1"/>
          <p:cNvSpPr>
            <a:spLocks noGrp="1"/>
          </p:cNvSpPr>
          <p:nvPr>
            <p:ph type="title" idx="4294967295"/>
          </p:nvPr>
        </p:nvSpPr>
        <p:spPr>
          <a:xfrm>
            <a:off x="970845" y="929474"/>
            <a:ext cx="2912533" cy="535531"/>
          </a:xfrm>
        </p:spPr>
        <p:txBody>
          <a:bodyPr/>
          <a:lstStyle/>
          <a:p>
            <a:r>
              <a:rPr lang="zh-CN" altLang="en-US" sz="3200" b="1" dirty="0">
                <a:solidFill>
                  <a:srgbClr val="1057CE"/>
                </a:solidFill>
                <a:latin typeface="+mn-ea"/>
                <a:ea typeface="+mn-ea"/>
              </a:rPr>
              <a:t>软件测试</a:t>
            </a:r>
            <a:endParaRPr lang="zh-CN" altLang="en-US" sz="3200" b="1" dirty="0">
              <a:solidFill>
                <a:srgbClr val="1057CE"/>
              </a:solidFill>
              <a:latin typeface="+mn-ea"/>
              <a:ea typeface="+mn-ea"/>
            </a:endParaRPr>
          </a:p>
        </p:txBody>
      </p:sp>
      <p:pic>
        <p:nvPicPr>
          <p:cNvPr id="3" name="图片 2"/>
          <p:cNvPicPr>
            <a:picLocks noChangeAspect="1"/>
          </p:cNvPicPr>
          <p:nvPr/>
        </p:nvPicPr>
        <p:blipFill>
          <a:blip r:embed="rId1"/>
          <a:stretch>
            <a:fillRect/>
          </a:stretch>
        </p:blipFill>
        <p:spPr>
          <a:xfrm>
            <a:off x="4596130" y="614045"/>
            <a:ext cx="7341870" cy="5486400"/>
          </a:xfrm>
          <a:prstGeom prst="rect">
            <a:avLst/>
          </a:prstGeom>
        </p:spPr>
      </p:pic>
    </p:spTree>
  </p:cSld>
  <p:clrMapOvr>
    <a:masterClrMapping/>
  </p:clrMapOvr>
  <p:transition spd="slow"/>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内容占位符 5"/>
          <p:cNvSpPr>
            <a:spLocks noGrp="1"/>
          </p:cNvSpPr>
          <p:nvPr>
            <p:ph idx="4294967295"/>
          </p:nvPr>
        </p:nvSpPr>
        <p:spPr>
          <a:xfrm>
            <a:off x="970915" y="1592580"/>
            <a:ext cx="9482455" cy="5078095"/>
          </a:xfrm>
        </p:spPr>
        <p:txBody>
          <a:bodyPr>
            <a:noAutofit/>
          </a:bodyPr>
          <a:lstStyle/>
          <a:p>
            <a:pPr marL="0" indent="0">
              <a:buNone/>
            </a:pPr>
            <a:r>
              <a:rPr lang="zh-CN" altLang="en-US" sz="2000" dirty="0">
                <a:solidFill>
                  <a:schemeClr val="tx1"/>
                </a:solidFill>
                <a:latin typeface="宋体" panose="02010600030101010101" pitchFamily="2" charset="-122"/>
                <a:ea typeface="宋体" panose="02010600030101010101" pitchFamily="2" charset="-122"/>
                <a:cs typeface="宋体" panose="02010600030101010101" pitchFamily="2" charset="-122"/>
              </a:rPr>
              <a:t>测试</a:t>
            </a:r>
            <a:r>
              <a:rPr lang="en-US" altLang="zh-CN" sz="2000" dirty="0">
                <a:latin typeface="宋体" panose="02010600030101010101" pitchFamily="2" charset="-122"/>
                <a:ea typeface="宋体" panose="02010600030101010101" pitchFamily="2" charset="-122"/>
                <a:cs typeface="宋体" panose="02010600030101010101" pitchFamily="2" charset="-122"/>
                <a:sym typeface="+mn-ea"/>
              </a:rPr>
              <a:t>药方删除</a:t>
            </a:r>
            <a:r>
              <a:rPr lang="zh-CN" altLang="en-US" sz="2000" dirty="0">
                <a:solidFill>
                  <a:schemeClr val="tx1"/>
                </a:solidFill>
                <a:latin typeface="宋体" panose="02010600030101010101" pitchFamily="2" charset="-122"/>
                <a:ea typeface="宋体" panose="02010600030101010101" pitchFamily="2" charset="-122"/>
                <a:cs typeface="宋体" panose="02010600030101010101" pitchFamily="2" charset="-122"/>
              </a:rPr>
              <a:t>用例和测试结果</a:t>
            </a:r>
            <a:endParaRPr lang="en-US" altLang="zh-CN" sz="14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0" indent="0">
              <a:buNone/>
            </a:pPr>
            <a:r>
              <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rPr>
              <a:t>药方删除测试用例：</a:t>
            </a:r>
            <a:endPar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0" indent="0">
              <a:buNone/>
            </a:pPr>
            <a:r>
              <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rPr>
              <a:t>有效等价类：</a:t>
            </a:r>
            <a:endPar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0" indent="0">
              <a:buNone/>
            </a:pPr>
            <a:r>
              <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rPr>
              <a:t>（1）用户尝试删除最后一个处方</a:t>
            </a:r>
            <a:endPar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0" indent="0">
              <a:buNone/>
            </a:pPr>
            <a:r>
              <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rPr>
              <a:t>（2）用户尝试删除第一个处方</a:t>
            </a:r>
            <a:endPar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0" indent="0">
              <a:buNone/>
            </a:pPr>
            <a:r>
              <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rPr>
              <a:t>（3）用户尝试删除连续多个处方</a:t>
            </a:r>
            <a:endPar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0" indent="0">
              <a:buNone/>
            </a:pPr>
            <a:r>
              <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rPr>
              <a:t>无效等价类：</a:t>
            </a:r>
            <a:endPar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0" indent="0">
              <a:buNone/>
            </a:pPr>
            <a:r>
              <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rPr>
              <a:t>（4）用户在网络不稳定的情况下点击删除</a:t>
            </a:r>
            <a:endPar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0" indent="0">
              <a:buNone/>
            </a:pPr>
            <a:r>
              <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rPr>
              <a:t>（5）用户在删除过程中关闭应用程序</a:t>
            </a:r>
            <a:endPar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endParaRPr>
          </a:p>
        </p:txBody>
      </p:sp>
      <p:sp>
        <p:nvSpPr>
          <p:cNvPr id="13314" name="标题 1"/>
          <p:cNvSpPr>
            <a:spLocks noGrp="1"/>
          </p:cNvSpPr>
          <p:nvPr>
            <p:ph type="title" idx="4294967295"/>
          </p:nvPr>
        </p:nvSpPr>
        <p:spPr>
          <a:xfrm>
            <a:off x="970845" y="929474"/>
            <a:ext cx="2912533" cy="535531"/>
          </a:xfrm>
        </p:spPr>
        <p:txBody>
          <a:bodyPr/>
          <a:lstStyle/>
          <a:p>
            <a:r>
              <a:rPr lang="zh-CN" altLang="en-US" sz="3200" b="1" dirty="0">
                <a:solidFill>
                  <a:srgbClr val="1057CE"/>
                </a:solidFill>
                <a:latin typeface="+mn-ea"/>
                <a:ea typeface="+mn-ea"/>
              </a:rPr>
              <a:t>软件测试</a:t>
            </a:r>
            <a:endParaRPr lang="zh-CN" altLang="en-US" sz="3200" b="1" dirty="0">
              <a:solidFill>
                <a:srgbClr val="1057CE"/>
              </a:solidFill>
              <a:latin typeface="+mn-ea"/>
              <a:ea typeface="+mn-ea"/>
            </a:endParaRPr>
          </a:p>
        </p:txBody>
      </p:sp>
      <p:pic>
        <p:nvPicPr>
          <p:cNvPr id="2" name="图片 1"/>
          <p:cNvPicPr>
            <a:picLocks noChangeAspect="1"/>
          </p:cNvPicPr>
          <p:nvPr/>
        </p:nvPicPr>
        <p:blipFill>
          <a:blip r:embed="rId1"/>
          <a:stretch>
            <a:fillRect/>
          </a:stretch>
        </p:blipFill>
        <p:spPr>
          <a:xfrm>
            <a:off x="5464175" y="464185"/>
            <a:ext cx="6452870" cy="6094730"/>
          </a:xfrm>
          <a:prstGeom prst="rect">
            <a:avLst/>
          </a:prstGeom>
        </p:spPr>
      </p:pic>
    </p:spTree>
  </p:cSld>
  <p:clrMapOvr>
    <a:masterClrMapping/>
  </p:clrMapOvr>
  <p:transition spd="slow"/>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内容占位符 5"/>
          <p:cNvSpPr>
            <a:spLocks noGrp="1"/>
          </p:cNvSpPr>
          <p:nvPr>
            <p:ph idx="4294967295"/>
          </p:nvPr>
        </p:nvSpPr>
        <p:spPr>
          <a:xfrm>
            <a:off x="970915" y="1464945"/>
            <a:ext cx="9482455" cy="5205730"/>
          </a:xfrm>
        </p:spPr>
        <p:txBody>
          <a:bodyPr>
            <a:noAutofit/>
          </a:bodyPr>
          <a:lstStyle/>
          <a:p>
            <a:pPr marL="0" indent="0">
              <a:buNone/>
            </a:pPr>
            <a:r>
              <a:rPr lang="zh-CN" altLang="en-US" sz="2000" dirty="0">
                <a:solidFill>
                  <a:schemeClr val="tx1"/>
                </a:solidFill>
                <a:latin typeface="宋体" panose="02010600030101010101" pitchFamily="2" charset="-122"/>
                <a:ea typeface="宋体" panose="02010600030101010101" pitchFamily="2" charset="-122"/>
                <a:cs typeface="宋体" panose="02010600030101010101" pitchFamily="2" charset="-122"/>
              </a:rPr>
              <a:t>测试</a:t>
            </a:r>
            <a:r>
              <a:rPr lang="en-US" altLang="zh-CN" sz="2000" dirty="0">
                <a:latin typeface="宋体" panose="02010600030101010101" pitchFamily="2" charset="-122"/>
                <a:ea typeface="宋体" panose="02010600030101010101" pitchFamily="2" charset="-122"/>
                <a:cs typeface="宋体" panose="02010600030101010101" pitchFamily="2" charset="-122"/>
                <a:sym typeface="+mn-ea"/>
              </a:rPr>
              <a:t>设置提醒</a:t>
            </a:r>
            <a:r>
              <a:rPr lang="zh-CN" altLang="en-US" sz="2000" dirty="0">
                <a:solidFill>
                  <a:schemeClr val="tx1"/>
                </a:solidFill>
                <a:latin typeface="宋体" panose="02010600030101010101" pitchFamily="2" charset="-122"/>
                <a:ea typeface="宋体" panose="02010600030101010101" pitchFamily="2" charset="-122"/>
                <a:cs typeface="宋体" panose="02010600030101010101" pitchFamily="2" charset="-122"/>
              </a:rPr>
              <a:t>用例和测试结果</a:t>
            </a:r>
            <a:endParaRPr lang="zh-CN" altLang="en-US" sz="20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0" indent="0">
              <a:buNone/>
            </a:pPr>
            <a:r>
              <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rPr>
              <a:t>设置提醒</a:t>
            </a:r>
            <a:r>
              <a:rPr lang="en-US" altLang="zh-CN" sz="1800" dirty="0">
                <a:latin typeface="宋体" panose="02010600030101010101" pitchFamily="2" charset="-122"/>
                <a:ea typeface="宋体" panose="02010600030101010101" pitchFamily="2" charset="-122"/>
                <a:cs typeface="宋体" panose="02010600030101010101" pitchFamily="2" charset="-122"/>
                <a:sym typeface="+mn-ea"/>
              </a:rPr>
              <a:t>测试用例</a:t>
            </a:r>
            <a:r>
              <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rPr>
              <a:t>：</a:t>
            </a:r>
            <a:endPar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0" indent="0">
              <a:buNone/>
            </a:pPr>
            <a:r>
              <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rPr>
              <a:t>有效等价类：</a:t>
            </a:r>
            <a:endPar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0" indent="0">
              <a:buNone/>
            </a:pPr>
            <a:r>
              <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rPr>
              <a:t>（1）用户手动打开提醒时间</a:t>
            </a:r>
            <a:endPar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0" indent="0">
              <a:buNone/>
            </a:pPr>
            <a:r>
              <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rPr>
              <a:t>（2）用户查看提醒时间列表</a:t>
            </a:r>
            <a:endPar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0" indent="0">
              <a:buNone/>
            </a:pPr>
            <a:r>
              <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rPr>
              <a:t>（3）用户添加新的提醒时间</a:t>
            </a:r>
            <a:endPar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0" indent="0">
              <a:buNone/>
            </a:pPr>
            <a:r>
              <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rPr>
              <a:t>（4）用户确认新建的提醒时间</a:t>
            </a:r>
            <a:endPar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0" indent="0">
              <a:buNone/>
            </a:pPr>
            <a:r>
              <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rPr>
              <a:t>（5）用户取消新建的提醒时间</a:t>
            </a:r>
            <a:endPar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0" indent="0">
              <a:buNone/>
            </a:pPr>
            <a:r>
              <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rPr>
              <a:t>（6）用户手动关闭提醒时间已到达的提醒</a:t>
            </a:r>
            <a:endPar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0" indent="0">
              <a:buNone/>
            </a:pPr>
            <a:r>
              <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rPr>
              <a:t>（7）提醒时间到达，用户未操作</a:t>
            </a:r>
            <a:endPar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0" indent="0">
              <a:buNone/>
            </a:pPr>
            <a:r>
              <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rPr>
              <a:t>（8）用户在提醒时间到达前关闭提醒</a:t>
            </a:r>
            <a:endPar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0" indent="0">
              <a:buNone/>
            </a:pPr>
            <a:r>
              <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rPr>
              <a:t>无效等价类：</a:t>
            </a:r>
            <a:endPar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0" indent="0">
              <a:buNone/>
            </a:pPr>
            <a:r>
              <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rPr>
              <a:t>（9）用户在网络不稳定的情况下设置提醒时间</a:t>
            </a:r>
            <a:endPar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0" indent="0">
              <a:buNone/>
            </a:pPr>
            <a:r>
              <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rPr>
              <a:t>（10）用户在设置过程中关闭应用程序</a:t>
            </a:r>
            <a:endPar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endParaRPr>
          </a:p>
        </p:txBody>
      </p:sp>
      <p:sp>
        <p:nvSpPr>
          <p:cNvPr id="13314" name="标题 1"/>
          <p:cNvSpPr>
            <a:spLocks noGrp="1"/>
          </p:cNvSpPr>
          <p:nvPr>
            <p:ph type="title" idx="4294967295"/>
          </p:nvPr>
        </p:nvSpPr>
        <p:spPr>
          <a:xfrm>
            <a:off x="970845" y="929474"/>
            <a:ext cx="2912533" cy="535531"/>
          </a:xfrm>
        </p:spPr>
        <p:txBody>
          <a:bodyPr/>
          <a:lstStyle/>
          <a:p>
            <a:r>
              <a:rPr lang="zh-CN" altLang="en-US" sz="3200" b="1" dirty="0">
                <a:solidFill>
                  <a:srgbClr val="1057CE"/>
                </a:solidFill>
                <a:latin typeface="+mn-ea"/>
                <a:ea typeface="+mn-ea"/>
              </a:rPr>
              <a:t>软件测试</a:t>
            </a:r>
            <a:endParaRPr lang="zh-CN" altLang="en-US" sz="3200" b="1" dirty="0">
              <a:solidFill>
                <a:srgbClr val="1057CE"/>
              </a:solidFill>
              <a:latin typeface="+mn-ea"/>
              <a:ea typeface="+mn-ea"/>
            </a:endParaRPr>
          </a:p>
        </p:txBody>
      </p:sp>
      <p:pic>
        <p:nvPicPr>
          <p:cNvPr id="2" name="图片 1"/>
          <p:cNvPicPr>
            <a:picLocks noChangeAspect="1"/>
          </p:cNvPicPr>
          <p:nvPr/>
        </p:nvPicPr>
        <p:blipFill>
          <a:blip r:embed="rId1"/>
          <a:stretch>
            <a:fillRect/>
          </a:stretch>
        </p:blipFill>
        <p:spPr>
          <a:xfrm>
            <a:off x="5767705" y="537210"/>
            <a:ext cx="6181725" cy="6132830"/>
          </a:xfrm>
          <a:prstGeom prst="rect">
            <a:avLst/>
          </a:prstGeom>
        </p:spPr>
      </p:pic>
    </p:spTree>
  </p:cSld>
  <p:clrMapOvr>
    <a:masterClrMapping/>
  </p:clrMapOvr>
  <p:transition spd="slow"/>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内容占位符 5"/>
          <p:cNvSpPr>
            <a:spLocks noGrp="1"/>
          </p:cNvSpPr>
          <p:nvPr>
            <p:ph idx="4294967295"/>
          </p:nvPr>
        </p:nvSpPr>
        <p:spPr>
          <a:xfrm>
            <a:off x="970915" y="1592580"/>
            <a:ext cx="9482455" cy="5078095"/>
          </a:xfrm>
        </p:spPr>
        <p:txBody>
          <a:bodyPr>
            <a:noAutofit/>
          </a:bodyPr>
          <a:lstStyle/>
          <a:p>
            <a:pPr marL="0" indent="0">
              <a:buNone/>
            </a:pPr>
            <a:r>
              <a:rPr lang="zh-CN" altLang="en-US" sz="2000" dirty="0">
                <a:solidFill>
                  <a:schemeClr val="tx1"/>
                </a:solidFill>
                <a:latin typeface="宋体" panose="02010600030101010101" pitchFamily="2" charset="-122"/>
                <a:ea typeface="宋体" panose="02010600030101010101" pitchFamily="2" charset="-122"/>
                <a:cs typeface="宋体" panose="02010600030101010101" pitchFamily="2" charset="-122"/>
              </a:rPr>
              <a:t>测试</a:t>
            </a:r>
            <a:r>
              <a:rPr lang="en-US" altLang="zh-CN" sz="2000" dirty="0">
                <a:latin typeface="宋体" panose="02010600030101010101" pitchFamily="2" charset="-122"/>
                <a:ea typeface="宋体" panose="02010600030101010101" pitchFamily="2" charset="-122"/>
                <a:cs typeface="宋体" panose="02010600030101010101" pitchFamily="2" charset="-122"/>
                <a:sym typeface="+mn-ea"/>
              </a:rPr>
              <a:t>删除提醒</a:t>
            </a:r>
            <a:r>
              <a:rPr lang="zh-CN" altLang="en-US" sz="2000" dirty="0">
                <a:solidFill>
                  <a:schemeClr val="tx1"/>
                </a:solidFill>
                <a:latin typeface="宋体" panose="02010600030101010101" pitchFamily="2" charset="-122"/>
                <a:ea typeface="宋体" panose="02010600030101010101" pitchFamily="2" charset="-122"/>
                <a:cs typeface="宋体" panose="02010600030101010101" pitchFamily="2" charset="-122"/>
              </a:rPr>
              <a:t>用例和测试结果</a:t>
            </a:r>
            <a:endParaRPr lang="zh-CN" altLang="en-US"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0" indent="0">
              <a:buNone/>
            </a:pPr>
            <a:r>
              <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rPr>
              <a:t>删除提醒</a:t>
            </a:r>
            <a:r>
              <a:rPr lang="en-US" altLang="zh-CN" sz="1800" dirty="0">
                <a:latin typeface="宋体" panose="02010600030101010101" pitchFamily="2" charset="-122"/>
                <a:ea typeface="宋体" panose="02010600030101010101" pitchFamily="2" charset="-122"/>
                <a:cs typeface="宋体" panose="02010600030101010101" pitchFamily="2" charset="-122"/>
                <a:sym typeface="+mn-ea"/>
              </a:rPr>
              <a:t>测试用例</a:t>
            </a:r>
            <a:r>
              <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rPr>
              <a:t>：</a:t>
            </a:r>
            <a:endPar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0" indent="0">
              <a:buNone/>
            </a:pPr>
            <a:r>
              <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rPr>
              <a:t>有效等价类：</a:t>
            </a:r>
            <a:endPar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0" indent="0">
              <a:buNone/>
            </a:pPr>
            <a:r>
              <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rPr>
              <a:t>（1）用户尝试删除最后一个提醒</a:t>
            </a:r>
            <a:endPar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0" indent="0">
              <a:buNone/>
            </a:pPr>
            <a:r>
              <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rPr>
              <a:t>（2）用户尝试删除第一个提醒</a:t>
            </a:r>
            <a:endPar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0" indent="0">
              <a:buNone/>
            </a:pPr>
            <a:r>
              <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rPr>
              <a:t>（3）用户尝试删除连续多个提醒</a:t>
            </a:r>
            <a:endPar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0" indent="0">
              <a:buNone/>
            </a:pPr>
            <a:r>
              <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rPr>
              <a:t>无效等价类：</a:t>
            </a:r>
            <a:endPar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0" indent="0">
              <a:buNone/>
            </a:pPr>
            <a:r>
              <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rPr>
              <a:t>（4）用户在网络不稳定的情况下点击删除</a:t>
            </a:r>
            <a:endPar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0" indent="0">
              <a:buNone/>
            </a:pPr>
            <a:r>
              <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rPr>
              <a:t>（5）用户在删除过程中关闭应用程序</a:t>
            </a:r>
            <a:endPar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0" indent="0">
              <a:buNone/>
            </a:pPr>
            <a:r>
              <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rPr>
              <a:t>（6）删除提醒时数据库连接失败</a:t>
            </a:r>
            <a:endPar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0" indent="0">
              <a:buNone/>
            </a:pPr>
            <a:r>
              <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rPr>
              <a:t>（7）删除提醒时服务器无响应</a:t>
            </a:r>
            <a:endPar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endParaRPr>
          </a:p>
        </p:txBody>
      </p:sp>
      <p:sp>
        <p:nvSpPr>
          <p:cNvPr id="13314" name="标题 1"/>
          <p:cNvSpPr>
            <a:spLocks noGrp="1"/>
          </p:cNvSpPr>
          <p:nvPr>
            <p:ph type="title" idx="4294967295"/>
          </p:nvPr>
        </p:nvSpPr>
        <p:spPr>
          <a:xfrm>
            <a:off x="970845" y="929474"/>
            <a:ext cx="2912533" cy="535531"/>
          </a:xfrm>
        </p:spPr>
        <p:txBody>
          <a:bodyPr/>
          <a:lstStyle/>
          <a:p>
            <a:r>
              <a:rPr lang="zh-CN" altLang="en-US" sz="3200" b="1" dirty="0">
                <a:solidFill>
                  <a:srgbClr val="1057CE"/>
                </a:solidFill>
                <a:latin typeface="+mn-ea"/>
                <a:ea typeface="+mn-ea"/>
              </a:rPr>
              <a:t>软件测试</a:t>
            </a:r>
            <a:endParaRPr lang="zh-CN" altLang="en-US" sz="3200" b="1" dirty="0">
              <a:solidFill>
                <a:srgbClr val="1057CE"/>
              </a:solidFill>
              <a:latin typeface="+mn-ea"/>
              <a:ea typeface="+mn-ea"/>
            </a:endParaRPr>
          </a:p>
        </p:txBody>
      </p:sp>
      <p:pic>
        <p:nvPicPr>
          <p:cNvPr id="2" name="图片 1"/>
          <p:cNvPicPr>
            <a:picLocks noChangeAspect="1"/>
          </p:cNvPicPr>
          <p:nvPr/>
        </p:nvPicPr>
        <p:blipFill>
          <a:blip r:embed="rId1"/>
          <a:stretch>
            <a:fillRect/>
          </a:stretch>
        </p:blipFill>
        <p:spPr>
          <a:xfrm>
            <a:off x="5337810" y="582930"/>
            <a:ext cx="6798945" cy="5690870"/>
          </a:xfrm>
          <a:prstGeom prst="rect">
            <a:avLst/>
          </a:prstGeom>
        </p:spPr>
      </p:pic>
    </p:spTree>
  </p:cSld>
  <p:clrMapOvr>
    <a:masterClrMapping/>
  </p:clrMapOvr>
  <p:transition spd="slow"/>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内容占位符 5"/>
          <p:cNvSpPr>
            <a:spLocks noGrp="1"/>
          </p:cNvSpPr>
          <p:nvPr>
            <p:ph idx="4294967295"/>
          </p:nvPr>
        </p:nvSpPr>
        <p:spPr>
          <a:xfrm>
            <a:off x="970915" y="1592580"/>
            <a:ext cx="9482455" cy="5078095"/>
          </a:xfrm>
        </p:spPr>
        <p:txBody>
          <a:bodyPr>
            <a:noAutofit/>
          </a:bodyPr>
          <a:lstStyle/>
          <a:p>
            <a:pPr marL="0" indent="0">
              <a:buNone/>
            </a:pPr>
            <a:r>
              <a:rPr lang="zh-CN" altLang="en-US" sz="2000" dirty="0">
                <a:solidFill>
                  <a:schemeClr val="tx1"/>
                </a:solidFill>
                <a:latin typeface="宋体" panose="02010600030101010101" pitchFamily="2" charset="-122"/>
                <a:ea typeface="宋体" panose="02010600030101010101" pitchFamily="2" charset="-122"/>
                <a:cs typeface="宋体" panose="02010600030101010101" pitchFamily="2" charset="-122"/>
              </a:rPr>
              <a:t>测试</a:t>
            </a:r>
            <a:r>
              <a:rPr lang="zh-CN" altLang="en-US" sz="2000" dirty="0">
                <a:latin typeface="宋体" panose="02010600030101010101" pitchFamily="2" charset="-122"/>
                <a:ea typeface="宋体" panose="02010600030101010101" pitchFamily="2" charset="-122"/>
                <a:cs typeface="宋体" panose="02010600030101010101" pitchFamily="2" charset="-122"/>
                <a:sym typeface="+mn-ea"/>
              </a:rPr>
              <a:t>药品</a:t>
            </a:r>
            <a:r>
              <a:rPr lang="en-US" altLang="zh-CN" sz="2000" dirty="0">
                <a:latin typeface="宋体" panose="02010600030101010101" pitchFamily="2" charset="-122"/>
                <a:ea typeface="宋体" panose="02010600030101010101" pitchFamily="2" charset="-122"/>
                <a:cs typeface="宋体" panose="02010600030101010101" pitchFamily="2" charset="-122"/>
                <a:sym typeface="+mn-ea"/>
              </a:rPr>
              <a:t>维护</a:t>
            </a:r>
            <a:r>
              <a:rPr lang="zh-CN" altLang="en-US" sz="2000" dirty="0">
                <a:solidFill>
                  <a:schemeClr val="tx1"/>
                </a:solidFill>
                <a:latin typeface="宋体" panose="02010600030101010101" pitchFamily="2" charset="-122"/>
                <a:ea typeface="宋体" panose="02010600030101010101" pitchFamily="2" charset="-122"/>
                <a:cs typeface="宋体" panose="02010600030101010101" pitchFamily="2" charset="-122"/>
              </a:rPr>
              <a:t>用例和测试结果</a:t>
            </a:r>
            <a:endPar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0" indent="0">
              <a:buNone/>
            </a:pPr>
            <a:r>
              <a:rPr lang="zh-CN" altLang="en-US" sz="1800" dirty="0">
                <a:solidFill>
                  <a:schemeClr val="tx1"/>
                </a:solidFill>
                <a:latin typeface="宋体" panose="02010600030101010101" pitchFamily="2" charset="-122"/>
                <a:ea typeface="宋体" panose="02010600030101010101" pitchFamily="2" charset="-122"/>
                <a:cs typeface="宋体" panose="02010600030101010101" pitchFamily="2" charset="-122"/>
              </a:rPr>
              <a:t>药品</a:t>
            </a:r>
            <a:r>
              <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rPr>
              <a:t>维护</a:t>
            </a:r>
            <a:r>
              <a:rPr lang="en-US" altLang="zh-CN" sz="1800" dirty="0">
                <a:latin typeface="宋体" panose="02010600030101010101" pitchFamily="2" charset="-122"/>
                <a:ea typeface="宋体" panose="02010600030101010101" pitchFamily="2" charset="-122"/>
                <a:cs typeface="宋体" panose="02010600030101010101" pitchFamily="2" charset="-122"/>
                <a:sym typeface="+mn-ea"/>
              </a:rPr>
              <a:t>测试用例</a:t>
            </a:r>
            <a:r>
              <a:rPr lang="zh-CN" altLang="en-US" sz="1800" dirty="0">
                <a:latin typeface="宋体" panose="02010600030101010101" pitchFamily="2" charset="-122"/>
                <a:ea typeface="宋体" panose="02010600030101010101" pitchFamily="2" charset="-122"/>
                <a:cs typeface="宋体" panose="02010600030101010101" pitchFamily="2" charset="-122"/>
                <a:sym typeface="+mn-ea"/>
              </a:rPr>
              <a:t>：</a:t>
            </a:r>
            <a:endPar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0" indent="0">
              <a:buNone/>
            </a:pPr>
            <a:r>
              <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rPr>
              <a:t>有效等价类：</a:t>
            </a:r>
            <a:endPar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0" indent="0">
              <a:buNone/>
            </a:pPr>
            <a:r>
              <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rPr>
              <a:t>（1）管理者增加有效的药品信息</a:t>
            </a:r>
            <a:endPar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0" indent="0">
              <a:buNone/>
            </a:pPr>
            <a:r>
              <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rPr>
              <a:t>（2）管理者更新有效的药品信息</a:t>
            </a:r>
            <a:endPar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0" indent="0">
              <a:buNone/>
            </a:pPr>
            <a:r>
              <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rPr>
              <a:t>（3）管理者尝试增加或更新大量药品信息</a:t>
            </a:r>
            <a:endPar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0" indent="0">
              <a:buNone/>
            </a:pPr>
            <a:r>
              <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rPr>
              <a:t>无效等价类</a:t>
            </a:r>
            <a:r>
              <a:rPr lang="zh-CN" altLang="en-US" sz="1800" dirty="0">
                <a:solidFill>
                  <a:schemeClr val="tx1"/>
                </a:solidFill>
                <a:latin typeface="宋体" panose="02010600030101010101" pitchFamily="2" charset="-122"/>
                <a:ea typeface="宋体" panose="02010600030101010101" pitchFamily="2" charset="-122"/>
                <a:cs typeface="宋体" panose="02010600030101010101" pitchFamily="2" charset="-122"/>
              </a:rPr>
              <a:t>：</a:t>
            </a:r>
            <a:endPar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0" indent="0">
              <a:buNone/>
            </a:pPr>
            <a:r>
              <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rPr>
              <a:t>（4）管理者在网络不稳定的情况下</a:t>
            </a:r>
            <a:endPar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0" indent="0">
              <a:buNone/>
            </a:pPr>
            <a:r>
              <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rPr>
              <a:t>增加或更新药品信息</a:t>
            </a:r>
            <a:endPar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0" indent="0">
              <a:buNone/>
            </a:pPr>
            <a:r>
              <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rPr>
              <a:t>（5）管理者在操作过程中关闭应用程序</a:t>
            </a:r>
            <a:endPar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0" indent="0">
              <a:buNone/>
            </a:pPr>
            <a:r>
              <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rPr>
              <a:t>（6）非授权用户尝试增加药品信息</a:t>
            </a:r>
            <a:endPar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0" indent="0">
              <a:buNone/>
            </a:pPr>
            <a:r>
              <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rPr>
              <a:t>（7）非授权用户尝试更新药品信息</a:t>
            </a:r>
            <a:endPar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0" indent="0">
              <a:buNone/>
            </a:pPr>
            <a:r>
              <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rPr>
              <a:t>（8）增加或更新药品信息时数据库连接失败</a:t>
            </a:r>
            <a:endPar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0" indent="0">
              <a:buNone/>
            </a:pPr>
            <a:r>
              <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rPr>
              <a:t>（9）增加或更新药品信息时服务器无响应</a:t>
            </a:r>
            <a:endParaRPr lang="en-US" altLang="zh-CN" sz="1800" dirty="0">
              <a:solidFill>
                <a:schemeClr val="tx1"/>
              </a:solidFill>
              <a:latin typeface="宋体" panose="02010600030101010101" pitchFamily="2" charset="-122"/>
              <a:ea typeface="宋体" panose="02010600030101010101" pitchFamily="2" charset="-122"/>
              <a:cs typeface="宋体" panose="02010600030101010101" pitchFamily="2" charset="-122"/>
            </a:endParaRPr>
          </a:p>
        </p:txBody>
      </p:sp>
      <p:sp>
        <p:nvSpPr>
          <p:cNvPr id="13314" name="标题 1"/>
          <p:cNvSpPr>
            <a:spLocks noGrp="1"/>
          </p:cNvSpPr>
          <p:nvPr>
            <p:ph type="title" idx="4294967295"/>
          </p:nvPr>
        </p:nvSpPr>
        <p:spPr>
          <a:xfrm>
            <a:off x="970845" y="929474"/>
            <a:ext cx="2912533" cy="535531"/>
          </a:xfrm>
        </p:spPr>
        <p:txBody>
          <a:bodyPr/>
          <a:lstStyle/>
          <a:p>
            <a:r>
              <a:rPr lang="zh-CN" altLang="en-US" sz="3200" b="1" dirty="0">
                <a:solidFill>
                  <a:srgbClr val="1057CE"/>
                </a:solidFill>
                <a:latin typeface="+mn-ea"/>
                <a:ea typeface="+mn-ea"/>
              </a:rPr>
              <a:t>软件测试</a:t>
            </a:r>
            <a:endParaRPr lang="zh-CN" altLang="en-US" sz="3200" b="1" dirty="0">
              <a:solidFill>
                <a:srgbClr val="1057CE"/>
              </a:solidFill>
              <a:latin typeface="+mn-ea"/>
              <a:ea typeface="+mn-ea"/>
            </a:endParaRPr>
          </a:p>
        </p:txBody>
      </p:sp>
      <p:pic>
        <p:nvPicPr>
          <p:cNvPr id="2" name="图片 1"/>
          <p:cNvPicPr>
            <a:picLocks noChangeAspect="1"/>
          </p:cNvPicPr>
          <p:nvPr/>
        </p:nvPicPr>
        <p:blipFill>
          <a:blip r:embed="rId1"/>
          <a:srcRect b="4322"/>
          <a:stretch>
            <a:fillRect/>
          </a:stretch>
        </p:blipFill>
        <p:spPr>
          <a:xfrm>
            <a:off x="5286375" y="317500"/>
            <a:ext cx="6904990" cy="5706745"/>
          </a:xfrm>
          <a:prstGeom prst="rect">
            <a:avLst/>
          </a:prstGeom>
        </p:spPr>
      </p:pic>
    </p:spTree>
  </p:cSld>
  <p:clrMapOvr>
    <a:masterClrMapping/>
  </p:clrMapOvr>
  <p:transition spd="slow"/>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286173" y="3733751"/>
            <a:ext cx="6559113" cy="1446550"/>
          </a:xfrm>
          <a:prstGeom prst="rect">
            <a:avLst/>
          </a:prstGeom>
          <a:noFill/>
        </p:spPr>
        <p:txBody>
          <a:bodyPr wrap="square">
            <a:spAutoFit/>
          </a:bodyPr>
          <a:lstStyle/>
          <a:p>
            <a:pPr algn="ctr"/>
            <a:r>
              <a:rPr lang="zh-CN" altLang="en-US" sz="4400" b="1" dirty="0">
                <a:solidFill>
                  <a:schemeClr val="bg1"/>
                </a:solidFill>
              </a:rPr>
              <a:t>软件质量与保证</a:t>
            </a:r>
            <a:endParaRPr lang="zh-CN" altLang="en-US" sz="4400" b="1" dirty="0">
              <a:solidFill>
                <a:schemeClr val="bg1"/>
              </a:solidFill>
            </a:endParaRPr>
          </a:p>
          <a:p>
            <a:endParaRPr lang="zh-CN" altLang="en-US" sz="4400" b="1" dirty="0">
              <a:solidFill>
                <a:schemeClr val="bg1"/>
              </a:solidFill>
            </a:endParaRPr>
          </a:p>
        </p:txBody>
      </p:sp>
      <p:sp>
        <p:nvSpPr>
          <p:cNvPr id="16" name="文本框 15"/>
          <p:cNvSpPr txBox="1"/>
          <p:nvPr/>
        </p:nvSpPr>
        <p:spPr>
          <a:xfrm>
            <a:off x="8779507" y="1939266"/>
            <a:ext cx="1857274" cy="1569660"/>
          </a:xfrm>
          <a:prstGeom prst="rect">
            <a:avLst/>
          </a:prstGeom>
          <a:noFill/>
        </p:spPr>
        <p:txBody>
          <a:bodyPr wrap="square" rtlCol="0">
            <a:spAutoFit/>
          </a:bodyPr>
          <a:lstStyle/>
          <a:p>
            <a:r>
              <a:rPr lang="en-US" altLang="zh-CN" sz="9600" dirty="0">
                <a:gradFill>
                  <a:gsLst>
                    <a:gs pos="100000">
                      <a:schemeClr val="accent1"/>
                    </a:gs>
                    <a:gs pos="0">
                      <a:schemeClr val="accent1">
                        <a:lumMod val="75000"/>
                      </a:schemeClr>
                    </a:gs>
                  </a:gsLst>
                  <a:lin ang="0" scaled="1"/>
                </a:gradFill>
                <a:latin typeface="+mj-lt"/>
              </a:rPr>
              <a:t>05</a:t>
            </a:r>
            <a:endParaRPr lang="zh-CN" altLang="en-US" sz="9600" dirty="0">
              <a:gradFill>
                <a:gsLst>
                  <a:gs pos="100000">
                    <a:schemeClr val="accent1"/>
                  </a:gs>
                  <a:gs pos="0">
                    <a:schemeClr val="accent1">
                      <a:lumMod val="75000"/>
                    </a:schemeClr>
                  </a:gs>
                </a:gsLst>
                <a:lin ang="0" scaled="1"/>
              </a:gradFill>
              <a:latin typeface="+mj-l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4294967295"/>
          </p:nvPr>
        </p:nvSpPr>
        <p:spPr>
          <a:xfrm>
            <a:off x="923925" y="1631950"/>
            <a:ext cx="10434955" cy="6184265"/>
          </a:xfrm>
        </p:spPr>
        <p:txBody>
          <a:bodyPr>
            <a:noAutofit/>
          </a:bodyPr>
          <a:lstStyle/>
          <a:p>
            <a:pPr marL="0" indent="0">
              <a:buNone/>
            </a:pPr>
            <a:r>
              <a:rPr lang="zh-CN" altLang="en-US" sz="20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采取的质量保证手段</a:t>
            </a:r>
            <a:endParaRPr lang="zh-CN" sz="20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0" indent="0">
              <a:buNone/>
            </a:pPr>
            <a:r>
              <a:rPr lang="zh-CN" sz="2000" dirty="0">
                <a:solidFill>
                  <a:schemeClr val="tx1"/>
                </a:solidFill>
                <a:latin typeface="宋体" panose="02010600030101010101" pitchFamily="2" charset="-122"/>
                <a:ea typeface="宋体" panose="02010600030101010101" pitchFamily="2" charset="-122"/>
                <a:cs typeface="宋体" panose="02010600030101010101" pitchFamily="2" charset="-122"/>
              </a:rPr>
              <a:t>测试</a:t>
            </a:r>
            <a:endParaRPr lang="zh-CN" sz="20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0" indent="0">
              <a:buNone/>
            </a:pPr>
            <a:r>
              <a:rPr lang="zh-CN" sz="2000" dirty="0">
                <a:solidFill>
                  <a:schemeClr val="tx1"/>
                </a:solidFill>
                <a:latin typeface="宋体" panose="02010600030101010101" pitchFamily="2" charset="-122"/>
                <a:ea typeface="宋体" panose="02010600030101010101" pitchFamily="2" charset="-122"/>
                <a:cs typeface="宋体" panose="02010600030101010101" pitchFamily="2" charset="-122"/>
              </a:rPr>
              <a:t>1.功能测试：</a:t>
            </a:r>
            <a:endParaRPr lang="zh-CN" sz="20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0" indent="457200">
              <a:buNone/>
            </a:pPr>
            <a:r>
              <a:rPr lang="zh-CN" sz="2000" dirty="0">
                <a:solidFill>
                  <a:schemeClr val="tx1"/>
                </a:solidFill>
                <a:latin typeface="宋体" panose="02010600030101010101" pitchFamily="2" charset="-122"/>
                <a:ea typeface="宋体" panose="02010600030101010101" pitchFamily="2" charset="-122"/>
                <a:cs typeface="宋体" panose="02010600030101010101" pitchFamily="2" charset="-122"/>
              </a:rPr>
              <a:t>对小程序的各项功能进行全面测试，包括生成处方、用药提醒、药品维护等。确保每个功能都能按照预期正常工作，输入不同的药品名称、时间等参数，验证结果的准确性。</a:t>
            </a:r>
            <a:endParaRPr lang="zh-CN" sz="20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0" indent="0">
              <a:buNone/>
            </a:pPr>
            <a:r>
              <a:rPr lang="zh-CN" sz="2000" dirty="0">
                <a:solidFill>
                  <a:schemeClr val="tx1"/>
                </a:solidFill>
                <a:latin typeface="宋体" panose="02010600030101010101" pitchFamily="2" charset="-122"/>
                <a:ea typeface="宋体" panose="02010600030101010101" pitchFamily="2" charset="-122"/>
                <a:cs typeface="宋体" panose="02010600030101010101" pitchFamily="2" charset="-122"/>
              </a:rPr>
              <a:t>2.兼容性测试：</a:t>
            </a:r>
            <a:endParaRPr lang="zh-CN" sz="20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0" indent="457200">
              <a:buNone/>
            </a:pPr>
            <a:r>
              <a:rPr lang="zh-CN" sz="2000" dirty="0">
                <a:solidFill>
                  <a:schemeClr val="tx1"/>
                </a:solidFill>
                <a:latin typeface="宋体" panose="02010600030101010101" pitchFamily="2" charset="-122"/>
                <a:ea typeface="宋体" panose="02010600030101010101" pitchFamily="2" charset="-122"/>
                <a:cs typeface="宋体" panose="02010600030101010101" pitchFamily="2" charset="-122"/>
              </a:rPr>
              <a:t>在不同的操作系统（如 iOS、Android）和不同的设备型号上进行测试，确保小程序在各种环境下都能正常显示和运行。</a:t>
            </a:r>
            <a:endParaRPr lang="zh-CN" sz="20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0" indent="0">
              <a:buNone/>
            </a:pPr>
            <a:r>
              <a:rPr lang="zh-CN" sz="2000" dirty="0">
                <a:solidFill>
                  <a:schemeClr val="tx1"/>
                </a:solidFill>
                <a:latin typeface="宋体" panose="02010600030101010101" pitchFamily="2" charset="-122"/>
                <a:ea typeface="宋体" panose="02010600030101010101" pitchFamily="2" charset="-122"/>
                <a:cs typeface="宋体" panose="02010600030101010101" pitchFamily="2" charset="-122"/>
              </a:rPr>
              <a:t>3.性能测试：</a:t>
            </a:r>
            <a:endParaRPr lang="zh-CN" sz="20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0" indent="457200">
              <a:buNone/>
            </a:pPr>
            <a:r>
              <a:rPr lang="zh-CN" sz="2000" dirty="0">
                <a:solidFill>
                  <a:schemeClr val="tx1"/>
                </a:solidFill>
                <a:latin typeface="宋体" panose="02010600030101010101" pitchFamily="2" charset="-122"/>
                <a:ea typeface="宋体" panose="02010600030101010101" pitchFamily="2" charset="-122"/>
                <a:cs typeface="宋体" panose="02010600030101010101" pitchFamily="2" charset="-122"/>
              </a:rPr>
              <a:t>测试小程序的响应时间，包括生成处方的速度、用药提醒的及时性等。确保用户在使用过程中不会感到明显的延迟。</a:t>
            </a:r>
            <a:endParaRPr lang="zh-CN" sz="20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0" indent="0">
              <a:buNone/>
            </a:pPr>
            <a:endParaRPr lang="zh-CN" sz="2000" dirty="0">
              <a:solidFill>
                <a:schemeClr val="tx1"/>
              </a:solidFill>
              <a:latin typeface="宋体" panose="02010600030101010101" pitchFamily="2" charset="-122"/>
              <a:ea typeface="宋体" panose="02010600030101010101" pitchFamily="2" charset="-122"/>
              <a:cs typeface="宋体" panose="02010600030101010101" pitchFamily="2" charset="-122"/>
            </a:endParaRPr>
          </a:p>
        </p:txBody>
      </p:sp>
      <p:sp>
        <p:nvSpPr>
          <p:cNvPr id="4" name="灯片编号占位符 3"/>
          <p:cNvSpPr>
            <a:spLocks noGrp="1"/>
          </p:cNvSpPr>
          <p:nvPr>
            <p:ph type="sldNum" sz="quarter" idx="4294967295"/>
          </p:nvPr>
        </p:nvSpPr>
        <p:spPr>
          <a:xfrm>
            <a:off x="11358563" y="6451600"/>
            <a:ext cx="833437" cy="277813"/>
          </a:xfrm>
        </p:spPr>
        <p:txBody>
          <a:bodyPr/>
          <a:lstStyle/>
          <a:p>
            <a:pPr>
              <a:defRPr/>
            </a:pPr>
            <a:fld id="{77E88AF7-5153-4875-A5A7-0323E1DC4585}" type="slidenum">
              <a:rPr lang="zh-CN" altLang="en-US" smtClean="0"/>
            </a:fld>
            <a:endParaRPr lang="en-US" altLang="zh-CN"/>
          </a:p>
        </p:txBody>
      </p:sp>
      <p:sp>
        <p:nvSpPr>
          <p:cNvPr id="5" name="标题 4"/>
          <p:cNvSpPr>
            <a:spLocks noGrp="1"/>
          </p:cNvSpPr>
          <p:nvPr>
            <p:ph type="title" idx="4294967295"/>
          </p:nvPr>
        </p:nvSpPr>
        <p:spPr>
          <a:xfrm>
            <a:off x="1187450" y="867410"/>
            <a:ext cx="4098925" cy="493395"/>
          </a:xfrm>
        </p:spPr>
        <p:txBody>
          <a:bodyPr>
            <a:noAutofit/>
          </a:bodyPr>
          <a:lstStyle/>
          <a:p>
            <a:r>
              <a:rPr lang="zh-CN" altLang="en-US" sz="2000" b="1" dirty="0">
                <a:solidFill>
                  <a:srgbClr val="1057CE"/>
                </a:solidFill>
                <a:latin typeface="+mn-ea"/>
                <a:ea typeface="+mn-ea"/>
              </a:rPr>
              <a:t>软件质量与保证</a:t>
            </a:r>
            <a:endParaRPr lang="zh-CN" altLang="en-US" sz="2000" b="1" dirty="0">
              <a:solidFill>
                <a:srgbClr val="1057CE"/>
              </a:solidFill>
              <a:latin typeface="+mn-ea"/>
              <a:ea typeface="+mn-ea"/>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4294967295"/>
          </p:nvPr>
        </p:nvSpPr>
        <p:spPr>
          <a:xfrm>
            <a:off x="788670" y="1340485"/>
            <a:ext cx="10334625" cy="6184265"/>
          </a:xfrm>
        </p:spPr>
        <p:txBody>
          <a:bodyPr>
            <a:noAutofit/>
          </a:bodyPr>
          <a:lstStyle/>
          <a:p>
            <a:pPr marL="0" indent="0">
              <a:buNone/>
            </a:pPr>
            <a:endParaRPr lang="zh-CN" sz="18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0" indent="0">
              <a:buNone/>
            </a:pPr>
            <a:r>
              <a:rPr lang="zh-CN" sz="1800" dirty="0">
                <a:latin typeface="宋体" panose="02010600030101010101" pitchFamily="2" charset="-122"/>
                <a:ea typeface="宋体" panose="02010600030101010101" pitchFamily="2" charset="-122"/>
                <a:cs typeface="宋体" panose="02010600030101010101" pitchFamily="2" charset="-122"/>
                <a:sym typeface="+mn-ea"/>
              </a:rPr>
              <a:t>自动工具分析</a:t>
            </a:r>
            <a:endParaRPr lang="zh-CN" sz="18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0" indent="457200">
              <a:buNone/>
            </a:pPr>
            <a:r>
              <a:rPr lang="zh-CN" sz="1800" dirty="0">
                <a:latin typeface="宋体" panose="02010600030101010101" pitchFamily="2" charset="-122"/>
                <a:ea typeface="宋体" panose="02010600030101010101" pitchFamily="2" charset="-122"/>
                <a:cs typeface="宋体" panose="02010600030101010101" pitchFamily="2" charset="-122"/>
                <a:sym typeface="+mn-ea"/>
              </a:rPr>
              <a:t>使用专业的代码静态分析工具Sonarqube，对小程序的代码进行检查，查找潜在的代码质量问题。在 SonarQube 的 Web 界面上，可以查看 “用药小助手” 小程序的代码质量报告。报告包括代码的各种质量指标，如代码复杂度、代码重复率、潜在的漏洞等。仔细分析代码质量报告中的问题，了解问题的严重程度和影响范围。根据问题的具体情况，采取相应的措施来解决问题。</a:t>
            </a:r>
            <a:endParaRPr lang="zh-CN" sz="18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0" indent="0">
              <a:buNone/>
            </a:pPr>
            <a:endParaRPr lang="zh-CN" sz="18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0" indent="0">
              <a:buNone/>
            </a:pPr>
            <a:r>
              <a:rPr lang="zh-CN" sz="1800" dirty="0">
                <a:latin typeface="宋体" panose="02010600030101010101" pitchFamily="2" charset="-122"/>
                <a:ea typeface="宋体" panose="02010600030101010101" pitchFamily="2" charset="-122"/>
                <a:cs typeface="宋体" panose="02010600030101010101" pitchFamily="2" charset="-122"/>
                <a:sym typeface="+mn-ea"/>
              </a:rPr>
              <a:t>审查</a:t>
            </a:r>
            <a:endParaRPr lang="zh-CN" sz="18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0" indent="0">
              <a:buNone/>
            </a:pPr>
            <a:r>
              <a:rPr lang="zh-CN" sz="1800" dirty="0">
                <a:latin typeface="宋体" panose="02010600030101010101" pitchFamily="2" charset="-122"/>
                <a:ea typeface="宋体" panose="02010600030101010101" pitchFamily="2" charset="-122"/>
                <a:cs typeface="宋体" panose="02010600030101010101" pitchFamily="2" charset="-122"/>
                <a:sym typeface="+mn-ea"/>
              </a:rPr>
              <a:t>1.代码审查：</a:t>
            </a:r>
            <a:endParaRPr lang="zh-CN" sz="18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0" indent="457200">
              <a:buNone/>
            </a:pPr>
            <a:r>
              <a:rPr lang="zh-CN" sz="1800" dirty="0">
                <a:latin typeface="宋体" panose="02010600030101010101" pitchFamily="2" charset="-122"/>
                <a:ea typeface="宋体" panose="02010600030101010101" pitchFamily="2" charset="-122"/>
                <a:cs typeface="宋体" panose="02010600030101010101" pitchFamily="2" charset="-122"/>
                <a:sym typeface="+mn-ea"/>
              </a:rPr>
              <a:t>组织团队成员进行代码审查，互相检查代码的质量和规范性，可以发现一些潜在的问题和优化点，提高代码的可读性和可维护性。</a:t>
            </a:r>
            <a:endParaRPr lang="zh-CN" sz="18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0" indent="0">
              <a:buNone/>
            </a:pPr>
            <a:r>
              <a:rPr lang="zh-CN" sz="1800" dirty="0">
                <a:latin typeface="宋体" panose="02010600030101010101" pitchFamily="2" charset="-122"/>
                <a:ea typeface="宋体" panose="02010600030101010101" pitchFamily="2" charset="-122"/>
                <a:cs typeface="宋体" panose="02010600030101010101" pitchFamily="2" charset="-122"/>
                <a:sym typeface="+mn-ea"/>
              </a:rPr>
              <a:t>2.用户体验审查：</a:t>
            </a:r>
            <a:endParaRPr lang="zh-CN" sz="18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0" indent="457200">
              <a:buNone/>
            </a:pPr>
            <a:r>
              <a:rPr lang="zh-CN" sz="1800" dirty="0">
                <a:latin typeface="宋体" panose="02010600030101010101" pitchFamily="2" charset="-122"/>
                <a:ea typeface="宋体" panose="02010600030101010101" pitchFamily="2" charset="-122"/>
                <a:cs typeface="宋体" panose="02010600030101010101" pitchFamily="2" charset="-122"/>
                <a:sym typeface="+mn-ea"/>
              </a:rPr>
              <a:t>邀请真实用户进行用户体验审查，通过问卷收集用户的反馈和建议。根据用户的意见进行优化，提高小程序的易用性和用户满意度。</a:t>
            </a:r>
            <a:endParaRPr lang="zh-CN" sz="18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0" indent="0">
              <a:buNone/>
            </a:pPr>
            <a:endParaRPr lang="zh-CN" sz="1800" dirty="0">
              <a:solidFill>
                <a:schemeClr val="tx1"/>
              </a:solidFill>
              <a:latin typeface="宋体" panose="02010600030101010101" pitchFamily="2" charset="-122"/>
              <a:ea typeface="宋体" panose="02010600030101010101" pitchFamily="2" charset="-122"/>
              <a:cs typeface="宋体" panose="02010600030101010101" pitchFamily="2" charset="-122"/>
            </a:endParaRPr>
          </a:p>
        </p:txBody>
      </p:sp>
      <p:sp>
        <p:nvSpPr>
          <p:cNvPr id="4" name="灯片编号占位符 3"/>
          <p:cNvSpPr>
            <a:spLocks noGrp="1"/>
          </p:cNvSpPr>
          <p:nvPr>
            <p:ph type="sldNum" sz="quarter" idx="4294967295"/>
          </p:nvPr>
        </p:nvSpPr>
        <p:spPr>
          <a:xfrm>
            <a:off x="11358563" y="6451600"/>
            <a:ext cx="833437" cy="277813"/>
          </a:xfrm>
        </p:spPr>
        <p:txBody>
          <a:bodyPr/>
          <a:lstStyle/>
          <a:p>
            <a:pPr>
              <a:defRPr/>
            </a:pPr>
            <a:fld id="{77E88AF7-5153-4875-A5A7-0323E1DC4585}" type="slidenum">
              <a:rPr lang="zh-CN" altLang="en-US" smtClean="0"/>
            </a:fld>
            <a:endParaRPr lang="en-US" altLang="zh-CN"/>
          </a:p>
        </p:txBody>
      </p:sp>
      <p:sp>
        <p:nvSpPr>
          <p:cNvPr id="5" name="标题 4"/>
          <p:cNvSpPr>
            <a:spLocks noGrp="1"/>
          </p:cNvSpPr>
          <p:nvPr>
            <p:ph type="title" idx="4294967295"/>
          </p:nvPr>
        </p:nvSpPr>
        <p:spPr>
          <a:xfrm>
            <a:off x="1004570" y="885825"/>
            <a:ext cx="3700780" cy="518160"/>
          </a:xfrm>
        </p:spPr>
        <p:txBody>
          <a:bodyPr>
            <a:noAutofit/>
          </a:bodyPr>
          <a:lstStyle/>
          <a:p>
            <a:r>
              <a:rPr lang="zh-CN" altLang="en-US" sz="2000" b="1" dirty="0">
                <a:solidFill>
                  <a:srgbClr val="1057CE"/>
                </a:solidFill>
                <a:latin typeface="+mn-ea"/>
                <a:ea typeface="+mn-ea"/>
              </a:rPr>
              <a:t>软件质量与保证</a:t>
            </a:r>
            <a:endParaRPr lang="zh-CN" altLang="en-US" sz="2000" b="1" dirty="0">
              <a:solidFill>
                <a:srgbClr val="1057CE"/>
              </a:solidFill>
              <a:latin typeface="+mn-ea"/>
              <a:ea typeface="+mn-ea"/>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4294967295"/>
          </p:nvPr>
        </p:nvSpPr>
        <p:spPr>
          <a:xfrm>
            <a:off x="788670" y="1536700"/>
            <a:ext cx="9918700" cy="5988050"/>
          </a:xfrm>
        </p:spPr>
        <p:txBody>
          <a:bodyPr>
            <a:noAutofit/>
          </a:bodyPr>
          <a:lstStyle/>
          <a:p>
            <a:pPr marL="0" indent="0">
              <a:buNone/>
            </a:pPr>
            <a:r>
              <a:rPr lang="zh-CN" altLang="en-US" sz="1800" dirty="0">
                <a:solidFill>
                  <a:schemeClr val="tx1"/>
                </a:solidFill>
                <a:latin typeface="宋体" panose="02010600030101010101" pitchFamily="2" charset="-122"/>
                <a:ea typeface="宋体" panose="02010600030101010101" pitchFamily="2" charset="-122"/>
                <a:sym typeface="+mn-ea"/>
              </a:rPr>
              <a:t>程序代码风格：</a:t>
            </a:r>
            <a:endParaRPr lang="en-US" altLang="zh-CN" sz="1800" dirty="0">
              <a:solidFill>
                <a:schemeClr val="tx1"/>
              </a:solidFill>
              <a:latin typeface="宋体" panose="02010600030101010101" pitchFamily="2" charset="-122"/>
              <a:ea typeface="宋体" panose="02010600030101010101" pitchFamily="2" charset="-122"/>
            </a:endParaRPr>
          </a:p>
          <a:p>
            <a:pPr marL="0" indent="0">
              <a:buNone/>
            </a:pPr>
            <a:endParaRPr lang="en-US" altLang="zh-CN" sz="1800" dirty="0">
              <a:solidFill>
                <a:schemeClr val="tx1"/>
              </a:solidFill>
              <a:latin typeface="宋体" panose="02010600030101010101" pitchFamily="2" charset="-122"/>
              <a:ea typeface="宋体" panose="02010600030101010101" pitchFamily="2" charset="-122"/>
            </a:endParaRPr>
          </a:p>
        </p:txBody>
      </p:sp>
      <p:sp>
        <p:nvSpPr>
          <p:cNvPr id="4" name="灯片编号占位符 3"/>
          <p:cNvSpPr>
            <a:spLocks noGrp="1"/>
          </p:cNvSpPr>
          <p:nvPr>
            <p:ph type="sldNum" sz="quarter" idx="4294967295"/>
          </p:nvPr>
        </p:nvSpPr>
        <p:spPr>
          <a:xfrm>
            <a:off x="11358563" y="6451600"/>
            <a:ext cx="833437" cy="277813"/>
          </a:xfrm>
        </p:spPr>
        <p:txBody>
          <a:bodyPr/>
          <a:lstStyle/>
          <a:p>
            <a:pPr>
              <a:defRPr/>
            </a:pPr>
            <a:fld id="{77E88AF7-5153-4875-A5A7-0323E1DC4585}" type="slidenum">
              <a:rPr lang="zh-CN" altLang="en-US" smtClean="0"/>
            </a:fld>
            <a:endParaRPr lang="en-US" altLang="zh-CN"/>
          </a:p>
        </p:txBody>
      </p:sp>
      <p:sp>
        <p:nvSpPr>
          <p:cNvPr id="5" name="标题 4"/>
          <p:cNvSpPr>
            <a:spLocks noGrp="1"/>
          </p:cNvSpPr>
          <p:nvPr>
            <p:ph type="title" idx="4294967295"/>
          </p:nvPr>
        </p:nvSpPr>
        <p:spPr>
          <a:xfrm>
            <a:off x="1004570" y="885825"/>
            <a:ext cx="3700780" cy="518160"/>
          </a:xfrm>
        </p:spPr>
        <p:txBody>
          <a:bodyPr>
            <a:noAutofit/>
          </a:bodyPr>
          <a:lstStyle/>
          <a:p>
            <a:r>
              <a:rPr lang="zh-CN" altLang="en-US" sz="2000" b="1" dirty="0">
                <a:solidFill>
                  <a:srgbClr val="1057CE"/>
                </a:solidFill>
                <a:latin typeface="+mn-ea"/>
                <a:ea typeface="+mn-ea"/>
              </a:rPr>
              <a:t>软件质量与保证</a:t>
            </a:r>
            <a:endParaRPr lang="zh-CN" altLang="en-US" sz="2000" b="1" dirty="0">
              <a:solidFill>
                <a:srgbClr val="1057CE"/>
              </a:solidFill>
              <a:latin typeface="+mn-ea"/>
              <a:ea typeface="+mn-ea"/>
            </a:endParaRPr>
          </a:p>
        </p:txBody>
      </p:sp>
      <p:pic>
        <p:nvPicPr>
          <p:cNvPr id="3" name="图片 1"/>
          <p:cNvPicPr>
            <a:picLocks noChangeAspect="1"/>
          </p:cNvPicPr>
          <p:nvPr/>
        </p:nvPicPr>
        <p:blipFill>
          <a:blip r:embed="rId1"/>
          <a:stretch>
            <a:fillRect/>
          </a:stretch>
        </p:blipFill>
        <p:spPr>
          <a:xfrm>
            <a:off x="881063" y="1816418"/>
            <a:ext cx="5271135" cy="4912995"/>
          </a:xfrm>
          <a:prstGeom prst="rect">
            <a:avLst/>
          </a:prstGeom>
          <a:noFill/>
          <a:ln>
            <a:noFill/>
          </a:ln>
        </p:spPr>
      </p:pic>
      <p:sp>
        <p:nvSpPr>
          <p:cNvPr id="7" name="文本框 6"/>
          <p:cNvSpPr txBox="1"/>
          <p:nvPr/>
        </p:nvSpPr>
        <p:spPr>
          <a:xfrm>
            <a:off x="6723380" y="152400"/>
            <a:ext cx="4903470" cy="6189980"/>
          </a:xfrm>
          <a:prstGeom prst="rect">
            <a:avLst/>
          </a:prstGeom>
          <a:noFill/>
        </p:spPr>
        <p:txBody>
          <a:bodyPr wrap="square" rtlCol="0">
            <a:noAutofit/>
          </a:bodyPr>
          <a:p>
            <a:r>
              <a:rPr lang="zh-CN" altLang="en-US" sz="2000">
                <a:latin typeface="宋体" panose="02010600030101010101" pitchFamily="2" charset="-122"/>
                <a:ea typeface="宋体" panose="02010600030101010101" pitchFamily="2" charset="-122"/>
                <a:cs typeface="宋体" panose="02010600030101010101" pitchFamily="2" charset="-122"/>
              </a:rPr>
              <a:t>1.命名风格</a:t>
            </a:r>
            <a:endParaRPr lang="zh-CN" altLang="en-US" sz="2000">
              <a:latin typeface="宋体" panose="02010600030101010101" pitchFamily="2" charset="-122"/>
              <a:ea typeface="宋体" panose="02010600030101010101" pitchFamily="2" charset="-122"/>
              <a:cs typeface="宋体" panose="02010600030101010101" pitchFamily="2" charset="-122"/>
            </a:endParaRPr>
          </a:p>
          <a:p>
            <a:pPr indent="457200"/>
            <a:r>
              <a:rPr lang="zh-CN" altLang="en-US" sz="2000">
                <a:latin typeface="宋体" panose="02010600030101010101" pitchFamily="2" charset="-122"/>
                <a:ea typeface="宋体" panose="02010600030101010101" pitchFamily="2" charset="-122"/>
                <a:cs typeface="宋体" panose="02010600030101010101" pitchFamily="2" charset="-122"/>
              </a:rPr>
              <a:t>类命名：DieaseController采用了大驼峰命名法，符合 Java 类命名规范。</a:t>
            </a:r>
            <a:endParaRPr lang="zh-CN" altLang="en-US" sz="2000">
              <a:latin typeface="宋体" panose="02010600030101010101" pitchFamily="2" charset="-122"/>
              <a:ea typeface="宋体" panose="02010600030101010101" pitchFamily="2" charset="-122"/>
              <a:cs typeface="宋体" panose="02010600030101010101" pitchFamily="2" charset="-122"/>
            </a:endParaRPr>
          </a:p>
          <a:p>
            <a:pPr indent="457200"/>
            <a:r>
              <a:rPr lang="zh-CN" altLang="en-US" sz="2000">
                <a:latin typeface="宋体" panose="02010600030101010101" pitchFamily="2" charset="-122"/>
                <a:ea typeface="宋体" panose="02010600030101010101" pitchFamily="2" charset="-122"/>
                <a:cs typeface="宋体" panose="02010600030101010101" pitchFamily="2" charset="-122"/>
              </a:rPr>
              <a:t>方法命名：search、getByids和getlen方法命名较为简洁，能够大致反映方法的功能。</a:t>
            </a:r>
            <a:endParaRPr lang="zh-CN" altLang="en-US" sz="2000">
              <a:latin typeface="宋体" panose="02010600030101010101" pitchFamily="2" charset="-122"/>
              <a:ea typeface="宋体" panose="02010600030101010101" pitchFamily="2" charset="-122"/>
              <a:cs typeface="宋体" panose="02010600030101010101" pitchFamily="2" charset="-122"/>
            </a:endParaRPr>
          </a:p>
          <a:p>
            <a:pPr indent="457200"/>
            <a:r>
              <a:rPr lang="zh-CN" altLang="en-US" sz="2000">
                <a:latin typeface="宋体" panose="02010600030101010101" pitchFamily="2" charset="-122"/>
                <a:ea typeface="宋体" panose="02010600030101010101" pitchFamily="2" charset="-122"/>
                <a:cs typeface="宋体" panose="02010600030101010101" pitchFamily="2" charset="-122"/>
              </a:rPr>
              <a:t>变量命名：dieaseMapper变量命名与类名保持一致的拼写风格。</a:t>
            </a:r>
            <a:endParaRPr lang="zh-CN" altLang="en-US" sz="2000">
              <a:latin typeface="宋体" panose="02010600030101010101" pitchFamily="2" charset="-122"/>
              <a:ea typeface="宋体" panose="02010600030101010101" pitchFamily="2" charset="-122"/>
              <a:cs typeface="宋体" panose="02010600030101010101" pitchFamily="2" charset="-122"/>
            </a:endParaRPr>
          </a:p>
          <a:p>
            <a:r>
              <a:rPr lang="zh-CN" altLang="en-US" sz="2000">
                <a:latin typeface="宋体" panose="02010600030101010101" pitchFamily="2" charset="-122"/>
                <a:ea typeface="宋体" panose="02010600030101010101" pitchFamily="2" charset="-122"/>
                <a:cs typeface="宋体" panose="02010600030101010101" pitchFamily="2" charset="-122"/>
              </a:rPr>
              <a:t>2.缩进和空白</a:t>
            </a:r>
            <a:endParaRPr lang="zh-CN" altLang="en-US" sz="2000">
              <a:latin typeface="宋体" panose="02010600030101010101" pitchFamily="2" charset="-122"/>
              <a:ea typeface="宋体" panose="02010600030101010101" pitchFamily="2" charset="-122"/>
              <a:cs typeface="宋体" panose="02010600030101010101" pitchFamily="2" charset="-122"/>
            </a:endParaRPr>
          </a:p>
          <a:p>
            <a:pPr indent="457200"/>
            <a:r>
              <a:rPr lang="zh-CN" altLang="en-US" sz="2000">
                <a:latin typeface="宋体" panose="02010600030101010101" pitchFamily="2" charset="-122"/>
                <a:ea typeface="宋体" panose="02010600030101010101" pitchFamily="2" charset="-122"/>
                <a:cs typeface="宋体" panose="02010600030101010101" pitchFamily="2" charset="-122"/>
              </a:rPr>
              <a:t>整体缩进规范，清晰地展示了代码的层次结构。</a:t>
            </a:r>
            <a:endParaRPr lang="zh-CN" altLang="en-US" sz="2000">
              <a:latin typeface="宋体" panose="02010600030101010101" pitchFamily="2" charset="-122"/>
              <a:ea typeface="宋体" panose="02010600030101010101" pitchFamily="2" charset="-122"/>
              <a:cs typeface="宋体" panose="02010600030101010101" pitchFamily="2" charset="-122"/>
            </a:endParaRPr>
          </a:p>
          <a:p>
            <a:r>
              <a:rPr lang="zh-CN" altLang="en-US" sz="2000">
                <a:latin typeface="宋体" panose="02010600030101010101" pitchFamily="2" charset="-122"/>
                <a:ea typeface="宋体" panose="02010600030101010101" pitchFamily="2" charset="-122"/>
                <a:cs typeface="宋体" panose="02010600030101010101" pitchFamily="2" charset="-122"/>
              </a:rPr>
              <a:t>3.代码布局</a:t>
            </a:r>
            <a:endParaRPr lang="zh-CN" altLang="en-US" sz="2000">
              <a:latin typeface="宋体" panose="02010600030101010101" pitchFamily="2" charset="-122"/>
              <a:ea typeface="宋体" panose="02010600030101010101" pitchFamily="2" charset="-122"/>
              <a:cs typeface="宋体" panose="02010600030101010101" pitchFamily="2" charset="-122"/>
            </a:endParaRPr>
          </a:p>
          <a:p>
            <a:pPr indent="457200"/>
            <a:r>
              <a:rPr lang="zh-CN" altLang="en-US" sz="2000">
                <a:latin typeface="宋体" panose="02010600030101010101" pitchFamily="2" charset="-122"/>
                <a:ea typeface="宋体" panose="02010600030101010101" pitchFamily="2" charset="-122"/>
                <a:cs typeface="宋体" panose="02010600030101010101" pitchFamily="2" charset="-122"/>
              </a:rPr>
              <a:t>方法的结构比较清晰，先进行必要的变量初始化，然后执行主要逻辑，最后返回结果。</a:t>
            </a:r>
            <a:endParaRPr lang="zh-CN" altLang="en-US" sz="2000">
              <a:latin typeface="宋体" panose="02010600030101010101" pitchFamily="2" charset="-122"/>
              <a:ea typeface="宋体" panose="02010600030101010101" pitchFamily="2" charset="-122"/>
              <a:cs typeface="宋体" panose="02010600030101010101" pitchFamily="2" charset="-122"/>
            </a:endParaRPr>
          </a:p>
          <a:p>
            <a:r>
              <a:rPr lang="zh-CN" altLang="en-US" sz="2000">
                <a:latin typeface="宋体" panose="02010600030101010101" pitchFamily="2" charset="-122"/>
                <a:ea typeface="宋体" panose="02010600030101010101" pitchFamily="2" charset="-122"/>
                <a:cs typeface="宋体" panose="02010600030101010101" pitchFamily="2" charset="-122"/>
              </a:rPr>
              <a:t>4.代码格式一致性</a:t>
            </a:r>
            <a:endParaRPr lang="zh-CN" altLang="en-US" sz="2000">
              <a:latin typeface="宋体" panose="02010600030101010101" pitchFamily="2" charset="-122"/>
              <a:ea typeface="宋体" panose="02010600030101010101" pitchFamily="2" charset="-122"/>
              <a:cs typeface="宋体" panose="02010600030101010101" pitchFamily="2" charset="-122"/>
            </a:endParaRPr>
          </a:p>
          <a:p>
            <a:pPr indent="457200"/>
            <a:r>
              <a:rPr lang="zh-CN" altLang="en-US" sz="2000">
                <a:latin typeface="宋体" panose="02010600030101010101" pitchFamily="2" charset="-122"/>
                <a:ea typeface="宋体" panose="02010600030101010101" pitchFamily="2" charset="-122"/>
                <a:cs typeface="宋体" panose="02010600030101010101" pitchFamily="2" charset="-122"/>
              </a:rPr>
              <a:t>方法签名、变量声明和赋值等格式一致，符合 Java 代码的常见规范。对于字符串常量的使用，如在Like和in方法中的列名参数，保持了一致的引号风格。</a:t>
            </a:r>
            <a:endParaRPr lang="zh-CN" altLang="en-US" sz="2000">
              <a:latin typeface="宋体" panose="02010600030101010101" pitchFamily="2" charset="-122"/>
              <a:ea typeface="宋体" panose="02010600030101010101" pitchFamily="2" charset="-122"/>
              <a:cs typeface="宋体" panose="02010600030101010101" pitchFamily="2" charset="-122"/>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4294967295"/>
          </p:nvPr>
        </p:nvSpPr>
        <p:spPr>
          <a:xfrm>
            <a:off x="11358563" y="6451600"/>
            <a:ext cx="833437" cy="277813"/>
          </a:xfrm>
        </p:spPr>
        <p:txBody>
          <a:bodyPr/>
          <a:lstStyle/>
          <a:p>
            <a:pPr>
              <a:defRPr/>
            </a:pPr>
            <a:fld id="{77E88AF7-5153-4875-A5A7-0323E1DC4585}" type="slidenum">
              <a:rPr lang="zh-CN" altLang="en-US" smtClean="0"/>
            </a:fld>
            <a:endParaRPr lang="en-US" altLang="zh-CN"/>
          </a:p>
        </p:txBody>
      </p:sp>
      <p:sp>
        <p:nvSpPr>
          <p:cNvPr id="5" name="标题 4"/>
          <p:cNvSpPr>
            <a:spLocks noGrp="1"/>
          </p:cNvSpPr>
          <p:nvPr>
            <p:ph type="title" idx="4294967295"/>
          </p:nvPr>
        </p:nvSpPr>
        <p:spPr>
          <a:xfrm>
            <a:off x="1004570" y="885825"/>
            <a:ext cx="3700780" cy="518160"/>
          </a:xfrm>
        </p:spPr>
        <p:txBody>
          <a:bodyPr>
            <a:noAutofit/>
          </a:bodyPr>
          <a:lstStyle/>
          <a:p>
            <a:r>
              <a:rPr lang="zh-CN" altLang="en-US" sz="2000" b="1" dirty="0">
                <a:solidFill>
                  <a:srgbClr val="1057CE"/>
                </a:solidFill>
                <a:latin typeface="+mn-ea"/>
                <a:ea typeface="+mn-ea"/>
              </a:rPr>
              <a:t>软件质量与保证</a:t>
            </a:r>
            <a:endParaRPr lang="zh-CN" altLang="en-US" sz="2000" b="1" dirty="0">
              <a:solidFill>
                <a:srgbClr val="1057CE"/>
              </a:solidFill>
              <a:latin typeface="+mn-ea"/>
              <a:ea typeface="+mn-ea"/>
            </a:endParaRPr>
          </a:p>
        </p:txBody>
      </p:sp>
      <p:sp>
        <p:nvSpPr>
          <p:cNvPr id="6" name="文本框 5"/>
          <p:cNvSpPr txBox="1"/>
          <p:nvPr/>
        </p:nvSpPr>
        <p:spPr>
          <a:xfrm>
            <a:off x="330835" y="1663700"/>
            <a:ext cx="4374515" cy="6887210"/>
          </a:xfrm>
          <a:prstGeom prst="rect">
            <a:avLst/>
          </a:prstGeom>
          <a:noFill/>
        </p:spPr>
        <p:txBody>
          <a:bodyPr wrap="square" rtlCol="0">
            <a:noAutofit/>
          </a:bodyPr>
          <a:p>
            <a:endParaRPr lang="zh-CN" altLang="en-US" sz="1600"/>
          </a:p>
        </p:txBody>
      </p:sp>
      <p:pic>
        <p:nvPicPr>
          <p:cNvPr id="7" name="图片 6"/>
          <p:cNvPicPr>
            <a:picLocks noChangeAspect="1"/>
          </p:cNvPicPr>
          <p:nvPr/>
        </p:nvPicPr>
        <p:blipFill>
          <a:blip r:embed="rId1"/>
          <a:stretch>
            <a:fillRect/>
          </a:stretch>
        </p:blipFill>
        <p:spPr>
          <a:xfrm>
            <a:off x="462915" y="1254125"/>
            <a:ext cx="8126730" cy="4733925"/>
          </a:xfrm>
          <a:prstGeom prst="rect">
            <a:avLst/>
          </a:prstGeom>
        </p:spPr>
      </p:pic>
      <p:sp>
        <p:nvSpPr>
          <p:cNvPr id="8" name="文本框 7"/>
          <p:cNvSpPr txBox="1"/>
          <p:nvPr/>
        </p:nvSpPr>
        <p:spPr>
          <a:xfrm>
            <a:off x="8826500" y="1503680"/>
            <a:ext cx="2980690" cy="3510915"/>
          </a:xfrm>
          <a:prstGeom prst="rect">
            <a:avLst/>
          </a:prstGeom>
          <a:noFill/>
        </p:spPr>
        <p:txBody>
          <a:bodyPr wrap="square" rtlCol="0" anchor="t">
            <a:noAutofit/>
          </a:bodyPr>
          <a:p>
            <a:endParaRPr lang="zh-CN" altLang="en-US" sz="24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endParaRPr>
          </a:p>
          <a:p>
            <a:r>
              <a:rPr lang="zh-CN" altLang="en-US" sz="2400" dirty="0">
                <a:latin typeface="宋体" panose="02010600030101010101" pitchFamily="2" charset="-122"/>
                <a:ea typeface="宋体" panose="02010600030101010101" pitchFamily="2" charset="-122"/>
                <a:cs typeface="宋体" panose="02010600030101010101" pitchFamily="2" charset="-122"/>
                <a:sym typeface="+mn-ea"/>
              </a:rPr>
              <a:t>该图为在 SonarQube 平台上，名为 “medicine”项目的代码质量分析报告。</a:t>
            </a:r>
            <a:endParaRPr lang="zh-CN" altLang="en-US" sz="24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endParaRPr>
          </a:p>
          <a:p>
            <a:r>
              <a:rPr lang="zh-CN" altLang="en-US" sz="2400" dirty="0">
                <a:latin typeface="宋体" panose="02010600030101010101" pitchFamily="2" charset="-122"/>
                <a:ea typeface="宋体" panose="02010600030101010101" pitchFamily="2" charset="-122"/>
                <a:cs typeface="宋体" panose="02010600030101010101" pitchFamily="2" charset="-122"/>
                <a:sym typeface="+mn-ea"/>
              </a:rPr>
              <a:t>其中有 834 个 JavaScript 文件，没有发现 bugs 和漏洞。</a:t>
            </a:r>
            <a:endParaRPr lang="zh-CN" altLang="en-US" sz="24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endParaRPr>
          </a:p>
          <a:p>
            <a:endParaRPr lang="zh-CN" altLang="en-US" sz="24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endParaRPr>
          </a:p>
        </p:txBody>
      </p:sp>
      <p:sp>
        <p:nvSpPr>
          <p:cNvPr id="9" name="文本框 8"/>
          <p:cNvSpPr txBox="1"/>
          <p:nvPr/>
        </p:nvSpPr>
        <p:spPr>
          <a:xfrm>
            <a:off x="2575560" y="6114415"/>
            <a:ext cx="6096000" cy="337185"/>
          </a:xfrm>
          <a:prstGeom prst="rect">
            <a:avLst/>
          </a:prstGeom>
          <a:noFill/>
        </p:spPr>
        <p:txBody>
          <a:bodyPr wrap="square" rtlCol="0" anchor="t">
            <a:spAutoFit/>
          </a:bodyPr>
          <a:p>
            <a:r>
              <a:rPr lang="zh-CN" altLang="en-US" sz="1600" dirty="0">
                <a:latin typeface="宋体" panose="02010600030101010101" pitchFamily="2" charset="-122"/>
                <a:ea typeface="宋体" panose="02010600030101010101" pitchFamily="2" charset="-122"/>
                <a:sym typeface="+mn-ea"/>
              </a:rPr>
              <a:t>程序代码质量分析报告</a:t>
            </a:r>
            <a:endParaRPr lang="zh-CN" altLang="en-US" sz="1600" dirty="0">
              <a:latin typeface="宋体" panose="02010600030101010101" pitchFamily="2" charset="-122"/>
              <a:ea typeface="宋体" panose="02010600030101010101" pitchFamily="2" charset="-122"/>
              <a:sym typeface="+mn-ea"/>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4294967295"/>
          </p:nvPr>
        </p:nvSpPr>
        <p:spPr>
          <a:xfrm>
            <a:off x="11358563" y="6451600"/>
            <a:ext cx="833437" cy="277813"/>
          </a:xfrm>
        </p:spPr>
        <p:txBody>
          <a:bodyPr/>
          <a:lstStyle/>
          <a:p>
            <a:pPr>
              <a:defRPr/>
            </a:pPr>
            <a:fld id="{77E88AF7-5153-4875-A5A7-0323E1DC4585}" type="slidenum">
              <a:rPr lang="zh-CN" altLang="en-US" smtClean="0"/>
            </a:fld>
            <a:endParaRPr lang="en-US" altLang="zh-CN"/>
          </a:p>
        </p:txBody>
      </p:sp>
      <p:sp>
        <p:nvSpPr>
          <p:cNvPr id="5" name="标题 4"/>
          <p:cNvSpPr>
            <a:spLocks noGrp="1"/>
          </p:cNvSpPr>
          <p:nvPr>
            <p:ph type="title" idx="4294967295"/>
          </p:nvPr>
        </p:nvSpPr>
        <p:spPr>
          <a:xfrm>
            <a:off x="1004570" y="885825"/>
            <a:ext cx="3700780" cy="518160"/>
          </a:xfrm>
        </p:spPr>
        <p:txBody>
          <a:bodyPr>
            <a:noAutofit/>
          </a:bodyPr>
          <a:lstStyle/>
          <a:p>
            <a:r>
              <a:rPr lang="zh-CN" altLang="en-US" sz="2000" b="1" dirty="0">
                <a:solidFill>
                  <a:srgbClr val="1057CE"/>
                </a:solidFill>
                <a:latin typeface="+mn-ea"/>
                <a:ea typeface="+mn-ea"/>
              </a:rPr>
              <a:t>软件质量与保证</a:t>
            </a:r>
            <a:endParaRPr lang="zh-CN" altLang="en-US" sz="2000" b="1" dirty="0">
              <a:solidFill>
                <a:srgbClr val="1057CE"/>
              </a:solidFill>
              <a:latin typeface="+mn-ea"/>
              <a:ea typeface="+mn-ea"/>
            </a:endParaRPr>
          </a:p>
        </p:txBody>
      </p:sp>
      <p:pic>
        <p:nvPicPr>
          <p:cNvPr id="2" name="图片 1"/>
          <p:cNvPicPr>
            <a:picLocks noChangeAspect="1"/>
          </p:cNvPicPr>
          <p:nvPr/>
        </p:nvPicPr>
        <p:blipFill>
          <a:blip r:embed="rId1"/>
          <a:stretch>
            <a:fillRect/>
          </a:stretch>
        </p:blipFill>
        <p:spPr>
          <a:xfrm>
            <a:off x="78740" y="1348105"/>
            <a:ext cx="8237855" cy="5103495"/>
          </a:xfrm>
          <a:prstGeom prst="rect">
            <a:avLst/>
          </a:prstGeom>
        </p:spPr>
      </p:pic>
      <p:sp>
        <p:nvSpPr>
          <p:cNvPr id="7" name="文本框 6"/>
          <p:cNvSpPr txBox="1"/>
          <p:nvPr/>
        </p:nvSpPr>
        <p:spPr>
          <a:xfrm>
            <a:off x="8678545" y="1348105"/>
            <a:ext cx="3427095" cy="4984115"/>
          </a:xfrm>
          <a:prstGeom prst="rect">
            <a:avLst/>
          </a:prstGeom>
          <a:noFill/>
        </p:spPr>
        <p:txBody>
          <a:bodyPr wrap="square" rtlCol="0" anchor="t">
            <a:noAutofit/>
          </a:bodyPr>
          <a:p>
            <a:pPr indent="457200"/>
            <a:r>
              <a:rPr lang="zh-CN" altLang="en-US" dirty="0">
                <a:latin typeface="宋体" panose="02010600030101010101" pitchFamily="2" charset="-122"/>
                <a:ea typeface="宋体" panose="02010600030101010101" pitchFamily="2" charset="-122"/>
                <a:cs typeface="宋体" panose="02010600030101010101" pitchFamily="2" charset="-122"/>
                <a:sym typeface="+mn-ea"/>
              </a:rPr>
              <a:t>按照问题的严重程度划分了五个等级，由重到轻的顺序依次为：</a:t>
            </a:r>
            <a:r>
              <a:rPr lang="en-US" altLang="zh-CN" dirty="0">
                <a:latin typeface="宋体" panose="02010600030101010101" pitchFamily="2" charset="-122"/>
                <a:ea typeface="宋体" panose="02010600030101010101" pitchFamily="2" charset="-122"/>
                <a:cs typeface="宋体" panose="02010600030101010101" pitchFamily="2" charset="-122"/>
                <a:sym typeface="+mn-ea"/>
              </a:rPr>
              <a:t>blocker</a:t>
            </a:r>
            <a:r>
              <a:rPr lang="zh-CN" altLang="en-US" dirty="0">
                <a:latin typeface="宋体" panose="02010600030101010101" pitchFamily="2" charset="-122"/>
                <a:ea typeface="宋体" panose="02010600030101010101" pitchFamily="2" charset="-122"/>
                <a:cs typeface="宋体" panose="02010600030101010101" pitchFamily="2" charset="-122"/>
                <a:sym typeface="+mn-ea"/>
              </a:rPr>
              <a:t>，</a:t>
            </a:r>
            <a:r>
              <a:rPr lang="en-US" altLang="zh-CN" dirty="0">
                <a:latin typeface="宋体" panose="02010600030101010101" pitchFamily="2" charset="-122"/>
                <a:ea typeface="宋体" panose="02010600030101010101" pitchFamily="2" charset="-122"/>
                <a:cs typeface="宋体" panose="02010600030101010101" pitchFamily="2" charset="-122"/>
                <a:sym typeface="+mn-ea"/>
              </a:rPr>
              <a:t>critical</a:t>
            </a:r>
            <a:r>
              <a:rPr lang="zh-CN" altLang="en-US" dirty="0">
                <a:latin typeface="宋体" panose="02010600030101010101" pitchFamily="2" charset="-122"/>
                <a:ea typeface="宋体" panose="02010600030101010101" pitchFamily="2" charset="-122"/>
                <a:cs typeface="宋体" panose="02010600030101010101" pitchFamily="2" charset="-122"/>
                <a:sym typeface="+mn-ea"/>
              </a:rPr>
              <a:t>，</a:t>
            </a:r>
            <a:r>
              <a:rPr lang="en-US" altLang="zh-CN" dirty="0">
                <a:latin typeface="宋体" panose="02010600030101010101" pitchFamily="2" charset="-122"/>
                <a:ea typeface="宋体" panose="02010600030101010101" pitchFamily="2" charset="-122"/>
                <a:cs typeface="宋体" panose="02010600030101010101" pitchFamily="2" charset="-122"/>
                <a:sym typeface="+mn-ea"/>
              </a:rPr>
              <a:t>major</a:t>
            </a:r>
            <a:r>
              <a:rPr lang="zh-CN" altLang="en-US" dirty="0">
                <a:latin typeface="宋体" panose="02010600030101010101" pitchFamily="2" charset="-122"/>
                <a:ea typeface="宋体" panose="02010600030101010101" pitchFamily="2" charset="-122"/>
                <a:cs typeface="宋体" panose="02010600030101010101" pitchFamily="2" charset="-122"/>
                <a:sym typeface="+mn-ea"/>
              </a:rPr>
              <a:t>，</a:t>
            </a:r>
            <a:r>
              <a:rPr lang="en-US" altLang="zh-CN" dirty="0">
                <a:latin typeface="宋体" panose="02010600030101010101" pitchFamily="2" charset="-122"/>
                <a:ea typeface="宋体" panose="02010600030101010101" pitchFamily="2" charset="-122"/>
                <a:cs typeface="宋体" panose="02010600030101010101" pitchFamily="2" charset="-122"/>
                <a:sym typeface="+mn-ea"/>
              </a:rPr>
              <a:t>minor</a:t>
            </a:r>
            <a:r>
              <a:rPr lang="zh-CN" altLang="en-US" dirty="0">
                <a:latin typeface="宋体" panose="02010600030101010101" pitchFamily="2" charset="-122"/>
                <a:ea typeface="宋体" panose="02010600030101010101" pitchFamily="2" charset="-122"/>
                <a:cs typeface="宋体" panose="02010600030101010101" pitchFamily="2" charset="-122"/>
                <a:sym typeface="+mn-ea"/>
              </a:rPr>
              <a:t>，</a:t>
            </a:r>
            <a:r>
              <a:rPr lang="en-US" altLang="zh-CN" dirty="0">
                <a:latin typeface="宋体" panose="02010600030101010101" pitchFamily="2" charset="-122"/>
                <a:ea typeface="宋体" panose="02010600030101010101" pitchFamily="2" charset="-122"/>
                <a:cs typeface="宋体" panose="02010600030101010101" pitchFamily="2" charset="-122"/>
                <a:sym typeface="+mn-ea"/>
              </a:rPr>
              <a:t>info</a:t>
            </a:r>
            <a:r>
              <a:rPr lang="zh-CN" altLang="en-US" dirty="0">
                <a:latin typeface="宋体" panose="02010600030101010101" pitchFamily="2" charset="-122"/>
                <a:ea typeface="宋体" panose="02010600030101010101" pitchFamily="2" charset="-122"/>
                <a:cs typeface="宋体" panose="02010600030101010101" pitchFamily="2" charset="-122"/>
                <a:sym typeface="+mn-ea"/>
              </a:rPr>
              <a:t>。其中</a:t>
            </a:r>
            <a:r>
              <a:rPr lang="en-US" altLang="zh-CN" dirty="0">
                <a:latin typeface="宋体" panose="02010600030101010101" pitchFamily="2" charset="-122"/>
                <a:ea typeface="宋体" panose="02010600030101010101" pitchFamily="2" charset="-122"/>
                <a:cs typeface="宋体" panose="02010600030101010101" pitchFamily="2" charset="-122"/>
                <a:sym typeface="+mn-ea"/>
              </a:rPr>
              <a:t>major</a:t>
            </a:r>
            <a:r>
              <a:rPr lang="zh-CN" altLang="en-US" dirty="0">
                <a:latin typeface="宋体" panose="02010600030101010101" pitchFamily="2" charset="-122"/>
                <a:ea typeface="宋体" panose="02010600030101010101" pitchFamily="2" charset="-122"/>
                <a:cs typeface="宋体" panose="02010600030101010101" pitchFamily="2" charset="-122"/>
                <a:sym typeface="+mn-ea"/>
              </a:rPr>
              <a:t>等级的有两个问题：</a:t>
            </a:r>
            <a:endParaRPr lang="zh-CN" altLang="en-US" dirty="0">
              <a:latin typeface="宋体" panose="02010600030101010101" pitchFamily="2" charset="-122"/>
              <a:ea typeface="宋体" panose="02010600030101010101" pitchFamily="2" charset="-122"/>
              <a:cs typeface="宋体" panose="02010600030101010101" pitchFamily="2" charset="-122"/>
              <a:sym typeface="+mn-ea"/>
            </a:endParaRPr>
          </a:p>
          <a:p>
            <a:pPr indent="457200"/>
            <a:r>
              <a:rPr lang="en-US" altLang="zh-CN" dirty="0">
                <a:latin typeface="宋体" panose="02010600030101010101" pitchFamily="2" charset="-122"/>
                <a:ea typeface="宋体" panose="02010600030101010101" pitchFamily="2" charset="-122"/>
                <a:cs typeface="宋体" panose="02010600030101010101" pitchFamily="2" charset="-122"/>
                <a:sym typeface="+mn-ea"/>
              </a:rPr>
              <a:t>major</a:t>
            </a:r>
            <a:r>
              <a:rPr lang="zh-CN" altLang="en-US" dirty="0">
                <a:latin typeface="宋体" panose="02010600030101010101" pitchFamily="2" charset="-122"/>
                <a:ea typeface="宋体" panose="02010600030101010101" pitchFamily="2" charset="-122"/>
                <a:cs typeface="宋体" panose="02010600030101010101" pitchFamily="2" charset="-122"/>
                <a:sym typeface="+mn-ea"/>
              </a:rPr>
              <a:t>问题描述</a:t>
            </a:r>
            <a:r>
              <a:rPr lang="en-US" altLang="zh-CN" dirty="0">
                <a:latin typeface="宋体" panose="02010600030101010101" pitchFamily="2" charset="-122"/>
                <a:ea typeface="宋体" panose="02010600030101010101" pitchFamily="2" charset="-122"/>
                <a:cs typeface="宋体" panose="02010600030101010101" pitchFamily="2" charset="-122"/>
                <a:sym typeface="+mn-ea"/>
              </a:rPr>
              <a:t>1</a:t>
            </a:r>
            <a:r>
              <a:rPr lang="zh-CN" altLang="en-US" dirty="0">
                <a:latin typeface="宋体" panose="02010600030101010101" pitchFamily="2" charset="-122"/>
                <a:ea typeface="宋体" panose="02010600030101010101" pitchFamily="2" charset="-122"/>
                <a:cs typeface="宋体" panose="02010600030101010101" pitchFamily="2" charset="-122"/>
                <a:sym typeface="+mn-ea"/>
              </a:rPr>
              <a:t>：</a:t>
            </a:r>
            <a:r>
              <a:rPr lang="en-US" altLang="zh-CN" dirty="0">
                <a:latin typeface="宋体" panose="02010600030101010101" pitchFamily="2" charset="-122"/>
                <a:ea typeface="宋体" panose="02010600030101010101" pitchFamily="2" charset="-122"/>
                <a:cs typeface="宋体" panose="02010600030101010101" pitchFamily="2" charset="-122"/>
                <a:sym typeface="+mn-ea"/>
              </a:rPr>
              <a:t>Remove use of this comma operator.</a:t>
            </a:r>
            <a:endParaRPr lang="en-US" altLang="zh-CN" dirty="0">
              <a:latin typeface="宋体" panose="02010600030101010101" pitchFamily="2" charset="-122"/>
              <a:ea typeface="宋体" panose="02010600030101010101" pitchFamily="2" charset="-122"/>
              <a:cs typeface="宋体" panose="02010600030101010101" pitchFamily="2" charset="-122"/>
              <a:sym typeface="+mn-ea"/>
            </a:endParaRPr>
          </a:p>
          <a:p>
            <a:pPr indent="457200"/>
            <a:r>
              <a:rPr lang="zh-CN" altLang="en-US" dirty="0">
                <a:latin typeface="宋体" panose="02010600030101010101" pitchFamily="2" charset="-122"/>
                <a:ea typeface="宋体" panose="02010600030101010101" pitchFamily="2" charset="-122"/>
                <a:cs typeface="宋体" panose="02010600030101010101" pitchFamily="2" charset="-122"/>
                <a:sym typeface="+mn-ea"/>
              </a:rPr>
              <a:t>解决</a:t>
            </a:r>
            <a:r>
              <a:rPr lang="en-US" altLang="zh-CN" dirty="0">
                <a:latin typeface="宋体" panose="02010600030101010101" pitchFamily="2" charset="-122"/>
                <a:ea typeface="宋体" panose="02010600030101010101" pitchFamily="2" charset="-122"/>
                <a:cs typeface="宋体" panose="02010600030101010101" pitchFamily="2" charset="-122"/>
                <a:sym typeface="+mn-ea"/>
              </a:rPr>
              <a:t>1</a:t>
            </a:r>
            <a:r>
              <a:rPr lang="zh-CN" altLang="en-US" dirty="0">
                <a:latin typeface="宋体" panose="02010600030101010101" pitchFamily="2" charset="-122"/>
                <a:ea typeface="宋体" panose="02010600030101010101" pitchFamily="2" charset="-122"/>
                <a:cs typeface="宋体" panose="02010600030101010101" pitchFamily="2" charset="-122"/>
                <a:sym typeface="+mn-ea"/>
              </a:rPr>
              <a:t>：避免在代码中使用逗号操作符。使用更清晰的代码结构来实现相同的功能。</a:t>
            </a:r>
            <a:endParaRPr lang="zh-CN" altLang="en-US" dirty="0">
              <a:latin typeface="宋体" panose="02010600030101010101" pitchFamily="2" charset="-122"/>
              <a:ea typeface="宋体" panose="02010600030101010101" pitchFamily="2" charset="-122"/>
              <a:cs typeface="宋体" panose="02010600030101010101" pitchFamily="2" charset="-122"/>
              <a:sym typeface="+mn-ea"/>
            </a:endParaRPr>
          </a:p>
          <a:p>
            <a:pPr indent="457200"/>
            <a:r>
              <a:rPr lang="en-US" altLang="zh-CN" dirty="0">
                <a:latin typeface="宋体" panose="02010600030101010101" pitchFamily="2" charset="-122"/>
                <a:ea typeface="宋体" panose="02010600030101010101" pitchFamily="2" charset="-122"/>
                <a:cs typeface="宋体" panose="02010600030101010101" pitchFamily="2" charset="-122"/>
                <a:sym typeface="+mn-ea"/>
              </a:rPr>
              <a:t>major</a:t>
            </a:r>
            <a:r>
              <a:rPr lang="zh-CN" altLang="en-US" dirty="0">
                <a:latin typeface="宋体" panose="02010600030101010101" pitchFamily="2" charset="-122"/>
                <a:ea typeface="宋体" panose="02010600030101010101" pitchFamily="2" charset="-122"/>
                <a:cs typeface="宋体" panose="02010600030101010101" pitchFamily="2" charset="-122"/>
                <a:sym typeface="+mn-ea"/>
              </a:rPr>
              <a:t>问题描述</a:t>
            </a:r>
            <a:r>
              <a:rPr lang="en-US" altLang="zh-CN" dirty="0">
                <a:latin typeface="宋体" panose="02010600030101010101" pitchFamily="2" charset="-122"/>
                <a:ea typeface="宋体" panose="02010600030101010101" pitchFamily="2" charset="-122"/>
                <a:cs typeface="宋体" panose="02010600030101010101" pitchFamily="2" charset="-122"/>
                <a:sym typeface="+mn-ea"/>
              </a:rPr>
              <a:t>2</a:t>
            </a:r>
            <a:r>
              <a:rPr lang="zh-CN" altLang="en-US" dirty="0">
                <a:latin typeface="宋体" panose="02010600030101010101" pitchFamily="2" charset="-122"/>
                <a:ea typeface="宋体" panose="02010600030101010101" pitchFamily="2" charset="-122"/>
                <a:cs typeface="宋体" panose="02010600030101010101" pitchFamily="2" charset="-122"/>
                <a:sym typeface="+mn-ea"/>
              </a:rPr>
              <a:t>：</a:t>
            </a:r>
            <a:r>
              <a:rPr lang="en-US" altLang="zh-CN" dirty="0">
                <a:latin typeface="宋体" panose="02010600030101010101" pitchFamily="2" charset="-122"/>
                <a:ea typeface="宋体" panose="02010600030101010101" pitchFamily="2" charset="-122"/>
                <a:cs typeface="宋体" panose="02010600030101010101" pitchFamily="2" charset="-122"/>
                <a:sym typeface="+mn-ea"/>
              </a:rPr>
              <a:t>Remove this useless assignment to local variable "time".</a:t>
            </a:r>
            <a:endParaRPr lang="en-US" altLang="zh-CN" dirty="0">
              <a:latin typeface="宋体" panose="02010600030101010101" pitchFamily="2" charset="-122"/>
              <a:ea typeface="宋体" panose="02010600030101010101" pitchFamily="2" charset="-122"/>
              <a:cs typeface="宋体" panose="02010600030101010101" pitchFamily="2" charset="-122"/>
              <a:sym typeface="+mn-ea"/>
            </a:endParaRPr>
          </a:p>
          <a:p>
            <a:pPr indent="457200"/>
            <a:r>
              <a:rPr lang="zh-CN" altLang="en-US" dirty="0">
                <a:latin typeface="宋体" panose="02010600030101010101" pitchFamily="2" charset="-122"/>
                <a:ea typeface="宋体" panose="02010600030101010101" pitchFamily="2" charset="-122"/>
                <a:cs typeface="宋体" panose="02010600030101010101" pitchFamily="2" charset="-122"/>
                <a:sym typeface="+mn-ea"/>
              </a:rPr>
              <a:t>解决</a:t>
            </a:r>
            <a:r>
              <a:rPr lang="en-US" altLang="zh-CN" dirty="0">
                <a:latin typeface="宋体" panose="02010600030101010101" pitchFamily="2" charset="-122"/>
                <a:ea typeface="宋体" panose="02010600030101010101" pitchFamily="2" charset="-122"/>
                <a:cs typeface="宋体" panose="02010600030101010101" pitchFamily="2" charset="-122"/>
                <a:sym typeface="+mn-ea"/>
              </a:rPr>
              <a:t>2</a:t>
            </a:r>
            <a:r>
              <a:rPr lang="zh-CN" altLang="en-US" dirty="0">
                <a:latin typeface="宋体" panose="02010600030101010101" pitchFamily="2" charset="-122"/>
                <a:ea typeface="宋体" panose="02010600030101010101" pitchFamily="2" charset="-122"/>
                <a:cs typeface="宋体" panose="02010600030101010101" pitchFamily="2" charset="-122"/>
                <a:sym typeface="+mn-ea"/>
              </a:rPr>
              <a:t>：直接删除对局部变量 “time” 的无用赋值。如果这个变量在整个代码中都没有被使用，那么可以直接删除赋值语句。</a:t>
            </a:r>
            <a:endParaRPr lang="zh-CN" altLang="en-US" dirty="0">
              <a:latin typeface="宋体" panose="02010600030101010101" pitchFamily="2" charset="-122"/>
              <a:ea typeface="宋体" panose="02010600030101010101" pitchFamily="2" charset="-122"/>
              <a:cs typeface="宋体" panose="02010600030101010101" pitchFamily="2" charset="-122"/>
              <a:sym typeface="+mn-ea"/>
            </a:endParaRPr>
          </a:p>
          <a:p>
            <a:pPr indent="457200"/>
            <a:endParaRPr lang="zh-CN" altLang="en-US"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endParaRPr>
          </a:p>
          <a:p>
            <a:pPr indent="457200"/>
            <a:endParaRPr lang="zh-CN" altLang="en-US" dirty="0">
              <a:latin typeface="宋体" panose="02010600030101010101" pitchFamily="2" charset="-122"/>
              <a:ea typeface="宋体" panose="02010600030101010101" pitchFamily="2" charset="-122"/>
              <a:cs typeface="宋体" panose="02010600030101010101" pitchFamily="2" charset="-122"/>
              <a:sym typeface="+mn-ea"/>
            </a:endParaRPr>
          </a:p>
          <a:p>
            <a:endParaRPr lang="zh-CN" altLang="en-US"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endParaRPr>
          </a:p>
          <a:p>
            <a:endParaRPr lang="zh-CN" altLang="en-US"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endParaRPr>
          </a:p>
          <a:p>
            <a:endParaRPr lang="zh-CN" altLang="en-US"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endParaRPr>
          </a:p>
        </p:txBody>
      </p:sp>
      <p:sp>
        <p:nvSpPr>
          <p:cNvPr id="9" name="文本框 8"/>
          <p:cNvSpPr txBox="1"/>
          <p:nvPr/>
        </p:nvSpPr>
        <p:spPr>
          <a:xfrm>
            <a:off x="2750185" y="6451600"/>
            <a:ext cx="6096000" cy="368300"/>
          </a:xfrm>
          <a:prstGeom prst="rect">
            <a:avLst/>
          </a:prstGeom>
          <a:noFill/>
        </p:spPr>
        <p:txBody>
          <a:bodyPr wrap="square" rtlCol="0" anchor="t">
            <a:spAutoFit/>
          </a:bodyPr>
          <a:p>
            <a:r>
              <a:rPr lang="zh-CN" altLang="en-US" dirty="0">
                <a:latin typeface="宋体" panose="02010600030101010101" pitchFamily="2" charset="-122"/>
                <a:ea typeface="宋体" panose="02010600030101010101" pitchFamily="2" charset="-122"/>
                <a:sym typeface="+mn-ea"/>
              </a:rPr>
              <a:t>程序代码质量分析报告</a:t>
            </a:r>
            <a:endParaRPr lang="zh-CN" altLang="en-US" dirty="0">
              <a:latin typeface="宋体" panose="02010600030101010101" pitchFamily="2" charset="-122"/>
              <a:ea typeface="宋体" panose="02010600030101010101" pitchFamily="2" charset="-122"/>
              <a:sym typeface="+mn-ea"/>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4294967295"/>
          </p:nvPr>
        </p:nvSpPr>
        <p:spPr>
          <a:xfrm>
            <a:off x="11358563" y="6451600"/>
            <a:ext cx="833437" cy="277813"/>
          </a:xfrm>
        </p:spPr>
        <p:txBody>
          <a:bodyPr/>
          <a:lstStyle/>
          <a:p>
            <a:pPr>
              <a:defRPr/>
            </a:pPr>
            <a:fld id="{77E88AF7-5153-4875-A5A7-0323E1DC4585}" type="slidenum">
              <a:rPr lang="zh-CN" altLang="en-US" smtClean="0"/>
            </a:fld>
            <a:endParaRPr lang="en-US" altLang="zh-CN"/>
          </a:p>
        </p:txBody>
      </p:sp>
      <p:sp>
        <p:nvSpPr>
          <p:cNvPr id="5" name="标题 4"/>
          <p:cNvSpPr>
            <a:spLocks noGrp="1"/>
          </p:cNvSpPr>
          <p:nvPr>
            <p:ph type="title" idx="4294967295"/>
          </p:nvPr>
        </p:nvSpPr>
        <p:spPr>
          <a:xfrm>
            <a:off x="1004570" y="885825"/>
            <a:ext cx="3700780" cy="518160"/>
          </a:xfrm>
        </p:spPr>
        <p:txBody>
          <a:bodyPr>
            <a:noAutofit/>
          </a:bodyPr>
          <a:lstStyle/>
          <a:p>
            <a:r>
              <a:rPr lang="zh-CN" altLang="en-US" sz="2000" b="1" dirty="0">
                <a:solidFill>
                  <a:srgbClr val="1057CE"/>
                </a:solidFill>
                <a:latin typeface="+mn-ea"/>
                <a:ea typeface="+mn-ea"/>
              </a:rPr>
              <a:t>软件质量与保证</a:t>
            </a:r>
            <a:endParaRPr lang="zh-CN" altLang="en-US" sz="2000" b="1" dirty="0">
              <a:solidFill>
                <a:srgbClr val="1057CE"/>
              </a:solidFill>
              <a:latin typeface="+mn-ea"/>
              <a:ea typeface="+mn-ea"/>
            </a:endParaRPr>
          </a:p>
        </p:txBody>
      </p:sp>
      <p:pic>
        <p:nvPicPr>
          <p:cNvPr id="2" name="图片 1"/>
          <p:cNvPicPr>
            <a:picLocks noChangeAspect="1"/>
          </p:cNvPicPr>
          <p:nvPr/>
        </p:nvPicPr>
        <p:blipFill>
          <a:blip r:embed="rId1"/>
          <a:stretch>
            <a:fillRect/>
          </a:stretch>
        </p:blipFill>
        <p:spPr>
          <a:xfrm>
            <a:off x="78740" y="1348105"/>
            <a:ext cx="8237855" cy="5103495"/>
          </a:xfrm>
          <a:prstGeom prst="rect">
            <a:avLst/>
          </a:prstGeom>
        </p:spPr>
      </p:pic>
      <p:sp>
        <p:nvSpPr>
          <p:cNvPr id="7" name="文本框 6"/>
          <p:cNvSpPr txBox="1"/>
          <p:nvPr/>
        </p:nvSpPr>
        <p:spPr>
          <a:xfrm>
            <a:off x="8678545" y="1348105"/>
            <a:ext cx="3427095" cy="4984115"/>
          </a:xfrm>
          <a:prstGeom prst="rect">
            <a:avLst/>
          </a:prstGeom>
          <a:noFill/>
        </p:spPr>
        <p:txBody>
          <a:bodyPr wrap="square" rtlCol="0" anchor="t">
            <a:noAutofit/>
          </a:bodyPr>
          <a:p>
            <a:pPr indent="457200"/>
            <a:r>
              <a:rPr lang="zh-CN" altLang="en-US" dirty="0">
                <a:latin typeface="宋体" panose="02010600030101010101" pitchFamily="2" charset="-122"/>
                <a:ea typeface="宋体" panose="02010600030101010101" pitchFamily="2" charset="-122"/>
                <a:cs typeface="宋体" panose="02010600030101010101" pitchFamily="2" charset="-122"/>
                <a:sym typeface="+mn-ea"/>
              </a:rPr>
              <a:t>按照问题的严重程度划分了五个等级，由重到轻的顺序依次为：</a:t>
            </a:r>
            <a:r>
              <a:rPr lang="en-US" altLang="zh-CN" dirty="0">
                <a:latin typeface="宋体" panose="02010600030101010101" pitchFamily="2" charset="-122"/>
                <a:ea typeface="宋体" panose="02010600030101010101" pitchFamily="2" charset="-122"/>
                <a:cs typeface="宋体" panose="02010600030101010101" pitchFamily="2" charset="-122"/>
                <a:sym typeface="+mn-ea"/>
              </a:rPr>
              <a:t>blocker</a:t>
            </a:r>
            <a:r>
              <a:rPr lang="zh-CN" altLang="en-US" dirty="0">
                <a:latin typeface="宋体" panose="02010600030101010101" pitchFamily="2" charset="-122"/>
                <a:ea typeface="宋体" panose="02010600030101010101" pitchFamily="2" charset="-122"/>
                <a:cs typeface="宋体" panose="02010600030101010101" pitchFamily="2" charset="-122"/>
                <a:sym typeface="+mn-ea"/>
              </a:rPr>
              <a:t>，</a:t>
            </a:r>
            <a:r>
              <a:rPr lang="en-US" altLang="zh-CN" dirty="0">
                <a:latin typeface="宋体" panose="02010600030101010101" pitchFamily="2" charset="-122"/>
                <a:ea typeface="宋体" panose="02010600030101010101" pitchFamily="2" charset="-122"/>
                <a:cs typeface="宋体" panose="02010600030101010101" pitchFamily="2" charset="-122"/>
                <a:sym typeface="+mn-ea"/>
              </a:rPr>
              <a:t>critical</a:t>
            </a:r>
            <a:r>
              <a:rPr lang="zh-CN" altLang="en-US" dirty="0">
                <a:latin typeface="宋体" panose="02010600030101010101" pitchFamily="2" charset="-122"/>
                <a:ea typeface="宋体" panose="02010600030101010101" pitchFamily="2" charset="-122"/>
                <a:cs typeface="宋体" panose="02010600030101010101" pitchFamily="2" charset="-122"/>
                <a:sym typeface="+mn-ea"/>
              </a:rPr>
              <a:t>，</a:t>
            </a:r>
            <a:r>
              <a:rPr lang="en-US" altLang="zh-CN" dirty="0">
                <a:latin typeface="宋体" panose="02010600030101010101" pitchFamily="2" charset="-122"/>
                <a:ea typeface="宋体" panose="02010600030101010101" pitchFamily="2" charset="-122"/>
                <a:cs typeface="宋体" panose="02010600030101010101" pitchFamily="2" charset="-122"/>
                <a:sym typeface="+mn-ea"/>
              </a:rPr>
              <a:t>major</a:t>
            </a:r>
            <a:r>
              <a:rPr lang="zh-CN" altLang="en-US" dirty="0">
                <a:latin typeface="宋体" panose="02010600030101010101" pitchFamily="2" charset="-122"/>
                <a:ea typeface="宋体" panose="02010600030101010101" pitchFamily="2" charset="-122"/>
                <a:cs typeface="宋体" panose="02010600030101010101" pitchFamily="2" charset="-122"/>
                <a:sym typeface="+mn-ea"/>
              </a:rPr>
              <a:t>，</a:t>
            </a:r>
            <a:r>
              <a:rPr lang="en-US" altLang="zh-CN" dirty="0">
                <a:latin typeface="宋体" panose="02010600030101010101" pitchFamily="2" charset="-122"/>
                <a:ea typeface="宋体" panose="02010600030101010101" pitchFamily="2" charset="-122"/>
                <a:cs typeface="宋体" panose="02010600030101010101" pitchFamily="2" charset="-122"/>
                <a:sym typeface="+mn-ea"/>
              </a:rPr>
              <a:t>minor</a:t>
            </a:r>
            <a:r>
              <a:rPr lang="zh-CN" altLang="en-US" dirty="0">
                <a:latin typeface="宋体" panose="02010600030101010101" pitchFamily="2" charset="-122"/>
                <a:ea typeface="宋体" panose="02010600030101010101" pitchFamily="2" charset="-122"/>
                <a:cs typeface="宋体" panose="02010600030101010101" pitchFamily="2" charset="-122"/>
                <a:sym typeface="+mn-ea"/>
              </a:rPr>
              <a:t>，</a:t>
            </a:r>
            <a:r>
              <a:rPr lang="en-US" altLang="zh-CN" dirty="0">
                <a:latin typeface="宋体" panose="02010600030101010101" pitchFamily="2" charset="-122"/>
                <a:ea typeface="宋体" panose="02010600030101010101" pitchFamily="2" charset="-122"/>
                <a:cs typeface="宋体" panose="02010600030101010101" pitchFamily="2" charset="-122"/>
                <a:sym typeface="+mn-ea"/>
              </a:rPr>
              <a:t>info</a:t>
            </a:r>
            <a:r>
              <a:rPr lang="zh-CN" altLang="en-US" dirty="0">
                <a:latin typeface="宋体" panose="02010600030101010101" pitchFamily="2" charset="-122"/>
                <a:ea typeface="宋体" panose="02010600030101010101" pitchFamily="2" charset="-122"/>
                <a:cs typeface="宋体" panose="02010600030101010101" pitchFamily="2" charset="-122"/>
                <a:sym typeface="+mn-ea"/>
              </a:rPr>
              <a:t>。其中</a:t>
            </a:r>
            <a:r>
              <a:rPr lang="en-US" altLang="zh-CN" dirty="0">
                <a:latin typeface="宋体" panose="02010600030101010101" pitchFamily="2" charset="-122"/>
                <a:ea typeface="宋体" panose="02010600030101010101" pitchFamily="2" charset="-122"/>
                <a:cs typeface="宋体" panose="02010600030101010101" pitchFamily="2" charset="-122"/>
                <a:sym typeface="+mn-ea"/>
              </a:rPr>
              <a:t>minor</a:t>
            </a:r>
            <a:r>
              <a:rPr lang="zh-CN" altLang="en-US" dirty="0">
                <a:latin typeface="宋体" panose="02010600030101010101" pitchFamily="2" charset="-122"/>
                <a:ea typeface="宋体" panose="02010600030101010101" pitchFamily="2" charset="-122"/>
                <a:cs typeface="宋体" panose="02010600030101010101" pitchFamily="2" charset="-122"/>
                <a:sym typeface="+mn-ea"/>
              </a:rPr>
              <a:t>等级的有一个问题，</a:t>
            </a:r>
            <a:endParaRPr lang="zh-CN" altLang="en-US" dirty="0">
              <a:latin typeface="宋体" panose="02010600030101010101" pitchFamily="2" charset="-122"/>
              <a:ea typeface="宋体" panose="02010600030101010101" pitchFamily="2" charset="-122"/>
              <a:cs typeface="宋体" panose="02010600030101010101" pitchFamily="2" charset="-122"/>
              <a:sym typeface="+mn-ea"/>
            </a:endParaRPr>
          </a:p>
          <a:p>
            <a:pPr indent="457200"/>
            <a:r>
              <a:rPr lang="en-US" altLang="zh-CN" dirty="0">
                <a:latin typeface="宋体" panose="02010600030101010101" pitchFamily="2" charset="-122"/>
                <a:ea typeface="宋体" panose="02010600030101010101" pitchFamily="2" charset="-122"/>
                <a:cs typeface="宋体" panose="02010600030101010101" pitchFamily="2" charset="-122"/>
                <a:sym typeface="+mn-ea"/>
              </a:rPr>
              <a:t>minor</a:t>
            </a:r>
            <a:r>
              <a:rPr lang="zh-CN" altLang="en-US" dirty="0">
                <a:latin typeface="宋体" panose="02010600030101010101" pitchFamily="2" charset="-122"/>
                <a:ea typeface="宋体" panose="02010600030101010101" pitchFamily="2" charset="-122"/>
                <a:cs typeface="宋体" panose="02010600030101010101" pitchFamily="2" charset="-122"/>
                <a:sym typeface="+mn-ea"/>
              </a:rPr>
              <a:t>问题描述</a:t>
            </a:r>
            <a:r>
              <a:rPr lang="en-US" altLang="zh-CN" dirty="0">
                <a:latin typeface="宋体" panose="02010600030101010101" pitchFamily="2" charset="-122"/>
                <a:ea typeface="宋体" panose="02010600030101010101" pitchFamily="2" charset="-122"/>
                <a:cs typeface="宋体" panose="02010600030101010101" pitchFamily="2" charset="-122"/>
                <a:sym typeface="+mn-ea"/>
              </a:rPr>
              <a:t>1</a:t>
            </a:r>
            <a:r>
              <a:rPr lang="zh-CN" altLang="en-US" dirty="0">
                <a:latin typeface="宋体" panose="02010600030101010101" pitchFamily="2" charset="-122"/>
                <a:ea typeface="宋体" panose="02010600030101010101" pitchFamily="2" charset="-122"/>
                <a:cs typeface="宋体" panose="02010600030101010101" pitchFamily="2" charset="-122"/>
                <a:sym typeface="+mn-ea"/>
              </a:rPr>
              <a:t>：</a:t>
            </a:r>
            <a:r>
              <a:rPr lang="en-US" altLang="zh-CN" dirty="0">
                <a:latin typeface="宋体" panose="02010600030101010101" pitchFamily="2" charset="-122"/>
                <a:ea typeface="宋体" panose="02010600030101010101" pitchFamily="2" charset="-122"/>
                <a:cs typeface="宋体" panose="02010600030101010101" pitchFamily="2" charset="-122"/>
                <a:sym typeface="+mn-ea"/>
              </a:rPr>
              <a:t>Remove the declaration of the unused 'time variable.</a:t>
            </a:r>
            <a:endParaRPr lang="en-US" altLang="zh-CN" dirty="0">
              <a:latin typeface="宋体" panose="02010600030101010101" pitchFamily="2" charset="-122"/>
              <a:ea typeface="宋体" panose="02010600030101010101" pitchFamily="2" charset="-122"/>
              <a:cs typeface="宋体" panose="02010600030101010101" pitchFamily="2" charset="-122"/>
              <a:sym typeface="+mn-ea"/>
            </a:endParaRPr>
          </a:p>
          <a:p>
            <a:pPr indent="457200"/>
            <a:r>
              <a:rPr lang="zh-CN" altLang="en-US" dirty="0">
                <a:latin typeface="宋体" panose="02010600030101010101" pitchFamily="2" charset="-122"/>
                <a:ea typeface="宋体" panose="02010600030101010101" pitchFamily="2" charset="-122"/>
                <a:cs typeface="宋体" panose="02010600030101010101" pitchFamily="2" charset="-122"/>
                <a:sym typeface="+mn-ea"/>
              </a:rPr>
              <a:t>解决</a:t>
            </a:r>
            <a:r>
              <a:rPr lang="en-US" altLang="zh-CN" dirty="0">
                <a:latin typeface="宋体" panose="02010600030101010101" pitchFamily="2" charset="-122"/>
                <a:ea typeface="宋体" panose="02010600030101010101" pitchFamily="2" charset="-122"/>
                <a:cs typeface="宋体" panose="02010600030101010101" pitchFamily="2" charset="-122"/>
                <a:sym typeface="+mn-ea"/>
              </a:rPr>
              <a:t>1</a:t>
            </a:r>
            <a:r>
              <a:rPr lang="zh-CN" altLang="en-US" dirty="0">
                <a:latin typeface="宋体" panose="02010600030101010101" pitchFamily="2" charset="-122"/>
                <a:ea typeface="宋体" panose="02010600030101010101" pitchFamily="2" charset="-122"/>
                <a:cs typeface="宋体" panose="02010600030101010101" pitchFamily="2" charset="-122"/>
                <a:sym typeface="+mn-ea"/>
              </a:rPr>
              <a:t>：仔细检查代码中所有可能的路径，确保 “time” 变量在任何地方都没有被引用或使用。一旦确定 “time” 变量确实未被使用，找到变量的声明语句并删除它。</a:t>
            </a:r>
            <a:endParaRPr lang="zh-CN" altLang="en-US" dirty="0">
              <a:latin typeface="宋体" panose="02010600030101010101" pitchFamily="2" charset="-122"/>
              <a:ea typeface="宋体" panose="02010600030101010101" pitchFamily="2" charset="-122"/>
              <a:cs typeface="宋体" panose="02010600030101010101" pitchFamily="2" charset="-122"/>
              <a:sym typeface="+mn-ea"/>
            </a:endParaRPr>
          </a:p>
          <a:p>
            <a:pPr indent="457200"/>
            <a:endParaRPr lang="zh-CN" altLang="en-US"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endParaRPr>
          </a:p>
          <a:p>
            <a:pPr indent="457200"/>
            <a:endParaRPr lang="zh-CN" altLang="en-US" dirty="0">
              <a:latin typeface="宋体" panose="02010600030101010101" pitchFamily="2" charset="-122"/>
              <a:ea typeface="宋体" panose="02010600030101010101" pitchFamily="2" charset="-122"/>
              <a:cs typeface="宋体" panose="02010600030101010101" pitchFamily="2" charset="-122"/>
              <a:sym typeface="+mn-ea"/>
            </a:endParaRPr>
          </a:p>
          <a:p>
            <a:endParaRPr lang="zh-CN" altLang="en-US"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endParaRPr>
          </a:p>
          <a:p>
            <a:endParaRPr lang="zh-CN" altLang="en-US"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endParaRPr>
          </a:p>
          <a:p>
            <a:endParaRPr lang="zh-CN" altLang="en-US"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endParaRPr>
          </a:p>
        </p:txBody>
      </p:sp>
      <p:sp>
        <p:nvSpPr>
          <p:cNvPr id="9" name="文本框 8"/>
          <p:cNvSpPr txBox="1"/>
          <p:nvPr/>
        </p:nvSpPr>
        <p:spPr>
          <a:xfrm>
            <a:off x="2743835" y="6451600"/>
            <a:ext cx="6096000" cy="368300"/>
          </a:xfrm>
          <a:prstGeom prst="rect">
            <a:avLst/>
          </a:prstGeom>
          <a:noFill/>
        </p:spPr>
        <p:txBody>
          <a:bodyPr wrap="square" rtlCol="0" anchor="t">
            <a:spAutoFit/>
          </a:bodyPr>
          <a:p>
            <a:r>
              <a:rPr lang="zh-CN" altLang="en-US" dirty="0">
                <a:latin typeface="宋体" panose="02010600030101010101" pitchFamily="2" charset="-122"/>
                <a:ea typeface="宋体" panose="02010600030101010101" pitchFamily="2" charset="-122"/>
                <a:sym typeface="+mn-ea"/>
              </a:rPr>
              <a:t>程序代码质量分析报告</a:t>
            </a:r>
            <a:endParaRPr lang="zh-CN" altLang="en-US" dirty="0">
              <a:latin typeface="宋体" panose="02010600030101010101" pitchFamily="2" charset="-122"/>
              <a:ea typeface="宋体" panose="02010600030101010101" pitchFamily="2" charset="-122"/>
              <a:sym typeface="+mn-ea"/>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286173" y="3733751"/>
            <a:ext cx="6559113" cy="1446550"/>
          </a:xfrm>
          <a:prstGeom prst="rect">
            <a:avLst/>
          </a:prstGeom>
          <a:noFill/>
        </p:spPr>
        <p:txBody>
          <a:bodyPr wrap="square">
            <a:spAutoFit/>
          </a:bodyPr>
          <a:lstStyle/>
          <a:p>
            <a:pPr algn="ctr"/>
            <a:r>
              <a:rPr lang="zh-CN" altLang="en-US" sz="4400" b="1" dirty="0">
                <a:solidFill>
                  <a:schemeClr val="bg1"/>
                </a:solidFill>
              </a:rPr>
              <a:t>开发技术与工具</a:t>
            </a:r>
            <a:endParaRPr lang="zh-CN" altLang="en-US" sz="4400" b="1" dirty="0">
              <a:solidFill>
                <a:schemeClr val="bg1"/>
              </a:solidFill>
            </a:endParaRPr>
          </a:p>
          <a:p>
            <a:endParaRPr lang="zh-CN" altLang="en-US" sz="4400" b="1" dirty="0">
              <a:solidFill>
                <a:schemeClr val="bg1"/>
              </a:solidFill>
            </a:endParaRPr>
          </a:p>
        </p:txBody>
      </p:sp>
      <p:sp>
        <p:nvSpPr>
          <p:cNvPr id="16" name="文本框 15"/>
          <p:cNvSpPr txBox="1"/>
          <p:nvPr/>
        </p:nvSpPr>
        <p:spPr>
          <a:xfrm>
            <a:off x="8779507" y="1939266"/>
            <a:ext cx="1857274" cy="1569660"/>
          </a:xfrm>
          <a:prstGeom prst="rect">
            <a:avLst/>
          </a:prstGeom>
          <a:noFill/>
        </p:spPr>
        <p:txBody>
          <a:bodyPr wrap="square" rtlCol="0">
            <a:spAutoFit/>
          </a:bodyPr>
          <a:lstStyle/>
          <a:p>
            <a:r>
              <a:rPr lang="en-US" altLang="zh-CN" sz="9600" dirty="0">
                <a:gradFill>
                  <a:gsLst>
                    <a:gs pos="100000">
                      <a:schemeClr val="accent1"/>
                    </a:gs>
                    <a:gs pos="0">
                      <a:schemeClr val="accent1">
                        <a:lumMod val="75000"/>
                      </a:schemeClr>
                    </a:gs>
                  </a:gsLst>
                  <a:lin ang="0" scaled="1"/>
                </a:gradFill>
                <a:latin typeface="+mj-lt"/>
              </a:rPr>
              <a:t>06</a:t>
            </a:r>
            <a:endParaRPr lang="zh-CN" altLang="en-US" sz="9600" dirty="0">
              <a:gradFill>
                <a:gsLst>
                  <a:gs pos="100000">
                    <a:schemeClr val="accent1"/>
                  </a:gs>
                  <a:gs pos="0">
                    <a:schemeClr val="accent1">
                      <a:lumMod val="75000"/>
                    </a:schemeClr>
                  </a:gs>
                </a:gsLst>
                <a:lin ang="0" scaled="1"/>
              </a:gradFill>
              <a:latin typeface="+mj-l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4294967295"/>
          </p:nvPr>
        </p:nvSpPr>
        <p:spPr>
          <a:xfrm>
            <a:off x="1027430" y="1703705"/>
            <a:ext cx="10849610" cy="5010150"/>
          </a:xfrm>
        </p:spPr>
        <p:txBody>
          <a:bodyPr wrap="square">
            <a:noAutofit/>
          </a:bodyPr>
          <a:lstStyle/>
          <a:p>
            <a:pPr marL="0" indent="0">
              <a:buNone/>
            </a:pPr>
            <a:r>
              <a:rPr lang="zh-CN" altLang="en-US" sz="2400" dirty="0">
                <a:latin typeface="宋体" panose="02010600030101010101" pitchFamily="2" charset="-122"/>
                <a:ea typeface="宋体" panose="02010600030101010101" pitchFamily="2" charset="-122"/>
                <a:cs typeface="宋体" panose="02010600030101010101" pitchFamily="2" charset="-122"/>
              </a:rPr>
              <a:t>软件开发技术</a:t>
            </a:r>
            <a:endParaRPr lang="en-US" altLang="zh-CN" sz="2400" dirty="0">
              <a:latin typeface="宋体" panose="02010600030101010101" pitchFamily="2" charset="-122"/>
              <a:ea typeface="宋体" panose="02010600030101010101" pitchFamily="2" charset="-122"/>
              <a:cs typeface="宋体" panose="02010600030101010101" pitchFamily="2" charset="-122"/>
            </a:endParaRPr>
          </a:p>
          <a:p>
            <a:pPr marL="0" indent="0">
              <a:buNone/>
            </a:pPr>
            <a:r>
              <a:rPr lang="en-US" altLang="zh-CN" sz="2400" dirty="0">
                <a:latin typeface="宋体" panose="02010600030101010101" pitchFamily="2" charset="-122"/>
                <a:ea typeface="宋体" panose="02010600030101010101" pitchFamily="2" charset="-122"/>
                <a:cs typeface="宋体" panose="02010600030101010101" pitchFamily="2" charset="-122"/>
              </a:rPr>
              <a:t>前端技术：</a:t>
            </a:r>
            <a:endParaRPr lang="en-US" altLang="zh-CN" sz="2400" dirty="0">
              <a:latin typeface="宋体" panose="02010600030101010101" pitchFamily="2" charset="-122"/>
              <a:ea typeface="宋体" panose="02010600030101010101" pitchFamily="2" charset="-122"/>
              <a:cs typeface="宋体" panose="02010600030101010101" pitchFamily="2" charset="-122"/>
            </a:endParaRPr>
          </a:p>
          <a:p>
            <a:pPr marL="0" indent="457200">
              <a:buNone/>
            </a:pPr>
            <a:r>
              <a:rPr lang="en-US" altLang="zh-CN" sz="2400" dirty="0">
                <a:latin typeface="宋体" panose="02010600030101010101" pitchFamily="2" charset="-122"/>
                <a:ea typeface="宋体" panose="02010600030101010101" pitchFamily="2" charset="-122"/>
                <a:cs typeface="宋体" panose="02010600030101010101" pitchFamily="2" charset="-122"/>
              </a:rPr>
              <a:t>小程序框架：微信小程序自身的开发框架是基础，用于构建小程序的页面结构、布局和基本交互。它提供了视图层的组件和逻辑层的 API，让开发者能够方便地实现页面的展示和交互功能。例如，使用view、button等组件来构建页面元素。</a:t>
            </a:r>
            <a:endParaRPr lang="en-US" altLang="zh-CN" sz="2400" dirty="0">
              <a:latin typeface="宋体" panose="02010600030101010101" pitchFamily="2" charset="-122"/>
              <a:ea typeface="宋体" panose="02010600030101010101" pitchFamily="2" charset="-122"/>
              <a:cs typeface="宋体" panose="02010600030101010101" pitchFamily="2" charset="-122"/>
            </a:endParaRPr>
          </a:p>
          <a:p>
            <a:pPr marL="0" indent="457200">
              <a:buNone/>
            </a:pPr>
            <a:r>
              <a:rPr lang="en-US" altLang="zh-CN" sz="2400" dirty="0">
                <a:latin typeface="宋体" panose="02010600030101010101" pitchFamily="2" charset="-122"/>
                <a:ea typeface="宋体" panose="02010600030101010101" pitchFamily="2" charset="-122"/>
                <a:cs typeface="宋体" panose="02010600030101010101" pitchFamily="2" charset="-122"/>
              </a:rPr>
              <a:t>JavaScript：作为前端的主要编程语言，用于实现小程序的业务逻辑和交互效果。比如，在用药小助手小程序中，使用 JavaScript 来处理用户输入的症状、疾病等信息，根据这些信息查询药品数据库并返回相关的药品推荐。</a:t>
            </a:r>
            <a:endParaRPr lang="en-US" altLang="zh-CN" sz="2400" dirty="0">
              <a:latin typeface="宋体" panose="02010600030101010101" pitchFamily="2" charset="-122"/>
              <a:ea typeface="宋体" panose="02010600030101010101" pitchFamily="2" charset="-122"/>
              <a:cs typeface="宋体" panose="02010600030101010101" pitchFamily="2" charset="-122"/>
            </a:endParaRPr>
          </a:p>
          <a:p>
            <a:pPr marL="0" indent="457200">
              <a:buNone/>
            </a:pPr>
            <a:r>
              <a:rPr lang="en-US" altLang="zh-CN" sz="2400" dirty="0">
                <a:latin typeface="宋体" panose="02010600030101010101" pitchFamily="2" charset="-122"/>
                <a:ea typeface="宋体" panose="02010600030101010101" pitchFamily="2" charset="-122"/>
                <a:cs typeface="宋体" panose="02010600030101010101" pitchFamily="2" charset="-122"/>
              </a:rPr>
              <a:t>WXML 和 WXSS：WXML（WeiXin Markup Language）用于描述小程序的页面结构</a:t>
            </a:r>
            <a:r>
              <a:rPr lang="zh-CN" altLang="en-US" sz="2400" dirty="0">
                <a:latin typeface="宋体" panose="02010600030101010101" pitchFamily="2" charset="-122"/>
                <a:ea typeface="宋体" panose="02010600030101010101" pitchFamily="2" charset="-122"/>
                <a:cs typeface="宋体" panose="02010600030101010101" pitchFamily="2" charset="-122"/>
              </a:rPr>
              <a:t>；</a:t>
            </a:r>
            <a:r>
              <a:rPr lang="en-US" altLang="zh-CN" sz="2400" dirty="0">
                <a:latin typeface="宋体" panose="02010600030101010101" pitchFamily="2" charset="-122"/>
                <a:ea typeface="宋体" panose="02010600030101010101" pitchFamily="2" charset="-122"/>
                <a:cs typeface="宋体" panose="02010600030101010101" pitchFamily="2" charset="-122"/>
              </a:rPr>
              <a:t>WXSS（WeiXin Style Sheets）用于定义小程序的页面样式。通过 WXML 和 WXSS，可以对小程序的页面进行布局和样式设计，使其具有良好的视觉效果和用户体验。</a:t>
            </a:r>
            <a:endParaRPr lang="en-US" altLang="zh-CN" sz="2400" dirty="0">
              <a:latin typeface="宋体" panose="02010600030101010101" pitchFamily="2" charset="-122"/>
              <a:ea typeface="宋体" panose="02010600030101010101" pitchFamily="2" charset="-122"/>
              <a:cs typeface="宋体" panose="02010600030101010101" pitchFamily="2" charset="-122"/>
            </a:endParaRPr>
          </a:p>
        </p:txBody>
      </p:sp>
      <p:sp>
        <p:nvSpPr>
          <p:cNvPr id="4" name="灯片编号占位符 3"/>
          <p:cNvSpPr>
            <a:spLocks noGrp="1"/>
          </p:cNvSpPr>
          <p:nvPr>
            <p:ph type="sldNum" sz="quarter" idx="4294967295"/>
          </p:nvPr>
        </p:nvSpPr>
        <p:spPr>
          <a:xfrm>
            <a:off x="11358563" y="6451600"/>
            <a:ext cx="833437" cy="277813"/>
          </a:xfrm>
        </p:spPr>
        <p:txBody>
          <a:bodyPr/>
          <a:lstStyle/>
          <a:p>
            <a:r>
              <a:rPr lang="zh-CN" altLang="en-US"/>
              <a:t>*</a:t>
            </a:r>
            <a:endParaRPr lang="zh-CN" altLang="en-US"/>
          </a:p>
        </p:txBody>
      </p:sp>
      <p:sp>
        <p:nvSpPr>
          <p:cNvPr id="5" name="标题 4"/>
          <p:cNvSpPr>
            <a:spLocks noGrp="1"/>
          </p:cNvSpPr>
          <p:nvPr>
            <p:ph type="title" idx="4294967295"/>
          </p:nvPr>
        </p:nvSpPr>
        <p:spPr>
          <a:xfrm>
            <a:off x="1027289" y="916598"/>
            <a:ext cx="4730044" cy="535531"/>
          </a:xfrm>
        </p:spPr>
        <p:txBody>
          <a:bodyPr/>
          <a:lstStyle/>
          <a:p>
            <a:r>
              <a:rPr lang="zh-CN" altLang="en-US" sz="3200" b="1" dirty="0">
                <a:solidFill>
                  <a:srgbClr val="1057CE"/>
                </a:solidFill>
                <a:latin typeface="+mn-ea"/>
                <a:ea typeface="+mn-ea"/>
              </a:rPr>
              <a:t>开发技术与工具</a:t>
            </a:r>
            <a:endParaRPr lang="zh-CN" altLang="en-US" sz="3200" b="1" dirty="0">
              <a:solidFill>
                <a:srgbClr val="1057CE"/>
              </a:solidFill>
              <a:latin typeface="+mn-ea"/>
              <a:ea typeface="+mn-ea"/>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4294967295"/>
          </p:nvPr>
        </p:nvSpPr>
        <p:spPr>
          <a:xfrm>
            <a:off x="1027430" y="1452245"/>
            <a:ext cx="10591800" cy="5978525"/>
          </a:xfrm>
        </p:spPr>
        <p:txBody>
          <a:bodyPr>
            <a:noAutofit/>
          </a:bodyPr>
          <a:lstStyle/>
          <a:p>
            <a:pPr marL="0" indent="0">
              <a:buNone/>
            </a:pPr>
            <a:r>
              <a:rPr lang="zh-CN" altLang="en-US" sz="2400" dirty="0">
                <a:latin typeface="宋体" panose="02010600030101010101" pitchFamily="2" charset="-122"/>
                <a:ea typeface="宋体" panose="02010600030101010101" pitchFamily="2" charset="-122"/>
                <a:cs typeface="宋体" panose="02010600030101010101" pitchFamily="2" charset="-122"/>
              </a:rPr>
              <a:t>软件开发技术</a:t>
            </a:r>
            <a:endParaRPr lang="en-US" altLang="zh-CN" sz="2400" dirty="0">
              <a:latin typeface="宋体" panose="02010600030101010101" pitchFamily="2" charset="-122"/>
              <a:ea typeface="宋体" panose="02010600030101010101" pitchFamily="2" charset="-122"/>
              <a:cs typeface="宋体" panose="02010600030101010101" pitchFamily="2" charset="-122"/>
            </a:endParaRPr>
          </a:p>
          <a:p>
            <a:pPr marL="0" indent="0">
              <a:buNone/>
            </a:pPr>
            <a:r>
              <a:rPr lang="zh-CN" altLang="en-US" sz="2400" dirty="0">
                <a:latin typeface="宋体" panose="02010600030101010101" pitchFamily="2" charset="-122"/>
                <a:ea typeface="宋体" panose="02010600030101010101" pitchFamily="2" charset="-122"/>
                <a:cs typeface="宋体" panose="02010600030101010101" pitchFamily="2" charset="-122"/>
              </a:rPr>
              <a:t>后端技术：</a:t>
            </a:r>
            <a:endParaRPr lang="zh-CN" altLang="en-US" sz="2400" dirty="0">
              <a:latin typeface="宋体" panose="02010600030101010101" pitchFamily="2" charset="-122"/>
              <a:ea typeface="宋体" panose="02010600030101010101" pitchFamily="2" charset="-122"/>
              <a:cs typeface="宋体" panose="02010600030101010101" pitchFamily="2" charset="-122"/>
            </a:endParaRPr>
          </a:p>
          <a:p>
            <a:pPr marL="0" indent="457200">
              <a:buNone/>
            </a:pPr>
            <a:r>
              <a:rPr lang="zh-CN" altLang="en-US" sz="2400" dirty="0">
                <a:latin typeface="宋体" panose="02010600030101010101" pitchFamily="2" charset="-122"/>
                <a:ea typeface="宋体" panose="02010600030101010101" pitchFamily="2" charset="-122"/>
                <a:cs typeface="宋体" panose="02010600030101010101" pitchFamily="2" charset="-122"/>
              </a:rPr>
              <a:t>数据库技术： MySQL用于存储药品信息、用户信息、用药记录等结构化数据。例如，将药品的名称、成分、适应症、用法用量等信息存储在关系型数据库中，以便快速查询和管理。并用到了</a:t>
            </a:r>
            <a:r>
              <a:rPr lang="en-US" altLang="zh-CN" sz="2400" dirty="0">
                <a:latin typeface="宋体" panose="02010600030101010101" pitchFamily="2" charset="-122"/>
                <a:ea typeface="宋体" panose="02010600030101010101" pitchFamily="2" charset="-122"/>
                <a:cs typeface="宋体" panose="02010600030101010101" pitchFamily="2" charset="-122"/>
              </a:rPr>
              <a:t>idea</a:t>
            </a:r>
            <a:r>
              <a:rPr lang="zh-CN" altLang="en-US" sz="2400" dirty="0">
                <a:latin typeface="宋体" panose="02010600030101010101" pitchFamily="2" charset="-122"/>
                <a:ea typeface="宋体" panose="02010600030101010101" pitchFamily="2" charset="-122"/>
                <a:cs typeface="宋体" panose="02010600030101010101" pitchFamily="2" charset="-122"/>
              </a:rPr>
              <a:t>与数据库连接，使数据显示。</a:t>
            </a:r>
            <a:endParaRPr lang="zh-CN" altLang="en-US" sz="2400" dirty="0">
              <a:latin typeface="宋体" panose="02010600030101010101" pitchFamily="2" charset="-122"/>
              <a:ea typeface="宋体" panose="02010600030101010101" pitchFamily="2" charset="-122"/>
              <a:cs typeface="宋体" panose="02010600030101010101" pitchFamily="2" charset="-122"/>
            </a:endParaRPr>
          </a:p>
          <a:p>
            <a:pPr marL="0" indent="457200">
              <a:buNone/>
            </a:pPr>
            <a:r>
              <a:rPr lang="zh-CN" altLang="en-US" sz="2400" dirty="0">
                <a:latin typeface="宋体" panose="02010600030101010101" pitchFamily="2" charset="-122"/>
                <a:ea typeface="宋体" panose="02010600030101010101" pitchFamily="2" charset="-122"/>
                <a:cs typeface="宋体" panose="02010600030101010101" pitchFamily="2" charset="-122"/>
              </a:rPr>
              <a:t>接口技术：</a:t>
            </a:r>
            <a:endParaRPr lang="zh-CN" altLang="en-US" sz="2400" dirty="0">
              <a:latin typeface="宋体" panose="02010600030101010101" pitchFamily="2" charset="-122"/>
              <a:ea typeface="宋体" panose="02010600030101010101" pitchFamily="2" charset="-122"/>
              <a:cs typeface="宋体" panose="02010600030101010101" pitchFamily="2" charset="-122"/>
            </a:endParaRPr>
          </a:p>
          <a:p>
            <a:pPr marL="0" indent="457200">
              <a:buNone/>
            </a:pPr>
            <a:r>
              <a:rPr lang="zh-CN" altLang="en-US" sz="2400" dirty="0">
                <a:latin typeface="宋体" panose="02010600030101010101" pitchFamily="2" charset="-122"/>
                <a:ea typeface="宋体" panose="02010600030101010101" pitchFamily="2" charset="-122"/>
                <a:cs typeface="宋体" panose="02010600030101010101" pitchFamily="2" charset="-122"/>
              </a:rPr>
              <a:t>RESTful API是前后端分离是现代软件开发的常见模式，通过 RESTful API 可以实现前端和后端之间的数据交互。后端提供一系列的 API 接口，前端通过请求来调用这些接口，获取或提交数据。例如，前端通过 API 接口向后端提交用户输入的症状信息，后端根据这些信息查询药品数据库，并将结果返回给前端。微信小程序调用</a:t>
            </a:r>
            <a:r>
              <a:rPr lang="en-US" altLang="zh-CN" sz="2400" dirty="0">
                <a:latin typeface="宋体" panose="02010600030101010101" pitchFamily="2" charset="-122"/>
                <a:ea typeface="宋体" panose="02010600030101010101" pitchFamily="2" charset="-122"/>
                <a:cs typeface="宋体" panose="02010600030101010101" pitchFamily="2" charset="-122"/>
              </a:rPr>
              <a:t>API</a:t>
            </a:r>
            <a:r>
              <a:rPr lang="zh-CN" altLang="en-US" sz="2400" dirty="0">
                <a:latin typeface="宋体" panose="02010600030101010101" pitchFamily="2" charset="-122"/>
                <a:ea typeface="宋体" panose="02010600030101010101" pitchFamily="2" charset="-122"/>
                <a:cs typeface="宋体" panose="02010600030101010101" pitchFamily="2" charset="-122"/>
              </a:rPr>
              <a:t>实现功能。</a:t>
            </a:r>
            <a:endParaRPr lang="zh-CN" altLang="en-US" sz="2400" dirty="0">
              <a:latin typeface="宋体" panose="02010600030101010101" pitchFamily="2" charset="-122"/>
              <a:ea typeface="宋体" panose="02010600030101010101" pitchFamily="2" charset="-122"/>
              <a:cs typeface="宋体" panose="02010600030101010101" pitchFamily="2" charset="-122"/>
            </a:endParaRPr>
          </a:p>
        </p:txBody>
      </p:sp>
      <p:sp>
        <p:nvSpPr>
          <p:cNvPr id="4" name="灯片编号占位符 3"/>
          <p:cNvSpPr>
            <a:spLocks noGrp="1"/>
          </p:cNvSpPr>
          <p:nvPr>
            <p:ph type="sldNum" sz="quarter" idx="4294967295"/>
          </p:nvPr>
        </p:nvSpPr>
        <p:spPr>
          <a:xfrm>
            <a:off x="11358563" y="6451600"/>
            <a:ext cx="833437" cy="277813"/>
          </a:xfrm>
        </p:spPr>
        <p:txBody>
          <a:bodyPr/>
          <a:lstStyle/>
          <a:p>
            <a:r>
              <a:rPr lang="zh-CN" altLang="en-US"/>
              <a:t>*</a:t>
            </a:r>
            <a:endParaRPr lang="zh-CN" altLang="en-US"/>
          </a:p>
        </p:txBody>
      </p:sp>
      <p:sp>
        <p:nvSpPr>
          <p:cNvPr id="5" name="标题 4"/>
          <p:cNvSpPr>
            <a:spLocks noGrp="1"/>
          </p:cNvSpPr>
          <p:nvPr>
            <p:ph type="title" idx="4294967295"/>
          </p:nvPr>
        </p:nvSpPr>
        <p:spPr>
          <a:xfrm>
            <a:off x="1027289" y="916598"/>
            <a:ext cx="4730044" cy="535531"/>
          </a:xfrm>
        </p:spPr>
        <p:txBody>
          <a:bodyPr/>
          <a:lstStyle/>
          <a:p>
            <a:r>
              <a:rPr lang="zh-CN" altLang="en-US" sz="3200" b="1" dirty="0">
                <a:solidFill>
                  <a:srgbClr val="1057CE"/>
                </a:solidFill>
                <a:latin typeface="+mn-ea"/>
                <a:ea typeface="+mn-ea"/>
              </a:rPr>
              <a:t>开发技术与工具</a:t>
            </a:r>
            <a:endParaRPr lang="zh-CN" altLang="en-US" sz="3200" b="1" dirty="0">
              <a:solidFill>
                <a:srgbClr val="1057CE"/>
              </a:solidFill>
              <a:latin typeface="+mn-ea"/>
              <a:ea typeface="+mn-ea"/>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4294967295"/>
          </p:nvPr>
        </p:nvSpPr>
        <p:spPr>
          <a:xfrm>
            <a:off x="1027289" y="1791758"/>
            <a:ext cx="9516533" cy="2540635"/>
          </a:xfrm>
        </p:spPr>
        <p:txBody>
          <a:bodyPr/>
          <a:lstStyle/>
          <a:p>
            <a:pPr marL="0" indent="0">
              <a:buNone/>
            </a:pPr>
            <a:r>
              <a:rPr lang="zh-CN" altLang="en-US" dirty="0">
                <a:solidFill>
                  <a:schemeClr val="tx1"/>
                </a:solidFill>
                <a:latin typeface="宋体" panose="02010600030101010101" pitchFamily="2" charset="-122"/>
                <a:ea typeface="宋体" panose="02010600030101010101" pitchFamily="2" charset="-122"/>
                <a:cs typeface="宋体" panose="02010600030101010101" pitchFamily="2" charset="-122"/>
              </a:rPr>
              <a:t>编程语言</a:t>
            </a:r>
            <a:endParaRPr lang="zh-CN" altLang="en-US"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0" indent="0">
              <a:buNone/>
            </a:pPr>
            <a:r>
              <a:rPr lang="en-US" altLang="zh-CN" dirty="0">
                <a:solidFill>
                  <a:schemeClr val="tx1"/>
                </a:solidFill>
                <a:latin typeface="宋体" panose="02010600030101010101" pitchFamily="2" charset="-122"/>
                <a:ea typeface="宋体" panose="02010600030101010101" pitchFamily="2" charset="-122"/>
                <a:cs typeface="宋体" panose="02010600030101010101" pitchFamily="2" charset="-122"/>
              </a:rPr>
              <a:t>“</a:t>
            </a:r>
            <a:r>
              <a:rPr lang="zh-CN" altLang="en-US" dirty="0">
                <a:solidFill>
                  <a:schemeClr val="tx1"/>
                </a:solidFill>
                <a:latin typeface="宋体" panose="02010600030101010101" pitchFamily="2" charset="-122"/>
                <a:ea typeface="宋体" panose="02010600030101010101" pitchFamily="2" charset="-122"/>
                <a:cs typeface="宋体" panose="02010600030101010101" pitchFamily="2" charset="-122"/>
              </a:rPr>
              <a:t>用药小助手</a:t>
            </a:r>
            <a:r>
              <a:rPr lang="en-US" altLang="zh-CN" dirty="0">
                <a:solidFill>
                  <a:schemeClr val="tx1"/>
                </a:solidFill>
                <a:latin typeface="宋体" panose="02010600030101010101" pitchFamily="2" charset="-122"/>
                <a:ea typeface="宋体" panose="02010600030101010101" pitchFamily="2" charset="-122"/>
                <a:cs typeface="宋体" panose="02010600030101010101" pitchFamily="2" charset="-122"/>
              </a:rPr>
              <a:t>”</a:t>
            </a:r>
            <a:r>
              <a:rPr lang="zh-CN" altLang="en-US" dirty="0">
                <a:solidFill>
                  <a:schemeClr val="tx1"/>
                </a:solidFill>
                <a:latin typeface="宋体" panose="02010600030101010101" pitchFamily="2" charset="-122"/>
                <a:ea typeface="宋体" panose="02010600030101010101" pitchFamily="2" charset="-122"/>
                <a:cs typeface="宋体" panose="02010600030101010101" pitchFamily="2" charset="-122"/>
              </a:rPr>
              <a:t>小程序用到了</a:t>
            </a:r>
            <a:r>
              <a:rPr lang="en-US" altLang="zh-CN" dirty="0">
                <a:latin typeface="宋体" panose="02010600030101010101" pitchFamily="2" charset="-122"/>
                <a:ea typeface="宋体" panose="02010600030101010101" pitchFamily="2" charset="-122"/>
                <a:cs typeface="宋体" panose="02010600030101010101" pitchFamily="2" charset="-122"/>
                <a:sym typeface="+mn-ea"/>
              </a:rPr>
              <a:t>JavaScript</a:t>
            </a:r>
            <a:r>
              <a:rPr lang="zh-CN" altLang="en-US" dirty="0">
                <a:latin typeface="宋体" panose="02010600030101010101" pitchFamily="2" charset="-122"/>
                <a:ea typeface="宋体" panose="02010600030101010101" pitchFamily="2" charset="-122"/>
                <a:cs typeface="宋体" panose="02010600030101010101" pitchFamily="2" charset="-122"/>
                <a:sym typeface="+mn-ea"/>
              </a:rPr>
              <a:t>、</a:t>
            </a:r>
            <a:r>
              <a:rPr lang="en-US" altLang="zh-CN" dirty="0">
                <a:latin typeface="宋体" panose="02010600030101010101" pitchFamily="2" charset="-122"/>
                <a:ea typeface="宋体" panose="02010600030101010101" pitchFamily="2" charset="-122"/>
                <a:cs typeface="宋体" panose="02010600030101010101" pitchFamily="2" charset="-122"/>
                <a:sym typeface="+mn-ea"/>
              </a:rPr>
              <a:t>WXML和WXSS</a:t>
            </a:r>
            <a:r>
              <a:rPr lang="zh-CN" altLang="en-US" dirty="0">
                <a:solidFill>
                  <a:schemeClr val="tx1"/>
                </a:solidFill>
                <a:latin typeface="宋体" panose="02010600030101010101" pitchFamily="2" charset="-122"/>
                <a:ea typeface="宋体" panose="02010600030101010101" pitchFamily="2" charset="-122"/>
                <a:cs typeface="宋体" panose="02010600030101010101" pitchFamily="2" charset="-122"/>
              </a:rPr>
              <a:t>语言</a:t>
            </a:r>
            <a:endParaRPr lang="en-US" altLang="zh-CN"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0" indent="0">
              <a:buNone/>
            </a:pPr>
            <a:endParaRPr lang="zh-CN" altLang="en-US"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0" indent="0">
              <a:buNone/>
            </a:pPr>
            <a:r>
              <a:rPr lang="zh-CN" altLang="en-US" dirty="0">
                <a:solidFill>
                  <a:schemeClr val="tx1"/>
                </a:solidFill>
                <a:latin typeface="宋体" panose="02010600030101010101" pitchFamily="2" charset="-122"/>
                <a:ea typeface="宋体" panose="02010600030101010101" pitchFamily="2" charset="-122"/>
                <a:cs typeface="宋体" panose="02010600030101010101" pitchFamily="2" charset="-122"/>
              </a:rPr>
              <a:t>软件工具</a:t>
            </a:r>
            <a:endParaRPr lang="zh-CN" altLang="en-US"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0" indent="0">
              <a:buNone/>
            </a:pPr>
            <a:r>
              <a:rPr lang="zh-CN" altLang="en-US" sz="2800" dirty="0">
                <a:solidFill>
                  <a:schemeClr val="tx1"/>
                </a:solidFill>
                <a:latin typeface="宋体" panose="02010600030101010101" pitchFamily="2" charset="-122"/>
                <a:ea typeface="宋体" panose="02010600030101010101" pitchFamily="2" charset="-122"/>
                <a:cs typeface="宋体" panose="02010600030101010101" pitchFamily="2" charset="-122"/>
              </a:rPr>
              <a:t>微信开发者工具、idea、数据库Mysq</a:t>
            </a:r>
            <a:r>
              <a:rPr lang="en-US" altLang="zh-CN" sz="2800" dirty="0">
                <a:solidFill>
                  <a:schemeClr val="tx1"/>
                </a:solidFill>
                <a:latin typeface="宋体" panose="02010600030101010101" pitchFamily="2" charset="-122"/>
                <a:ea typeface="宋体" panose="02010600030101010101" pitchFamily="2" charset="-122"/>
                <a:cs typeface="宋体" panose="02010600030101010101" pitchFamily="2" charset="-122"/>
              </a:rPr>
              <a:t>l</a:t>
            </a:r>
            <a:r>
              <a:rPr lang="zh-CN" altLang="en-US" sz="2800" dirty="0">
                <a:solidFill>
                  <a:schemeClr val="tx1"/>
                </a:solidFill>
                <a:latin typeface="宋体" panose="02010600030101010101" pitchFamily="2" charset="-122"/>
                <a:ea typeface="宋体" panose="02010600030101010101" pitchFamily="2" charset="-122"/>
                <a:cs typeface="宋体" panose="02010600030101010101" pitchFamily="2" charset="-122"/>
              </a:rPr>
              <a:t>、</a:t>
            </a:r>
            <a:r>
              <a:rPr lang="en-US" altLang="zh-CN"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SonarQube</a:t>
            </a:r>
            <a:endParaRPr lang="en-US" altLang="zh-CN"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endParaRPr>
          </a:p>
        </p:txBody>
      </p:sp>
      <p:sp>
        <p:nvSpPr>
          <p:cNvPr id="4" name="灯片编号占位符 3"/>
          <p:cNvSpPr>
            <a:spLocks noGrp="1"/>
          </p:cNvSpPr>
          <p:nvPr>
            <p:ph type="sldNum" sz="quarter" idx="4294967295"/>
          </p:nvPr>
        </p:nvSpPr>
        <p:spPr>
          <a:xfrm>
            <a:off x="11358563" y="6451600"/>
            <a:ext cx="833437" cy="277813"/>
          </a:xfrm>
        </p:spPr>
        <p:txBody>
          <a:bodyPr/>
          <a:lstStyle/>
          <a:p>
            <a:r>
              <a:rPr lang="zh-CN" altLang="en-US"/>
              <a:t>*</a:t>
            </a:r>
            <a:endParaRPr lang="zh-CN" altLang="en-US"/>
          </a:p>
        </p:txBody>
      </p:sp>
      <p:sp>
        <p:nvSpPr>
          <p:cNvPr id="5" name="标题 4"/>
          <p:cNvSpPr>
            <a:spLocks noGrp="1"/>
          </p:cNvSpPr>
          <p:nvPr>
            <p:ph type="title" idx="4294967295"/>
          </p:nvPr>
        </p:nvSpPr>
        <p:spPr>
          <a:xfrm>
            <a:off x="1027289" y="916598"/>
            <a:ext cx="4730044" cy="535531"/>
          </a:xfrm>
        </p:spPr>
        <p:txBody>
          <a:bodyPr/>
          <a:lstStyle/>
          <a:p>
            <a:r>
              <a:rPr lang="zh-CN" altLang="en-US" sz="3200" b="1" dirty="0">
                <a:solidFill>
                  <a:srgbClr val="1057CE"/>
                </a:solidFill>
                <a:latin typeface="+mn-ea"/>
                <a:ea typeface="+mn-ea"/>
              </a:rPr>
              <a:t>开发技术与工具</a:t>
            </a:r>
            <a:endParaRPr lang="zh-CN" altLang="en-US" sz="3200" b="1" dirty="0">
              <a:solidFill>
                <a:srgbClr val="1057CE"/>
              </a:solidFill>
              <a:latin typeface="+mn-ea"/>
              <a:ea typeface="+mn-ea"/>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286173" y="3733751"/>
            <a:ext cx="6559113" cy="1446550"/>
          </a:xfrm>
          <a:prstGeom prst="rect">
            <a:avLst/>
          </a:prstGeom>
          <a:noFill/>
        </p:spPr>
        <p:txBody>
          <a:bodyPr wrap="square">
            <a:spAutoFit/>
          </a:bodyPr>
          <a:lstStyle/>
          <a:p>
            <a:pPr algn="ctr"/>
            <a:r>
              <a:rPr lang="zh-CN" altLang="en-US" sz="4400" b="1" dirty="0">
                <a:solidFill>
                  <a:schemeClr val="bg1"/>
                </a:solidFill>
              </a:rPr>
              <a:t>开源社区的使用</a:t>
            </a:r>
            <a:endParaRPr lang="zh-CN" altLang="en-US" sz="4400" b="1" dirty="0">
              <a:solidFill>
                <a:schemeClr val="bg1"/>
              </a:solidFill>
            </a:endParaRPr>
          </a:p>
          <a:p>
            <a:endParaRPr lang="zh-CN" altLang="en-US" sz="4400" b="1" dirty="0">
              <a:solidFill>
                <a:schemeClr val="bg1"/>
              </a:solidFill>
            </a:endParaRPr>
          </a:p>
        </p:txBody>
      </p:sp>
      <p:sp>
        <p:nvSpPr>
          <p:cNvPr id="16" name="文本框 15"/>
          <p:cNvSpPr txBox="1"/>
          <p:nvPr/>
        </p:nvSpPr>
        <p:spPr>
          <a:xfrm>
            <a:off x="8779507" y="1939266"/>
            <a:ext cx="1857274" cy="1569660"/>
          </a:xfrm>
          <a:prstGeom prst="rect">
            <a:avLst/>
          </a:prstGeom>
          <a:noFill/>
        </p:spPr>
        <p:txBody>
          <a:bodyPr wrap="square" rtlCol="0">
            <a:spAutoFit/>
          </a:bodyPr>
          <a:lstStyle/>
          <a:p>
            <a:r>
              <a:rPr lang="en-US" altLang="zh-CN" sz="9600" dirty="0">
                <a:gradFill>
                  <a:gsLst>
                    <a:gs pos="100000">
                      <a:schemeClr val="accent1"/>
                    </a:gs>
                    <a:gs pos="0">
                      <a:schemeClr val="accent1">
                        <a:lumMod val="75000"/>
                      </a:schemeClr>
                    </a:gs>
                  </a:gsLst>
                  <a:lin ang="0" scaled="1"/>
                </a:gradFill>
                <a:latin typeface="+mj-lt"/>
              </a:rPr>
              <a:t>07</a:t>
            </a:r>
            <a:endParaRPr lang="zh-CN" altLang="en-US" sz="9600" dirty="0">
              <a:gradFill>
                <a:gsLst>
                  <a:gs pos="100000">
                    <a:schemeClr val="accent1"/>
                  </a:gs>
                  <a:gs pos="0">
                    <a:schemeClr val="accent1">
                      <a:lumMod val="75000"/>
                    </a:schemeClr>
                  </a:gs>
                </a:gsLst>
                <a:lin ang="0" scaled="1"/>
              </a:gradFill>
              <a:latin typeface="+mj-l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4294967295"/>
          </p:nvPr>
        </p:nvSpPr>
        <p:spPr>
          <a:xfrm>
            <a:off x="755015" y="1780540"/>
            <a:ext cx="10404475" cy="4480560"/>
          </a:xfrm>
        </p:spPr>
        <p:txBody>
          <a:bodyPr>
            <a:noAutofit/>
          </a:bodyPr>
          <a:lstStyle/>
          <a:p>
            <a:pPr marL="457200" lvl="1" indent="457200">
              <a:buNone/>
            </a:pPr>
            <a:r>
              <a:rPr lang="zh-CN" altLang="en-US" dirty="0">
                <a:latin typeface="宋体" panose="02010600030101010101" pitchFamily="2" charset="-122"/>
                <a:ea typeface="宋体" panose="02010600030101010101" pitchFamily="2" charset="-122"/>
                <a:cs typeface="宋体" panose="02010600030101010101" pitchFamily="2" charset="-122"/>
                <a:sym typeface="+mn-ea"/>
              </a:rPr>
              <a:t>基于</a:t>
            </a:r>
            <a:r>
              <a:rPr lang="en-US" altLang="zh-CN" dirty="0">
                <a:latin typeface="宋体" panose="02010600030101010101" pitchFamily="2" charset="-122"/>
                <a:ea typeface="宋体" panose="02010600030101010101" pitchFamily="2" charset="-122"/>
                <a:cs typeface="宋体" panose="02010600030101010101" pitchFamily="2" charset="-122"/>
                <a:sym typeface="+mn-ea"/>
              </a:rPr>
              <a:t>CSDN</a:t>
            </a:r>
            <a:r>
              <a:rPr lang="zh-CN" altLang="en-US" dirty="0">
                <a:latin typeface="宋体" panose="02010600030101010101" pitchFamily="2" charset="-122"/>
                <a:ea typeface="宋体" panose="02010600030101010101" pitchFamily="2" charset="-122"/>
                <a:cs typeface="宋体" panose="02010600030101010101" pitchFamily="2" charset="-122"/>
                <a:sym typeface="+mn-ea"/>
              </a:rPr>
              <a:t>开源社区来促进软件项目开发</a:t>
            </a:r>
            <a:r>
              <a:rPr lang="zh-CN" altLang="en-US" dirty="0">
                <a:latin typeface="宋体" panose="02010600030101010101" pitchFamily="2" charset="-122"/>
                <a:ea typeface="宋体" panose="02010600030101010101" pitchFamily="2" charset="-122"/>
                <a:cs typeface="宋体" panose="02010600030101010101" pitchFamily="2" charset="-122"/>
              </a:rPr>
              <a:t>：</a:t>
            </a:r>
            <a:endParaRPr lang="zh-CN" altLang="en-US" dirty="0">
              <a:latin typeface="宋体" panose="02010600030101010101" pitchFamily="2" charset="-122"/>
              <a:ea typeface="宋体" panose="02010600030101010101" pitchFamily="2" charset="-122"/>
              <a:cs typeface="宋体" panose="02010600030101010101" pitchFamily="2" charset="-122"/>
            </a:endParaRPr>
          </a:p>
          <a:p>
            <a:pPr marL="457200" lvl="1" indent="457200">
              <a:buNone/>
            </a:pPr>
            <a:r>
              <a:rPr lang="zh-CN" altLang="en-US" dirty="0">
                <a:latin typeface="宋体" panose="02010600030101010101" pitchFamily="2" charset="-122"/>
                <a:ea typeface="宋体" panose="02010600030101010101" pitchFamily="2" charset="-122"/>
                <a:cs typeface="宋体" panose="02010600030101010101" pitchFamily="2" charset="-122"/>
              </a:rPr>
              <a:t>CSDN 上汇聚了海量的软件开发技术文章，涵盖从前端界面设计，如使用微信小程序开发框架的各种组件进行页面布局、样式设计等，到后端逻辑实现，像数据库管理、服务器搭建等相关技术等各个环节。开发 “用药小助手小程序” 时，遇到具体的技术难题，比如如何实现用户输入症状，系统可以自动生成处方的功能，通过在 CSDN 上搜索关键词，就能找到众多开发者分享的相关经验和代码示例，从中获取灵感并借鉴合适的解决方案。</a:t>
            </a:r>
            <a:endParaRPr lang="zh-CN" altLang="en-US" dirty="0">
              <a:latin typeface="宋体" panose="02010600030101010101" pitchFamily="2" charset="-122"/>
              <a:ea typeface="宋体" panose="02010600030101010101" pitchFamily="2" charset="-122"/>
              <a:cs typeface="宋体" panose="02010600030101010101" pitchFamily="2" charset="-122"/>
            </a:endParaRPr>
          </a:p>
        </p:txBody>
      </p:sp>
      <p:sp>
        <p:nvSpPr>
          <p:cNvPr id="4" name="灯片编号占位符 3"/>
          <p:cNvSpPr>
            <a:spLocks noGrp="1"/>
          </p:cNvSpPr>
          <p:nvPr>
            <p:ph type="sldNum" sz="quarter" idx="4294967295"/>
          </p:nvPr>
        </p:nvSpPr>
        <p:spPr>
          <a:xfrm>
            <a:off x="11358563" y="6451600"/>
            <a:ext cx="833437" cy="277813"/>
          </a:xfrm>
        </p:spPr>
        <p:txBody>
          <a:bodyPr/>
          <a:lstStyle/>
          <a:p>
            <a:r>
              <a:rPr lang="zh-CN" altLang="en-US"/>
              <a:t>*</a:t>
            </a:r>
            <a:endParaRPr lang="zh-CN" altLang="en-US"/>
          </a:p>
        </p:txBody>
      </p:sp>
      <p:sp>
        <p:nvSpPr>
          <p:cNvPr id="5" name="标题 4"/>
          <p:cNvSpPr>
            <a:spLocks noGrp="1"/>
          </p:cNvSpPr>
          <p:nvPr>
            <p:ph type="title" idx="4294967295"/>
          </p:nvPr>
        </p:nvSpPr>
        <p:spPr>
          <a:xfrm>
            <a:off x="993422" y="929474"/>
            <a:ext cx="4470400" cy="535531"/>
          </a:xfrm>
        </p:spPr>
        <p:txBody>
          <a:bodyPr/>
          <a:lstStyle/>
          <a:p>
            <a:r>
              <a:rPr lang="zh-CN" altLang="en-US" sz="3200" b="1" dirty="0">
                <a:solidFill>
                  <a:srgbClr val="1057CE"/>
                </a:solidFill>
                <a:latin typeface="+mn-ea"/>
                <a:ea typeface="+mn-ea"/>
              </a:rPr>
              <a:t>开源社区的使用</a:t>
            </a:r>
            <a:endParaRPr lang="zh-CN" altLang="en-US" sz="3200" b="1" dirty="0">
              <a:solidFill>
                <a:srgbClr val="1057CE"/>
              </a:solidFill>
              <a:latin typeface="+mn-ea"/>
              <a:ea typeface="+mn-ea"/>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4294967295"/>
          </p:nvPr>
        </p:nvSpPr>
        <p:spPr>
          <a:xfrm>
            <a:off x="993140" y="1780540"/>
            <a:ext cx="10365105" cy="4480560"/>
          </a:xfrm>
        </p:spPr>
        <p:txBody>
          <a:bodyPr>
            <a:noAutofit/>
          </a:bodyPr>
          <a:lstStyle/>
          <a:p>
            <a:pPr marL="457200" lvl="1" indent="0">
              <a:buNone/>
            </a:pPr>
            <a:r>
              <a:rPr lang="zh-CN" altLang="en-US" dirty="0">
                <a:latin typeface="宋体" panose="02010600030101010101" pitchFamily="2" charset="-122"/>
                <a:ea typeface="宋体" panose="02010600030101010101" pitchFamily="2" charset="-122"/>
                <a:cs typeface="宋体" panose="02010600030101010101" pitchFamily="2" charset="-122"/>
                <a:sym typeface="+mn-ea"/>
              </a:rPr>
              <a:t>基于GitHub开源社区来促进软件项目开发：</a:t>
            </a:r>
            <a:endParaRPr lang="zh-CN" altLang="en-US" dirty="0">
              <a:latin typeface="宋体" panose="02010600030101010101" pitchFamily="2" charset="-122"/>
              <a:ea typeface="宋体" panose="02010600030101010101" pitchFamily="2" charset="-122"/>
              <a:cs typeface="宋体" panose="02010600030101010101" pitchFamily="2" charset="-122"/>
            </a:endParaRPr>
          </a:p>
          <a:p>
            <a:pPr marL="0" lvl="1" indent="457200">
              <a:buNone/>
            </a:pPr>
            <a:r>
              <a:rPr lang="zh-CN" altLang="en-US" dirty="0">
                <a:latin typeface="宋体" panose="02010600030101010101" pitchFamily="2" charset="-122"/>
                <a:ea typeface="宋体" panose="02010600030101010101" pitchFamily="2" charset="-122"/>
                <a:cs typeface="宋体" panose="02010600030101010101" pitchFamily="2" charset="-122"/>
              </a:rPr>
              <a:t>在</a:t>
            </a:r>
            <a:r>
              <a:rPr lang="zh-CN" altLang="en-US" dirty="0">
                <a:latin typeface="宋体" panose="02010600030101010101" pitchFamily="2" charset="-122"/>
                <a:ea typeface="宋体" panose="02010600030101010101" pitchFamily="2" charset="-122"/>
                <a:cs typeface="宋体" panose="02010600030101010101" pitchFamily="2" charset="-122"/>
                <a:sym typeface="+mn-ea"/>
              </a:rPr>
              <a:t>GitHub的</a:t>
            </a:r>
            <a:r>
              <a:rPr lang="zh-CN" altLang="en-US" dirty="0">
                <a:latin typeface="宋体" panose="02010600030101010101" pitchFamily="2" charset="-122"/>
                <a:ea typeface="宋体" panose="02010600030101010101" pitchFamily="2" charset="-122"/>
                <a:cs typeface="宋体" panose="02010600030101010101" pitchFamily="2" charset="-122"/>
              </a:rPr>
              <a:t>搜索栏中输入关键词如 “用药小助手小程序”，再根据活跃度，项目匹配度等进行项目筛选。选择近期有更新、有较多的提交和讨论的项目，并查看项目的描述、功能列表和截图，确定与用药小助手小程序的需求是否相匹配。在开发过程中遇到问题，可以在项目的 Discussions 页面中发起讨论，与其他开发者交流经验、分享想法和解决问题。总之，GitHub 为我们提供了一个丰富的开源生态环境，通过积极参与其中，可以提升技术能力、解决实际问题、与其他开发者交流合作，并为个人积累经验和获取资源。</a:t>
            </a:r>
            <a:endParaRPr lang="zh-CN" altLang="en-US" dirty="0">
              <a:latin typeface="宋体" panose="02010600030101010101" pitchFamily="2" charset="-122"/>
              <a:ea typeface="宋体" panose="02010600030101010101" pitchFamily="2" charset="-122"/>
              <a:cs typeface="宋体" panose="02010600030101010101" pitchFamily="2" charset="-122"/>
            </a:endParaRPr>
          </a:p>
        </p:txBody>
      </p:sp>
      <p:sp>
        <p:nvSpPr>
          <p:cNvPr id="4" name="灯片编号占位符 3"/>
          <p:cNvSpPr>
            <a:spLocks noGrp="1"/>
          </p:cNvSpPr>
          <p:nvPr>
            <p:ph type="sldNum" sz="quarter" idx="4294967295"/>
          </p:nvPr>
        </p:nvSpPr>
        <p:spPr>
          <a:xfrm>
            <a:off x="11358563" y="6451600"/>
            <a:ext cx="833437" cy="277813"/>
          </a:xfrm>
        </p:spPr>
        <p:txBody>
          <a:bodyPr/>
          <a:lstStyle/>
          <a:p>
            <a:r>
              <a:rPr lang="zh-CN" altLang="en-US"/>
              <a:t>*</a:t>
            </a:r>
            <a:endParaRPr lang="zh-CN" altLang="en-US"/>
          </a:p>
        </p:txBody>
      </p:sp>
      <p:sp>
        <p:nvSpPr>
          <p:cNvPr id="5" name="标题 4"/>
          <p:cNvSpPr>
            <a:spLocks noGrp="1"/>
          </p:cNvSpPr>
          <p:nvPr>
            <p:ph type="title" idx="4294967295"/>
          </p:nvPr>
        </p:nvSpPr>
        <p:spPr>
          <a:xfrm>
            <a:off x="993422" y="929474"/>
            <a:ext cx="4470400" cy="535531"/>
          </a:xfrm>
        </p:spPr>
        <p:txBody>
          <a:bodyPr/>
          <a:lstStyle/>
          <a:p>
            <a:r>
              <a:rPr lang="zh-CN" altLang="en-US" sz="3200" b="1" dirty="0">
                <a:solidFill>
                  <a:srgbClr val="1057CE"/>
                </a:solidFill>
                <a:latin typeface="+mn-ea"/>
                <a:ea typeface="+mn-ea"/>
              </a:rPr>
              <a:t>开源社区的使用</a:t>
            </a:r>
            <a:endParaRPr lang="zh-CN" altLang="en-US" sz="3200" b="1" dirty="0">
              <a:solidFill>
                <a:srgbClr val="1057CE"/>
              </a:solidFill>
              <a:latin typeface="+mn-ea"/>
              <a:ea typeface="+mn-ea"/>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286173" y="3733751"/>
            <a:ext cx="6559113" cy="1446550"/>
          </a:xfrm>
          <a:prstGeom prst="rect">
            <a:avLst/>
          </a:prstGeom>
          <a:noFill/>
        </p:spPr>
        <p:txBody>
          <a:bodyPr wrap="square">
            <a:spAutoFit/>
          </a:bodyPr>
          <a:lstStyle/>
          <a:p>
            <a:pPr algn="ctr"/>
            <a:r>
              <a:rPr lang="zh-CN" altLang="en-US" sz="4400" b="1" dirty="0">
                <a:solidFill>
                  <a:schemeClr val="bg1"/>
                </a:solidFill>
              </a:rPr>
              <a:t>实践收获与感受</a:t>
            </a:r>
            <a:endParaRPr lang="zh-CN" altLang="en-US" sz="4400" b="1" dirty="0">
              <a:solidFill>
                <a:schemeClr val="bg1"/>
              </a:solidFill>
            </a:endParaRPr>
          </a:p>
          <a:p>
            <a:endParaRPr lang="zh-CN" altLang="en-US" sz="4400" b="1" dirty="0">
              <a:solidFill>
                <a:schemeClr val="bg1"/>
              </a:solidFill>
            </a:endParaRPr>
          </a:p>
        </p:txBody>
      </p:sp>
      <p:sp>
        <p:nvSpPr>
          <p:cNvPr id="16" name="文本框 15"/>
          <p:cNvSpPr txBox="1"/>
          <p:nvPr/>
        </p:nvSpPr>
        <p:spPr>
          <a:xfrm>
            <a:off x="8779507" y="1939266"/>
            <a:ext cx="1857274" cy="1569660"/>
          </a:xfrm>
          <a:prstGeom prst="rect">
            <a:avLst/>
          </a:prstGeom>
          <a:noFill/>
        </p:spPr>
        <p:txBody>
          <a:bodyPr wrap="square" rtlCol="0">
            <a:spAutoFit/>
          </a:bodyPr>
          <a:lstStyle/>
          <a:p>
            <a:r>
              <a:rPr lang="en-US" altLang="zh-CN" sz="9600" dirty="0">
                <a:gradFill>
                  <a:gsLst>
                    <a:gs pos="100000">
                      <a:schemeClr val="accent1"/>
                    </a:gs>
                    <a:gs pos="0">
                      <a:schemeClr val="accent1">
                        <a:lumMod val="75000"/>
                      </a:schemeClr>
                    </a:gs>
                  </a:gsLst>
                  <a:lin ang="0" scaled="1"/>
                </a:gradFill>
                <a:latin typeface="+mj-lt"/>
              </a:rPr>
              <a:t>08</a:t>
            </a:r>
            <a:endParaRPr lang="zh-CN" altLang="en-US" sz="9600" dirty="0">
              <a:gradFill>
                <a:gsLst>
                  <a:gs pos="100000">
                    <a:schemeClr val="accent1"/>
                  </a:gs>
                  <a:gs pos="0">
                    <a:schemeClr val="accent1">
                      <a:lumMod val="75000"/>
                    </a:schemeClr>
                  </a:gs>
                </a:gsLst>
                <a:lin ang="0" scaled="1"/>
              </a:gradFill>
              <a:latin typeface="+mj-l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644525" y="1501140"/>
            <a:ext cx="11135995" cy="4626610"/>
          </a:xfrm>
          <a:prstGeom prst="rect">
            <a:avLst/>
          </a:prstGeom>
        </p:spPr>
        <p:txBody>
          <a:bodyPr wrap="square">
            <a:noAutofit/>
          </a:bodyPr>
          <a:p>
            <a:pPr marL="0" indent="304800" algn="just" defTabSz="266700">
              <a:lnSpc>
                <a:spcPct val="150000"/>
              </a:lnSpc>
              <a:buClrTx/>
              <a:buSzTx/>
              <a:buFontTx/>
            </a:pPr>
            <a:r>
              <a:rPr lang="zh-CN" altLang="en-US" sz="1200" dirty="0">
                <a:latin typeface="宋体" panose="02010600030101010101" pitchFamily="2" charset="-122"/>
                <a:ea typeface="宋体" panose="02010600030101010101" pitchFamily="2" charset="-122"/>
                <a:cs typeface="宋体" panose="02010600030101010101" pitchFamily="2" charset="-122"/>
              </a:rPr>
              <a:t>在这次实践中，我们整个小组对于整体软件工程理论与实践的结合有了更深刻的体会。在实践中，可以更好地理解软件工程理论如何应用于解决实际问题。</a:t>
            </a:r>
            <a:endParaRPr lang="zh-CN" altLang="en-US" sz="1200" dirty="0">
              <a:latin typeface="宋体" panose="02010600030101010101" pitchFamily="2" charset="-122"/>
              <a:ea typeface="宋体" panose="02010600030101010101" pitchFamily="2" charset="-122"/>
              <a:cs typeface="宋体" panose="02010600030101010101" pitchFamily="2" charset="-122"/>
            </a:endParaRPr>
          </a:p>
          <a:p>
            <a:pPr marL="0" indent="304800" algn="just" defTabSz="266700">
              <a:lnSpc>
                <a:spcPct val="150000"/>
              </a:lnSpc>
              <a:buClrTx/>
              <a:buSzTx/>
              <a:buFontTx/>
            </a:pPr>
            <a:r>
              <a:rPr lang="zh-CN" altLang="en-US" sz="1200" dirty="0">
                <a:latin typeface="宋体" panose="02010600030101010101" pitchFamily="2" charset="-122"/>
                <a:ea typeface="宋体" panose="02010600030101010101" pitchFamily="2" charset="-122"/>
                <a:cs typeface="宋体" panose="02010600030101010101" pitchFamily="2" charset="-122"/>
              </a:rPr>
              <a:t>我们首先对于目标开发的软件行业（智慧医疗）进行了一个基本调研，分析出现有行业中针对普通大众用药所欠缺的部分内容，再根据行业调研初步确定到最终需要制作出什么样的软件。然后我们进行了初步的软件需求分析、设计用例、设计基本的分析类。再到软件的详细设计，通过对于我们需求分析所设计出的用例进行体系的结构设计、用户的界面设计、用例的详细设计、设计类图、数据模型设计、以及部署设计。根据我们的详细设计我们进行了编码与测试，最终开发出用药小助手小程序。</a:t>
            </a:r>
            <a:endParaRPr lang="zh-CN" altLang="en-US" sz="1200" dirty="0">
              <a:latin typeface="宋体" panose="02010600030101010101" pitchFamily="2" charset="-122"/>
              <a:ea typeface="宋体" panose="02010600030101010101" pitchFamily="2" charset="-122"/>
              <a:cs typeface="宋体" panose="02010600030101010101" pitchFamily="2" charset="-122"/>
            </a:endParaRPr>
          </a:p>
          <a:p>
            <a:pPr marL="0" indent="304800" algn="just" defTabSz="266700">
              <a:lnSpc>
                <a:spcPct val="150000"/>
              </a:lnSpc>
              <a:buClrTx/>
              <a:buSzTx/>
              <a:buFontTx/>
            </a:pPr>
            <a:r>
              <a:rPr lang="zh-CN" altLang="en-US" sz="1200" dirty="0">
                <a:latin typeface="宋体" panose="02010600030101010101" pitchFamily="2" charset="-122"/>
                <a:ea typeface="宋体" panose="02010600030101010101" pitchFamily="2" charset="-122"/>
                <a:cs typeface="宋体" panose="02010600030101010101" pitchFamily="2" charset="-122"/>
              </a:rPr>
              <a:t>在设计阶段，我们也遇到了许多问题，比如需求逻辑不清，在初步确定软件需求时，对于功能确定我们比较迷茫，尤其对于设置提醒的前续功能“生成处方”，经过三次迭代以及小组讨论，从一开始的用户自己点击药物生成处方再到自动生成处方，实现了逻辑上的完善。在详细设计方面，我们在界面设计上面也遇到一些困难，经过小组成员的多次讨论，根据初步设计的用例确定界面的静态、动态、输入元素、各大界面之间的跳转关系，从而设计出界面类，完成用例的详细设计实现。再根据初步设计，确定我们各个边界类之间的方法，边界类与控制类的方法，控制类与实体类的方法，画出详细设计的用例顺序图。再根据用例顺序图设计出设计类图的各类之间的关联方式与属性与方法，这里注意顺序图中的方法就是类中的方法，顺序图中方法的参数就是类的属性，一定要与顺序图保持前后一致。</a:t>
            </a:r>
            <a:endParaRPr lang="zh-CN" altLang="en-US" sz="1200" dirty="0">
              <a:latin typeface="宋体" panose="02010600030101010101" pitchFamily="2" charset="-122"/>
              <a:ea typeface="宋体" panose="02010600030101010101" pitchFamily="2" charset="-122"/>
              <a:cs typeface="宋体" panose="02010600030101010101" pitchFamily="2" charset="-122"/>
            </a:endParaRPr>
          </a:p>
          <a:p>
            <a:pPr marL="0" indent="304800" algn="just" defTabSz="266700">
              <a:lnSpc>
                <a:spcPct val="150000"/>
              </a:lnSpc>
              <a:buClrTx/>
              <a:buSzTx/>
              <a:buFontTx/>
            </a:pPr>
            <a:r>
              <a:rPr lang="zh-CN" altLang="en-US" sz="1200" dirty="0">
                <a:latin typeface="宋体" panose="02010600030101010101" pitchFamily="2" charset="-122"/>
                <a:ea typeface="宋体" panose="02010600030101010101" pitchFamily="2" charset="-122"/>
                <a:cs typeface="宋体" panose="02010600030101010101" pitchFamily="2" charset="-122"/>
              </a:rPr>
              <a:t>编码阶段，最开始我们比较迷茫，比如如何真正将设计文档中的方法编写成具体函数，怎么添加接口等等，我们通过参考网上的开源代码以及学习微信小程序开发助手的教程，根据详细设计设计类的方法，创建独立的数据表，实现了数据库与代码中接口相连接完成了用药小助手小程序的编写。</a:t>
            </a:r>
            <a:endParaRPr lang="zh-CN" altLang="en-US" sz="1200" dirty="0">
              <a:latin typeface="宋体" panose="02010600030101010101" pitchFamily="2" charset="-122"/>
              <a:ea typeface="宋体" panose="02010600030101010101" pitchFamily="2" charset="-122"/>
              <a:cs typeface="宋体" panose="02010600030101010101" pitchFamily="2" charset="-122"/>
            </a:endParaRPr>
          </a:p>
          <a:p>
            <a:pPr marL="0" indent="304800" algn="just" defTabSz="266700">
              <a:lnSpc>
                <a:spcPct val="150000"/>
              </a:lnSpc>
              <a:buClrTx/>
              <a:buSzTx/>
              <a:buFontTx/>
            </a:pPr>
            <a:r>
              <a:rPr lang="zh-CN" altLang="en-US" sz="1200" dirty="0">
                <a:latin typeface="宋体" panose="02010600030101010101" pitchFamily="2" charset="-122"/>
                <a:ea typeface="宋体" panose="02010600030101010101" pitchFamily="2" charset="-122"/>
                <a:cs typeface="宋体" panose="02010600030101010101" pitchFamily="2" charset="-122"/>
              </a:rPr>
              <a:t>最后测试与调试阶段，我们也协同一起，完成了对于小程序的用例测试、代码的质量检测等工作，完成了整个软件工程的设计流程，做出了一个较为完整的小程序。</a:t>
            </a:r>
            <a:endParaRPr lang="zh-CN" altLang="en-US" sz="1200" dirty="0">
              <a:latin typeface="宋体" panose="02010600030101010101" pitchFamily="2" charset="-122"/>
              <a:ea typeface="宋体" panose="02010600030101010101" pitchFamily="2" charset="-122"/>
              <a:cs typeface="宋体" panose="02010600030101010101" pitchFamily="2" charset="-122"/>
            </a:endParaRPr>
          </a:p>
          <a:p>
            <a:pPr marL="0" indent="304800" algn="just" defTabSz="266700">
              <a:lnSpc>
                <a:spcPct val="150000"/>
              </a:lnSpc>
              <a:buClrTx/>
              <a:buSzTx/>
              <a:buFontTx/>
            </a:pPr>
            <a:r>
              <a:rPr lang="zh-CN" altLang="en-US" sz="1200" dirty="0">
                <a:latin typeface="宋体" panose="02010600030101010101" pitchFamily="2" charset="-122"/>
                <a:ea typeface="宋体" panose="02010600030101010101" pitchFamily="2" charset="-122"/>
                <a:cs typeface="宋体" panose="02010600030101010101" pitchFamily="2" charset="-122"/>
              </a:rPr>
              <a:t>通过这次软件工程课程设计，我们深刻体会到了理论与实践的结合、团队协作、需求分析、系统设计、编码实现以及测试调试等关键技能的运用，让我们对软件开发有了更全面的认识。在开发过程中我们也面对许多挑战，包括需求的逻辑不清、用例不足满足于用户的基本需求、编码困难等等，这里非常感谢衡老师对于我们小组尤其是需求分析与详细设计上面的用例确定上的帮助。通过我们整个小组的持续努力，最终凝练出用药小助手这个饱含小组成员心血的小程序。</a:t>
            </a:r>
            <a:endParaRPr lang="zh-CN" altLang="en-US" sz="1200" dirty="0">
              <a:latin typeface="宋体" panose="02010600030101010101" pitchFamily="2" charset="-122"/>
              <a:ea typeface="宋体" panose="02010600030101010101" pitchFamily="2" charset="-122"/>
              <a:cs typeface="宋体" panose="02010600030101010101" pitchFamily="2" charset="-122"/>
            </a:endParaRPr>
          </a:p>
          <a:p>
            <a:pPr marL="0" indent="304800" algn="just" defTabSz="266700">
              <a:lnSpc>
                <a:spcPct val="150000"/>
              </a:lnSpc>
              <a:buClrTx/>
              <a:buSzTx/>
              <a:buFontTx/>
            </a:pPr>
            <a:r>
              <a:rPr lang="zh-CN" altLang="en-US" sz="1200" dirty="0">
                <a:latin typeface="宋体" panose="02010600030101010101" pitchFamily="2" charset="-122"/>
                <a:ea typeface="宋体" panose="02010600030101010101" pitchFamily="2" charset="-122"/>
                <a:cs typeface="宋体" panose="02010600030101010101" pitchFamily="2" charset="-122"/>
              </a:rPr>
              <a:t> </a:t>
            </a:r>
            <a:endParaRPr lang="zh-CN" altLang="en-US" sz="1200" dirty="0">
              <a:latin typeface="宋体" panose="02010600030101010101" pitchFamily="2" charset="-122"/>
              <a:ea typeface="宋体" panose="02010600030101010101" pitchFamily="2" charset="-122"/>
              <a:cs typeface="宋体" panose="02010600030101010101" pitchFamily="2" charset="-122"/>
            </a:endParaRPr>
          </a:p>
        </p:txBody>
      </p:sp>
      <p:sp>
        <p:nvSpPr>
          <p:cNvPr id="6" name="标题 1"/>
          <p:cNvSpPr>
            <a:spLocks noGrp="1"/>
          </p:cNvSpPr>
          <p:nvPr>
            <p:ph type="title" idx="4294967295"/>
          </p:nvPr>
        </p:nvSpPr>
        <p:spPr>
          <a:xfrm>
            <a:off x="949114" y="903440"/>
            <a:ext cx="4357510" cy="535531"/>
          </a:xfrm>
        </p:spPr>
        <p:txBody>
          <a:bodyPr/>
          <a:p>
            <a:r>
              <a:rPr lang="zh-CN" altLang="en-US" sz="3200" b="1" dirty="0">
                <a:solidFill>
                  <a:srgbClr val="1057CE"/>
                </a:solidFill>
                <a:latin typeface="+mn-ea"/>
                <a:ea typeface="+mn-ea"/>
                <a:sym typeface="+mn-ea"/>
              </a:rPr>
              <a:t>实践收获与感受</a:t>
            </a:r>
            <a:endParaRPr lang="zh-CN" altLang="en-US" sz="3200" b="1" dirty="0">
              <a:solidFill>
                <a:srgbClr val="1057CE"/>
              </a:solidFill>
              <a:latin typeface="+mn-ea"/>
              <a:ea typeface="+mn-ea"/>
            </a:endParaRPr>
          </a:p>
        </p:txBody>
      </p:sp>
    </p:spTree>
  </p:cSld>
  <p:clrMapOvr>
    <a:masterClrMapping/>
  </p:clrMapOvr>
  <p:transition spd="slow"/>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369650" y="727583"/>
            <a:ext cx="7263527" cy="2215991"/>
          </a:xfrm>
          <a:prstGeom prst="rect">
            <a:avLst/>
          </a:prstGeom>
          <a:noFill/>
        </p:spPr>
        <p:txBody>
          <a:bodyPr wrap="none" rtlCol="0">
            <a:spAutoFit/>
          </a:bodyPr>
          <a:lstStyle/>
          <a:p>
            <a:r>
              <a:rPr lang="zh-CN" altLang="en-US" sz="13800" b="1" dirty="0">
                <a:gradFill flip="none" rotWithShape="1">
                  <a:gsLst>
                    <a:gs pos="100000">
                      <a:schemeClr val="accent1"/>
                    </a:gs>
                    <a:gs pos="18000">
                      <a:schemeClr val="accent1">
                        <a:lumMod val="75000"/>
                      </a:schemeClr>
                    </a:gs>
                  </a:gsLst>
                  <a:lin ang="5400000" scaled="1"/>
                  <a:tileRect/>
                </a:gradFill>
                <a:latin typeface="+mj-ea"/>
                <a:ea typeface="+mj-ea"/>
              </a:rPr>
              <a:t>汇报完毕</a:t>
            </a:r>
            <a:endParaRPr lang="zh-CN" altLang="en-US" sz="13800" b="1" dirty="0">
              <a:gradFill flip="none" rotWithShape="1">
                <a:gsLst>
                  <a:gs pos="100000">
                    <a:schemeClr val="accent1"/>
                  </a:gs>
                  <a:gs pos="18000">
                    <a:schemeClr val="accent1">
                      <a:lumMod val="75000"/>
                    </a:schemeClr>
                  </a:gs>
                </a:gsLst>
                <a:lin ang="5400000" scaled="1"/>
                <a:tileRect/>
              </a:gradFill>
              <a:latin typeface="+mj-ea"/>
              <a:ea typeface="+mj-ea"/>
            </a:endParaRPr>
          </a:p>
        </p:txBody>
      </p:sp>
      <p:sp>
        <p:nvSpPr>
          <p:cNvPr id="5" name="文本框 4"/>
          <p:cNvSpPr txBox="1"/>
          <p:nvPr/>
        </p:nvSpPr>
        <p:spPr>
          <a:xfrm>
            <a:off x="4085223" y="5798439"/>
            <a:ext cx="4305782" cy="707886"/>
          </a:xfrm>
          <a:prstGeom prst="rect">
            <a:avLst/>
          </a:prstGeom>
          <a:noFill/>
        </p:spPr>
        <p:txBody>
          <a:bodyPr wrap="square" rtlCol="0">
            <a:spAutoFit/>
          </a:bodyPr>
          <a:lstStyle/>
          <a:p>
            <a:r>
              <a:rPr lang="zh-CN" altLang="en-US" sz="2000" dirty="0">
                <a:solidFill>
                  <a:schemeClr val="bg1"/>
                </a:solidFill>
              </a:rPr>
              <a:t>中国民航大学计算机科学与技术学院</a:t>
            </a:r>
            <a:endParaRPr lang="en-US" altLang="zh-CN" sz="2000" dirty="0">
              <a:solidFill>
                <a:schemeClr val="bg1"/>
              </a:solidFill>
            </a:endParaRPr>
          </a:p>
          <a:p>
            <a:pPr algn="ctr"/>
            <a:endParaRPr lang="zh-CN" altLang="en-US" sz="2000" dirty="0">
              <a:solidFill>
                <a:schemeClr val="bg1"/>
              </a:solidFill>
            </a:endParaRPr>
          </a:p>
        </p:txBody>
      </p:sp>
      <p:grpSp>
        <p:nvGrpSpPr>
          <p:cNvPr id="6" name="组合 5"/>
          <p:cNvGrpSpPr/>
          <p:nvPr/>
        </p:nvGrpSpPr>
        <p:grpSpPr>
          <a:xfrm>
            <a:off x="2558823" y="2943574"/>
            <a:ext cx="6591029" cy="148132"/>
            <a:chOff x="2804971" y="4029492"/>
            <a:chExt cx="6591029" cy="148132"/>
          </a:xfrm>
        </p:grpSpPr>
        <p:sp>
          <p:nvSpPr>
            <p:cNvPr id="7" name="矩形 6"/>
            <p:cNvSpPr/>
            <p:nvPr/>
          </p:nvSpPr>
          <p:spPr>
            <a:xfrm rot="2700000">
              <a:off x="6032094" y="4029492"/>
              <a:ext cx="148132" cy="148132"/>
            </a:xfrm>
            <a:prstGeom prst="rect">
              <a:avLst/>
            </a:prstGeom>
            <a:gradFill flip="none" rotWithShape="1">
              <a:gsLst>
                <a:gs pos="100000">
                  <a:schemeClr val="accent1"/>
                </a:gs>
                <a:gs pos="0">
                  <a:schemeClr val="accent1">
                    <a:lumMod val="7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cxnSp>
          <p:nvCxnSpPr>
            <p:cNvPr id="8" name="直接连接符 7"/>
            <p:cNvCxnSpPr/>
            <p:nvPr/>
          </p:nvCxnSpPr>
          <p:spPr>
            <a:xfrm>
              <a:off x="6343200" y="4103558"/>
              <a:ext cx="30528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2804971" y="4103558"/>
              <a:ext cx="30528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 name="Rectangle 3"/>
          <p:cNvSpPr txBox="1">
            <a:spLocks noChangeArrowheads="1"/>
          </p:cNvSpPr>
          <p:nvPr/>
        </p:nvSpPr>
        <p:spPr>
          <a:xfrm>
            <a:off x="2904058" y="3578844"/>
            <a:ext cx="6121400" cy="1584325"/>
          </a:xfrm>
          <a:prstGeom prst="rect">
            <a:avLst/>
          </a:prstGeom>
          <a:no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组长：朱昊冉</a:t>
            </a:r>
            <a:endParaRPr lang="en-US" altLang="zh-CN"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endParaRPr>
          </a:p>
          <a:p>
            <a:pPr algn="ctr">
              <a:lnSpc>
                <a:spcPct val="120000"/>
              </a:lnSpc>
            </a:pP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项目团队成员：</a:t>
            </a: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sym typeface="+mn-ea"/>
              </a:rPr>
              <a:t>何佳琪</a:t>
            </a:r>
            <a:r>
              <a:rPr lang="en-US" altLang="zh-CN"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sym typeface="+mn-ea"/>
              </a:rPr>
              <a:t>  </a:t>
            </a: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sym typeface="+mn-ea"/>
              </a:rPr>
              <a:t>李晋一</a:t>
            </a:r>
            <a:r>
              <a:rPr lang="en-US" altLang="zh-CN"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sym typeface="+mn-ea"/>
              </a:rPr>
              <a:t> </a:t>
            </a: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sym typeface="+mn-ea"/>
              </a:rPr>
              <a:t>李江艺</a:t>
            </a:r>
            <a:endParaRPr lang="en-US" altLang="zh-CN"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endParaRPr>
          </a:p>
          <a:p>
            <a:pPr marL="0" indent="0" algn="ctr">
              <a:lnSpc>
                <a:spcPct val="120000"/>
              </a:lnSpc>
              <a:buNone/>
            </a:pPr>
            <a:endPar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endParaRPr>
          </a:p>
        </p:txBody>
      </p:sp>
    </p:spTree>
  </p:cSld>
  <p:clrMapOvr>
    <a:masterClrMapping/>
  </p:clrMapOvr>
</p:sld>
</file>

<file path=ppt/tags/tag1.xml><?xml version="1.0" encoding="utf-8"?>
<p:tagLst xmlns:p="http://schemas.openxmlformats.org/presentationml/2006/main">
  <p:tag name="KSO_WM_TEMPLATE_TOPIC_ID" val="2869567"/>
  <p:tag name="KSO_WM_TEMPLATE_OUTLINE_ID" val="15"/>
  <p:tag name="KSO_WM_TEMPLATE_SCENE_ID" val="1"/>
  <p:tag name="KSO_WM_TEMPLATE_JOB_ID" val="2"/>
  <p:tag name="KSO_WM_TEMPLATE_TOPIC_DEFAULT" val="1"/>
</p:tagLst>
</file>

<file path=ppt/tags/tag2.xml><?xml version="1.0" encoding="utf-8"?>
<p:tagLst xmlns:p="http://schemas.openxmlformats.org/presentationml/2006/main">
  <p:tag name="commondata" val="eyJoZGlkIjoiN2ViYjczNTYyMDAwZmQ1MGRjOGMxMDRiNDcyYjQxNDgifQ=="/>
</p:tagLst>
</file>

<file path=ppt/theme/theme1.xml><?xml version="1.0" encoding="utf-8"?>
<a:theme xmlns:a="http://schemas.openxmlformats.org/drawingml/2006/main" name="Office 主题​​">
  <a:themeElements>
    <a:clrScheme name="自定义 4">
      <a:dk1>
        <a:sysClr val="windowText" lastClr="000000"/>
      </a:dk1>
      <a:lt1>
        <a:sysClr val="window" lastClr="FFFFFF"/>
      </a:lt1>
      <a:dk2>
        <a:srgbClr val="44546A"/>
      </a:dk2>
      <a:lt2>
        <a:srgbClr val="E7E6E6"/>
      </a:lt2>
      <a:accent1>
        <a:srgbClr val="115BD8"/>
      </a:accent1>
      <a:accent2>
        <a:srgbClr val="FBBD06"/>
      </a:accent2>
      <a:accent3>
        <a:srgbClr val="A5A5A5"/>
      </a:accent3>
      <a:accent4>
        <a:srgbClr val="FFC000"/>
      </a:accent4>
      <a:accent5>
        <a:srgbClr val="5B9BD5"/>
      </a:accent5>
      <a:accent6>
        <a:srgbClr val="70AD47"/>
      </a:accent6>
      <a:hlink>
        <a:srgbClr val="0563C1"/>
      </a:hlink>
      <a:folHlink>
        <a:srgbClr val="954F72"/>
      </a:folHlink>
    </a:clrScheme>
    <a:fontScheme name="自定义 2">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flip="none" rotWithShape="1">
          <a:gsLst>
            <a:gs pos="100000">
              <a:schemeClr val="accent1"/>
            </a:gs>
            <a:gs pos="0">
              <a:schemeClr val="accent1">
                <a:lumMod val="75000"/>
              </a:schemeClr>
            </a:gs>
          </a:gsLst>
          <a:lin ang="0" scaled="1"/>
          <a:tileRect/>
        </a:gra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10533</Words>
  <Application>WPS 演示</Application>
  <PresentationFormat>宽屏</PresentationFormat>
  <Paragraphs>700</Paragraphs>
  <Slides>70</Slides>
  <Notes>17</Notes>
  <HiddenSlides>0</HiddenSlides>
  <MMClips>0</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70</vt:i4>
      </vt:variant>
    </vt:vector>
  </HeadingPairs>
  <TitlesOfParts>
    <vt:vector size="87" baseType="lpstr">
      <vt:lpstr>Arial</vt:lpstr>
      <vt:lpstr>宋体</vt:lpstr>
      <vt:lpstr>Wingdings</vt:lpstr>
      <vt:lpstr>微软雅黑</vt:lpstr>
      <vt:lpstr>Times New Roman</vt:lpstr>
      <vt:lpstr>Arial Unicode MS</vt:lpstr>
      <vt:lpstr>Arial Black</vt:lpstr>
      <vt:lpstr>等线</vt:lpstr>
      <vt:lpstr>Times New Roman</vt:lpstr>
      <vt:lpstr>仿宋</vt:lpstr>
      <vt:lpstr>Inter</vt:lpstr>
      <vt:lpstr>Segoe Print</vt:lpstr>
      <vt:lpstr>华文仿宋</vt:lpstr>
      <vt:lpstr>华文宋体</vt:lpstr>
      <vt:lpstr>华文彩云</vt:lpstr>
      <vt:lpstr>华文新魏</vt:lpstr>
      <vt:lpstr>Office 主题​​</vt:lpstr>
      <vt:lpstr>软件工程课程设计汇报 “用药小助手”小程序</vt:lpstr>
      <vt:lpstr>PowerPoint 演示文稿</vt:lpstr>
      <vt:lpstr>PowerPoint 演示文稿</vt:lpstr>
      <vt:lpstr>软件创意与需求</vt:lpstr>
      <vt:lpstr>软件创意与需求</vt:lpstr>
      <vt:lpstr>PowerPoint 演示文稿</vt:lpstr>
      <vt:lpstr>软件需求分析</vt:lpstr>
      <vt:lpstr>软件需求分析</vt:lpstr>
      <vt:lpstr>PowerPoint 演示文稿</vt:lpstr>
      <vt:lpstr>软件需求分析</vt:lpstr>
      <vt:lpstr>软件需求分析</vt:lpstr>
      <vt:lpstr>软件需求分析</vt:lpstr>
      <vt:lpstr>软件需求分析</vt:lpstr>
      <vt:lpstr>软件需求分析</vt:lpstr>
      <vt:lpstr>软件需求分析</vt:lpstr>
      <vt:lpstr>软件需求分析</vt:lpstr>
      <vt:lpstr>软件需求分析</vt:lpstr>
      <vt:lpstr>软件需求分析</vt:lpstr>
      <vt:lpstr>PowerPoint 演示文稿</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PowerPoint 演示文稿</vt:lpstr>
      <vt:lpstr>PowerPoint 演示文稿</vt:lpstr>
      <vt:lpstr>软件设计与建模</vt:lpstr>
      <vt:lpstr>软件设计与建模</vt:lpstr>
      <vt:lpstr>软件设计与建模</vt:lpstr>
      <vt:lpstr>软件设计与建模</vt:lpstr>
      <vt:lpstr>软件设计与建模</vt:lpstr>
      <vt:lpstr>软件设计与建模</vt:lpstr>
      <vt:lpstr>PowerPoint 演示文稿</vt:lpstr>
      <vt:lpstr>代码编写</vt:lpstr>
      <vt:lpstr>代码编写</vt:lpstr>
      <vt:lpstr>PowerPoint 演示文稿</vt:lpstr>
      <vt:lpstr>代码编写</vt:lpstr>
      <vt:lpstr>软件测试</vt:lpstr>
      <vt:lpstr>软件测试</vt:lpstr>
      <vt:lpstr>软件测试</vt:lpstr>
      <vt:lpstr>软件测试</vt:lpstr>
      <vt:lpstr>软件测试</vt:lpstr>
      <vt:lpstr>软件测试</vt:lpstr>
      <vt:lpstr>软件测试</vt:lpstr>
      <vt:lpstr>PowerPoint 演示文稿</vt:lpstr>
      <vt:lpstr>软件质量与保证</vt:lpstr>
      <vt:lpstr>软件质量与保证</vt:lpstr>
      <vt:lpstr>软件质量与保证</vt:lpstr>
      <vt:lpstr>软件质量与保证</vt:lpstr>
      <vt:lpstr>软件质量与保证</vt:lpstr>
      <vt:lpstr>软件质量与保证</vt:lpstr>
      <vt:lpstr>PowerPoint 演示文稿</vt:lpstr>
      <vt:lpstr>开发技术与工具</vt:lpstr>
      <vt:lpstr>开发技术与工具</vt:lpstr>
      <vt:lpstr>开发技术与工具</vt:lpstr>
      <vt:lpstr>PowerPoint 演示文稿</vt:lpstr>
      <vt:lpstr>开源社区的使用</vt:lpstr>
      <vt:lpstr>开源社区的使用</vt:lpstr>
      <vt:lpstr>PowerPoint 演示文稿</vt:lpstr>
      <vt:lpstr>实践收获与感受</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刘 达鑫</dc:creator>
  <cp:lastModifiedBy>ff</cp:lastModifiedBy>
  <cp:revision>152</cp:revision>
  <dcterms:created xsi:type="dcterms:W3CDTF">2022-07-12T06:21:00Z</dcterms:created>
  <dcterms:modified xsi:type="dcterms:W3CDTF">2024-11-20T07:06:23Z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B541F9786C29467584FB3380E556BCF4_13</vt:lpwstr>
  </property>
  <property fmtid="{D5CDD505-2E9C-101B-9397-08002B2CF9AE}" pid="3" name="KSOProductBuildVer">
    <vt:lpwstr>2052-12.1.0.18608</vt:lpwstr>
  </property>
</Properties>
</file>