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930" r:id="rId2"/>
    <p:sldId id="2921" r:id="rId3"/>
    <p:sldId id="2931" r:id="rId4"/>
    <p:sldId id="2932" r:id="rId5"/>
    <p:sldId id="2899" r:id="rId6"/>
    <p:sldId id="2922" r:id="rId7"/>
    <p:sldId id="2923" r:id="rId8"/>
    <p:sldId id="2933" r:id="rId9"/>
    <p:sldId id="2897" r:id="rId10"/>
    <p:sldId id="2934" r:id="rId11"/>
    <p:sldId id="2925" r:id="rId12"/>
    <p:sldId id="2900" r:id="rId13"/>
    <p:sldId id="2928" r:id="rId14"/>
    <p:sldId id="2935" r:id="rId15"/>
    <p:sldId id="2938" r:id="rId16"/>
    <p:sldId id="2929" r:id="rId17"/>
    <p:sldId id="2904" r:id="rId18"/>
    <p:sldId id="2905" r:id="rId19"/>
    <p:sldId id="2907" r:id="rId20"/>
    <p:sldId id="2908" r:id="rId21"/>
    <p:sldId id="2914" r:id="rId22"/>
    <p:sldId id="2911" r:id="rId23"/>
    <p:sldId id="2912" r:id="rId24"/>
    <p:sldId id="2939" r:id="rId25"/>
    <p:sldId id="2936" r:id="rId26"/>
    <p:sldId id="2940" r:id="rId27"/>
    <p:sldId id="2941" r:id="rId28"/>
    <p:sldId id="2942" r:id="rId29"/>
    <p:sldId id="3416" r:id="rId30"/>
    <p:sldId id="3417" r:id="rId31"/>
    <p:sldId id="1617" r:id="rId32"/>
  </p:sldIdLst>
  <p:sldSz cx="12190413" cy="6858000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50305040509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>
      <p:cViewPr varScale="1">
        <p:scale>
          <a:sx n="58" d="100"/>
          <a:sy n="58" d="100"/>
        </p:scale>
        <p:origin x="914" y="36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50305040509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50305040509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50305040509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50305040509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50305040509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50305040509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50305040509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50305040509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31618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5317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8683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50305040509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50305040509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50305040509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50305040509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50305040509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50305040509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50305040509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50305040509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ebp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eb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learnerhub.net/#/spaces/146/resources-docs/642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oder.net/paths/1944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1349" y="1484784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G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it使用介绍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906666" y="3601835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毛新军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国防科技大学 计算机学院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u="sng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xjmao@nudt.edu.cn</a:t>
            </a: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51090" y="35913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软件工程</a:t>
            </a: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2618" y="42326"/>
            <a:ext cx="3276364" cy="587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教育部计算机领域本科教育教学改革试点工作计划（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”101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计划”）建设课程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3" y="-15645"/>
            <a:ext cx="612068" cy="70586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BBA8DF6-C6A0-D813-E835-957270EBE8D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903518" y="28352"/>
            <a:ext cx="3276364" cy="587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毛新军等，软件工程：理论与实践，高等教育出版社，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101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计划教材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版本管理概述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集中和分布式版本控制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何为</a:t>
            </a:r>
            <a:r>
              <a:rPr lang="en-US" altLang="zh-CN" dirty="0">
                <a:solidFill>
                  <a:srgbClr val="C00000"/>
                </a:solidFill>
              </a:rPr>
              <a:t>Git</a:t>
            </a:r>
            <a:r>
              <a:rPr lang="zh-CN" altLang="en-US" dirty="0">
                <a:solidFill>
                  <a:srgbClr val="C00000"/>
                </a:solidFill>
              </a:rPr>
              <a:t>？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/>
              <a:t>Git</a:t>
            </a:r>
            <a:r>
              <a:rPr lang="zh-CN" altLang="en-US" dirty="0"/>
              <a:t>的基本理念</a:t>
            </a:r>
            <a:endParaRPr lang="en-US" altLang="zh-CN" dirty="0"/>
          </a:p>
          <a:p>
            <a:pPr lvl="1"/>
            <a:r>
              <a:rPr lang="en-US" altLang="zh-CN" dirty="0"/>
              <a:t>Git</a:t>
            </a:r>
            <a:r>
              <a:rPr lang="zh-CN" altLang="en-US" dirty="0"/>
              <a:t>功能和服务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Git</a:t>
            </a:r>
            <a:r>
              <a:rPr lang="zh-CN" altLang="en-US" dirty="0">
                <a:solidFill>
                  <a:srgbClr val="C00000"/>
                </a:solidFill>
              </a:rPr>
              <a:t>使用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/>
              <a:t>Git</a:t>
            </a:r>
            <a:r>
              <a:rPr lang="zh-CN" altLang="en-US" dirty="0"/>
              <a:t>的操作</a:t>
            </a:r>
            <a:endParaRPr lang="en-US" altLang="zh-CN" dirty="0"/>
          </a:p>
        </p:txBody>
      </p:sp>
      <p:pic>
        <p:nvPicPr>
          <p:cNvPr id="4" name="Picture 2" descr="C:\Program Files\Microsoft Office\MEDIA\CAGCAT10\j0233018.wmf">
            <a:extLst>
              <a:ext uri="{FF2B5EF4-FFF2-40B4-BE49-F238E27FC236}">
                <a16:creationId xmlns:a16="http://schemas.microsoft.com/office/drawing/2014/main" id="{777253D5-2519-F2ED-A36F-F2E9736F2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474" y="2312876"/>
            <a:ext cx="2088232" cy="21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AB9B08-DEE7-5BA8-D265-D5F01904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问题提出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C1CFEC-CB94-16E1-8EAF-E4D168387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125538"/>
            <a:ext cx="5843488" cy="5040312"/>
          </a:xfrm>
        </p:spPr>
        <p:txBody>
          <a:bodyPr/>
          <a:lstStyle/>
          <a:p>
            <a:r>
              <a:rPr lang="zh-CN" altLang="en-US" dirty="0"/>
              <a:t>如何将多人开发的不同</a:t>
            </a:r>
            <a:r>
              <a:rPr lang="zh-CN" altLang="en-US" dirty="0">
                <a:solidFill>
                  <a:srgbClr val="C00000"/>
                </a:solidFill>
              </a:rPr>
              <a:t>代码管理</a:t>
            </a:r>
            <a:r>
              <a:rPr lang="zh-CN" altLang="en-US" dirty="0"/>
              <a:t>起来</a:t>
            </a:r>
            <a:endParaRPr lang="en-US" altLang="zh-CN" dirty="0"/>
          </a:p>
          <a:p>
            <a:pPr lvl="1"/>
            <a:r>
              <a:rPr lang="zh-CN" altLang="en-US" dirty="0"/>
              <a:t>程序代码存储</a:t>
            </a:r>
            <a:endParaRPr lang="en-US" altLang="zh-CN" dirty="0"/>
          </a:p>
          <a:p>
            <a:pPr lvl="1"/>
            <a:r>
              <a:rPr lang="zh-CN" altLang="en-US" dirty="0"/>
              <a:t>代码冲突处理</a:t>
            </a:r>
            <a:endParaRPr lang="en-US" altLang="zh-CN" dirty="0"/>
          </a:p>
          <a:p>
            <a:pPr lvl="1"/>
            <a:r>
              <a:rPr lang="zh-CN" altLang="en-US" dirty="0"/>
              <a:t>代码版本变更</a:t>
            </a:r>
            <a:endParaRPr lang="en-US" altLang="zh-CN" dirty="0"/>
          </a:p>
          <a:p>
            <a:pPr lvl="1"/>
            <a:r>
              <a:rPr lang="zh-CN" altLang="en-US" dirty="0"/>
              <a:t>程序代码追踪</a:t>
            </a:r>
            <a:endParaRPr lang="en-US" altLang="zh-CN" dirty="0"/>
          </a:p>
          <a:p>
            <a:pPr lvl="1"/>
            <a:r>
              <a:rPr lang="zh-CN" altLang="en-US" dirty="0"/>
              <a:t>工作量的统计</a:t>
            </a:r>
            <a:r>
              <a:rPr lang="en-US" altLang="zh-CN" dirty="0"/>
              <a:t>……</a:t>
            </a:r>
          </a:p>
          <a:p>
            <a:r>
              <a:rPr lang="zh-CN" altLang="en-US" dirty="0"/>
              <a:t>需要对代码进行</a:t>
            </a:r>
            <a:r>
              <a:rPr lang="zh-CN" altLang="en-US" dirty="0">
                <a:solidFill>
                  <a:srgbClr val="C00000"/>
                </a:solidFill>
              </a:rPr>
              <a:t>版本控制</a:t>
            </a:r>
            <a:r>
              <a:rPr lang="zh-CN" altLang="en-US" dirty="0"/>
              <a:t>（Revision </a:t>
            </a:r>
            <a:r>
              <a:rPr lang="en-US" altLang="zh-CN" dirty="0"/>
              <a:t>C</a:t>
            </a:r>
            <a:r>
              <a:rPr lang="zh-CN" altLang="en-US" dirty="0"/>
              <a:t>ontrol）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2A353-A1E6-A7FA-B06B-636267EBB4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298" y="836712"/>
            <a:ext cx="3672408" cy="207016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8CF6E52-3DB1-9B79-A991-5194FC262425}"/>
              </a:ext>
            </a:extLst>
          </p:cNvPr>
          <p:cNvSpPr txBox="1"/>
          <p:nvPr/>
        </p:nvSpPr>
        <p:spPr>
          <a:xfrm>
            <a:off x="10853228" y="1729393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5681EB9-1C9D-0E73-27EE-CBB31C529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973" y="2960948"/>
            <a:ext cx="3672408" cy="176841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D9982E6-05C9-BBF4-2F53-2E8E5E606880}"/>
              </a:ext>
            </a:extLst>
          </p:cNvPr>
          <p:cNvSpPr txBox="1"/>
          <p:nvPr/>
        </p:nvSpPr>
        <p:spPr>
          <a:xfrm>
            <a:off x="10913765" y="358494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李四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AB19D8F-C7DA-0E99-ECBF-233E3D436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297" y="4783439"/>
            <a:ext cx="3660083" cy="176841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472A65C-FFA7-3F3A-05B1-4951A56EE74F}"/>
              </a:ext>
            </a:extLst>
          </p:cNvPr>
          <p:cNvSpPr txBox="1"/>
          <p:nvPr/>
        </p:nvSpPr>
        <p:spPr>
          <a:xfrm>
            <a:off x="10913765" y="543681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王五</a:t>
            </a:r>
          </a:p>
        </p:txBody>
      </p:sp>
    </p:spTree>
    <p:extLst>
      <p:ext uri="{BB962C8B-B14F-4D97-AF65-F5344CB8AC3E}">
        <p14:creationId xmlns:p14="http://schemas.microsoft.com/office/powerpoint/2010/main" val="396090299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08B4BFEE-C17A-F204-90FF-F04C7EAB5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版本控制的重要性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53F58C-1946-5D3E-5AB2-C27CACE56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noProof="0" dirty="0"/>
              <a:t>版本控制是有效</a:t>
            </a:r>
            <a:r>
              <a:rPr lang="zh-CN" altLang="en-US" noProof="0" dirty="0">
                <a:solidFill>
                  <a:srgbClr val="C00000"/>
                </a:solidFill>
              </a:rPr>
              <a:t>管理程序文档、提高协作效率</a:t>
            </a:r>
            <a:r>
              <a:rPr lang="zh-CN" altLang="en-US" noProof="0" dirty="0"/>
              <a:t>的重要手段</a:t>
            </a:r>
          </a:p>
          <a:p>
            <a:endParaRPr lang="zh-CN" altLang="en-US" dirty="0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D6CC8C4D-5DEA-67C4-C658-E3E20AC8F2FF}"/>
              </a:ext>
            </a:extLst>
          </p:cNvPr>
          <p:cNvCxnSpPr/>
          <p:nvPr/>
        </p:nvCxnSpPr>
        <p:spPr>
          <a:xfrm>
            <a:off x="3046730" y="3568700"/>
            <a:ext cx="777113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273D6ED7-23CC-E648-0328-91D9CC1E10E3}"/>
              </a:ext>
            </a:extLst>
          </p:cNvPr>
          <p:cNvSpPr/>
          <p:nvPr/>
        </p:nvSpPr>
        <p:spPr>
          <a:xfrm>
            <a:off x="5274310" y="34671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肘形连接符 6">
            <a:extLst>
              <a:ext uri="{FF2B5EF4-FFF2-40B4-BE49-F238E27FC236}">
                <a16:creationId xmlns:a16="http://schemas.microsoft.com/office/drawing/2014/main" id="{8247EFC4-BF9D-678B-8AEA-A5F3894178E2}"/>
              </a:ext>
            </a:extLst>
          </p:cNvPr>
          <p:cNvCxnSpPr/>
          <p:nvPr/>
        </p:nvCxnSpPr>
        <p:spPr>
          <a:xfrm>
            <a:off x="4018915" y="2662555"/>
            <a:ext cx="1445895" cy="838200"/>
          </a:xfrm>
          <a:prstGeom prst="bentConnector2">
            <a:avLst/>
          </a:prstGeom>
          <a:ln w="38100">
            <a:solidFill>
              <a:schemeClr val="accent5">
                <a:lumMod val="75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7">
            <a:extLst>
              <a:ext uri="{FF2B5EF4-FFF2-40B4-BE49-F238E27FC236}">
                <a16:creationId xmlns:a16="http://schemas.microsoft.com/office/drawing/2014/main" id="{8E25890C-28C4-C1EB-D81F-BDF6BFBB9830}"/>
              </a:ext>
            </a:extLst>
          </p:cNvPr>
          <p:cNvCxnSpPr/>
          <p:nvPr/>
        </p:nvCxnSpPr>
        <p:spPr>
          <a:xfrm flipV="1">
            <a:off x="3978910" y="3695700"/>
            <a:ext cx="1485900" cy="914400"/>
          </a:xfrm>
          <a:prstGeom prst="bentConnector2">
            <a:avLst/>
          </a:prstGeom>
          <a:ln w="38100">
            <a:solidFill>
              <a:schemeClr val="accent4">
                <a:lumMod val="75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8">
            <a:extLst>
              <a:ext uri="{FF2B5EF4-FFF2-40B4-BE49-F238E27FC236}">
                <a16:creationId xmlns:a16="http://schemas.microsoft.com/office/drawing/2014/main" id="{1FC254FA-CD9C-BF86-9F65-B0876973DCF5}"/>
              </a:ext>
            </a:extLst>
          </p:cNvPr>
          <p:cNvCxnSpPr/>
          <p:nvPr/>
        </p:nvCxnSpPr>
        <p:spPr>
          <a:xfrm rot="16200000">
            <a:off x="3978910" y="3695700"/>
            <a:ext cx="1371600" cy="1371600"/>
          </a:xfrm>
          <a:prstGeom prst="bentConnector3">
            <a:avLst>
              <a:gd name="adj1" fmla="val 231"/>
            </a:avLst>
          </a:prstGeom>
          <a:ln w="38100">
            <a:solidFill>
              <a:schemeClr val="accent6">
                <a:lumMod val="75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肘形连接符 9">
            <a:extLst>
              <a:ext uri="{FF2B5EF4-FFF2-40B4-BE49-F238E27FC236}">
                <a16:creationId xmlns:a16="http://schemas.microsoft.com/office/drawing/2014/main" id="{606DC50E-8A46-01A6-39BD-287A2CDA7678}"/>
              </a:ext>
            </a:extLst>
          </p:cNvPr>
          <p:cNvCxnSpPr/>
          <p:nvPr/>
        </p:nvCxnSpPr>
        <p:spPr>
          <a:xfrm>
            <a:off x="3978910" y="2247900"/>
            <a:ext cx="1371600" cy="1252855"/>
          </a:xfrm>
          <a:prstGeom prst="bentConnector3">
            <a:avLst>
              <a:gd name="adj1" fmla="val 98796"/>
            </a:avLst>
          </a:prstGeom>
          <a:ln w="38100">
            <a:solidFill>
              <a:schemeClr val="accent4">
                <a:lumMod val="75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id="{5063B969-C94A-1B17-A556-3AEF22A375EA}"/>
              </a:ext>
            </a:extLst>
          </p:cNvPr>
          <p:cNvSpPr/>
          <p:nvPr/>
        </p:nvSpPr>
        <p:spPr>
          <a:xfrm>
            <a:off x="3521710" y="34417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F71B661-3834-8385-5C68-763C7C1D5B2B}"/>
              </a:ext>
            </a:extLst>
          </p:cNvPr>
          <p:cNvSpPr/>
          <p:nvPr/>
        </p:nvSpPr>
        <p:spPr>
          <a:xfrm>
            <a:off x="7052310" y="34417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B3F3E73-4617-FEE2-D56D-782BED6E0BC3}"/>
              </a:ext>
            </a:extLst>
          </p:cNvPr>
          <p:cNvSpPr/>
          <p:nvPr/>
        </p:nvSpPr>
        <p:spPr>
          <a:xfrm>
            <a:off x="9008110" y="34417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6EB5B56-42C2-F898-0D9D-EE6E1D562ABD}"/>
              </a:ext>
            </a:extLst>
          </p:cNvPr>
          <p:cNvCxnSpPr/>
          <p:nvPr/>
        </p:nvCxnSpPr>
        <p:spPr>
          <a:xfrm>
            <a:off x="5654675" y="1591945"/>
            <a:ext cx="0" cy="4055110"/>
          </a:xfrm>
          <a:prstGeom prst="line">
            <a:avLst/>
          </a:prstGeom>
          <a:ln w="38100">
            <a:solidFill>
              <a:srgbClr val="C00000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2A4F1878-51D7-BFAB-E09B-8DB7EF215A18}"/>
              </a:ext>
            </a:extLst>
          </p:cNvPr>
          <p:cNvSpPr txBox="1"/>
          <p:nvPr/>
        </p:nvSpPr>
        <p:spPr>
          <a:xfrm>
            <a:off x="4740910" y="5647055"/>
            <a:ext cx="17881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多人协作（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横向视角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E5679666-DEBC-2772-9AE0-163777788BA3}"/>
              </a:ext>
            </a:extLst>
          </p:cNvPr>
          <p:cNvCxnSpPr/>
          <p:nvPr/>
        </p:nvCxnSpPr>
        <p:spPr>
          <a:xfrm flipH="1">
            <a:off x="8947785" y="4191000"/>
            <a:ext cx="1870075" cy="0"/>
          </a:xfrm>
          <a:prstGeom prst="line">
            <a:avLst/>
          </a:prstGeom>
          <a:ln w="38100">
            <a:solidFill>
              <a:srgbClr val="0070C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7D254349-E6B7-3042-7BC2-969C883F9511}"/>
              </a:ext>
            </a:extLst>
          </p:cNvPr>
          <p:cNvSpPr txBox="1"/>
          <p:nvPr/>
        </p:nvSpPr>
        <p:spPr>
          <a:xfrm>
            <a:off x="9034780" y="4297045"/>
            <a:ext cx="17881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版本迭代（纵</a:t>
            </a:r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向视角</a:t>
            </a:r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70CFB8B-C4EC-8022-F399-80BF55A74A0F}"/>
              </a:ext>
            </a:extLst>
          </p:cNvPr>
          <p:cNvSpPr txBox="1"/>
          <p:nvPr/>
        </p:nvSpPr>
        <p:spPr>
          <a:xfrm>
            <a:off x="2679700" y="2019300"/>
            <a:ext cx="12884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开发者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4A68CB4-D037-C057-3BA6-33CF7E46AC34}"/>
              </a:ext>
            </a:extLst>
          </p:cNvPr>
          <p:cNvSpPr txBox="1"/>
          <p:nvPr/>
        </p:nvSpPr>
        <p:spPr>
          <a:xfrm>
            <a:off x="2654300" y="2451100"/>
            <a:ext cx="12884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开发者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A294DCC-7513-941C-72A3-7A6A98E4AE7B}"/>
              </a:ext>
            </a:extLst>
          </p:cNvPr>
          <p:cNvSpPr txBox="1"/>
          <p:nvPr/>
        </p:nvSpPr>
        <p:spPr>
          <a:xfrm>
            <a:off x="2607310" y="4381500"/>
            <a:ext cx="12884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开发者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8A7DB8C-99E1-E71B-23AE-D5C85B68684E}"/>
              </a:ext>
            </a:extLst>
          </p:cNvPr>
          <p:cNvSpPr txBox="1"/>
          <p:nvPr/>
        </p:nvSpPr>
        <p:spPr>
          <a:xfrm>
            <a:off x="2636520" y="4864100"/>
            <a:ext cx="12884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开发者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9429202-D0B6-E01E-9555-CD8CCC89FD19}"/>
              </a:ext>
            </a:extLst>
          </p:cNvPr>
          <p:cNvSpPr txBox="1"/>
          <p:nvPr/>
        </p:nvSpPr>
        <p:spPr>
          <a:xfrm>
            <a:off x="1143000" y="3314700"/>
            <a:ext cx="1812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项目管理者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BBC3C78-29AC-5698-CF35-F776FF559D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57855" y="3742055"/>
            <a:ext cx="95694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v1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73B8845-370D-EA13-8336-0272A79165D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622165" y="3742055"/>
            <a:ext cx="95694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v2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78E210D-2B61-2575-4771-34404BFED0A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696075" y="3742055"/>
            <a:ext cx="95694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v3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51FC8B-1AE4-F392-C30E-01B06B46682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643620" y="3752215"/>
            <a:ext cx="95694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v4</a:t>
            </a:r>
          </a:p>
        </p:txBody>
      </p:sp>
    </p:spTree>
    <p:extLst>
      <p:ext uri="{BB962C8B-B14F-4D97-AF65-F5344CB8AC3E}">
        <p14:creationId xmlns:p14="http://schemas.microsoft.com/office/powerpoint/2010/main" val="301656834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版本控制概念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版本控制是对</a:t>
            </a:r>
            <a:r>
              <a:rPr lang="zh-CN" altLang="en-US" dirty="0">
                <a:solidFill>
                  <a:srgbClr val="C00000"/>
                </a:solidFill>
              </a:rPr>
              <a:t>软件制品（程序、文档、数据等）</a:t>
            </a:r>
            <a:r>
              <a:rPr lang="zh-CN" altLang="en-US" dirty="0">
                <a:solidFill>
                  <a:schemeClr val="tx1"/>
                </a:solidFill>
              </a:rPr>
              <a:t>的</a:t>
            </a:r>
            <a:r>
              <a:rPr lang="zh-CN" altLang="en-US" dirty="0">
                <a:solidFill>
                  <a:srgbClr val="C00000"/>
                </a:solidFill>
              </a:rPr>
              <a:t>更改和管理</a:t>
            </a:r>
            <a:r>
              <a:rPr lang="zh-CN" altLang="en-US" dirty="0"/>
              <a:t>，它</a:t>
            </a:r>
            <a:r>
              <a:rPr lang="en-US" altLang="zh-CN" dirty="0" err="1"/>
              <a:t>是软件配置管理的</a:t>
            </a:r>
            <a:r>
              <a:rPr lang="zh-CN" altLang="en-US" dirty="0"/>
              <a:t>重要</a:t>
            </a:r>
            <a:r>
              <a:rPr lang="en-US" altLang="zh-CN" dirty="0"/>
              <a:t>组成部分</a:t>
            </a:r>
          </a:p>
          <a:p>
            <a:pPr lvl="1"/>
            <a:r>
              <a:rPr lang="zh-CN" altLang="en-US" dirty="0"/>
              <a:t>组织和保护软件制品：源代码和文档</a:t>
            </a:r>
          </a:p>
          <a:p>
            <a:pPr lvl="1"/>
            <a:r>
              <a:rPr lang="zh-CN" altLang="en-US" dirty="0"/>
              <a:t>实现跨区域、多人的协同开发</a:t>
            </a:r>
            <a:r>
              <a:rPr lang="en-US" altLang="zh-CN" dirty="0"/>
              <a:t>	</a:t>
            </a:r>
            <a:endParaRPr lang="zh-CN" altLang="en-US" dirty="0"/>
          </a:p>
          <a:p>
            <a:pPr lvl="1"/>
            <a:r>
              <a:rPr lang="zh-CN" altLang="en-US" dirty="0"/>
              <a:t>记载和追踪一个或者多个文件的历史记录</a:t>
            </a:r>
          </a:p>
          <a:p>
            <a:pPr lvl="1"/>
            <a:r>
              <a:rPr lang="zh-CN" altLang="en-US" dirty="0"/>
              <a:t>跟踪记录软件开发过程</a:t>
            </a:r>
          </a:p>
          <a:p>
            <a:pPr lvl="1"/>
            <a:r>
              <a:rPr lang="zh-CN" altLang="en-US" dirty="0"/>
              <a:t>统计软件开发工作量</a:t>
            </a:r>
            <a:endParaRPr lang="en-US" altLang="zh-CN" dirty="0"/>
          </a:p>
          <a:p>
            <a:r>
              <a:rPr lang="zh-CN" altLang="en-US" dirty="0"/>
              <a:t>版本控制的方式</a:t>
            </a:r>
            <a:endParaRPr lang="en-US" altLang="zh-CN" dirty="0"/>
          </a:p>
          <a:p>
            <a:pPr lvl="1"/>
            <a:r>
              <a:rPr lang="zh-CN" altLang="en-US" dirty="0"/>
              <a:t>集中式 与</a:t>
            </a:r>
            <a:r>
              <a:rPr lang="en-US" altLang="zh-CN" dirty="0"/>
              <a:t> </a:t>
            </a:r>
            <a:r>
              <a:rPr lang="zh-CN" altLang="en-US" dirty="0"/>
              <a:t>分布式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集中式版本控制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7679692" cy="5579826"/>
          </a:xfrm>
        </p:spPr>
        <p:txBody>
          <a:bodyPr/>
          <a:lstStyle/>
          <a:p>
            <a:r>
              <a:rPr lang="zh-CN" altLang="en-US" dirty="0"/>
              <a:t>集中式版本控制</a:t>
            </a:r>
            <a:endParaRPr lang="en-US" altLang="zh-CN" dirty="0"/>
          </a:p>
          <a:p>
            <a:pPr lvl="1"/>
            <a:r>
              <a:rPr lang="zh-CN" altLang="en-US" dirty="0"/>
              <a:t>版本库集中存放在中央服务器之中</a:t>
            </a:r>
            <a:endParaRPr lang="en-US" altLang="zh-CN" dirty="0"/>
          </a:p>
          <a:p>
            <a:pPr lvl="1"/>
            <a:r>
              <a:rPr lang="zh-CN" altLang="en-US" dirty="0"/>
              <a:t>开发前先从中央服务器取得最新版本</a:t>
            </a:r>
            <a:endParaRPr lang="en-US" altLang="zh-CN" dirty="0"/>
          </a:p>
          <a:p>
            <a:pPr lvl="1"/>
            <a:r>
              <a:rPr lang="zh-CN" altLang="en-US" dirty="0"/>
              <a:t>开发完再把自己的工作推送给中央服务器</a:t>
            </a:r>
            <a:endParaRPr lang="en-US" altLang="zh-CN" dirty="0"/>
          </a:p>
          <a:p>
            <a:pPr lvl="1"/>
            <a:r>
              <a:rPr lang="zh-CN" altLang="en-US" dirty="0"/>
              <a:t>中央服务器就好比是一个图书馆，你要改一本书，必须先从图书馆借出来，然后回到家自己改，改完后再放回图书馆</a:t>
            </a:r>
            <a:endParaRPr lang="en-US" altLang="zh-CN" dirty="0"/>
          </a:p>
          <a:p>
            <a:r>
              <a:rPr lang="zh-CN" altLang="en-US" dirty="0">
                <a:solidFill>
                  <a:schemeClr val="tx1"/>
                </a:solidFill>
              </a:rPr>
              <a:t>特点</a:t>
            </a:r>
            <a:endParaRPr lang="en-US" altLang="zh-CN" dirty="0">
              <a:solidFill>
                <a:schemeClr val="tx1"/>
              </a:solidFill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高度集中、难以有效支持协同开发</a:t>
            </a:r>
          </a:p>
          <a:p>
            <a:r>
              <a:rPr lang="zh-CN" altLang="en-US" dirty="0"/>
              <a:t>典型系统：</a:t>
            </a:r>
            <a:r>
              <a:rPr lang="en-US" altLang="zh-CN" dirty="0">
                <a:solidFill>
                  <a:srgbClr val="C00000"/>
                </a:solidFill>
              </a:rPr>
              <a:t>CVS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en-US" altLang="zh-CN" dirty="0">
                <a:solidFill>
                  <a:srgbClr val="C00000"/>
                </a:solidFill>
              </a:rPr>
              <a:t>SVN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en-US" altLang="zh-CN" dirty="0">
                <a:solidFill>
                  <a:srgbClr val="C00000"/>
                </a:solidFill>
              </a:rPr>
              <a:t>ClearCase</a:t>
            </a:r>
          </a:p>
        </p:txBody>
      </p:sp>
      <p:pic>
        <p:nvPicPr>
          <p:cNvPr id="5" name="图片 4" descr="白色的游戏机&#10;&#10;中度可信度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454" y="1808820"/>
            <a:ext cx="3816424" cy="275785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228D9EA-D1EC-1784-E7DE-1EDB91B5E9E3}"/>
              </a:ext>
            </a:extLst>
          </p:cNvPr>
          <p:cNvSpPr txBox="1"/>
          <p:nvPr/>
        </p:nvSpPr>
        <p:spPr>
          <a:xfrm>
            <a:off x="9779360" y="1285261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4F6407-79B7-F470-3FD5-8F1432A324ED}"/>
              </a:ext>
            </a:extLst>
          </p:cNvPr>
          <p:cNvSpPr txBox="1"/>
          <p:nvPr/>
        </p:nvSpPr>
        <p:spPr>
          <a:xfrm>
            <a:off x="9623598" y="4689140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开发者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1D1D9A-6A0A-5AA2-8FD2-AF1C8B24F9C6}"/>
              </a:ext>
            </a:extLst>
          </p:cNvPr>
          <p:cNvSpPr txBox="1"/>
          <p:nvPr/>
        </p:nvSpPr>
        <p:spPr>
          <a:xfrm>
            <a:off x="11065704" y="4381307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开发者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784D325-4D24-F318-458D-29F34146FFF1}"/>
              </a:ext>
            </a:extLst>
          </p:cNvPr>
          <p:cNvSpPr txBox="1"/>
          <p:nvPr/>
        </p:nvSpPr>
        <p:spPr>
          <a:xfrm>
            <a:off x="8275444" y="4020476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开发者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分布式版本管理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7175636" cy="5040312"/>
          </a:xfrm>
        </p:spPr>
        <p:txBody>
          <a:bodyPr/>
          <a:lstStyle/>
          <a:p>
            <a:r>
              <a:rPr lang="zh-CN" altLang="en-US" dirty="0"/>
              <a:t>分布式版本控制</a:t>
            </a:r>
            <a:endParaRPr lang="en-US" altLang="zh-CN" dirty="0"/>
          </a:p>
          <a:p>
            <a:pPr lvl="1"/>
            <a:r>
              <a:rPr lang="zh-CN" altLang="en-US" dirty="0"/>
              <a:t>有一个中央仓库</a:t>
            </a:r>
            <a:endParaRPr lang="en-US" altLang="zh-CN" dirty="0"/>
          </a:p>
          <a:p>
            <a:pPr lvl="1"/>
            <a:r>
              <a:rPr lang="zh-CN" altLang="en-US" dirty="0"/>
              <a:t>开发前在本机上拷贝一个完整软件仓库</a:t>
            </a:r>
            <a:endParaRPr lang="en-US" altLang="zh-CN" dirty="0"/>
          </a:p>
          <a:p>
            <a:pPr lvl="1"/>
            <a:r>
              <a:rPr lang="zh-CN" altLang="en-US" dirty="0"/>
              <a:t>开发完把自己工作提交到本地仓库中</a:t>
            </a:r>
            <a:endParaRPr lang="en-US" altLang="zh-CN" dirty="0"/>
          </a:p>
          <a:p>
            <a:pPr lvl="1"/>
            <a:r>
              <a:rPr lang="zh-CN" altLang="en-US" dirty="0"/>
              <a:t>需要同步给协作者时再递交到中央仓库</a:t>
            </a:r>
            <a:endParaRPr lang="en-US" altLang="zh-CN" dirty="0"/>
          </a:p>
          <a:p>
            <a:pPr lvl="1"/>
            <a:r>
              <a:rPr lang="zh-CN" altLang="en-US" dirty="0"/>
              <a:t>版本库分步存储于各协作者电脑中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优点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不依赖中央服务器、可在本地开发、有效支持协同开发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/>
              <a:t>典型系统：</a:t>
            </a:r>
            <a:r>
              <a:rPr lang="en-US" altLang="zh-CN" dirty="0">
                <a:solidFill>
                  <a:srgbClr val="C00000"/>
                </a:solidFill>
              </a:rPr>
              <a:t>Git</a:t>
            </a:r>
          </a:p>
        </p:txBody>
      </p:sp>
      <p:pic>
        <p:nvPicPr>
          <p:cNvPr id="7" name="图片 6" descr="图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418" y="1710452"/>
            <a:ext cx="3939658" cy="338466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962E153-0848-6FEB-3FD2-B778147B4A7A}"/>
              </a:ext>
            </a:extLst>
          </p:cNvPr>
          <p:cNvSpPr txBox="1"/>
          <p:nvPr/>
        </p:nvSpPr>
        <p:spPr>
          <a:xfrm>
            <a:off x="9659602" y="363087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中央仓库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BC62642-B641-AB19-675B-A775307B5F0D}"/>
              </a:ext>
            </a:extLst>
          </p:cNvPr>
          <p:cNvSpPr txBox="1"/>
          <p:nvPr/>
        </p:nvSpPr>
        <p:spPr>
          <a:xfrm>
            <a:off x="8219442" y="50131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本地仓库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6DA7E82-089C-2486-0FDF-74367CB20EC1}"/>
              </a:ext>
            </a:extLst>
          </p:cNvPr>
          <p:cNvSpPr txBox="1"/>
          <p:nvPr/>
        </p:nvSpPr>
        <p:spPr>
          <a:xfrm>
            <a:off x="10367488" y="130476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本地仓库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6B5C20-E258-735B-13DA-6D89E9C298D6}"/>
              </a:ext>
            </a:extLst>
          </p:cNvPr>
          <p:cNvSpPr txBox="1"/>
          <p:nvPr/>
        </p:nvSpPr>
        <p:spPr>
          <a:xfrm>
            <a:off x="7931410" y="264256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本地仓库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D379191-8D20-14FC-B170-C8756AB13115}"/>
              </a:ext>
            </a:extLst>
          </p:cNvPr>
          <p:cNvSpPr txBox="1"/>
          <p:nvPr/>
        </p:nvSpPr>
        <p:spPr>
          <a:xfrm>
            <a:off x="10774641" y="455213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本地仓库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B1B577-BBBC-C187-17ED-B26271CA3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版本控制的发展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1E57FC-B9DE-285A-D164-2A1365543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6CDFEEF-BB84-18D9-30CE-0C9ECD646248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6"/>
          <a:srcRect l="4752" r="8119" b="16049"/>
          <a:stretch>
            <a:fillRect/>
          </a:stretch>
        </p:blipFill>
        <p:spPr>
          <a:xfrm>
            <a:off x="76200" y="914400"/>
            <a:ext cx="11960225" cy="55454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F8A5C9E-141D-2C30-87D3-B384E7AD410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4800" y="4800600"/>
            <a:ext cx="26155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RCS(1982)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566913-8CBA-D452-74A1-4BED6B9C2FC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44930" y="3632200"/>
            <a:ext cx="40646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CVS(1990),SVN(2001)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3A50BDC-ABCC-038A-4389-5FDC8D1E4EA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55495" y="1930400"/>
            <a:ext cx="5538470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Git(2005)</a:t>
            </a:r>
          </a:p>
          <a:p>
            <a:pPr algn="ctr"/>
            <a:r>
              <a:rPr lang="en-US" altLang="zh-CN" sz="2800" b="1" dirty="0" err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BitKeeper</a:t>
            </a:r>
            <a:r>
              <a:rPr lang="en-US" altLang="zh-CN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(1999)</a:t>
            </a:r>
            <a:endParaRPr lang="zh-CN" altLang="en-US" sz="2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521798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何为</a:t>
            </a:r>
            <a:r>
              <a:rPr lang="en-US" altLang="zh-CN" dirty="0"/>
              <a:t>Git</a:t>
            </a:r>
            <a:r>
              <a:rPr lang="zh-CN" altLang="en-US" dirty="0"/>
              <a:t>？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Git 是一种</a:t>
            </a:r>
            <a:r>
              <a:rPr lang="zh-CN" altLang="en-US" dirty="0">
                <a:solidFill>
                  <a:srgbClr val="C00000"/>
                </a:solidFill>
              </a:rPr>
              <a:t>分布式的版本控制系统 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支持存储代码、跟踪修订历史记录、合并代码更改等，可在需要时恢复较早的代码版本，可实现</a:t>
            </a:r>
            <a:r>
              <a:rPr lang="en-US" altLang="zh-CN" dirty="0" err="1"/>
              <a:t>团队</a:t>
            </a:r>
            <a:r>
              <a:rPr lang="zh-CN" altLang="en-US" dirty="0"/>
              <a:t>的高效</a:t>
            </a:r>
            <a:r>
              <a:rPr lang="en-US" altLang="zh-CN" dirty="0" err="1"/>
              <a:t>协作</a:t>
            </a:r>
            <a:r>
              <a:rPr lang="en-US" altLang="zh-CN" dirty="0"/>
              <a:t> </a:t>
            </a:r>
            <a:endParaRPr lang="zh-CN" altLang="en-US" dirty="0"/>
          </a:p>
          <a:p>
            <a:r>
              <a:rPr lang="en-US" altLang="zh-CN" noProof="0" dirty="0"/>
              <a:t>Linus Torvalds</a:t>
            </a:r>
            <a:r>
              <a:rPr lang="zh-CN" altLang="en-US" noProof="0" dirty="0"/>
              <a:t>为了帮助管理</a:t>
            </a:r>
            <a:r>
              <a:rPr lang="en-US" altLang="zh-CN" noProof="0" dirty="0" err="1"/>
              <a:t>Linux内核开发而开发的一个</a:t>
            </a:r>
            <a:r>
              <a:rPr lang="en-US" altLang="zh-CN" noProof="0" dirty="0" err="1">
                <a:solidFill>
                  <a:srgbClr val="C00000"/>
                </a:solidFill>
              </a:rPr>
              <a:t>开源</a:t>
            </a:r>
            <a:r>
              <a:rPr lang="en-US" altLang="zh-CN" noProof="0" dirty="0" err="1"/>
              <a:t>的</a:t>
            </a:r>
            <a:r>
              <a:rPr lang="zh-CN" altLang="en-US" noProof="0" dirty="0"/>
              <a:t>版本控制软件</a:t>
            </a:r>
            <a:endParaRPr lang="en-US" altLang="zh-CN" noProof="0" dirty="0"/>
          </a:p>
          <a:p>
            <a:pPr lvl="1"/>
            <a:r>
              <a:rPr lang="zh-CN" altLang="en-US" dirty="0"/>
              <a:t>成为行业标准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Git是目前世界上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最先进</a:t>
            </a:r>
            <a:r>
              <a:rPr lang="zh-CN" altLang="en-US" dirty="0">
                <a:sym typeface="+mn-ea"/>
              </a:rPr>
              <a:t>的分布式版本控制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482" y="5010869"/>
            <a:ext cx="3456384" cy="1443183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784D089A-14AB-94B6-4D43-74C0FFE60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35" y="5001666"/>
            <a:ext cx="2164774" cy="14431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4D20079-8BF3-1A2C-EFD5-9D6B62F74285}"/>
              </a:ext>
            </a:extLst>
          </p:cNvPr>
          <p:cNvSpPr txBox="1"/>
          <p:nvPr/>
        </p:nvSpPr>
        <p:spPr>
          <a:xfrm>
            <a:off x="2966109" y="5255408"/>
            <a:ext cx="193167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800" noProof="0" dirty="0"/>
              <a:t>Linus Torvalds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36DC38-A840-FA79-1124-1D2568AF0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采用分部式管理模式</a:t>
            </a:r>
          </a:p>
        </p:txBody>
      </p:sp>
      <p:sp>
        <p:nvSpPr>
          <p:cNvPr id="4" name="圆角矩形 5">
            <a:extLst>
              <a:ext uri="{FF2B5EF4-FFF2-40B4-BE49-F238E27FC236}">
                <a16:creationId xmlns:a16="http://schemas.microsoft.com/office/drawing/2014/main" id="{C21B2B31-B9ED-0F99-8BAF-8F30342DA257}"/>
              </a:ext>
            </a:extLst>
          </p:cNvPr>
          <p:cNvSpPr/>
          <p:nvPr/>
        </p:nvSpPr>
        <p:spPr>
          <a:xfrm>
            <a:off x="658602" y="1014028"/>
            <a:ext cx="5851525" cy="4755232"/>
          </a:xfrm>
          <a:prstGeom prst="roundRect">
            <a:avLst>
              <a:gd name="adj" fmla="val 5559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AF5A38F-B286-AB73-732B-FFF6FA1F7A8F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80772" y="1391925"/>
            <a:ext cx="5538470" cy="33439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DFA0538-EBA5-E95D-3915-F064FA33338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30710" y="5113732"/>
            <a:ext cx="35290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分布式版本管理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3572DC-FF0D-D896-5AC2-94CF676F21E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095601" y="2348880"/>
            <a:ext cx="4356484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本地拥有完整版本库，支持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离线操作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有效应对了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中心服务器崩溃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带来的影响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有效支持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代码审查、持续集成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等开发活动</a:t>
            </a:r>
          </a:p>
        </p:txBody>
      </p:sp>
    </p:spTree>
    <p:extLst>
      <p:ext uri="{BB962C8B-B14F-4D97-AF65-F5344CB8AC3E}">
        <p14:creationId xmlns:p14="http://schemas.microsoft.com/office/powerpoint/2010/main" val="224573332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的基本功能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zh-CN" altLang="en-US" dirty="0"/>
              <a:t>版本管理</a:t>
            </a:r>
          </a:p>
          <a:p>
            <a:pPr lvl="1"/>
            <a:r>
              <a:rPr lang="zh-CN" altLang="en-US" dirty="0"/>
              <a:t>管理各种源代码和文档、切换不同版本等</a:t>
            </a:r>
          </a:p>
          <a:p>
            <a:pPr marL="342900" lvl="1" indent="-342900" eaLnBrk="0" fontAlgn="base" hangingPunct="0">
              <a:spcAft>
                <a:spcPct val="0"/>
              </a:spcAft>
              <a:buFont typeface="Wingdings" panose="05000000000000000000" pitchFamily="2" charset="2"/>
              <a:buChar char=""/>
            </a:pPr>
            <a:r>
              <a:rPr lang="en-US" altLang="zh-CN" sz="3200" b="1" dirty="0"/>
              <a:t> </a:t>
            </a:r>
            <a:r>
              <a:rPr lang="zh-CN" altLang="en-US" sz="3200" b="1" dirty="0"/>
              <a:t>过程管理</a:t>
            </a:r>
          </a:p>
          <a:p>
            <a:pPr lvl="1"/>
            <a:r>
              <a:rPr lang="zh-CN" altLang="en-US" dirty="0"/>
              <a:t>跟踪开发过程、查阅历史记录等</a:t>
            </a:r>
          </a:p>
          <a:p>
            <a:r>
              <a:rPr lang="zh-CN" altLang="en-US" dirty="0"/>
              <a:t> 代码评审</a:t>
            </a:r>
          </a:p>
          <a:p>
            <a:pPr lvl="1"/>
            <a:r>
              <a:rPr lang="zh-CN" altLang="en-US" dirty="0"/>
              <a:t>可视化评估代码质量，决断是否合并代码等；</a:t>
            </a:r>
          </a:p>
          <a:p>
            <a:r>
              <a:rPr lang="zh-CN" altLang="en-US" dirty="0"/>
              <a:t> 扩展功能</a:t>
            </a:r>
          </a:p>
          <a:p>
            <a:pPr lvl="1"/>
            <a:r>
              <a:rPr lang="zh-CN" altLang="en-US" dirty="0"/>
              <a:t>企业</a:t>
            </a:r>
            <a:r>
              <a:rPr lang="en-US" altLang="zh-CN" dirty="0"/>
              <a:t>DevOps</a:t>
            </a:r>
            <a:r>
              <a:rPr lang="zh-CN" altLang="en-US" dirty="0"/>
              <a:t>自动化、代码</a:t>
            </a:r>
            <a:r>
              <a:rPr lang="en-US" altLang="zh-CN" dirty="0"/>
              <a:t>Issue</a:t>
            </a:r>
            <a:r>
              <a:rPr lang="zh-CN" altLang="en-US" dirty="0"/>
              <a:t>联动管理；</a:t>
            </a:r>
            <a:endParaRPr lang="en-US" altLang="zh-CN" dirty="0"/>
          </a:p>
          <a:p>
            <a:pPr lvl="1"/>
            <a:r>
              <a:rPr lang="en-US" altLang="zh-CN" dirty="0"/>
              <a:t>… …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6029317-5820-4680-A17E-DA859FEFE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3498" y="2523718"/>
            <a:ext cx="3299346" cy="137761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521318" y="3426551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70482" y="72659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600"/>
              <a:t>		</a:t>
            </a:r>
            <a:endParaRPr lang="zh-CN" altLang="en-US" sz="3600"/>
          </a:p>
        </p:txBody>
      </p:sp>
      <p:pic>
        <p:nvPicPr>
          <p:cNvPr id="4" name="图片 3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197850" y="2044323"/>
            <a:ext cx="8582660" cy="24872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32328" y="5103318"/>
            <a:ext cx="5663275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Workspace：工作区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Index / Stage：暂存区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Repository：仓库区（或本地仓库）</a:t>
            </a: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的仓库构成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45154" y="1091599"/>
            <a:ext cx="1866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远端仓库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309430" y="1163422"/>
            <a:ext cx="2103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本地端仓库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50AC26-67BB-4374-A2FB-1091221B0711}"/>
              </a:ext>
            </a:extLst>
          </p:cNvPr>
          <p:cNvSpPr txBox="1"/>
          <p:nvPr/>
        </p:nvSpPr>
        <p:spPr>
          <a:xfrm>
            <a:off x="5447134" y="4229164"/>
            <a:ext cx="1663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400" dirty="0"/>
              <a:t>本地仓库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68DA384-6B2C-39C0-6E94-581065A3FEA1}"/>
              </a:ext>
            </a:extLst>
          </p:cNvPr>
          <p:cNvSpPr txBox="1"/>
          <p:nvPr/>
        </p:nvSpPr>
        <p:spPr>
          <a:xfrm>
            <a:off x="7661778" y="4217425"/>
            <a:ext cx="1663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400" dirty="0"/>
              <a:t>暂存区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245732-97E6-4919-36C1-5EFF016BB4FD}"/>
              </a:ext>
            </a:extLst>
          </p:cNvPr>
          <p:cNvSpPr txBox="1"/>
          <p:nvPr/>
        </p:nvSpPr>
        <p:spPr>
          <a:xfrm>
            <a:off x="9596071" y="4143689"/>
            <a:ext cx="1663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400" dirty="0"/>
              <a:t>工作区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2F3F785-D1AD-4A2A-5F9A-71C84EA9D2E6}"/>
              </a:ext>
            </a:extLst>
          </p:cNvPr>
          <p:cNvSpPr/>
          <p:nvPr/>
        </p:nvSpPr>
        <p:spPr>
          <a:xfrm>
            <a:off x="5447134" y="1734363"/>
            <a:ext cx="5603779" cy="32403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3107919-89C9-7E17-A72A-B8CDB631F0B6}"/>
              </a:ext>
            </a:extLst>
          </p:cNvPr>
          <p:cNvSpPr/>
          <p:nvPr/>
        </p:nvSpPr>
        <p:spPr>
          <a:xfrm>
            <a:off x="1001037" y="1719766"/>
            <a:ext cx="3420381" cy="32403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A7BF4AC-85B5-AC81-E6F7-619705FE5C9A}"/>
              </a:ext>
            </a:extLst>
          </p:cNvPr>
          <p:cNvSpPr txBox="1"/>
          <p:nvPr/>
        </p:nvSpPr>
        <p:spPr>
          <a:xfrm>
            <a:off x="797471" y="5129016"/>
            <a:ext cx="3587943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Remote：远程仓库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版本管理的基本概念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8969" y="746248"/>
            <a:ext cx="7988238" cy="5779095"/>
          </a:xfrm>
        </p:spPr>
        <p:txBody>
          <a:bodyPr/>
          <a:lstStyle/>
          <a:p>
            <a:r>
              <a:rPr lang="zh-CN" altLang="en-US" sz="2400" dirty="0">
                <a:solidFill>
                  <a:srgbClr val="C00000"/>
                </a:solidFill>
              </a:rPr>
              <a:t>仓库</a:t>
            </a:r>
            <a:r>
              <a:rPr lang="zh-CN" altLang="en-US" sz="2400" dirty="0"/>
              <a:t>（</a:t>
            </a:r>
            <a:r>
              <a:rPr lang="en-US" altLang="zh-CN" sz="2400" dirty="0"/>
              <a:t>Repository</a:t>
            </a:r>
            <a:r>
              <a:rPr lang="zh-CN" altLang="en-US" sz="2400" dirty="0"/>
              <a:t>）软件所有文件的完整修订历史</a:t>
            </a:r>
            <a:endParaRPr lang="en-US" altLang="zh-CN" sz="2400" dirty="0"/>
          </a:p>
          <a:p>
            <a:r>
              <a:rPr lang="zh-CN" altLang="en-US" sz="2400" dirty="0">
                <a:solidFill>
                  <a:srgbClr val="C00000"/>
                </a:solidFill>
              </a:rPr>
              <a:t>版本</a:t>
            </a:r>
            <a:r>
              <a:rPr lang="zh-CN" altLang="en-US" sz="2400" dirty="0"/>
              <a:t>（</a:t>
            </a:r>
            <a:r>
              <a:rPr lang="en-US" altLang="zh-CN" sz="2400" dirty="0"/>
              <a:t>Revision</a:t>
            </a:r>
            <a:r>
              <a:rPr lang="zh-CN" altLang="en-US" sz="2400" dirty="0"/>
              <a:t>）代码库的编号方案，如</a:t>
            </a:r>
            <a:r>
              <a:rPr lang="en-US" altLang="zh-CN" sz="2400" dirty="0"/>
              <a:t>Tag 0.1</a:t>
            </a:r>
          </a:p>
          <a:p>
            <a:r>
              <a:rPr lang="zh-CN" altLang="en-US" sz="2400" dirty="0">
                <a:solidFill>
                  <a:srgbClr val="C00000"/>
                </a:solidFill>
              </a:rPr>
              <a:t>分支</a:t>
            </a:r>
            <a:r>
              <a:rPr lang="zh-CN" altLang="en-US" sz="2400" dirty="0"/>
              <a:t>（</a:t>
            </a:r>
            <a:r>
              <a:rPr lang="en-US" altLang="zh-CN" sz="2400" dirty="0"/>
              <a:t>Branch</a:t>
            </a:r>
            <a:r>
              <a:rPr lang="zh-CN" altLang="en-US" sz="2400" dirty="0"/>
              <a:t>）对代码库并行修改时的代码库副本</a:t>
            </a:r>
            <a:endParaRPr lang="en-US" altLang="zh-CN" sz="2400" dirty="0"/>
          </a:p>
          <a:p>
            <a:pPr lvl="1"/>
            <a:r>
              <a:rPr lang="zh-CN" altLang="en-US" sz="2400" dirty="0"/>
              <a:t>如</a:t>
            </a:r>
            <a:r>
              <a:rPr lang="en-US" altLang="zh-CN" sz="2400" dirty="0"/>
              <a:t>master, develop, branch1,…</a:t>
            </a:r>
          </a:p>
          <a:p>
            <a:r>
              <a:rPr lang="zh-CN" altLang="en-US" sz="2400" dirty="0">
                <a:solidFill>
                  <a:srgbClr val="C00000"/>
                </a:solidFill>
              </a:rPr>
              <a:t>提交</a:t>
            </a:r>
            <a:r>
              <a:rPr lang="zh-CN" altLang="en-US" sz="2400" dirty="0"/>
              <a:t>（</a:t>
            </a:r>
            <a:r>
              <a:rPr lang="en-US" altLang="zh-CN" sz="2400" dirty="0"/>
              <a:t>Commit</a:t>
            </a:r>
            <a:r>
              <a:rPr lang="zh-CN" altLang="en-US" sz="2400" dirty="0"/>
              <a:t>）对分支的一次修订</a:t>
            </a:r>
            <a:endParaRPr lang="en-US" altLang="zh-CN" sz="2400" dirty="0"/>
          </a:p>
          <a:p>
            <a:r>
              <a:rPr lang="zh-CN" altLang="en-US" sz="2400" dirty="0">
                <a:solidFill>
                  <a:srgbClr val="C00000"/>
                </a:solidFill>
              </a:rPr>
              <a:t>下拉</a:t>
            </a:r>
            <a:r>
              <a:rPr lang="zh-CN" altLang="en-US" sz="2400" dirty="0"/>
              <a:t>（</a:t>
            </a:r>
            <a:r>
              <a:rPr lang="en-US" altLang="zh-CN" sz="2400" dirty="0"/>
              <a:t>Pull</a:t>
            </a:r>
            <a:r>
              <a:rPr lang="zh-CN" altLang="en-US" sz="2400" dirty="0"/>
              <a:t>）将远程的一个分支读取并保存到本地分支</a:t>
            </a:r>
            <a:endParaRPr lang="en-US" altLang="zh-CN" sz="2400" dirty="0"/>
          </a:p>
          <a:p>
            <a:r>
              <a:rPr lang="zh-CN" altLang="en-US" sz="2400" dirty="0">
                <a:solidFill>
                  <a:srgbClr val="C00000"/>
                </a:solidFill>
              </a:rPr>
              <a:t>推送</a:t>
            </a:r>
            <a:r>
              <a:rPr lang="zh-CN" altLang="en-US" sz="2400" dirty="0"/>
              <a:t>（</a:t>
            </a:r>
            <a:r>
              <a:rPr lang="en-US" altLang="zh-CN" sz="2400" dirty="0"/>
              <a:t>Push</a:t>
            </a:r>
            <a:r>
              <a:rPr lang="zh-CN" altLang="en-US" sz="2400" dirty="0"/>
              <a:t>）将本地分支代码发送到远程某个分支</a:t>
            </a:r>
            <a:endParaRPr lang="en-US" altLang="zh-CN" sz="2400" dirty="0"/>
          </a:p>
          <a:p>
            <a:r>
              <a:rPr lang="zh-CN" altLang="en-US" sz="2400" dirty="0">
                <a:solidFill>
                  <a:srgbClr val="C00000"/>
                </a:solidFill>
              </a:rPr>
              <a:t>合并</a:t>
            </a:r>
            <a:r>
              <a:rPr lang="zh-CN" altLang="en-US" sz="2400" dirty="0"/>
              <a:t>（</a:t>
            </a:r>
            <a:r>
              <a:rPr lang="en-US" altLang="zh-CN" sz="2400" dirty="0"/>
              <a:t>Merge</a:t>
            </a:r>
            <a:r>
              <a:rPr lang="zh-CN" altLang="en-US" sz="2400" dirty="0"/>
              <a:t>）将对相同文件在不同分支的修改合并到一个分支中</a:t>
            </a:r>
          </a:p>
          <a:p>
            <a:r>
              <a:rPr lang="zh-CN" altLang="en-US" sz="2400" dirty="0">
                <a:solidFill>
                  <a:srgbClr val="C00000"/>
                </a:solidFill>
              </a:rPr>
              <a:t>冲突</a:t>
            </a:r>
            <a:r>
              <a:rPr lang="zh-CN" altLang="en-US" sz="2400" dirty="0"/>
              <a:t>（</a:t>
            </a:r>
            <a:r>
              <a:rPr lang="en-US" altLang="zh-CN" sz="2400" dirty="0"/>
              <a:t>Conflict</a:t>
            </a:r>
            <a:r>
              <a:rPr lang="zh-CN" altLang="en-US" sz="2400" dirty="0"/>
              <a:t>）当两个分支中存在对同一文件的不同修改，并试图合并这两个分支时，就会发生冲突</a:t>
            </a:r>
            <a:endParaRPr lang="en-US" altLang="zh-CN" sz="2400" dirty="0"/>
          </a:p>
          <a:p>
            <a:endParaRPr lang="zh-CN" altLang="en-US" sz="2400" dirty="0"/>
          </a:p>
        </p:txBody>
      </p:sp>
      <p:grpSp>
        <p:nvGrpSpPr>
          <p:cNvPr id="6" name="组合 5"/>
          <p:cNvGrpSpPr/>
          <p:nvPr/>
        </p:nvGrpSpPr>
        <p:grpSpPr>
          <a:xfrm>
            <a:off x="8213176" y="2024844"/>
            <a:ext cx="3808565" cy="4305300"/>
            <a:chOff x="5162915" y="2006439"/>
            <a:chExt cx="3808565" cy="4305300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4055" y="2006439"/>
              <a:ext cx="2590800" cy="4305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5162915" y="2888671"/>
              <a:ext cx="85832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8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Tag 0.1</a:t>
              </a:r>
              <a:endParaRPr lang="zh-CN" altLang="en-US" sz="1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162915" y="4947509"/>
              <a:ext cx="85832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8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Tag 0.2</a:t>
              </a:r>
              <a:endParaRPr lang="zh-CN" altLang="en-US" sz="1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162915" y="5677879"/>
              <a:ext cx="85832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8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Tag 1.0</a:t>
              </a:r>
              <a:endParaRPr lang="zh-CN" altLang="en-US" sz="1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239672" y="4231501"/>
              <a:ext cx="73180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1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Commit</a:t>
              </a:r>
            </a:p>
            <a:p>
              <a:pPr algn="ctr"/>
              <a:r>
                <a:rPr lang="en-US" altLang="zh-CN" sz="11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#ab892n</a:t>
              </a:r>
              <a:endParaRPr lang="zh-CN" altLang="en-US" sz="1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239672" y="4821002"/>
              <a:ext cx="73180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1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Commit</a:t>
              </a:r>
            </a:p>
            <a:p>
              <a:pPr algn="ctr"/>
              <a:r>
                <a:rPr lang="en-US" altLang="zh-CN" sz="11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#lm2671s</a:t>
              </a:r>
              <a:endParaRPr lang="zh-CN" altLang="en-US" sz="1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803551" y="3061199"/>
              <a:ext cx="73180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2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pull</a:t>
              </a:r>
              <a:endPara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321855" y="5450716"/>
              <a:ext cx="73180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2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push</a:t>
              </a:r>
              <a:endPara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645" y="2022205"/>
              <a:ext cx="73342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77" y="2024009"/>
              <a:ext cx="656593" cy="209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9" name="文本框 18"/>
          <p:cNvSpPr txBox="1"/>
          <p:nvPr/>
        </p:nvSpPr>
        <p:spPr>
          <a:xfrm>
            <a:off x="8180037" y="828228"/>
            <a:ext cx="41912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master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develop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是标准分支，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master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是缺省的主分支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09ED78-AAC1-4096-E2A5-99989E552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各项操作</a:t>
            </a:r>
          </a:p>
        </p:txBody>
      </p:sp>
      <p:pic>
        <p:nvPicPr>
          <p:cNvPr id="4" name="图片 3" descr="gq3h0y9rx1">
            <a:extLst>
              <a:ext uri="{FF2B5EF4-FFF2-40B4-BE49-F238E27FC236}">
                <a16:creationId xmlns:a16="http://schemas.microsoft.com/office/drawing/2014/main" id="{028F58B5-B799-378D-0622-65AF3E2882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46633" y="1772816"/>
            <a:ext cx="10560009" cy="306034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18E7BB1-6583-AE2F-2A25-B9B986C8A8A3}"/>
              </a:ext>
            </a:extLst>
          </p:cNvPr>
          <p:cNvSpPr txBox="1"/>
          <p:nvPr/>
        </p:nvSpPr>
        <p:spPr>
          <a:xfrm>
            <a:off x="5263261" y="4545124"/>
            <a:ext cx="1663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400" dirty="0"/>
              <a:t>本地仓库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25E3664-504D-04F8-8526-7410D2A019DD}"/>
              </a:ext>
            </a:extLst>
          </p:cNvPr>
          <p:cNvSpPr txBox="1"/>
          <p:nvPr/>
        </p:nvSpPr>
        <p:spPr>
          <a:xfrm>
            <a:off x="7859402" y="4539165"/>
            <a:ext cx="1663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400" dirty="0"/>
              <a:t>暂存区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940108E-2CD0-884D-E694-02EFE68069A5}"/>
              </a:ext>
            </a:extLst>
          </p:cNvPr>
          <p:cNvSpPr txBox="1"/>
          <p:nvPr/>
        </p:nvSpPr>
        <p:spPr>
          <a:xfrm>
            <a:off x="9947634" y="4539164"/>
            <a:ext cx="1663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400" dirty="0"/>
              <a:t>工作区</a:t>
            </a:r>
          </a:p>
        </p:txBody>
      </p:sp>
    </p:spTree>
    <p:extLst>
      <p:ext uri="{BB962C8B-B14F-4D97-AF65-F5344CB8AC3E}">
        <p14:creationId xmlns:p14="http://schemas.microsoft.com/office/powerpoint/2010/main" val="185177308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41D0D57-673B-9EA7-FD3C-62810B67E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分支的理念和操作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A4395DC-3AB5-310C-A7B3-7B94149ED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使用分支意味着你可以把你的工作从开发主线上分离开来，以免影响开发主线</a:t>
            </a:r>
          </a:p>
          <a:p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D00B462F-2452-61F9-E61C-9ED5BFB0AB58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2579669" y="4135028"/>
            <a:ext cx="80742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C42C9A1E-0C29-C4DF-FC50-49D9B584BE3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28553" y="4033441"/>
            <a:ext cx="228570" cy="228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BCD672D-73C0-3123-D4FA-ADAF24256AD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136471" y="4008045"/>
            <a:ext cx="228570" cy="228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C2B8CC0-2879-9C08-02C0-4E6C62397973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2590463" y="5100102"/>
            <a:ext cx="8074244" cy="0"/>
          </a:xfrm>
          <a:prstGeom prst="straightConnector1">
            <a:avLst/>
          </a:prstGeom>
          <a:solidFill>
            <a:srgbClr val="0070C0"/>
          </a:solidFill>
          <a:ln w="38100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>
            <a:extLst>
              <a:ext uri="{FF2B5EF4-FFF2-40B4-BE49-F238E27FC236}">
                <a16:creationId xmlns:a16="http://schemas.microsoft.com/office/drawing/2014/main" id="{35F22919-37E8-76B9-3C6B-B2A5A25FCB1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190454" y="4985817"/>
            <a:ext cx="228570" cy="22857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A7365DB-3AAB-E79E-8BB1-AD123EC87B5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90442" y="4985817"/>
            <a:ext cx="228570" cy="22857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4AF39E3C-2A9B-AD01-1C9E-B13C2F78DB92}"/>
              </a:ext>
            </a:extLst>
          </p:cNvPr>
          <p:cNvCxnSpPr>
            <a:stCxn id="11" idx="5"/>
            <a:endCxn id="14" idx="1"/>
          </p:cNvCxnSpPr>
          <p:nvPr/>
        </p:nvCxnSpPr>
        <p:spPr>
          <a:xfrm>
            <a:off x="3623473" y="4228361"/>
            <a:ext cx="600632" cy="791107"/>
          </a:xfrm>
          <a:prstGeom prst="straightConnector1">
            <a:avLst/>
          </a:prstGeom>
          <a:solidFill>
            <a:srgbClr val="0070C0"/>
          </a:solidFill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C1606E1-7C76-ACF0-AD34-B0B54319E31D}"/>
              </a:ext>
            </a:extLst>
          </p:cNvPr>
          <p:cNvCxnSpPr>
            <a:stCxn id="14" idx="6"/>
            <a:endCxn id="15" idx="2"/>
          </p:cNvCxnSpPr>
          <p:nvPr/>
        </p:nvCxnSpPr>
        <p:spPr>
          <a:xfrm>
            <a:off x="4419024" y="5100102"/>
            <a:ext cx="2171417" cy="0"/>
          </a:xfrm>
          <a:prstGeom prst="straightConnector1">
            <a:avLst/>
          </a:prstGeom>
          <a:solidFill>
            <a:srgbClr val="0070C0"/>
          </a:solidFill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FC26104-53B1-5E8B-A914-85F052E274AB}"/>
              </a:ext>
            </a:extLst>
          </p:cNvPr>
          <p:cNvCxnSpPr>
            <a:stCxn id="15" idx="0"/>
            <a:endCxn id="12" idx="3"/>
          </p:cNvCxnSpPr>
          <p:nvPr/>
        </p:nvCxnSpPr>
        <p:spPr>
          <a:xfrm flipV="1">
            <a:off x="6704727" y="4202965"/>
            <a:ext cx="465394" cy="782853"/>
          </a:xfrm>
          <a:prstGeom prst="straightConnector1">
            <a:avLst/>
          </a:prstGeom>
          <a:solidFill>
            <a:srgbClr val="0070C0"/>
          </a:solidFill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0294903F-5310-7D09-019C-873230C12CBC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2590463" y="3144557"/>
            <a:ext cx="8074244" cy="0"/>
          </a:xfrm>
          <a:prstGeom prst="straightConnector1">
            <a:avLst/>
          </a:prstGeom>
          <a:solidFill>
            <a:srgbClr val="C00000"/>
          </a:solidFill>
          <a:ln w="38100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D17AF5F3-43D7-E683-D480-BCA1FD01F01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333305" y="3030272"/>
            <a:ext cx="228570" cy="22857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CD15CE0A-6D10-CE40-17E3-EDDDC9BEC72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733293" y="3030272"/>
            <a:ext cx="228570" cy="22857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2E90FC81-8B3D-E380-E934-B5AD246C62AF}"/>
              </a:ext>
            </a:extLst>
          </p:cNvPr>
          <p:cNvCxnSpPr>
            <a:stCxn id="25" idx="7"/>
            <a:endCxn id="20" idx="3"/>
          </p:cNvCxnSpPr>
          <p:nvPr/>
        </p:nvCxnSpPr>
        <p:spPr>
          <a:xfrm flipV="1">
            <a:off x="4893308" y="3225192"/>
            <a:ext cx="473648" cy="841900"/>
          </a:xfrm>
          <a:prstGeom prst="straightConnector1">
            <a:avLst/>
          </a:prstGeom>
          <a:solidFill>
            <a:srgbClr val="C00000"/>
          </a:solidFill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5EA594B6-7CA5-1D43-AAB5-719A96D94550}"/>
              </a:ext>
            </a:extLst>
          </p:cNvPr>
          <p:cNvCxnSpPr>
            <a:stCxn id="20" idx="6"/>
            <a:endCxn id="21" idx="2"/>
          </p:cNvCxnSpPr>
          <p:nvPr/>
        </p:nvCxnSpPr>
        <p:spPr>
          <a:xfrm>
            <a:off x="5561876" y="3144557"/>
            <a:ext cx="2171417" cy="0"/>
          </a:xfrm>
          <a:prstGeom prst="straightConnector1">
            <a:avLst/>
          </a:prstGeom>
          <a:solidFill>
            <a:srgbClr val="C00000"/>
          </a:solidFill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24FDF9EE-9FEA-EBC6-75DD-B90ED381FE04}"/>
              </a:ext>
            </a:extLst>
          </p:cNvPr>
          <p:cNvCxnSpPr>
            <a:stCxn id="21" idx="5"/>
            <a:endCxn id="26" idx="1"/>
          </p:cNvCxnSpPr>
          <p:nvPr/>
        </p:nvCxnSpPr>
        <p:spPr>
          <a:xfrm>
            <a:off x="7928212" y="3225191"/>
            <a:ext cx="511743" cy="816504"/>
          </a:xfrm>
          <a:prstGeom prst="straightConnector1">
            <a:avLst/>
          </a:prstGeom>
          <a:solidFill>
            <a:srgbClr val="C00000"/>
          </a:solidFill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>
            <a:extLst>
              <a:ext uri="{FF2B5EF4-FFF2-40B4-BE49-F238E27FC236}">
                <a16:creationId xmlns:a16="http://schemas.microsoft.com/office/drawing/2014/main" id="{71E941DF-3AE1-ADFA-89E7-3E4BD8EDD2D7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698388" y="4033441"/>
            <a:ext cx="228570" cy="228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1E1AFB09-0ED2-08D8-F28A-CCA2EF94AD69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406305" y="4008045"/>
            <a:ext cx="228570" cy="228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D15903C-095B-30CD-4CF7-3FABBC602D43}"/>
              </a:ext>
            </a:extLst>
          </p:cNvPr>
          <p:cNvSpPr txBox="1"/>
          <p:nvPr/>
        </p:nvSpPr>
        <p:spPr>
          <a:xfrm>
            <a:off x="1277453" y="3905189"/>
            <a:ext cx="1165708" cy="46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master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C760662-7598-5BC9-6410-A86E27DE23E5}"/>
              </a:ext>
            </a:extLst>
          </p:cNvPr>
          <p:cNvSpPr txBox="1"/>
          <p:nvPr/>
        </p:nvSpPr>
        <p:spPr>
          <a:xfrm>
            <a:off x="1149200" y="4869628"/>
            <a:ext cx="1311739" cy="46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branch2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81B2FE6-1E66-26CB-6995-54C2C34E66A5}"/>
              </a:ext>
            </a:extLst>
          </p:cNvPr>
          <p:cNvSpPr txBox="1"/>
          <p:nvPr/>
        </p:nvSpPr>
        <p:spPr>
          <a:xfrm>
            <a:off x="1149200" y="2919797"/>
            <a:ext cx="1311739" cy="46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branch1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AAA3F05-4067-9CC1-F65C-6C5D38D51A18}"/>
              </a:ext>
            </a:extLst>
          </p:cNvPr>
          <p:cNvSpPr txBox="1"/>
          <p:nvPr/>
        </p:nvSpPr>
        <p:spPr>
          <a:xfrm>
            <a:off x="3773314" y="5252483"/>
            <a:ext cx="1062217" cy="46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create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01D1A56-37F9-E84C-9E75-653671BFCFA0}"/>
              </a:ext>
            </a:extLst>
          </p:cNvPr>
          <p:cNvSpPr txBox="1"/>
          <p:nvPr/>
        </p:nvSpPr>
        <p:spPr>
          <a:xfrm>
            <a:off x="5638065" y="5254388"/>
            <a:ext cx="2222211" cy="46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merge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76916C33-FAF5-4668-497B-C6401B952F0A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526950" y="3030272"/>
            <a:ext cx="228570" cy="22857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037EE8E1-BA93-BC07-86DE-A5714D55081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434892" y="4985817"/>
            <a:ext cx="228570" cy="22857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AB0993A-3284-A78D-3EE8-C0B4A5DA45A4}"/>
              </a:ext>
            </a:extLst>
          </p:cNvPr>
          <p:cNvSpPr txBox="1"/>
          <p:nvPr/>
        </p:nvSpPr>
        <p:spPr>
          <a:xfrm>
            <a:off x="4975847" y="5245499"/>
            <a:ext cx="1227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commit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6C94CBA-54C0-C369-0381-616D88E06A13}"/>
              </a:ext>
            </a:extLst>
          </p:cNvPr>
          <p:cNvSpPr txBox="1"/>
          <p:nvPr/>
        </p:nvSpPr>
        <p:spPr>
          <a:xfrm>
            <a:off x="4890768" y="2560434"/>
            <a:ext cx="1062217" cy="46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create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873BCB5-CDE4-0EA9-AB3A-43E596F1397A}"/>
              </a:ext>
            </a:extLst>
          </p:cNvPr>
          <p:cNvSpPr txBox="1"/>
          <p:nvPr/>
        </p:nvSpPr>
        <p:spPr>
          <a:xfrm>
            <a:off x="6755520" y="2562338"/>
            <a:ext cx="2222211" cy="46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merge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E26E9BA-AE0B-D7D0-011A-D778EE66991C}"/>
              </a:ext>
            </a:extLst>
          </p:cNvPr>
          <p:cNvSpPr txBox="1"/>
          <p:nvPr/>
        </p:nvSpPr>
        <p:spPr>
          <a:xfrm>
            <a:off x="5960065" y="2553449"/>
            <a:ext cx="1279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commit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9279F64-4107-E25E-8109-57AFD4A93ABE}"/>
              </a:ext>
            </a:extLst>
          </p:cNvPr>
          <p:cNvSpPr txBox="1"/>
          <p:nvPr/>
        </p:nvSpPr>
        <p:spPr>
          <a:xfrm>
            <a:off x="2522264" y="5874434"/>
            <a:ext cx="6095206" cy="52190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dirty="0">
                <a:ea typeface="微软雅黑" panose="020B0503020204020204" charset="-122"/>
                <a:sym typeface="+mn-ea"/>
              </a:rPr>
              <a:t>分支本地操作</a:t>
            </a:r>
          </a:p>
        </p:txBody>
      </p:sp>
    </p:spTree>
    <p:extLst>
      <p:ext uri="{BB962C8B-B14F-4D97-AF65-F5344CB8AC3E}">
        <p14:creationId xmlns:p14="http://schemas.microsoft.com/office/powerpoint/2010/main" val="285864405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的使用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13749" y="800708"/>
            <a:ext cx="7261083" cy="561583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000" dirty="0"/>
              <a:t>分支管理流程：初始化过程（组长）</a:t>
            </a:r>
            <a:endParaRPr lang="en-US" altLang="zh-CN" sz="20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b="1" dirty="0">
                <a:solidFill>
                  <a:srgbClr val="C00000"/>
                </a:solidFill>
              </a:rPr>
              <a:t>1 </a:t>
            </a:r>
            <a:r>
              <a:rPr lang="zh-CN" altLang="en-US" sz="1800" b="1" dirty="0">
                <a:solidFill>
                  <a:srgbClr val="C00000"/>
                </a:solidFill>
              </a:rPr>
              <a:t>创建版本库</a:t>
            </a:r>
            <a:r>
              <a:rPr lang="en-US" altLang="zh-CN" sz="1800" b="1" dirty="0">
                <a:solidFill>
                  <a:srgbClr val="C00000"/>
                </a:solidFill>
              </a:rPr>
              <a:t>(</a:t>
            </a:r>
            <a:r>
              <a:rPr lang="zh-CN" altLang="en-US" sz="1800" b="1" dirty="0">
                <a:solidFill>
                  <a:srgbClr val="C00000"/>
                </a:solidFill>
              </a:rPr>
              <a:t>默认</a:t>
            </a:r>
            <a:r>
              <a:rPr lang="en-US" altLang="zh-CN" sz="1800" b="1" dirty="0">
                <a:solidFill>
                  <a:srgbClr val="C00000"/>
                </a:solidFill>
              </a:rPr>
              <a:t>master</a:t>
            </a:r>
            <a:r>
              <a:rPr lang="zh-CN" altLang="en-US" sz="1800" b="1" dirty="0">
                <a:solidFill>
                  <a:srgbClr val="C00000"/>
                </a:solidFill>
              </a:rPr>
              <a:t>分支</a:t>
            </a:r>
            <a:r>
              <a:rPr lang="en-US" altLang="zh-CN" sz="1800" b="1" dirty="0">
                <a:solidFill>
                  <a:srgbClr val="C00000"/>
                </a:solidFill>
              </a:rPr>
              <a:t>)</a:t>
            </a:r>
            <a:r>
              <a:rPr lang="zh-CN" altLang="en-US" sz="1800" b="1" dirty="0">
                <a:solidFill>
                  <a:srgbClr val="C00000"/>
                </a:solidFill>
              </a:rPr>
              <a:t>，</a:t>
            </a:r>
            <a:r>
              <a:rPr lang="en-US" altLang="zh-CN" sz="1800" b="1" dirty="0">
                <a:solidFill>
                  <a:srgbClr val="C00000"/>
                </a:solidFill>
              </a:rPr>
              <a:t>push</a:t>
            </a:r>
            <a:r>
              <a:rPr lang="zh-CN" altLang="en-US" sz="1800" b="1" dirty="0">
                <a:solidFill>
                  <a:srgbClr val="C00000"/>
                </a:solidFill>
              </a:rPr>
              <a:t>初始代码</a:t>
            </a:r>
            <a:endParaRPr lang="en-US" altLang="zh-CN" sz="1800" b="1" dirty="0">
              <a:solidFill>
                <a:srgbClr val="C00000"/>
              </a:solidFill>
            </a:endParaRPr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2 </a:t>
            </a:r>
            <a:r>
              <a:rPr lang="zh-CN" altLang="en-US" sz="1800" dirty="0"/>
              <a:t>创建远程</a:t>
            </a:r>
            <a:r>
              <a:rPr lang="en-US" altLang="zh-CN" sz="1800" dirty="0"/>
              <a:t>develop</a:t>
            </a:r>
            <a:r>
              <a:rPr lang="zh-CN" altLang="en-US" sz="1800" dirty="0"/>
              <a:t>分支</a:t>
            </a:r>
            <a:endParaRPr lang="en-US" altLang="zh-CN" sz="1800" dirty="0"/>
          </a:p>
          <a:p>
            <a:pPr>
              <a:lnSpc>
                <a:spcPct val="120000"/>
              </a:lnSpc>
            </a:pPr>
            <a:r>
              <a:rPr lang="zh-CN" altLang="en-US" sz="2000" dirty="0"/>
              <a:t>分支管理流程：基本过程（组员）</a:t>
            </a:r>
            <a:endParaRPr lang="en-US" altLang="zh-CN" sz="20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b="1" dirty="0">
                <a:solidFill>
                  <a:srgbClr val="C00000"/>
                </a:solidFill>
              </a:rPr>
              <a:t>3 </a:t>
            </a:r>
            <a:r>
              <a:rPr lang="zh-CN" altLang="en-US" sz="1800" b="1" dirty="0">
                <a:solidFill>
                  <a:srgbClr val="C00000"/>
                </a:solidFill>
              </a:rPr>
              <a:t>克隆代码，切换到</a:t>
            </a:r>
            <a:r>
              <a:rPr lang="en-US" altLang="zh-CN" sz="1800" b="1" dirty="0">
                <a:solidFill>
                  <a:srgbClr val="C00000"/>
                </a:solidFill>
              </a:rPr>
              <a:t>develop</a:t>
            </a:r>
            <a:r>
              <a:rPr lang="zh-CN" altLang="en-US" sz="1800" b="1" dirty="0">
                <a:solidFill>
                  <a:srgbClr val="C00000"/>
                </a:solidFill>
              </a:rPr>
              <a:t>分支</a:t>
            </a:r>
            <a:endParaRPr lang="en-US" altLang="zh-CN" sz="1800" b="1" dirty="0">
              <a:solidFill>
                <a:srgbClr val="C00000"/>
              </a:solidFill>
            </a:endParaRPr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4 </a:t>
            </a:r>
            <a:r>
              <a:rPr lang="zh-CN" altLang="en-US" sz="1800" dirty="0"/>
              <a:t>新建自己的分支</a:t>
            </a:r>
            <a:r>
              <a:rPr lang="en-US" altLang="zh-CN" sz="1800" dirty="0" err="1"/>
              <a:t>my_branch</a:t>
            </a:r>
            <a:r>
              <a:rPr lang="zh-CN" altLang="en-US" sz="1800" dirty="0"/>
              <a:t>（各组员分支名不同）</a:t>
            </a:r>
            <a:endParaRPr lang="en-US" altLang="zh-CN" sz="18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5 </a:t>
            </a:r>
            <a:r>
              <a:rPr lang="zh-CN" altLang="en-US" sz="1800" dirty="0"/>
              <a:t>修改</a:t>
            </a:r>
            <a:r>
              <a:rPr lang="en-US" altLang="zh-CN" sz="1800" dirty="0"/>
              <a:t>my-branch</a:t>
            </a:r>
            <a:r>
              <a:rPr lang="zh-CN" altLang="en-US" sz="1800" dirty="0"/>
              <a:t>：正常开发，修改完成后将修改的内容推送到远程</a:t>
            </a:r>
            <a:r>
              <a:rPr lang="en-US" altLang="zh-CN" sz="1800" dirty="0" err="1"/>
              <a:t>my_branch</a:t>
            </a:r>
            <a:r>
              <a:rPr lang="zh-CN" altLang="en-US" sz="1800" dirty="0"/>
              <a:t>分支</a:t>
            </a:r>
            <a:endParaRPr lang="en-US" altLang="zh-CN" sz="1800" dirty="0"/>
          </a:p>
          <a:p>
            <a:pPr marL="342900" lvl="1" indent="-342900">
              <a:lnSpc>
                <a:spcPct val="120000"/>
              </a:lnSpc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zh-CN" altLang="en-US" sz="2100" b="1" dirty="0">
                <a:cs typeface="+mn-cs"/>
              </a:rPr>
              <a:t>合并分支：基本过程（组长）</a:t>
            </a:r>
            <a:endParaRPr lang="en-US" altLang="zh-CN" sz="18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b="1" dirty="0">
                <a:solidFill>
                  <a:srgbClr val="C00000"/>
                </a:solidFill>
              </a:rPr>
              <a:t>6 </a:t>
            </a:r>
            <a:r>
              <a:rPr lang="zh-CN" altLang="en-US" sz="1800" b="1" dirty="0">
                <a:solidFill>
                  <a:srgbClr val="C00000"/>
                </a:solidFill>
              </a:rPr>
              <a:t>切换</a:t>
            </a:r>
            <a:r>
              <a:rPr lang="en-US" altLang="zh-CN" sz="1800" b="1" dirty="0">
                <a:solidFill>
                  <a:srgbClr val="C00000"/>
                </a:solidFill>
              </a:rPr>
              <a:t>develop</a:t>
            </a:r>
            <a:r>
              <a:rPr lang="zh-CN" altLang="en-US" sz="1800" b="1" dirty="0">
                <a:solidFill>
                  <a:srgbClr val="C00000"/>
                </a:solidFill>
              </a:rPr>
              <a:t>分支，</a:t>
            </a:r>
            <a:r>
              <a:rPr lang="en-US" altLang="zh-CN" sz="1800" b="1" dirty="0">
                <a:solidFill>
                  <a:srgbClr val="C00000"/>
                </a:solidFill>
              </a:rPr>
              <a:t>pull</a:t>
            </a:r>
            <a:r>
              <a:rPr lang="zh-CN" altLang="en-US" sz="1800" b="1" dirty="0">
                <a:solidFill>
                  <a:srgbClr val="C00000"/>
                </a:solidFill>
              </a:rPr>
              <a:t>代码</a:t>
            </a:r>
            <a:endParaRPr lang="en-US" altLang="zh-CN" sz="1800" b="1" dirty="0">
              <a:solidFill>
                <a:srgbClr val="C00000"/>
              </a:solidFill>
            </a:endParaRPr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7 </a:t>
            </a:r>
            <a:r>
              <a:rPr lang="zh-CN" altLang="en-US" sz="1800" dirty="0"/>
              <a:t>合并组员的分支（</a:t>
            </a:r>
            <a:r>
              <a:rPr lang="en-US" altLang="zh-CN" sz="1800" dirty="0" err="1"/>
              <a:t>my_branch</a:t>
            </a:r>
            <a:r>
              <a:rPr lang="zh-CN" altLang="en-US" sz="1800" dirty="0"/>
              <a:t>）到</a:t>
            </a:r>
            <a:r>
              <a:rPr lang="en-US" altLang="zh-CN" sz="1800" dirty="0"/>
              <a:t>develop</a:t>
            </a:r>
            <a:r>
              <a:rPr lang="zh-CN" altLang="en-US" sz="1800" dirty="0"/>
              <a:t>分支</a:t>
            </a:r>
            <a:endParaRPr lang="en-US" altLang="zh-CN" sz="18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8 </a:t>
            </a:r>
            <a:r>
              <a:rPr lang="zh-CN" altLang="en-US" sz="1800" dirty="0"/>
              <a:t>解决冲突，然后将合并好的</a:t>
            </a:r>
            <a:r>
              <a:rPr lang="en-US" altLang="zh-CN" sz="1800" dirty="0"/>
              <a:t>develop</a:t>
            </a:r>
            <a:r>
              <a:rPr lang="zh-CN" altLang="en-US" sz="1800" dirty="0"/>
              <a:t>分支推送到远程</a:t>
            </a:r>
            <a:endParaRPr lang="en-US" altLang="zh-CN" sz="18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9 </a:t>
            </a:r>
            <a:r>
              <a:rPr lang="zh-CN" altLang="en-US" sz="1800" dirty="0"/>
              <a:t>将</a:t>
            </a:r>
            <a:r>
              <a:rPr lang="en-US" altLang="zh-CN" sz="1800" dirty="0"/>
              <a:t>develop</a:t>
            </a:r>
            <a:r>
              <a:rPr lang="zh-CN" altLang="en-US" sz="1800" dirty="0"/>
              <a:t>分支合并到</a:t>
            </a:r>
            <a:r>
              <a:rPr lang="en-US" altLang="zh-CN" sz="1800" dirty="0"/>
              <a:t>master</a:t>
            </a:r>
            <a:r>
              <a:rPr lang="zh-CN" altLang="en-US" sz="1800" dirty="0"/>
              <a:t>分支（这一步可以按实际需求，</a:t>
            </a:r>
            <a:r>
              <a:rPr lang="en-US" altLang="zh-CN" sz="1800" dirty="0"/>
              <a:t>master</a:t>
            </a:r>
            <a:r>
              <a:rPr lang="zh-CN" altLang="en-US" sz="1800" dirty="0"/>
              <a:t>上一般为稳定版本）</a:t>
            </a:r>
            <a:endParaRPr lang="en-US" altLang="zh-CN" sz="1800" dirty="0"/>
          </a:p>
          <a:p>
            <a:endParaRPr lang="zh-CN" altLang="en-US" dirty="0"/>
          </a:p>
        </p:txBody>
      </p:sp>
      <p:pic>
        <p:nvPicPr>
          <p:cNvPr id="4" name="内容占位符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8106" y="1177663"/>
            <a:ext cx="494270" cy="49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460971" y="858484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组长</a:t>
            </a:r>
          </a:p>
        </p:txBody>
      </p:sp>
      <p:pic>
        <p:nvPicPr>
          <p:cNvPr id="6" name="内容占位符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45766" y="1150650"/>
            <a:ext cx="494270" cy="49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0800515" y="837044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组员</a:t>
            </a:r>
          </a:p>
        </p:txBody>
      </p:sp>
      <p:cxnSp>
        <p:nvCxnSpPr>
          <p:cNvPr id="8" name="直接箭头连接符 7"/>
          <p:cNvCxnSpPr>
            <a:stCxn id="17" idx="2"/>
            <a:endCxn id="19" idx="0"/>
          </p:cNvCxnSpPr>
          <p:nvPr/>
        </p:nvCxnSpPr>
        <p:spPr>
          <a:xfrm>
            <a:off x="10104180" y="1928964"/>
            <a:ext cx="10728" cy="1047933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9"/>
          <p:cNvSpPr/>
          <p:nvPr/>
        </p:nvSpPr>
        <p:spPr>
          <a:xfrm>
            <a:off x="7254680" y="2066362"/>
            <a:ext cx="1090800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创建版本库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push</a:t>
            </a:r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代码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圆角矩形 10"/>
          <p:cNvSpPr/>
          <p:nvPr/>
        </p:nvSpPr>
        <p:spPr>
          <a:xfrm>
            <a:off x="8409566" y="2484313"/>
            <a:ext cx="1091339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创建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develop</a:t>
            </a:r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分支</a:t>
            </a:r>
          </a:p>
        </p:txBody>
      </p:sp>
      <p:cxnSp>
        <p:nvCxnSpPr>
          <p:cNvPr id="11" name="直接箭头连接符 10"/>
          <p:cNvCxnSpPr>
            <a:stCxn id="18" idx="2"/>
            <a:endCxn id="12" idx="0"/>
          </p:cNvCxnSpPr>
          <p:nvPr/>
        </p:nvCxnSpPr>
        <p:spPr>
          <a:xfrm flipH="1">
            <a:off x="11292902" y="1928963"/>
            <a:ext cx="1883" cy="1517985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2"/>
          <p:cNvSpPr/>
          <p:nvPr/>
        </p:nvSpPr>
        <p:spPr>
          <a:xfrm>
            <a:off x="10833819" y="3446948"/>
            <a:ext cx="918165" cy="470536"/>
          </a:xfrm>
          <a:prstGeom prst="round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创建</a:t>
            </a:r>
            <a:endParaRPr lang="en-US" altLang="zh-CN" sz="1200" b="0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自己分支</a:t>
            </a:r>
          </a:p>
        </p:txBody>
      </p:sp>
      <p:cxnSp>
        <p:nvCxnSpPr>
          <p:cNvPr id="13" name="直接箭头连接符 12"/>
          <p:cNvCxnSpPr>
            <a:endCxn id="9" idx="0"/>
          </p:cNvCxnSpPr>
          <p:nvPr/>
        </p:nvCxnSpPr>
        <p:spPr>
          <a:xfrm>
            <a:off x="7790293" y="1931420"/>
            <a:ext cx="9787" cy="134942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16" idx="2"/>
            <a:endCxn id="10" idx="0"/>
          </p:cNvCxnSpPr>
          <p:nvPr/>
        </p:nvCxnSpPr>
        <p:spPr>
          <a:xfrm>
            <a:off x="8955236" y="1928965"/>
            <a:ext cx="0" cy="555348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307512" y="1621188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master</a:t>
            </a:r>
            <a:endParaRPr lang="zh-CN" altLang="en-US" sz="1400" dirty="0">
              <a:solidFill>
                <a:schemeClr val="tx1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60966" y="1621188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develop</a:t>
            </a:r>
            <a:endParaRPr lang="zh-CN" altLang="en-US" sz="1400" dirty="0">
              <a:solidFill>
                <a:schemeClr val="tx1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609910" y="1621187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自己分支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800515" y="1621186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自己分支</a:t>
            </a:r>
          </a:p>
        </p:txBody>
      </p:sp>
      <p:sp>
        <p:nvSpPr>
          <p:cNvPr id="19" name="圆角矩形 19"/>
          <p:cNvSpPr/>
          <p:nvPr/>
        </p:nvSpPr>
        <p:spPr>
          <a:xfrm>
            <a:off x="9661547" y="2976897"/>
            <a:ext cx="906722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创建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自己分支</a:t>
            </a:r>
          </a:p>
        </p:txBody>
      </p:sp>
      <p:cxnSp>
        <p:nvCxnSpPr>
          <p:cNvPr id="20" name="直接箭头连接符 19"/>
          <p:cNvCxnSpPr>
            <a:endCxn id="34" idx="0"/>
          </p:cNvCxnSpPr>
          <p:nvPr/>
        </p:nvCxnSpPr>
        <p:spPr>
          <a:xfrm flipH="1">
            <a:off x="7790293" y="2536898"/>
            <a:ext cx="9787" cy="2604028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endCxn id="10" idx="1"/>
          </p:cNvCxnSpPr>
          <p:nvPr/>
        </p:nvCxnSpPr>
        <p:spPr>
          <a:xfrm flipV="1">
            <a:off x="7800080" y="2719581"/>
            <a:ext cx="609486" cy="14655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endCxn id="19" idx="1"/>
          </p:cNvCxnSpPr>
          <p:nvPr/>
        </p:nvCxnSpPr>
        <p:spPr>
          <a:xfrm flipV="1">
            <a:off x="8953204" y="3212165"/>
            <a:ext cx="708343" cy="14656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8953204" y="2954849"/>
            <a:ext cx="7914" cy="984683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endCxn id="12" idx="1"/>
          </p:cNvCxnSpPr>
          <p:nvPr/>
        </p:nvCxnSpPr>
        <p:spPr>
          <a:xfrm flipV="1">
            <a:off x="8961118" y="3682216"/>
            <a:ext cx="1872701" cy="16219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25"/>
          <p:cNvSpPr/>
          <p:nvPr/>
        </p:nvSpPr>
        <p:spPr>
          <a:xfrm>
            <a:off x="9669461" y="3939532"/>
            <a:ext cx="906722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提交、</a:t>
            </a:r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push</a:t>
            </a:r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代码</a:t>
            </a:r>
          </a:p>
        </p:txBody>
      </p:sp>
      <p:sp>
        <p:nvSpPr>
          <p:cNvPr id="26" name="圆角矩形 26"/>
          <p:cNvSpPr/>
          <p:nvPr/>
        </p:nvSpPr>
        <p:spPr>
          <a:xfrm>
            <a:off x="10835671" y="4670390"/>
            <a:ext cx="928747" cy="470536"/>
          </a:xfrm>
          <a:prstGeom prst="round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提交、</a:t>
            </a:r>
            <a:r>
              <a:rPr lang="en-US" altLang="zh-CN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push</a:t>
            </a:r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代码</a:t>
            </a:r>
          </a:p>
        </p:txBody>
      </p:sp>
      <p:cxnSp>
        <p:nvCxnSpPr>
          <p:cNvPr id="27" name="直接箭头连接符 26"/>
          <p:cNvCxnSpPr>
            <a:stCxn id="19" idx="2"/>
            <a:endCxn id="25" idx="0"/>
          </p:cNvCxnSpPr>
          <p:nvPr/>
        </p:nvCxnSpPr>
        <p:spPr>
          <a:xfrm>
            <a:off x="10114908" y="3447433"/>
            <a:ext cx="7914" cy="492099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2" idx="2"/>
            <a:endCxn id="26" idx="0"/>
          </p:cNvCxnSpPr>
          <p:nvPr/>
        </p:nvCxnSpPr>
        <p:spPr>
          <a:xfrm>
            <a:off x="11292902" y="3917484"/>
            <a:ext cx="7143" cy="752906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>
            <a:stCxn id="25" idx="1"/>
            <a:endCxn id="30" idx="3"/>
          </p:cNvCxnSpPr>
          <p:nvPr/>
        </p:nvCxnSpPr>
        <p:spPr>
          <a:xfrm flipH="1">
            <a:off x="9364977" y="4174800"/>
            <a:ext cx="304484" cy="832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30"/>
          <p:cNvSpPr/>
          <p:nvPr/>
        </p:nvSpPr>
        <p:spPr>
          <a:xfrm>
            <a:off x="8557924" y="3940364"/>
            <a:ext cx="807053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合并分支</a:t>
            </a: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8956711" y="4406549"/>
            <a:ext cx="0" cy="273050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32"/>
          <p:cNvSpPr/>
          <p:nvPr/>
        </p:nvSpPr>
        <p:spPr>
          <a:xfrm>
            <a:off x="8560901" y="4675372"/>
            <a:ext cx="804077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解决冲突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合并分支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33" name="直接箭头连接符 32"/>
          <p:cNvCxnSpPr>
            <a:stCxn id="26" idx="1"/>
            <a:endCxn id="32" idx="3"/>
          </p:cNvCxnSpPr>
          <p:nvPr/>
        </p:nvCxnSpPr>
        <p:spPr>
          <a:xfrm flipH="1">
            <a:off x="9364978" y="4905658"/>
            <a:ext cx="1470693" cy="4982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圆角矩形 34"/>
          <p:cNvSpPr/>
          <p:nvPr/>
        </p:nvSpPr>
        <p:spPr>
          <a:xfrm>
            <a:off x="7419940" y="5140926"/>
            <a:ext cx="740705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合并</a:t>
            </a:r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develop</a:t>
            </a:r>
            <a:endParaRPr lang="zh-CN" altLang="en-US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>
            <a:off x="8964502" y="5140926"/>
            <a:ext cx="0" cy="1325429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 flipH="1">
            <a:off x="8177197" y="5385346"/>
            <a:ext cx="799662" cy="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endCxn id="39" idx="1"/>
          </p:cNvCxnSpPr>
          <p:nvPr/>
        </p:nvCxnSpPr>
        <p:spPr>
          <a:xfrm flipV="1">
            <a:off x="8978151" y="5536864"/>
            <a:ext cx="691310" cy="456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25" idx="2"/>
            <a:endCxn id="39" idx="0"/>
          </p:cNvCxnSpPr>
          <p:nvPr/>
        </p:nvCxnSpPr>
        <p:spPr>
          <a:xfrm>
            <a:off x="10122822" y="4410068"/>
            <a:ext cx="0" cy="891528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圆角矩形 39"/>
          <p:cNvSpPr/>
          <p:nvPr/>
        </p:nvSpPr>
        <p:spPr>
          <a:xfrm>
            <a:off x="9669461" y="5301596"/>
            <a:ext cx="906722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Pull</a:t>
            </a:r>
          </a:p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最新代码</a:t>
            </a:r>
          </a:p>
        </p:txBody>
      </p:sp>
      <p:sp>
        <p:nvSpPr>
          <p:cNvPr id="40" name="圆角矩形 40"/>
          <p:cNvSpPr/>
          <p:nvPr/>
        </p:nvSpPr>
        <p:spPr>
          <a:xfrm>
            <a:off x="10846683" y="5717839"/>
            <a:ext cx="906722" cy="470536"/>
          </a:xfrm>
          <a:prstGeom prst="round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en-US" altLang="zh-CN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Pull</a:t>
            </a:r>
          </a:p>
          <a:p>
            <a:pPr marL="0" lvl="1"/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最新代码</a:t>
            </a:r>
          </a:p>
        </p:txBody>
      </p:sp>
      <p:cxnSp>
        <p:nvCxnSpPr>
          <p:cNvPr id="41" name="直接箭头连接符 40"/>
          <p:cNvCxnSpPr/>
          <p:nvPr/>
        </p:nvCxnSpPr>
        <p:spPr>
          <a:xfrm>
            <a:off x="8971327" y="5956798"/>
            <a:ext cx="1863324" cy="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endCxn id="40" idx="0"/>
          </p:cNvCxnSpPr>
          <p:nvPr/>
        </p:nvCxnSpPr>
        <p:spPr>
          <a:xfrm>
            <a:off x="11296473" y="5140926"/>
            <a:ext cx="3571" cy="576913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7800080" y="5611462"/>
            <a:ext cx="0" cy="854893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>
            <a:off x="11300044" y="6188375"/>
            <a:ext cx="0" cy="27798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10100324" y="5760928"/>
            <a:ext cx="0" cy="705427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10654029" y="990932"/>
            <a:ext cx="19767" cy="5475423"/>
          </a:xfrm>
          <a:prstGeom prst="straightConnector1">
            <a:avLst/>
          </a:prstGeom>
          <a:ln w="6350">
            <a:solidFill>
              <a:srgbClr val="C0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创建本地版本库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命令：</a:t>
            </a:r>
            <a:r>
              <a:rPr lang="en-US" altLang="zh-CN" dirty="0">
                <a:solidFill>
                  <a:srgbClr val="C00000"/>
                </a:solidFill>
              </a:rPr>
              <a:t>git </a:t>
            </a:r>
            <a:r>
              <a:rPr lang="en-US" altLang="zh-CN" dirty="0" err="1">
                <a:solidFill>
                  <a:srgbClr val="C00000"/>
                </a:solidFill>
              </a:rPr>
              <a:t>init</a:t>
            </a:r>
            <a:endParaRPr lang="zh-CN" altLang="en-US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在执行完成 git init 命令后，Git 仓库会生成一个 .git 目录，该目录包含了资源的所有元数据</a:t>
            </a:r>
          </a:p>
          <a:p>
            <a:pPr lvl="1"/>
            <a:r>
              <a:rPr lang="zh-CN" altLang="en-US" dirty="0">
                <a:sym typeface="+mn-ea"/>
              </a:rPr>
              <a:t>使用当前目录作为</a:t>
            </a:r>
            <a:r>
              <a:rPr lang="en-US" altLang="zh-CN" dirty="0">
                <a:sym typeface="+mn-ea"/>
              </a:rPr>
              <a:t>git</a:t>
            </a:r>
            <a:r>
              <a:rPr lang="zh-CN" altLang="en-US" dirty="0">
                <a:sym typeface="+mn-ea"/>
              </a:rPr>
              <a:t>仓库，直接在当前目录进行初始化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使用指定目录作为</a:t>
            </a:r>
            <a:r>
              <a:rPr lang="en-US" altLang="zh-CN" dirty="0">
                <a:sym typeface="+mn-ea"/>
              </a:rPr>
              <a:t>git</a:t>
            </a:r>
            <a:r>
              <a:rPr lang="zh-CN" altLang="en-US" dirty="0">
                <a:sym typeface="+mn-ea"/>
              </a:rPr>
              <a:t>仓库，在初始化命令之后加上指定目录路径，如</a:t>
            </a:r>
            <a:r>
              <a:rPr lang="en-US" altLang="zh-CN" dirty="0">
                <a:sym typeface="+mn-ea"/>
              </a:rPr>
              <a:t> git </a:t>
            </a:r>
            <a:r>
              <a:rPr lang="en-US" altLang="zh-CN" dirty="0" err="1">
                <a:sym typeface="+mn-ea"/>
              </a:rPr>
              <a:t>init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 err="1">
                <a:sym typeface="+mn-ea"/>
              </a:rPr>
              <a:t>newrepo</a:t>
            </a:r>
            <a:endParaRPr lang="zh-CN" altLang="en-US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9" name="图片 8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622" y="4087587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2. </a:t>
            </a:r>
            <a:r>
              <a:rPr lang="zh-CN" altLang="en-US" dirty="0">
                <a:sym typeface="+mn-ea"/>
              </a:rPr>
              <a:t>克隆远程版本库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git clone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&lt;repo&gt; &lt;directory&gt;</a:t>
            </a:r>
          </a:p>
          <a:p>
            <a:pPr lvl="1"/>
            <a:r>
              <a:rPr lang="zh-CN" altLang="en-US" dirty="0"/>
              <a:t>将远程仓库中的代码拷贝项目到本地仓库</a:t>
            </a:r>
          </a:p>
          <a:p>
            <a:pPr lvl="1"/>
            <a:r>
              <a:rPr lang="zh-CN" altLang="en-US" dirty="0">
                <a:sym typeface="+mn-ea"/>
              </a:rPr>
              <a:t>其中</a:t>
            </a:r>
            <a:r>
              <a:rPr lang="en-US" altLang="zh-CN" dirty="0">
                <a:sym typeface="+mn-ea"/>
              </a:rPr>
              <a:t>repo</a:t>
            </a:r>
            <a:r>
              <a:rPr lang="zh-CN" altLang="en-US" dirty="0">
                <a:sym typeface="+mn-ea"/>
              </a:rPr>
              <a:t>表示远程仓库目录，</a:t>
            </a:r>
            <a:r>
              <a:rPr lang="en-US" altLang="zh-CN" dirty="0">
                <a:sym typeface="+mn-ea"/>
              </a:rPr>
              <a:t>directory</a:t>
            </a:r>
            <a:r>
              <a:rPr lang="zh-CN" altLang="en-US" dirty="0">
                <a:sym typeface="+mn-ea"/>
              </a:rPr>
              <a:t>代表本地仓库目录</a:t>
            </a:r>
          </a:p>
          <a:p>
            <a:pPr lvl="1"/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3" name="图片 12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662" y="3175462"/>
            <a:ext cx="9695572" cy="280982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D134FB8-70ED-B300-0DEC-F4048CF83BC6}"/>
              </a:ext>
            </a:extLst>
          </p:cNvPr>
          <p:cNvSpPr/>
          <p:nvPr/>
        </p:nvSpPr>
        <p:spPr>
          <a:xfrm>
            <a:off x="3250890" y="4113076"/>
            <a:ext cx="1404156" cy="28803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3. </a:t>
            </a:r>
            <a:r>
              <a:rPr lang="zh-CN" altLang="en-US" dirty="0">
                <a:sym typeface="+mn-ea"/>
              </a:rPr>
              <a:t>在暂存区添加</a:t>
            </a:r>
            <a:r>
              <a:rPr lang="en-US" altLang="zh-CN" dirty="0">
                <a:sym typeface="+mn-ea"/>
              </a:rPr>
              <a:t>/</a:t>
            </a:r>
            <a:r>
              <a:rPr lang="zh-CN" altLang="en-US" dirty="0">
                <a:sym typeface="+mn-ea"/>
              </a:rPr>
              <a:t>撤销文件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git add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[file1] [file2] ... or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[</a:t>
            </a:r>
            <a:r>
              <a:rPr lang="en-US" altLang="zh-CN" dirty="0" err="1">
                <a:solidFill>
                  <a:srgbClr val="C00000"/>
                </a:solidFill>
                <a:sym typeface="+mn-ea"/>
              </a:rPr>
              <a:t>dir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] </a:t>
            </a:r>
          </a:p>
          <a:p>
            <a:pPr lvl="1"/>
            <a:r>
              <a:rPr lang="zh-CN" altLang="en-US" dirty="0">
                <a:sym typeface="+mn-ea"/>
              </a:rPr>
              <a:t>	将文件添加到暂存区</a:t>
            </a: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r>
              <a:rPr lang="en-US" altLang="zh-CN" dirty="0">
                <a:solidFill>
                  <a:srgbClr val="C00000"/>
                </a:solidFill>
              </a:rPr>
              <a:t>git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 checkout [file1]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ym typeface="+mn-ea"/>
              </a:rPr>
              <a:t>撤销不需要的修改		</a:t>
            </a:r>
          </a:p>
          <a:p>
            <a:pPr lvl="1"/>
            <a:endParaRPr lang="en-US" altLang="zh-CN" dirty="0"/>
          </a:p>
        </p:txBody>
      </p:sp>
      <p:pic>
        <p:nvPicPr>
          <p:cNvPr id="13" name="图片 12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52907" y="3933634"/>
            <a:ext cx="8582660" cy="248729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DB98958-D4CC-1FEC-5096-B090B8F7DD98}"/>
              </a:ext>
            </a:extLst>
          </p:cNvPr>
          <p:cNvSpPr/>
          <p:nvPr/>
        </p:nvSpPr>
        <p:spPr>
          <a:xfrm>
            <a:off x="7463358" y="6165850"/>
            <a:ext cx="1152128" cy="32349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4. </a:t>
            </a:r>
            <a:r>
              <a:rPr lang="zh-CN" altLang="en-US" dirty="0"/>
              <a:t>提交修改到本地仓库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git commit </a:t>
            </a:r>
            <a:r>
              <a:rPr lang="en-US" altLang="zh-CN" dirty="0">
                <a:solidFill>
                  <a:srgbClr val="C00000"/>
                </a:solidFill>
              </a:rPr>
              <a:t>-m [message] </a:t>
            </a:r>
          </a:p>
          <a:p>
            <a:r>
              <a:rPr lang="en-US" altLang="zh-CN" dirty="0">
                <a:solidFill>
                  <a:srgbClr val="C00000"/>
                </a:solidFill>
                <a:sym typeface="+mn-ea"/>
              </a:rPr>
              <a:t>git commit [file1] [file2] ... -m [message]</a:t>
            </a:r>
          </a:p>
          <a:p>
            <a:pPr lvl="1"/>
            <a:r>
              <a:rPr lang="zh-CN" altLang="en-US" dirty="0"/>
              <a:t>将暂存区内容添加到本地仓库中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en-US" altLang="zh-CN" dirty="0">
                <a:solidFill>
                  <a:srgbClr val="C00000"/>
                </a:solidFill>
                <a:sym typeface="+mn-ea"/>
              </a:rPr>
              <a:t>git log</a:t>
            </a:r>
          </a:p>
          <a:p>
            <a:pPr lvl="1"/>
            <a:r>
              <a:rPr lang="zh-CN" altLang="en-US" dirty="0">
                <a:sym typeface="+mn-ea"/>
              </a:rPr>
              <a:t>查看</a:t>
            </a:r>
            <a:r>
              <a:rPr lang="en-US" altLang="zh-CN" dirty="0">
                <a:sym typeface="+mn-ea"/>
              </a:rPr>
              <a:t>commit</a:t>
            </a:r>
            <a:r>
              <a:rPr lang="zh-CN" altLang="en-US" dirty="0">
                <a:sym typeface="+mn-ea"/>
              </a:rPr>
              <a:t>提交日志</a:t>
            </a:r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16" name="图片 15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30910" y="4002864"/>
            <a:ext cx="8582660" cy="248729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E726834-C21E-AD21-D54C-A8E4F647542A}"/>
              </a:ext>
            </a:extLst>
          </p:cNvPr>
          <p:cNvSpPr/>
          <p:nvPr/>
        </p:nvSpPr>
        <p:spPr>
          <a:xfrm>
            <a:off x="8147434" y="6202126"/>
            <a:ext cx="1404156" cy="37275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 </a:t>
            </a:r>
            <a:r>
              <a:rPr lang="zh-CN" altLang="en-US" dirty="0"/>
              <a:t>添加远程版本库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git remote add 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“</a:t>
            </a:r>
            <a:r>
              <a:rPr lang="zh-CN" altLang="en-US" dirty="0">
                <a:solidFill>
                  <a:srgbClr val="C00000"/>
                </a:solidFill>
              </a:rPr>
              <a:t>远程仓库名” “远程仓库地址”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添加远程版本库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8" name="图片 7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8642" y="2780928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6. </a:t>
            </a:r>
            <a:r>
              <a:rPr lang="zh-CN" altLang="en-US" dirty="0">
                <a:sym typeface="+mn-ea"/>
              </a:rPr>
              <a:t>推送本地内容到远程仓库</a:t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git push 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远程仓库名 本地分支名 远程分支名</a:t>
            </a:r>
          </a:p>
          <a:p>
            <a:pPr lvl="1"/>
            <a:r>
              <a:rPr lang="zh-CN" altLang="en-US" dirty="0"/>
              <a:t>将你的修改推送到远程仓库，便于测试或者和团队中其他人协作</a:t>
            </a:r>
            <a:endParaRPr lang="en-US" altLang="zh-CN" dirty="0"/>
          </a:p>
          <a:p>
            <a:pPr lvl="1"/>
            <a:r>
              <a:rPr lang="zh-CN" altLang="en-US" dirty="0"/>
              <a:t>推送本地内容时，会将所有未推送至远程仓库的内容，都提交到远程仓库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1" name="图片 10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26654" y="3320988"/>
            <a:ext cx="8582660" cy="248729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9A0466B-9F8F-BA9D-7BEC-FD83160092C1}"/>
              </a:ext>
            </a:extLst>
          </p:cNvPr>
          <p:cNvSpPr/>
          <p:nvPr/>
        </p:nvSpPr>
        <p:spPr>
          <a:xfrm>
            <a:off x="2926854" y="5157192"/>
            <a:ext cx="1296144" cy="32403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7. </a:t>
            </a:r>
            <a:r>
              <a:rPr lang="zh-CN" altLang="en-US" dirty="0">
                <a:sym typeface="+mn-ea"/>
              </a:rPr>
              <a:t>拉取远程分支到本地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C00000"/>
                </a:solidFill>
              </a:rPr>
              <a:t>git pull </a:t>
            </a:r>
            <a:r>
              <a:rPr lang="zh-CN" altLang="en-US" sz="2400" dirty="0">
                <a:solidFill>
                  <a:srgbClr val="C00000"/>
                </a:solidFill>
              </a:rPr>
              <a:t>远程主机名 远程分支名</a:t>
            </a:r>
            <a:r>
              <a:rPr lang="en-US" altLang="zh-CN" sz="2400" dirty="0">
                <a:solidFill>
                  <a:srgbClr val="C00000"/>
                </a:solidFill>
              </a:rPr>
              <a:t>:</a:t>
            </a:r>
            <a:r>
              <a:rPr lang="zh-CN" altLang="en-US" sz="2400" dirty="0">
                <a:solidFill>
                  <a:srgbClr val="C00000"/>
                </a:solidFill>
              </a:rPr>
              <a:t>本地分支名</a:t>
            </a:r>
          </a:p>
          <a:p>
            <a:pPr lvl="1"/>
            <a:r>
              <a:rPr sz="2400" dirty="0" err="1"/>
              <a:t>在团队协作中，如果别人对项目做了修改，而你需要将这些修改合并到你本地时，需要使用git</a:t>
            </a:r>
            <a:r>
              <a:rPr sz="2400" dirty="0"/>
              <a:t> </a:t>
            </a:r>
            <a:r>
              <a:rPr sz="2400" dirty="0" err="1"/>
              <a:t>pull命令</a:t>
            </a:r>
            <a:endParaRPr lang="zh-CN" sz="2400" dirty="0">
              <a:sym typeface="+mn-ea"/>
            </a:endParaRPr>
          </a:p>
          <a:p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git pull </a:t>
            </a:r>
            <a:r>
              <a:rPr lang="en-US" altLang="zh-CN" sz="2400" dirty="0" err="1">
                <a:solidFill>
                  <a:srgbClr val="C00000"/>
                </a:solidFill>
                <a:sym typeface="+mn-ea"/>
              </a:rPr>
              <a:t>远程主机名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altLang="zh-CN" sz="2400" dirty="0" err="1">
                <a:solidFill>
                  <a:srgbClr val="C00000"/>
                </a:solidFill>
                <a:sym typeface="+mn-ea"/>
              </a:rPr>
              <a:t>远程分支名:本地分支名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 -f</a:t>
            </a:r>
          </a:p>
          <a:p>
            <a:pPr lvl="1"/>
            <a:r>
              <a:rPr lang="zh-CN" altLang="en-US" sz="2400" dirty="0">
                <a:sym typeface="+mn-ea"/>
              </a:rPr>
              <a:t>如果远程分支和本地分支对同一内容做了修改，这将导致将远程分支修改合并到本地分支时会发生冲突</a:t>
            </a:r>
            <a:endParaRPr lang="en-US" altLang="zh-CN" sz="2400" dirty="0">
              <a:sym typeface="+mn-ea"/>
            </a:endParaRPr>
          </a:p>
          <a:p>
            <a:pPr lvl="1"/>
            <a:r>
              <a:rPr lang="zh-CN" altLang="en-US" sz="2400" dirty="0">
                <a:sym typeface="+mn-ea"/>
              </a:rPr>
              <a:t>可以选择直接强制拉取，使用远程分支的修改，覆盖本地分支的修改。强制拉取需要用到-f参数</a:t>
            </a:r>
          </a:p>
          <a:p>
            <a:pPr marL="457200" lvl="1" indent="0">
              <a:buNone/>
            </a:pPr>
            <a:r>
              <a:rPr lang="en-US" altLang="zh-CN" sz="2400" dirty="0">
                <a:sym typeface="+mn-ea"/>
              </a:rPr>
              <a:t>	</a:t>
            </a:r>
            <a:endParaRPr sz="2400" dirty="0">
              <a:sym typeface="+mn-ea"/>
            </a:endParaRPr>
          </a:p>
          <a:p>
            <a:pPr marL="457200" lvl="1" indent="0">
              <a:buNone/>
            </a:pPr>
            <a:endParaRPr lang="zh-CN" altLang="en-US" sz="2400" dirty="0"/>
          </a:p>
          <a:p>
            <a:pPr marL="457200" lvl="1" indent="0">
              <a:buNone/>
            </a:pPr>
            <a:r>
              <a:rPr lang="en-US" altLang="zh-CN" sz="2400" dirty="0"/>
              <a:t>	</a:t>
            </a:r>
          </a:p>
          <a:p>
            <a:pPr marL="457200" lvl="1" indent="0">
              <a:buNone/>
            </a:pPr>
            <a:endParaRPr lang="en-US" altLang="zh-CN" sz="2400" dirty="0"/>
          </a:p>
        </p:txBody>
      </p:sp>
      <p:pic>
        <p:nvPicPr>
          <p:cNvPr id="10" name="图片 9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8642" y="4273584"/>
            <a:ext cx="8582660" cy="248729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F7E0570-663B-9336-8083-A1A867B7C82C}"/>
              </a:ext>
            </a:extLst>
          </p:cNvPr>
          <p:cNvSpPr/>
          <p:nvPr/>
        </p:nvSpPr>
        <p:spPr>
          <a:xfrm>
            <a:off x="4691050" y="4221088"/>
            <a:ext cx="1404156" cy="28803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4484D3-CACF-9750-BB9F-DE8BF1922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关键操作的总结</a:t>
            </a:r>
          </a:p>
        </p:txBody>
      </p:sp>
      <p:sp>
        <p:nvSpPr>
          <p:cNvPr id="4" name="圆柱形 5">
            <a:extLst>
              <a:ext uri="{FF2B5EF4-FFF2-40B4-BE49-F238E27FC236}">
                <a16:creationId xmlns:a16="http://schemas.microsoft.com/office/drawing/2014/main" id="{5A4F8740-FCAA-CAF2-2C82-D4349F1D0BC5}"/>
              </a:ext>
            </a:extLst>
          </p:cNvPr>
          <p:cNvSpPr/>
          <p:nvPr/>
        </p:nvSpPr>
        <p:spPr>
          <a:xfrm>
            <a:off x="3429000" y="1066800"/>
            <a:ext cx="6553200" cy="1905000"/>
          </a:xfrm>
          <a:prstGeom prst="can">
            <a:avLst>
              <a:gd name="adj" fmla="val 1743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柱形 6">
            <a:extLst>
              <a:ext uri="{FF2B5EF4-FFF2-40B4-BE49-F238E27FC236}">
                <a16:creationId xmlns:a16="http://schemas.microsoft.com/office/drawing/2014/main" id="{53E8E92B-FDF9-E1F6-21DC-ECA990CCC419}"/>
              </a:ext>
            </a:extLst>
          </p:cNvPr>
          <p:cNvSpPr/>
          <p:nvPr/>
        </p:nvSpPr>
        <p:spPr>
          <a:xfrm>
            <a:off x="3505200" y="4572000"/>
            <a:ext cx="6553200" cy="1905000"/>
          </a:xfrm>
          <a:prstGeom prst="can">
            <a:avLst>
              <a:gd name="adj" fmla="val 1666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FD78F5-07E5-92D1-1DD2-8C4061016389}"/>
              </a:ext>
            </a:extLst>
          </p:cNvPr>
          <p:cNvSpPr txBox="1"/>
          <p:nvPr/>
        </p:nvSpPr>
        <p:spPr>
          <a:xfrm>
            <a:off x="1276350" y="5257800"/>
            <a:ext cx="2152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本地仓库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DAC65F-9326-8515-48D3-837F0AA60805}"/>
              </a:ext>
            </a:extLst>
          </p:cNvPr>
          <p:cNvSpPr txBox="1"/>
          <p:nvPr/>
        </p:nvSpPr>
        <p:spPr>
          <a:xfrm>
            <a:off x="1219200" y="1696720"/>
            <a:ext cx="2152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远程仓库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CBD68A5A-0E04-C5EE-387C-C8670418B04E}"/>
              </a:ext>
            </a:extLst>
          </p:cNvPr>
          <p:cNvCxnSpPr/>
          <p:nvPr/>
        </p:nvCxnSpPr>
        <p:spPr>
          <a:xfrm flipV="1">
            <a:off x="6231255" y="3233420"/>
            <a:ext cx="0" cy="107505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B2EAB4AD-C4F8-8771-CEDA-657AD38B9E44}"/>
              </a:ext>
            </a:extLst>
          </p:cNvPr>
          <p:cNvCxnSpPr/>
          <p:nvPr/>
        </p:nvCxnSpPr>
        <p:spPr>
          <a:xfrm>
            <a:off x="6934200" y="3276600"/>
            <a:ext cx="0" cy="107505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9926E8AF-E746-D0A1-6D81-2113D1706336}"/>
              </a:ext>
            </a:extLst>
          </p:cNvPr>
          <p:cNvSpPr txBox="1"/>
          <p:nvPr/>
        </p:nvSpPr>
        <p:spPr>
          <a:xfrm>
            <a:off x="5181600" y="3569816"/>
            <a:ext cx="81945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latin typeface="+mj-lt"/>
                <a:ea typeface="微软雅黑" panose="020B0503020204020204" pitchFamily="34" charset="-122"/>
                <a:sym typeface="+mn-ea"/>
              </a:rPr>
              <a:t>push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762B607-7C50-95F5-0418-F7E6D48D6DB8}"/>
              </a:ext>
            </a:extLst>
          </p:cNvPr>
          <p:cNvSpPr txBox="1"/>
          <p:nvPr/>
        </p:nvSpPr>
        <p:spPr>
          <a:xfrm>
            <a:off x="7086600" y="3569816"/>
            <a:ext cx="697627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latin typeface="+mj-lt"/>
                <a:ea typeface="微软雅黑" panose="020B0503020204020204" pitchFamily="34" charset="-122"/>
                <a:sym typeface="+mn-ea"/>
              </a:rPr>
              <a:t>pull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2BF4C3D-76A9-DB79-D19D-2198FB8BC744}"/>
              </a:ext>
            </a:extLst>
          </p:cNvPr>
          <p:cNvCxnSpPr/>
          <p:nvPr/>
        </p:nvCxnSpPr>
        <p:spPr>
          <a:xfrm>
            <a:off x="4263708" y="1833563"/>
            <a:ext cx="4815205" cy="0"/>
          </a:xfrm>
          <a:prstGeom prst="straightConnector1">
            <a:avLst/>
          </a:prstGeom>
          <a:ln w="3810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900ACC31-103A-FA3A-1E4F-60B2D0BBA172}"/>
              </a:ext>
            </a:extLst>
          </p:cNvPr>
          <p:cNvCxnSpPr/>
          <p:nvPr/>
        </p:nvCxnSpPr>
        <p:spPr>
          <a:xfrm>
            <a:off x="4263708" y="2495233"/>
            <a:ext cx="4815205" cy="0"/>
          </a:xfrm>
          <a:prstGeom prst="straightConnector1">
            <a:avLst/>
          </a:prstGeom>
          <a:ln w="3810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0A518E4D-B616-E09A-84E7-D6BEC5BEAD9A}"/>
              </a:ext>
            </a:extLst>
          </p:cNvPr>
          <p:cNvCxnSpPr/>
          <p:nvPr/>
        </p:nvCxnSpPr>
        <p:spPr>
          <a:xfrm>
            <a:off x="4238308" y="5313363"/>
            <a:ext cx="4815205" cy="0"/>
          </a:xfrm>
          <a:prstGeom prst="straightConnector1">
            <a:avLst/>
          </a:prstGeom>
          <a:ln w="3810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94D4F7A-606B-82B1-93D6-4E66AF5C2547}"/>
              </a:ext>
            </a:extLst>
          </p:cNvPr>
          <p:cNvCxnSpPr/>
          <p:nvPr/>
        </p:nvCxnSpPr>
        <p:spPr>
          <a:xfrm>
            <a:off x="4238308" y="5975033"/>
            <a:ext cx="4815205" cy="0"/>
          </a:xfrm>
          <a:prstGeom prst="straightConnector1">
            <a:avLst/>
          </a:prstGeom>
          <a:ln w="3810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>
            <a:extLst>
              <a:ext uri="{FF2B5EF4-FFF2-40B4-BE49-F238E27FC236}">
                <a16:creationId xmlns:a16="http://schemas.microsoft.com/office/drawing/2014/main" id="{A7B1094A-2EBB-8F22-F1FC-E74AE3090557}"/>
              </a:ext>
            </a:extLst>
          </p:cNvPr>
          <p:cNvSpPr/>
          <p:nvPr/>
        </p:nvSpPr>
        <p:spPr>
          <a:xfrm>
            <a:off x="4876800" y="5921375"/>
            <a:ext cx="155575" cy="1555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6EB17CA-E58E-B8CC-0A07-71A0ABB10CD7}"/>
              </a:ext>
            </a:extLst>
          </p:cNvPr>
          <p:cNvSpPr txBox="1"/>
          <p:nvPr/>
        </p:nvSpPr>
        <p:spPr>
          <a:xfrm>
            <a:off x="4267200" y="5975350"/>
            <a:ext cx="1175322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latin typeface="+mj-lt"/>
                <a:ea typeface="微软雅黑" panose="020B0503020204020204" pitchFamily="34" charset="-122"/>
                <a:sym typeface="+mn-ea"/>
              </a:rPr>
              <a:t>commit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84BE7AB1-F70D-BCA8-F55C-7A498988C46F}"/>
              </a:ext>
            </a:extLst>
          </p:cNvPr>
          <p:cNvSpPr/>
          <p:nvPr/>
        </p:nvSpPr>
        <p:spPr>
          <a:xfrm>
            <a:off x="8051800" y="5895975"/>
            <a:ext cx="155575" cy="1555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9C447A-B5A1-299E-8116-CEBC05E1EEB4}"/>
              </a:ext>
            </a:extLst>
          </p:cNvPr>
          <p:cNvSpPr txBox="1"/>
          <p:nvPr/>
        </p:nvSpPr>
        <p:spPr>
          <a:xfrm>
            <a:off x="7442200" y="5949950"/>
            <a:ext cx="1175322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latin typeface="+mj-lt"/>
                <a:ea typeface="微软雅黑" panose="020B0503020204020204" pitchFamily="34" charset="-122"/>
                <a:sym typeface="+mn-ea"/>
              </a:rPr>
              <a:t>commit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E84338C3-92DE-FFC9-8935-5614A9D9B1D3}"/>
              </a:ext>
            </a:extLst>
          </p:cNvPr>
          <p:cNvCxnSpPr/>
          <p:nvPr/>
        </p:nvCxnSpPr>
        <p:spPr>
          <a:xfrm flipV="1">
            <a:off x="6586855" y="5315585"/>
            <a:ext cx="0" cy="64389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18FEBFD-F8A4-9898-6A10-7A8C993FF61A}"/>
              </a:ext>
            </a:extLst>
          </p:cNvPr>
          <p:cNvSpPr txBox="1"/>
          <p:nvPr/>
        </p:nvSpPr>
        <p:spPr>
          <a:xfrm>
            <a:off x="6680200" y="5373216"/>
            <a:ext cx="1023037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latin typeface="+mj-lt"/>
                <a:ea typeface="微软雅黑" panose="020B0503020204020204" pitchFamily="34" charset="-122"/>
                <a:sym typeface="+mn-ea"/>
              </a:rPr>
              <a:t>switch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46EE3FFC-64E9-04DE-3846-8A4A5642A774}"/>
              </a:ext>
            </a:extLst>
          </p:cNvPr>
          <p:cNvCxnSpPr/>
          <p:nvPr/>
        </p:nvCxnSpPr>
        <p:spPr>
          <a:xfrm flipV="1">
            <a:off x="6485255" y="1861185"/>
            <a:ext cx="0" cy="64389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8A822B7C-8236-C9A2-6BB7-744901E85968}"/>
              </a:ext>
            </a:extLst>
          </p:cNvPr>
          <p:cNvSpPr txBox="1"/>
          <p:nvPr/>
        </p:nvSpPr>
        <p:spPr>
          <a:xfrm>
            <a:off x="6578600" y="1918816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+mj-lt"/>
                <a:ea typeface="微软雅黑" panose="020B0503020204020204" pitchFamily="34" charset="-122"/>
                <a:sym typeface="+mn-ea"/>
              </a:rPr>
              <a:t>合并请求</a:t>
            </a:r>
          </a:p>
        </p:txBody>
      </p:sp>
    </p:spTree>
    <p:extLst>
      <p:ext uri="{BB962C8B-B14F-4D97-AF65-F5344CB8AC3E}">
        <p14:creationId xmlns:p14="http://schemas.microsoft.com/office/powerpoint/2010/main" val="406482136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2492FA-F4BC-CC63-1002-3DACD7CCE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noProof="0" dirty="0" err="1"/>
              <a:t>TortoiseGit</a:t>
            </a:r>
            <a:r>
              <a:rPr lang="zh-CN" altLang="en-US" dirty="0"/>
              <a:t>软件工具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EB44860-7443-A7E5-7690-1177C98B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noProof="0" dirty="0"/>
              <a:t>一种开源的</a:t>
            </a:r>
            <a:r>
              <a:rPr lang="en-US" altLang="zh-CN" noProof="0" dirty="0"/>
              <a:t>Git</a:t>
            </a:r>
            <a:r>
              <a:rPr lang="zh-CN" altLang="en-US" noProof="0" dirty="0"/>
              <a:t>版本控制系统客户端软件</a:t>
            </a:r>
            <a:endParaRPr lang="en-US" altLang="zh-CN" noProof="0" dirty="0"/>
          </a:p>
          <a:p>
            <a:pPr lvl="1"/>
            <a:r>
              <a:rPr lang="zh-CN" altLang="en-US" noProof="0" dirty="0"/>
              <a:t>它</a:t>
            </a:r>
            <a:r>
              <a:rPr lang="zh-CN" altLang="en-US" dirty="0"/>
              <a:t>采用</a:t>
            </a:r>
            <a:r>
              <a:rPr lang="en-US" altLang="zh-CN" noProof="0" dirty="0"/>
              <a:t>Windows</a:t>
            </a:r>
            <a:r>
              <a:rPr lang="zh-CN" altLang="en-US" noProof="0" dirty="0"/>
              <a:t>图形化界面，使得使用</a:t>
            </a:r>
            <a:r>
              <a:rPr lang="en-US" altLang="zh-CN" noProof="0" dirty="0"/>
              <a:t>Git</a:t>
            </a:r>
            <a:r>
              <a:rPr lang="zh-CN" altLang="en-US" noProof="0" dirty="0"/>
              <a:t>变得更加简便和易于操作</a:t>
            </a:r>
          </a:p>
          <a:p>
            <a:r>
              <a:rPr lang="zh-CN" altLang="en-US" dirty="0"/>
              <a:t>安装访问</a:t>
            </a:r>
            <a:r>
              <a:rPr lang="en-US" altLang="zh-CN" noProof="0" dirty="0" err="1"/>
              <a:t>TortoiseGit</a:t>
            </a:r>
            <a:r>
              <a:rPr lang="zh-CN" altLang="en-US" noProof="0" dirty="0"/>
              <a:t>官网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032FF67-D902-8A33-7D72-CAFF7883D40C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58602" y="3392996"/>
            <a:ext cx="4644516" cy="301746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58020963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3FC6BB-A4B1-1185-C12E-1A62A9196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供阅读的相关技术博客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2CF356-3B8B-B9F3-E84D-46698507D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git入门</a:t>
            </a:r>
          </a:p>
          <a:p>
            <a:pPr lvl="1"/>
            <a:r>
              <a:rPr lang="en-US" altLang="zh-CN" dirty="0">
                <a:sym typeface="+mn-ea"/>
              </a:rPr>
              <a:t>learnerhub.net/#/spaces/146/resources-docs/6423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E1DCBFA7-B07B-CB98-D500-4A94A8B4411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b="40375"/>
          <a:stretch>
            <a:fillRect/>
          </a:stretch>
        </p:blipFill>
        <p:spPr>
          <a:xfrm>
            <a:off x="838622" y="2600908"/>
            <a:ext cx="7112000" cy="34163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685555599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A39D40-F405-482F-E7FC-36490D251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spc="-5" dirty="0">
                <a:solidFill>
                  <a:srgbClr val="FFFFFF"/>
                </a:solidFill>
                <a:ea typeface="微软雅黑" panose="020B0503020204020204" charset="-122"/>
              </a:rPr>
              <a:t>实操视频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C2C375-308A-8B74-A89E-B4E92B560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知士荟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-&gt;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学习空间：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软件工程课程教改及培训</a:t>
            </a:r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教师</a:t>
            </a:r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endParaRPr lang="zh-CN" altLang="zh-CN" sz="32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/>
            <a:r>
              <a:rPr lang="en-US" altLang="zh-CN" dirty="0"/>
              <a:t>www.learnerhub.net/#/spaces/402/resources/21291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EB877B3-5640-F207-539C-2D8CDAF65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02" y="2321316"/>
            <a:ext cx="8153400" cy="4235672"/>
          </a:xfrm>
          <a:prstGeom prst="rect">
            <a:avLst/>
          </a:prstGeom>
          <a:ln>
            <a:solidFill>
              <a:schemeClr val="dk1"/>
            </a:solidFill>
          </a:ln>
        </p:spPr>
      </p:pic>
    </p:spTree>
    <p:extLst>
      <p:ext uri="{BB962C8B-B14F-4D97-AF65-F5344CB8AC3E}">
        <p14:creationId xmlns:p14="http://schemas.microsoft.com/office/powerpoint/2010/main" val="719539182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E3FAE-FA94-A8EE-919E-412D47FD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拓展阅读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B6D867-162B-79EA-2C08-55152AAC3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125538"/>
            <a:ext cx="11280092" cy="5040312"/>
          </a:xfrm>
        </p:spPr>
        <p:txBody>
          <a:bodyPr/>
          <a:lstStyle/>
          <a:p>
            <a:r>
              <a:rPr lang="zh-CN" altLang="zh-CN" dirty="0"/>
              <a:t>【</a:t>
            </a:r>
            <a:r>
              <a:rPr lang="zh-CN" altLang="en-US" dirty="0"/>
              <a:t>技术博客</a:t>
            </a:r>
            <a:r>
              <a:rPr lang="zh-CN" altLang="zh-CN" dirty="0"/>
              <a:t>干货】一篇文章让你入门git</a:t>
            </a:r>
          </a:p>
          <a:p>
            <a:pPr marL="400050" lvl="1" indent="0">
              <a:buNone/>
            </a:pPr>
            <a:r>
              <a:rPr lang="en-US" altLang="zh-CN" dirty="0">
                <a:sym typeface="+mn-ea"/>
                <a:hlinkClick r:id="rId2"/>
              </a:rPr>
              <a:t>https://learnerhub.net/#/spaces/146/resources-docs/6423</a:t>
            </a:r>
            <a:endParaRPr lang="en-US" altLang="zh-CN" dirty="0"/>
          </a:p>
          <a:p>
            <a:r>
              <a:rPr lang="zh-CN" altLang="en-US" dirty="0"/>
              <a:t>书籍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034DEF5-90E7-6BFE-FC59-EBDCEDBA8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333" y="3004053"/>
            <a:ext cx="2664296" cy="347735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E25A0D7-323F-822A-641F-21F914EA3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58" y="2914966"/>
            <a:ext cx="2808312" cy="35505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FEC5417-1201-A785-2132-D38131215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318" y="2874837"/>
            <a:ext cx="2688588" cy="360657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C893622-A25F-4280-C9BB-938EE5A1BA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958" y="2988324"/>
            <a:ext cx="3035897" cy="357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7357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C363B9-FDBE-A94E-5E11-09B817A72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课后作业和课程</a:t>
            </a:r>
            <a:r>
              <a:rPr lang="zh-CN" altLang="en-US" dirty="0"/>
              <a:t>实训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5792AC-3B86-DC47-01C3-B17F900F4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访问</a:t>
            </a:r>
            <a:r>
              <a:rPr lang="en-US" altLang="zh-CN" dirty="0">
                <a:hlinkClick r:id="rId2"/>
              </a:rPr>
              <a:t>www.educoder.net/paths/1944</a:t>
            </a:r>
            <a:endParaRPr lang="en-US" altLang="zh-CN" dirty="0"/>
          </a:p>
          <a:p>
            <a:r>
              <a:rPr lang="zh-CN" altLang="en-US" dirty="0"/>
              <a:t>完成第一章“</a:t>
            </a:r>
            <a:r>
              <a:rPr lang="zh-CN" altLang="en-US" dirty="0">
                <a:solidFill>
                  <a:srgbClr val="C00000"/>
                </a:solidFill>
              </a:rPr>
              <a:t>软件工程概述</a:t>
            </a:r>
            <a:r>
              <a:rPr lang="zh-CN" altLang="en-US" dirty="0"/>
              <a:t>”的实训闯关任务</a:t>
            </a:r>
          </a:p>
        </p:txBody>
      </p:sp>
    </p:spTree>
    <p:extLst>
      <p:ext uri="{BB962C8B-B14F-4D97-AF65-F5344CB8AC3E}">
        <p14:creationId xmlns:p14="http://schemas.microsoft.com/office/powerpoint/2010/main" val="3732969370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小结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是一个</a:t>
            </a:r>
            <a:r>
              <a:rPr lang="zh-CN" altLang="en-US" dirty="0">
                <a:solidFill>
                  <a:srgbClr val="C00000"/>
                </a:solidFill>
              </a:rPr>
              <a:t>分布式版本控制软件工具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提供了仓库、分支、</a:t>
            </a:r>
            <a:r>
              <a:rPr lang="en-US" altLang="zh-CN" dirty="0"/>
              <a:t>Pull/Push</a:t>
            </a:r>
            <a:r>
              <a:rPr lang="zh-CN" altLang="en-US" dirty="0"/>
              <a:t>等基本功能和服务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 err="1">
                <a:solidFill>
                  <a:srgbClr val="C00000"/>
                </a:solidFill>
              </a:rPr>
              <a:t>Github</a:t>
            </a:r>
            <a:r>
              <a:rPr lang="zh-CN" altLang="en-US" dirty="0">
                <a:solidFill>
                  <a:srgbClr val="C00000"/>
                </a:solidFill>
              </a:rPr>
              <a:t>、头歌</a:t>
            </a:r>
            <a:r>
              <a:rPr lang="zh-CN" altLang="en-US" dirty="0"/>
              <a:t>等提供了</a:t>
            </a:r>
            <a:r>
              <a:rPr lang="en-US" altLang="zh-CN" dirty="0"/>
              <a:t>Git</a:t>
            </a:r>
            <a:r>
              <a:rPr lang="zh-CN" altLang="en-US" dirty="0"/>
              <a:t>的功能和服务</a:t>
            </a:r>
            <a:endParaRPr lang="en-US" altLang="zh-CN" dirty="0"/>
          </a:p>
          <a:p>
            <a:pPr lvl="1"/>
            <a:r>
              <a:rPr lang="zh-CN" altLang="en-US" dirty="0"/>
              <a:t>软件项目的分布式版本管理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noProof="0" dirty="0" err="1"/>
              <a:t>TortoiseGit</a:t>
            </a:r>
            <a:r>
              <a:rPr lang="zh-CN" altLang="en-US" noProof="0" dirty="0"/>
              <a:t>是一个支持</a:t>
            </a:r>
            <a:r>
              <a:rPr lang="en-US" altLang="zh-CN" noProof="0" dirty="0"/>
              <a:t>Git</a:t>
            </a:r>
            <a:r>
              <a:rPr lang="zh-CN" altLang="en-US" noProof="0" dirty="0"/>
              <a:t>的</a:t>
            </a:r>
            <a:r>
              <a:rPr lang="zh-CN" altLang="en-US" noProof="0" dirty="0">
                <a:solidFill>
                  <a:srgbClr val="C00000"/>
                </a:solidFill>
              </a:rPr>
              <a:t>可视化</a:t>
            </a:r>
            <a:r>
              <a:rPr lang="zh-CN" altLang="en-US" dirty="0">
                <a:solidFill>
                  <a:srgbClr val="C00000"/>
                </a:solidFill>
              </a:rPr>
              <a:t>软件工具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为开发者提供友好的界面操作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2117581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问题和讨论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4AA0B9-0A04-46BB-84ED-AC2F8AE0C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98554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17,&quot;width&quot;:13516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380,&quot;width&quot;:11200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406</TotalTime>
  <Words>1615</Words>
  <Application>Microsoft Office PowerPoint</Application>
  <PresentationFormat>自定义</PresentationFormat>
  <Paragraphs>265</Paragraphs>
  <Slides>31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微软雅黑</vt:lpstr>
      <vt:lpstr>幼圆</vt:lpstr>
      <vt:lpstr>Arial</vt:lpstr>
      <vt:lpstr>Times New Roman</vt:lpstr>
      <vt:lpstr>Verdana</vt:lpstr>
      <vt:lpstr>Wingdings</vt:lpstr>
      <vt:lpstr>自定义设计方案</vt:lpstr>
      <vt:lpstr>PowerPoint 演示文稿</vt:lpstr>
      <vt:lpstr>内容</vt:lpstr>
      <vt:lpstr>问题提出</vt:lpstr>
      <vt:lpstr>版本控制的重要性</vt:lpstr>
      <vt:lpstr>版本控制概念</vt:lpstr>
      <vt:lpstr>集中式版本控制</vt:lpstr>
      <vt:lpstr>分布式版本管理</vt:lpstr>
      <vt:lpstr>版本控制的发展</vt:lpstr>
      <vt:lpstr>何为Git？</vt:lpstr>
      <vt:lpstr>Git采用分部式管理模式</vt:lpstr>
      <vt:lpstr>Git的基本功能</vt:lpstr>
      <vt:lpstr>Git的仓库构成</vt:lpstr>
      <vt:lpstr>Git版本管理的基本概念</vt:lpstr>
      <vt:lpstr>Git各项操作</vt:lpstr>
      <vt:lpstr>Git分支的理念和操作</vt:lpstr>
      <vt:lpstr>Git的使用</vt:lpstr>
      <vt:lpstr>1. 创建本地版本库</vt:lpstr>
      <vt:lpstr>2. 克隆远程版本库</vt:lpstr>
      <vt:lpstr>3. 在暂存区添加/撤销文件</vt:lpstr>
      <vt:lpstr>4. 提交修改到本地仓库</vt:lpstr>
      <vt:lpstr>5. 添加远程版本库</vt:lpstr>
      <vt:lpstr>6. 推送本地内容到远程仓库 </vt:lpstr>
      <vt:lpstr>7. 拉取远程分支到本地</vt:lpstr>
      <vt:lpstr>Git关键操作的总结</vt:lpstr>
      <vt:lpstr>TortoiseGit软件工具</vt:lpstr>
      <vt:lpstr>供阅读的相关技术博客</vt:lpstr>
      <vt:lpstr>实操视频</vt:lpstr>
      <vt:lpstr>拓展阅读</vt:lpstr>
      <vt:lpstr>课后作业和课程实训</vt:lpstr>
      <vt:lpstr>小结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新军 毛</cp:lastModifiedBy>
  <cp:revision>2596</cp:revision>
  <dcterms:created xsi:type="dcterms:W3CDTF">2022-02-21T09:03:30Z</dcterms:created>
  <dcterms:modified xsi:type="dcterms:W3CDTF">2023-11-22T03:15:56Z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2052-3.9.5.6394</vt:lpwstr>
  </property>
  <property fmtid="{D5CDD505-2E9C-101B-9397-08002B2CF9AE}" pid="3" name="ICV">
    <vt:lpwstr>B605E4BF24AC4015B4D9A70B13182C23</vt:lpwstr>
  </property>
</Properties>
</file>