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63" r:id="rId6"/>
    <p:sldId id="265" r:id="rId7"/>
    <p:sldId id="266" r:id="rId8"/>
    <p:sldId id="267" r:id="rId9"/>
    <p:sldId id="277" r:id="rId10"/>
    <p:sldId id="291" r:id="rId11"/>
    <p:sldId id="268" r:id="rId12"/>
    <p:sldId id="292" r:id="rId13"/>
    <p:sldId id="279" r:id="rId14"/>
    <p:sldId id="269" r:id="rId15"/>
    <p:sldId id="285" r:id="rId16"/>
    <p:sldId id="264" r:id="rId17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6" userDrawn="1">
          <p15:clr>
            <a:srgbClr val="A4A3A4"/>
          </p15:clr>
        </p15:guide>
        <p15:guide id="2" pos="38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3F4E"/>
    <a:srgbClr val="55C0AF"/>
    <a:srgbClr val="5DA2B1"/>
    <a:srgbClr val="3F88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58" autoAdjust="0"/>
    <p:restoredTop sz="94660"/>
  </p:normalViewPr>
  <p:slideViewPr>
    <p:cSldViewPr snapToGrid="0" showGuides="1">
      <p:cViewPr varScale="1">
        <p:scale>
          <a:sx n="57" d="100"/>
          <a:sy n="57" d="100"/>
        </p:scale>
        <p:origin x="-108" y="-1554"/>
      </p:cViewPr>
      <p:guideLst>
        <p:guide orient="horz" pos="2166"/>
        <p:guide pos="381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1" Type="http://schemas.openxmlformats.org/officeDocument/2006/relationships/tags" Target="tags/tag2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3CC73A6B-BB26-4B12-BFB8-2B873AE12267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2E5701FA-A99B-4EA7-BD9A-49A04217BC0C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9100364" y="6422314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9100364" y="6422314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86BAB08-D03A-4FEF-8092-001CB785BBAB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B8AB37BB-E8A6-440B-8775-2A002C97BC55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1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86BAB08-D03A-4FEF-8092-001CB785BBAB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B8AB37BB-E8A6-440B-8775-2A002C97BC55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Click="0" advTm="1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8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9.xml"/><Relationship Id="rId8" Type="http://schemas.openxmlformats.org/officeDocument/2006/relationships/slideLayout" Target="../slideLayouts/slideLayout18.xml"/><Relationship Id="rId7" Type="http://schemas.openxmlformats.org/officeDocument/2006/relationships/image" Target="../media/image5.png"/><Relationship Id="rId6" Type="http://schemas.openxmlformats.org/officeDocument/2006/relationships/tags" Target="../tags/tag8.xml"/><Relationship Id="rId5" Type="http://schemas.openxmlformats.org/officeDocument/2006/relationships/image" Target="../media/image4.png"/><Relationship Id="rId4" Type="http://schemas.openxmlformats.org/officeDocument/2006/relationships/tags" Target="../tags/tag7.xml"/><Relationship Id="rId3" Type="http://schemas.openxmlformats.org/officeDocument/2006/relationships/image" Target="../media/image3.png"/><Relationship Id="rId2" Type="http://schemas.openxmlformats.org/officeDocument/2006/relationships/tags" Target="../tags/tag6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7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4" Type="http://schemas.openxmlformats.org/officeDocument/2006/relationships/notesSlide" Target="../notesSlides/notesSlide12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20.xml"/><Relationship Id="rId11" Type="http://schemas.openxmlformats.org/officeDocument/2006/relationships/tags" Target="../tags/tag19.xml"/><Relationship Id="rId10" Type="http://schemas.openxmlformats.org/officeDocument/2006/relationships/tags" Target="../tags/tag18.xml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6293756" y="3303334"/>
            <a:ext cx="6000750" cy="3955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400" spc="600" dirty="0">
              <a:solidFill>
                <a:srgbClr val="113F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303010" y="3625850"/>
            <a:ext cx="5777230" cy="502285"/>
          </a:xfrm>
          <a:prstGeom prst="rect">
            <a:avLst/>
          </a:prstGeom>
        </p:spPr>
        <p:txBody>
          <a:bodyPr wrap="square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200000"/>
              </a:lnSpc>
            </a:pPr>
            <a:r>
              <a:rPr lang="en-US" altLang="zh-CN" sz="1000" spc="300" dirty="0">
                <a:solidFill>
                  <a:srgbClr val="113F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Genetic Algorithm for Solving Multivariate Equations</a:t>
            </a:r>
            <a:endParaRPr lang="en-US" altLang="zh-CN" sz="1000" spc="300" dirty="0">
              <a:solidFill>
                <a:srgbClr val="113F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6393501" y="4385930"/>
            <a:ext cx="1410649" cy="299436"/>
          </a:xfrm>
          <a:prstGeom prst="roundRect">
            <a:avLst>
              <a:gd name="adj" fmla="val 0"/>
            </a:avLst>
          </a:prstGeom>
          <a:solidFill>
            <a:srgbClr val="55C0AF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王闻浩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陈顶立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393783" y="2660604"/>
            <a:ext cx="5212080" cy="7683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400" b="1" dirty="0" smtClean="0">
                <a:solidFill>
                  <a:srgbClr val="113F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遗传算法解多元方程</a:t>
            </a:r>
            <a:endParaRPr lang="zh-CN" altLang="en-US" sz="4400" b="1" dirty="0" smtClean="0">
              <a:solidFill>
                <a:srgbClr val="113F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圆角矩形 17"/>
          <p:cNvSpPr/>
          <p:nvPr/>
        </p:nvSpPr>
        <p:spPr>
          <a:xfrm>
            <a:off x="7934170" y="4383389"/>
            <a:ext cx="1410649" cy="299436"/>
          </a:xfrm>
          <a:prstGeom prst="roundRect">
            <a:avLst>
              <a:gd name="adj" fmla="val 0"/>
            </a:avLst>
          </a:prstGeom>
          <a:solidFill>
            <a:srgbClr val="113F4E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2024.6.18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animBg="1"/>
      <p:bldP spid="19" grpId="0"/>
      <p:bldP spid="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3423889" y="915379"/>
            <a:ext cx="14020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800" b="1" dirty="0">
                <a:solidFill>
                  <a:srgbClr val="113F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4800" b="1" dirty="0">
              <a:solidFill>
                <a:srgbClr val="113F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86848" y="1922750"/>
            <a:ext cx="11145304" cy="30670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时尚中黑简体" panose="0101010401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5467" y="958009"/>
            <a:ext cx="3055324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b="1" dirty="0">
                <a:solidFill>
                  <a:srgbClr val="55C0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en-US" altLang="zh-CN" sz="4000" b="1" dirty="0">
              <a:solidFill>
                <a:srgbClr val="55C0A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81565" y="1734273"/>
            <a:ext cx="709987" cy="0"/>
          </a:xfrm>
          <a:prstGeom prst="line">
            <a:avLst/>
          </a:prstGeom>
          <a:ln w="28575" cap="rnd">
            <a:solidFill>
              <a:srgbClr val="55C0A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903067" y="3271402"/>
            <a:ext cx="2979806" cy="645160"/>
            <a:chOff x="956666" y="3447854"/>
            <a:chExt cx="2979806" cy="645160"/>
          </a:xfrm>
        </p:grpSpPr>
        <p:sp>
          <p:nvSpPr>
            <p:cNvPr id="25" name="TextBox 38"/>
            <p:cNvSpPr txBox="1"/>
            <p:nvPr/>
          </p:nvSpPr>
          <p:spPr>
            <a:xfrm>
              <a:off x="2026392" y="3447854"/>
              <a:ext cx="1910080" cy="645160"/>
            </a:xfrm>
            <a:prstGeom prst="rect">
              <a:avLst/>
            </a:prstGeom>
            <a:noFill/>
          </p:spPr>
          <p:txBody>
            <a:bodyPr wrap="none" rtlCol="0" anchor="t" anchorCtr="1">
              <a:spAutoFit/>
            </a:bodyPr>
            <a:lstStyle/>
            <a:p>
              <a:pPr algn="ctr"/>
              <a:r>
                <a:rPr lang="zh-CN" altLang="en-US" sz="2800" b="1" spc="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Poppins SemiBold" charset="0"/>
                </a:rPr>
                <a:t>算法概述</a:t>
              </a:r>
              <a:endParaRPr lang="en-US" altLang="zh-CN" sz="2800" b="1" spc="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oppins SemiBold" charset="0"/>
              </a:endParaRPr>
            </a:p>
            <a:p>
              <a:pPr algn="ctr"/>
              <a:endParaRPr lang="zh-CN" altLang="en-US" sz="800" b="1" cap="all" spc="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956666" y="3498086"/>
              <a:ext cx="448664" cy="448662"/>
            </a:xfrm>
            <a:prstGeom prst="rect">
              <a:avLst/>
            </a:prstGeom>
            <a:solidFill>
              <a:srgbClr val="113F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176679" y="3689818"/>
              <a:ext cx="380404" cy="380404"/>
            </a:xfrm>
            <a:prstGeom prst="rect">
              <a:avLst/>
            </a:prstGeom>
            <a:solidFill>
              <a:srgbClr val="55C0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772247" y="3271402"/>
            <a:ext cx="4693037" cy="622368"/>
            <a:chOff x="956666" y="3447854"/>
            <a:chExt cx="4693037" cy="622368"/>
          </a:xfrm>
        </p:grpSpPr>
        <p:sp>
          <p:nvSpPr>
            <p:cNvPr id="35" name="TextBox 38"/>
            <p:cNvSpPr txBox="1"/>
            <p:nvPr/>
          </p:nvSpPr>
          <p:spPr>
            <a:xfrm>
              <a:off x="1580623" y="3447854"/>
              <a:ext cx="4069080" cy="521970"/>
            </a:xfrm>
            <a:prstGeom prst="rect">
              <a:avLst/>
            </a:prstGeom>
            <a:noFill/>
          </p:spPr>
          <p:txBody>
            <a:bodyPr wrap="square" rtlCol="0" anchor="t" anchorCtr="1">
              <a:spAutoFit/>
            </a:bodyPr>
            <a:lstStyle/>
            <a:p>
              <a:pPr algn="ctr"/>
              <a:r>
                <a:rPr lang="zh-CN" altLang="en-US" sz="2800" b="1" spc="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Poppins SemiBold" charset="0"/>
                </a:rPr>
                <a:t>代码设计思路</a:t>
              </a:r>
              <a:r>
                <a:rPr lang="zh-CN" altLang="en-US" sz="2800" b="1" spc="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Poppins SemiBold" charset="0"/>
                </a:rPr>
                <a:t>与分工</a:t>
              </a:r>
              <a:endParaRPr lang="zh-CN" altLang="en-US" sz="2800" b="1" spc="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oppins SemiBold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956666" y="3498086"/>
              <a:ext cx="448664" cy="448662"/>
            </a:xfrm>
            <a:prstGeom prst="rect">
              <a:avLst/>
            </a:prstGeom>
            <a:solidFill>
              <a:srgbClr val="113F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176679" y="3689818"/>
              <a:ext cx="380404" cy="380404"/>
            </a:xfrm>
            <a:prstGeom prst="rect">
              <a:avLst/>
            </a:prstGeom>
            <a:solidFill>
              <a:srgbClr val="55C0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903067" y="4522352"/>
            <a:ext cx="3754514" cy="645160"/>
            <a:chOff x="956666" y="3447854"/>
            <a:chExt cx="3754514" cy="645160"/>
          </a:xfrm>
        </p:grpSpPr>
        <p:sp>
          <p:nvSpPr>
            <p:cNvPr id="43" name="TextBox 38"/>
            <p:cNvSpPr txBox="1"/>
            <p:nvPr/>
          </p:nvSpPr>
          <p:spPr>
            <a:xfrm>
              <a:off x="1505700" y="3447854"/>
              <a:ext cx="3205480" cy="645160"/>
            </a:xfrm>
            <a:prstGeom prst="rect">
              <a:avLst/>
            </a:prstGeom>
            <a:noFill/>
          </p:spPr>
          <p:txBody>
            <a:bodyPr wrap="none" rtlCol="0" anchor="t" anchorCtr="1">
              <a:spAutoFit/>
            </a:bodyPr>
            <a:lstStyle/>
            <a:p>
              <a:pPr algn="ctr"/>
              <a:r>
                <a:rPr lang="zh-CN" altLang="en-US" sz="2800" b="1" spc="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Poppins SemiBold" charset="0"/>
                </a:rPr>
                <a:t>代码展示及实现</a:t>
              </a:r>
              <a:endParaRPr lang="en-US" altLang="zh-CN" sz="2800" b="1" spc="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oppins SemiBold" charset="0"/>
              </a:endParaRPr>
            </a:p>
            <a:p>
              <a:pPr algn="ctr"/>
              <a:endParaRPr lang="zh-CN" altLang="en-US" sz="800" b="1" cap="all" spc="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956666" y="3498086"/>
              <a:ext cx="448664" cy="448662"/>
            </a:xfrm>
            <a:prstGeom prst="rect">
              <a:avLst/>
            </a:prstGeom>
            <a:solidFill>
              <a:srgbClr val="113F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1176679" y="3689818"/>
              <a:ext cx="380404" cy="380404"/>
            </a:xfrm>
            <a:prstGeom prst="rect">
              <a:avLst/>
            </a:prstGeom>
            <a:solidFill>
              <a:srgbClr val="55C0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772247" y="4522352"/>
            <a:ext cx="3829436" cy="645160"/>
            <a:chOff x="956666" y="3447854"/>
            <a:chExt cx="3829436" cy="645160"/>
          </a:xfrm>
        </p:grpSpPr>
        <p:sp>
          <p:nvSpPr>
            <p:cNvPr id="47" name="TextBox 38"/>
            <p:cNvSpPr txBox="1"/>
            <p:nvPr/>
          </p:nvSpPr>
          <p:spPr>
            <a:xfrm>
              <a:off x="1580622" y="3447854"/>
              <a:ext cx="3205480" cy="645160"/>
            </a:xfrm>
            <a:prstGeom prst="rect">
              <a:avLst/>
            </a:prstGeom>
            <a:noFill/>
          </p:spPr>
          <p:txBody>
            <a:bodyPr wrap="none" rtlCol="0" anchor="t" anchorCtr="1">
              <a:spAutoFit/>
            </a:bodyPr>
            <a:lstStyle/>
            <a:p>
              <a:pPr algn="ctr"/>
              <a:r>
                <a:rPr lang="zh-CN" altLang="en-US" sz="2800" b="1" spc="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Poppins SemiBold" charset="0"/>
                </a:rPr>
                <a:t>算法缺陷与优化</a:t>
              </a:r>
              <a:endParaRPr lang="en-US" altLang="zh-CN" sz="2800" b="1" spc="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oppins SemiBold" charset="0"/>
              </a:endParaRPr>
            </a:p>
            <a:p>
              <a:pPr algn="ctr"/>
              <a:endParaRPr lang="zh-CN" altLang="en-US" sz="800" b="1" cap="all" spc="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956666" y="3498086"/>
              <a:ext cx="448664" cy="448662"/>
            </a:xfrm>
            <a:prstGeom prst="rect">
              <a:avLst/>
            </a:prstGeom>
            <a:solidFill>
              <a:srgbClr val="113F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176679" y="3689818"/>
              <a:ext cx="380404" cy="380404"/>
            </a:xfrm>
            <a:prstGeom prst="rect">
              <a:avLst/>
            </a:prstGeom>
            <a:solidFill>
              <a:srgbClr val="55C0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483545" y="1880707"/>
            <a:ext cx="5095240" cy="1202224"/>
            <a:chOff x="6081486" y="800550"/>
            <a:chExt cx="5095240" cy="1202224"/>
          </a:xfrm>
        </p:grpSpPr>
        <p:sp>
          <p:nvSpPr>
            <p:cNvPr id="11" name="文本框 10"/>
            <p:cNvSpPr txBox="1"/>
            <p:nvPr/>
          </p:nvSpPr>
          <p:spPr>
            <a:xfrm>
              <a:off x="6124666" y="800550"/>
              <a:ext cx="5052060" cy="49149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2600" spc="300" dirty="0">
                  <a:solidFill>
                    <a:srgbClr val="113F4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Algorithm</a:t>
              </a:r>
              <a:r>
                <a:rPr lang="en-US" altLang="zh-CN" sz="2600" dirty="0">
                  <a:solidFill>
                    <a:srgbClr val="55C0A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2600" dirty="0">
                  <a:solidFill>
                    <a:srgbClr val="113F4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Introduction</a:t>
              </a:r>
              <a:endParaRPr lang="en-US" altLang="zh-CN" sz="2600" dirty="0">
                <a:solidFill>
                  <a:srgbClr val="113F4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081486" y="1296019"/>
              <a:ext cx="3837214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spc="600" dirty="0">
                  <a:solidFill>
                    <a:srgbClr val="113F4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Poppins SemiBold" charset="0"/>
                  <a:sym typeface="+mn-ea"/>
                </a:rPr>
                <a:t>算法概述</a:t>
              </a:r>
              <a:endParaRPr lang="zh-CN" altLang="en-US" sz="4000" b="1" spc="600" dirty="0">
                <a:solidFill>
                  <a:srgbClr val="113F4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oppins SemiBold" charset="0"/>
                <a:sym typeface="+mn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977864" y="2081525"/>
            <a:ext cx="1126328" cy="1243276"/>
            <a:chOff x="589078" y="2173649"/>
            <a:chExt cx="1126328" cy="1243276"/>
          </a:xfrm>
        </p:grpSpPr>
        <p:grpSp>
          <p:nvGrpSpPr>
            <p:cNvPr id="23" name="组合 22"/>
            <p:cNvGrpSpPr/>
            <p:nvPr/>
          </p:nvGrpSpPr>
          <p:grpSpPr>
            <a:xfrm>
              <a:off x="589078" y="2173649"/>
              <a:ext cx="1126328" cy="1243276"/>
              <a:chOff x="1950418" y="3368985"/>
              <a:chExt cx="432211" cy="477089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1950418" y="3368985"/>
                <a:ext cx="353961" cy="353960"/>
              </a:xfrm>
              <a:prstGeom prst="rect">
                <a:avLst/>
              </a:prstGeom>
              <a:solidFill>
                <a:srgbClr val="113F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2082519" y="3545965"/>
                <a:ext cx="300110" cy="300109"/>
              </a:xfrm>
              <a:prstGeom prst="rect">
                <a:avLst/>
              </a:prstGeom>
              <a:solidFill>
                <a:srgbClr val="55C0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907668" y="2220553"/>
              <a:ext cx="611065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5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6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7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09695" y="295974"/>
            <a:ext cx="2179704" cy="622368"/>
            <a:chOff x="956666" y="3447854"/>
            <a:chExt cx="2179704" cy="622368"/>
          </a:xfrm>
        </p:grpSpPr>
        <p:sp>
          <p:nvSpPr>
            <p:cNvPr id="8" name="TextBox 38"/>
            <p:cNvSpPr txBox="1"/>
            <p:nvPr/>
          </p:nvSpPr>
          <p:spPr>
            <a:xfrm>
              <a:off x="2826490" y="3447854"/>
              <a:ext cx="309880" cy="213995"/>
            </a:xfrm>
            <a:prstGeom prst="rect">
              <a:avLst/>
            </a:prstGeom>
            <a:noFill/>
          </p:spPr>
          <p:txBody>
            <a:bodyPr wrap="none" rtlCol="0" anchor="t" anchorCtr="1">
              <a:spAutoFit/>
            </a:bodyPr>
            <a:lstStyle/>
            <a:p>
              <a:pPr algn="ctr"/>
              <a:endParaRPr lang="zh-CN" altLang="en-US" sz="800" b="1" cap="all" spc="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956666" y="3498086"/>
              <a:ext cx="448664" cy="448662"/>
            </a:xfrm>
            <a:prstGeom prst="rect">
              <a:avLst/>
            </a:prstGeom>
            <a:solidFill>
              <a:srgbClr val="113F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176679" y="3689818"/>
              <a:ext cx="380404" cy="380404"/>
            </a:xfrm>
            <a:prstGeom prst="rect">
              <a:avLst/>
            </a:prstGeom>
            <a:solidFill>
              <a:srgbClr val="55C0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225610" y="267807"/>
            <a:ext cx="5095240" cy="1017439"/>
            <a:chOff x="6081486" y="800550"/>
            <a:chExt cx="5095240" cy="1017439"/>
          </a:xfrm>
        </p:grpSpPr>
        <p:sp>
          <p:nvSpPr>
            <p:cNvPr id="3" name="文本框 2"/>
            <p:cNvSpPr txBox="1"/>
            <p:nvPr>
              <p:custDataLst>
                <p:tags r:id="rId1"/>
              </p:custDataLst>
            </p:nvPr>
          </p:nvSpPr>
          <p:spPr>
            <a:xfrm>
              <a:off x="6124666" y="800550"/>
              <a:ext cx="5052060" cy="46037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p>
              <a:r>
                <a:rPr lang="en-US" altLang="zh-CN" sz="2400" spc="300" dirty="0">
                  <a:solidFill>
                    <a:srgbClr val="113F4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Algorithm</a:t>
              </a:r>
              <a:r>
                <a:rPr lang="en-US" altLang="zh-CN" sz="2400" dirty="0">
                  <a:solidFill>
                    <a:srgbClr val="55C0A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2400" dirty="0">
                  <a:solidFill>
                    <a:srgbClr val="113F4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Introduction</a:t>
              </a:r>
              <a:endParaRPr lang="en-US" altLang="zh-CN" sz="2400" dirty="0">
                <a:solidFill>
                  <a:srgbClr val="113F4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文本框 3"/>
            <p:cNvSpPr txBox="1"/>
            <p:nvPr>
              <p:custDataLst>
                <p:tags r:id="rId2"/>
              </p:custDataLst>
            </p:nvPr>
          </p:nvSpPr>
          <p:spPr>
            <a:xfrm>
              <a:off x="6081486" y="1296019"/>
              <a:ext cx="3837214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b="1" spc="600" dirty="0">
                  <a:solidFill>
                    <a:srgbClr val="113F4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Poppins SemiBold" charset="0"/>
                  <a:sym typeface="+mn-ea"/>
                </a:rPr>
                <a:t>算法概述</a:t>
              </a:r>
              <a:endParaRPr lang="zh-CN" altLang="en-US" sz="2800" b="1" spc="600" dirty="0">
                <a:solidFill>
                  <a:srgbClr val="113F4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oppins SemiBold" charset="0"/>
                <a:sym typeface="+mn-ea"/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1056005" y="1590040"/>
            <a:ext cx="5442585" cy="3803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314960" y="1590040"/>
            <a:ext cx="6383655" cy="47078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latin typeface="华文中宋" panose="02010600040101010101" charset="-122"/>
                <a:ea typeface="华文中宋" panose="02010600040101010101" charset="-122"/>
              </a:rPr>
              <a:t>初始化</a:t>
            </a:r>
            <a:r>
              <a:rPr lang="zh-CN" altLang="en-US">
                <a:latin typeface="华文中宋" panose="02010600040101010101" charset="-122"/>
                <a:ea typeface="华文中宋" panose="02010600040101010101" charset="-122"/>
              </a:rPr>
              <a:t>：随机生成初始种群。种群由一组候选解（个体）组成，每个个体都表示问题的一个潜在解。</a:t>
            </a:r>
            <a:endParaRPr lang="zh-CN" altLang="en-US">
              <a:latin typeface="华文中宋" panose="02010600040101010101" charset="-122"/>
              <a:ea typeface="华文中宋" panose="02010600040101010101" charset="-122"/>
            </a:endParaRPr>
          </a:p>
          <a:p>
            <a:r>
              <a:rPr lang="zh-CN" altLang="en-US" sz="2000" b="1">
                <a:latin typeface="华文中宋" panose="02010600040101010101" charset="-122"/>
                <a:ea typeface="华文中宋" panose="02010600040101010101" charset="-122"/>
              </a:rPr>
              <a:t>适应度评估</a:t>
            </a:r>
            <a:r>
              <a:rPr lang="zh-CN" altLang="en-US">
                <a:latin typeface="华文中宋" panose="02010600040101010101" charset="-122"/>
                <a:ea typeface="华文中宋" panose="02010600040101010101" charset="-122"/>
              </a:rPr>
              <a:t>：计算每个个体的适应度。适应度函数衡量个体解的质量，通常与问题的目标函数相关。</a:t>
            </a:r>
            <a:endParaRPr lang="zh-CN" altLang="en-US">
              <a:latin typeface="华文中宋" panose="02010600040101010101" charset="-122"/>
              <a:ea typeface="华文中宋" panose="02010600040101010101" charset="-122"/>
            </a:endParaRPr>
          </a:p>
          <a:p>
            <a:r>
              <a:rPr lang="zh-CN" altLang="en-US">
                <a:latin typeface="华文中宋" panose="02010600040101010101" charset="-122"/>
                <a:ea typeface="华文中宋" panose="02010600040101010101" charset="-122"/>
              </a:rPr>
              <a:t>选择：根据个体的适应度从当前种群中选择个体，以用于繁殖。选择方法可能包括轮盘赌选择、锦标赛选择或精英选择等。</a:t>
            </a:r>
            <a:endParaRPr lang="zh-CN" altLang="en-US">
              <a:latin typeface="华文中宋" panose="02010600040101010101" charset="-122"/>
              <a:ea typeface="华文中宋" panose="02010600040101010101" charset="-122"/>
            </a:endParaRPr>
          </a:p>
          <a:p>
            <a:r>
              <a:rPr lang="zh-CN" altLang="en-US" sz="2000" b="1">
                <a:latin typeface="华文中宋" panose="02010600040101010101" charset="-122"/>
                <a:ea typeface="华文中宋" panose="02010600040101010101" charset="-122"/>
              </a:rPr>
              <a:t>交叉（Crossover）</a:t>
            </a:r>
            <a:r>
              <a:rPr lang="zh-CN" altLang="en-US">
                <a:latin typeface="华文中宋" panose="02010600040101010101" charset="-122"/>
                <a:ea typeface="华文中宋" panose="02010600040101010101" charset="-122"/>
              </a:rPr>
              <a:t>：通过交叉操作在选定的个体之间交换遗传信息，产生新的后代。交叉可以是单点交叉、双点交叉或均匀交叉等。</a:t>
            </a:r>
            <a:endParaRPr lang="zh-CN" altLang="en-US">
              <a:latin typeface="华文中宋" panose="02010600040101010101" charset="-122"/>
              <a:ea typeface="华文中宋" panose="02010600040101010101" charset="-122"/>
            </a:endParaRPr>
          </a:p>
          <a:p>
            <a:r>
              <a:rPr lang="zh-CN" altLang="en-US" sz="2000" b="1">
                <a:latin typeface="华文中宋" panose="02010600040101010101" charset="-122"/>
                <a:ea typeface="华文中宋" panose="02010600040101010101" charset="-122"/>
              </a:rPr>
              <a:t>变异（Mutation）</a:t>
            </a:r>
            <a:r>
              <a:rPr lang="zh-CN" altLang="en-US">
                <a:latin typeface="华文中宋" panose="02010600040101010101" charset="-122"/>
                <a:ea typeface="华文中宋" panose="02010600040101010101" charset="-122"/>
              </a:rPr>
              <a:t>：以较低的概率对个体的某些基因进行随机改变，以保持种群的多样性，防止算法陷入局部最优。</a:t>
            </a:r>
            <a:endParaRPr lang="zh-CN" altLang="en-US">
              <a:latin typeface="华文中宋" panose="02010600040101010101" charset="-122"/>
              <a:ea typeface="华文中宋" panose="02010600040101010101" charset="-122"/>
            </a:endParaRPr>
          </a:p>
          <a:p>
            <a:r>
              <a:rPr lang="zh-CN" altLang="en-US">
                <a:latin typeface="华文中宋" panose="02010600040101010101" charset="-122"/>
                <a:ea typeface="华文中宋" panose="02010600040101010101" charset="-122"/>
              </a:rPr>
              <a:t>新一代种群形成：通过选择、交叉和变异操作生成新一代种群。</a:t>
            </a:r>
            <a:endParaRPr lang="zh-CN" altLang="en-US">
              <a:latin typeface="华文中宋" panose="02010600040101010101" charset="-122"/>
              <a:ea typeface="华文中宋" panose="02010600040101010101" charset="-122"/>
            </a:endParaRPr>
          </a:p>
          <a:p>
            <a:r>
              <a:rPr lang="zh-CN" altLang="en-US" sz="2000" b="1">
                <a:latin typeface="华文中宋" panose="02010600040101010101" charset="-122"/>
                <a:ea typeface="华文中宋" panose="02010600040101010101" charset="-122"/>
              </a:rPr>
              <a:t>终止条件判断</a:t>
            </a:r>
            <a:r>
              <a:rPr lang="zh-CN" altLang="en-US">
                <a:latin typeface="华文中宋" panose="02010600040101010101" charset="-122"/>
                <a:ea typeface="华文中宋" panose="02010600040101010101" charset="-122"/>
              </a:rPr>
              <a:t>：如果满足终止条件，如达到最大迭代次数、适应度不再显著提高或找到满意的解，则算法终止。</a:t>
            </a:r>
            <a:endParaRPr lang="zh-CN" altLang="en-US">
              <a:latin typeface="华文中宋" panose="02010600040101010101" charset="-122"/>
              <a:ea typeface="华文中宋" panose="02010600040101010101" charset="-122"/>
            </a:endParaRPr>
          </a:p>
          <a:p>
            <a:r>
              <a:rPr lang="zh-CN" altLang="en-US" sz="2000" b="1">
                <a:latin typeface="华文中宋" panose="02010600040101010101" charset="-122"/>
                <a:ea typeface="华文中宋" panose="02010600040101010101" charset="-122"/>
              </a:rPr>
              <a:t>输出最优解</a:t>
            </a:r>
            <a:r>
              <a:rPr lang="zh-CN" altLang="en-US">
                <a:latin typeface="华文中宋" panose="02010600040101010101" charset="-122"/>
                <a:ea typeface="华文中宋" panose="02010600040101010101" charset="-122"/>
              </a:rPr>
              <a:t>：从种群中选择适应度最高的个体作为问题的最优解。</a:t>
            </a:r>
            <a:endParaRPr lang="zh-CN" altLang="en-US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38" name="六边形 37"/>
          <p:cNvSpPr/>
          <p:nvPr>
            <p:custDataLst>
              <p:tags r:id="rId3"/>
            </p:custDataLst>
          </p:nvPr>
        </p:nvSpPr>
        <p:spPr>
          <a:xfrm rot="16200000">
            <a:off x="8836056" y="4912542"/>
            <a:ext cx="1448594" cy="1364409"/>
          </a:xfrm>
          <a:prstGeom prst="hexagon">
            <a:avLst/>
          </a:prstGeom>
          <a:solidFill>
            <a:srgbClr val="55C0AF"/>
          </a:solidFill>
          <a:ln w="15875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0FAB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708390" y="480695"/>
            <a:ext cx="13315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</a:rPr>
              <a:t>初始化</a:t>
            </a:r>
            <a:endParaRPr lang="zh-CN" altLang="en-US" sz="2400">
              <a:solidFill>
                <a:schemeClr val="bg1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40" name="下箭头 39"/>
          <p:cNvSpPr/>
          <p:nvPr/>
        </p:nvSpPr>
        <p:spPr>
          <a:xfrm>
            <a:off x="9261475" y="4256405"/>
            <a:ext cx="510540" cy="614045"/>
          </a:xfrm>
          <a:prstGeom prst="downArrow">
            <a:avLst/>
          </a:prstGeom>
          <a:solidFill>
            <a:srgbClr val="113F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7499985" y="878205"/>
            <a:ext cx="3743325" cy="3422650"/>
            <a:chOff x="11796" y="2767"/>
            <a:chExt cx="5895" cy="5390"/>
          </a:xfrm>
        </p:grpSpPr>
        <p:grpSp>
          <p:nvGrpSpPr>
            <p:cNvPr id="6" name="组合 5"/>
            <p:cNvGrpSpPr/>
            <p:nvPr/>
          </p:nvGrpSpPr>
          <p:grpSpPr>
            <a:xfrm>
              <a:off x="11796" y="2767"/>
              <a:ext cx="5895" cy="5390"/>
              <a:chOff x="7363157" y="2025954"/>
              <a:chExt cx="4543758" cy="4178650"/>
            </a:xfrm>
          </p:grpSpPr>
          <p:sp>
            <p:nvSpPr>
              <p:cNvPr id="11" name="六边形 10"/>
              <p:cNvSpPr/>
              <p:nvPr/>
            </p:nvSpPr>
            <p:spPr>
              <a:xfrm rot="16200000">
                <a:off x="7315049" y="3378925"/>
                <a:ext cx="1635646" cy="1539430"/>
              </a:xfrm>
              <a:prstGeom prst="hexagon">
                <a:avLst/>
              </a:prstGeom>
              <a:solidFill>
                <a:srgbClr val="113F4E"/>
              </a:solidFill>
              <a:ln w="15875" cap="rnd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六边形 11"/>
              <p:cNvSpPr/>
              <p:nvPr/>
            </p:nvSpPr>
            <p:spPr>
              <a:xfrm rot="16200000">
                <a:off x="8987886" y="4617066"/>
                <a:ext cx="1635646" cy="1539430"/>
              </a:xfrm>
              <a:prstGeom prst="hexagon">
                <a:avLst/>
              </a:prstGeom>
              <a:solidFill>
                <a:srgbClr val="55C0AF"/>
              </a:solidFill>
              <a:ln w="15875" cap="rnd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六边形 12"/>
              <p:cNvSpPr/>
              <p:nvPr/>
            </p:nvSpPr>
            <p:spPr>
              <a:xfrm rot="16200000">
                <a:off x="8786172" y="2074062"/>
                <a:ext cx="1635646" cy="1539430"/>
              </a:xfrm>
              <a:prstGeom prst="hexagon">
                <a:avLst/>
              </a:prstGeom>
              <a:solidFill>
                <a:srgbClr val="55C0AF"/>
              </a:solidFill>
              <a:ln w="15875" cap="rnd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10FA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六边形 13"/>
              <p:cNvSpPr/>
              <p:nvPr/>
            </p:nvSpPr>
            <p:spPr>
              <a:xfrm rot="16200000">
                <a:off x="10319377" y="3367513"/>
                <a:ext cx="1635646" cy="1539430"/>
              </a:xfrm>
              <a:prstGeom prst="hexagon">
                <a:avLst/>
              </a:prstGeom>
              <a:solidFill>
                <a:srgbClr val="113F4E"/>
              </a:solidFill>
              <a:ln w="15875" cap="rnd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10FA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圆角右箭头 12"/>
              <p:cNvSpPr/>
              <p:nvPr/>
            </p:nvSpPr>
            <p:spPr>
              <a:xfrm>
                <a:off x="7976194" y="2517253"/>
                <a:ext cx="1084088" cy="1049808"/>
              </a:xfrm>
              <a:prstGeom prst="bentArrow">
                <a:avLst/>
              </a:prstGeom>
              <a:solidFill>
                <a:srgbClr val="113F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圆角右箭头 13"/>
              <p:cNvSpPr/>
              <p:nvPr/>
            </p:nvSpPr>
            <p:spPr>
              <a:xfrm rot="5400000">
                <a:off x="10356749" y="2671686"/>
                <a:ext cx="1084088" cy="1049808"/>
              </a:xfrm>
              <a:prstGeom prst="bentArrow">
                <a:avLst/>
              </a:prstGeom>
              <a:solidFill>
                <a:srgbClr val="55C0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0FA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圆角右箭头 14"/>
              <p:cNvSpPr/>
              <p:nvPr/>
            </p:nvSpPr>
            <p:spPr>
              <a:xfrm rot="10800000">
                <a:off x="10364608" y="4714838"/>
                <a:ext cx="1084088" cy="1049808"/>
              </a:xfrm>
              <a:prstGeom prst="bentArrow">
                <a:avLst/>
              </a:prstGeom>
              <a:solidFill>
                <a:srgbClr val="113F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0FA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圆角右箭头 15"/>
              <p:cNvSpPr/>
              <p:nvPr/>
            </p:nvSpPr>
            <p:spPr>
              <a:xfrm rot="16200000">
                <a:off x="7988170" y="4669190"/>
                <a:ext cx="1084088" cy="1049808"/>
              </a:xfrm>
              <a:prstGeom prst="bentArrow">
                <a:avLst/>
              </a:prstGeom>
              <a:solidFill>
                <a:srgbClr val="55C0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TextBox 16"/>
              <p:cNvSpPr txBox="1"/>
              <p:nvPr/>
            </p:nvSpPr>
            <p:spPr>
              <a:xfrm>
                <a:off x="9159470" y="3861808"/>
                <a:ext cx="1585798" cy="4826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zh-CN" altLang="en-US" sz="2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1" name="文本框 40"/>
            <p:cNvSpPr txBox="1"/>
            <p:nvPr/>
          </p:nvSpPr>
          <p:spPr>
            <a:xfrm>
              <a:off x="11811" y="4959"/>
              <a:ext cx="1903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华文中宋" panose="02010600040101010101" charset="-122"/>
                  <a:ea typeface="华文中宋" panose="02010600040101010101" charset="-122"/>
                </a:rPr>
                <a:t>适应度评估</a:t>
              </a:r>
              <a:endParaRPr lang="zh-CN" altLang="en-US" sz="2000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3714" y="3259"/>
              <a:ext cx="1923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400">
                  <a:solidFill>
                    <a:schemeClr val="bg1"/>
                  </a:solidFill>
                  <a:latin typeface="华文中宋" panose="02010600040101010101" charset="-122"/>
                  <a:ea typeface="华文中宋" panose="02010600040101010101" charset="-122"/>
                </a:rPr>
                <a:t>交叉</a:t>
              </a:r>
              <a:r>
                <a:rPr lang="zh-CN" altLang="en-US" sz="2400">
                  <a:solidFill>
                    <a:schemeClr val="bg1"/>
                  </a:solidFill>
                  <a:latin typeface="华文中宋" panose="02010600040101010101" charset="-122"/>
                  <a:ea typeface="华文中宋" panose="02010600040101010101" charset="-122"/>
                </a:rPr>
                <a:t>和变异</a:t>
              </a:r>
              <a:endParaRPr lang="zh-CN" altLang="en-US" sz="2400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5863" y="5149"/>
              <a:ext cx="1704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400">
                  <a:solidFill>
                    <a:schemeClr val="bg1"/>
                  </a:solidFill>
                  <a:latin typeface="华文中宋" panose="02010600040101010101" charset="-122"/>
                  <a:ea typeface="华文中宋" panose="02010600040101010101" charset="-122"/>
                </a:rPr>
                <a:t>选择</a:t>
              </a:r>
              <a:endParaRPr lang="zh-CN" altLang="en-US" sz="2400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3897" y="6527"/>
              <a:ext cx="2067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000" b="1">
                  <a:solidFill>
                    <a:schemeClr val="bg1"/>
                  </a:solidFill>
                  <a:latin typeface="华文中宋" panose="02010600040101010101" charset="-122"/>
                  <a:ea typeface="华文中宋" panose="02010600040101010101" charset="-122"/>
                  <a:sym typeface="+mn-ea"/>
                </a:rPr>
                <a:t>终止条件判断</a:t>
              </a:r>
              <a:endParaRPr lang="zh-CN" altLang="en-US" sz="2000" b="1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  <a:sym typeface="+mn-ea"/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8893175" y="5335905"/>
            <a:ext cx="13493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  <a:sym typeface="+mn-ea"/>
              </a:rPr>
              <a:t>输出最优解</a:t>
            </a:r>
            <a:endParaRPr lang="zh-CN" altLang="en-US" sz="2000" b="1">
              <a:solidFill>
                <a:schemeClr val="bg1"/>
              </a:solidFill>
              <a:latin typeface="华文中宋" panose="02010600040101010101" charset="-122"/>
              <a:ea typeface="华文中宋" panose="02010600040101010101" charset="-122"/>
              <a:sym typeface="+mn-ea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105085" y="1880707"/>
            <a:ext cx="8819515" cy="1817370"/>
            <a:chOff x="5703026" y="800550"/>
            <a:chExt cx="8819515" cy="1817370"/>
          </a:xfrm>
        </p:grpSpPr>
        <p:sp>
          <p:nvSpPr>
            <p:cNvPr id="11" name="文本框 10"/>
            <p:cNvSpPr txBox="1"/>
            <p:nvPr/>
          </p:nvSpPr>
          <p:spPr>
            <a:xfrm>
              <a:off x="5703026" y="800550"/>
              <a:ext cx="8819515" cy="49149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600" dirty="0">
                  <a:solidFill>
                    <a:srgbClr val="113F4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Code Design Strategy and Task Distribution</a:t>
              </a:r>
              <a:endParaRPr lang="zh-CN" altLang="en-US" sz="2600" dirty="0">
                <a:solidFill>
                  <a:srgbClr val="113F4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081486" y="1295850"/>
              <a:ext cx="4072890" cy="1322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4000" b="1" spc="600" dirty="0">
                  <a:solidFill>
                    <a:srgbClr val="113F4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代码设计思路</a:t>
              </a:r>
              <a:r>
                <a:rPr lang="zh-CN" altLang="en-US" sz="4000" b="1" spc="600" dirty="0">
                  <a:solidFill>
                    <a:srgbClr val="113F4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与分工</a:t>
              </a:r>
              <a:endParaRPr lang="zh-CN" altLang="en-US" sz="4000" b="1" spc="600" dirty="0">
                <a:solidFill>
                  <a:srgbClr val="113F4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977864" y="2081525"/>
            <a:ext cx="1126328" cy="1243276"/>
            <a:chOff x="589078" y="2173649"/>
            <a:chExt cx="1126328" cy="1243276"/>
          </a:xfrm>
        </p:grpSpPr>
        <p:grpSp>
          <p:nvGrpSpPr>
            <p:cNvPr id="23" name="组合 22"/>
            <p:cNvGrpSpPr/>
            <p:nvPr/>
          </p:nvGrpSpPr>
          <p:grpSpPr>
            <a:xfrm>
              <a:off x="589078" y="2173649"/>
              <a:ext cx="1126328" cy="1243276"/>
              <a:chOff x="1950418" y="3368985"/>
              <a:chExt cx="432211" cy="477089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1950418" y="3368985"/>
                <a:ext cx="353961" cy="353960"/>
              </a:xfrm>
              <a:prstGeom prst="rect">
                <a:avLst/>
              </a:prstGeom>
              <a:solidFill>
                <a:srgbClr val="113F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2082519" y="3545965"/>
                <a:ext cx="300110" cy="300109"/>
              </a:xfrm>
              <a:prstGeom prst="rect">
                <a:avLst/>
              </a:prstGeom>
              <a:solidFill>
                <a:srgbClr val="55C0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907668" y="2220553"/>
              <a:ext cx="611065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5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6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7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09695" y="233109"/>
            <a:ext cx="3942465" cy="1014730"/>
            <a:chOff x="956666" y="3404039"/>
            <a:chExt cx="3942465" cy="1014730"/>
          </a:xfrm>
        </p:grpSpPr>
        <p:sp>
          <p:nvSpPr>
            <p:cNvPr id="8" name="TextBox 38"/>
            <p:cNvSpPr txBox="1"/>
            <p:nvPr/>
          </p:nvSpPr>
          <p:spPr>
            <a:xfrm>
              <a:off x="1557126" y="3404039"/>
              <a:ext cx="3342005" cy="1014730"/>
            </a:xfrm>
            <a:prstGeom prst="rect">
              <a:avLst/>
            </a:prstGeom>
            <a:noFill/>
          </p:spPr>
          <p:txBody>
            <a:bodyPr wrap="none" rtlCol="0" anchor="t" anchorCtr="1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rgbClr val="113F4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Code Design Strategy</a:t>
              </a:r>
              <a:endParaRPr lang="zh-CN" altLang="en-US" sz="2800" b="1" spc="600" dirty="0">
                <a:solidFill>
                  <a:srgbClr val="113F4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oppins SemiBold" charset="0"/>
                <a:sym typeface="+mn-ea"/>
              </a:endParaRPr>
            </a:p>
            <a:p>
              <a:pPr algn="l"/>
              <a:r>
                <a:rPr lang="zh-CN" altLang="en-US" sz="2800" b="1" spc="600" dirty="0">
                  <a:solidFill>
                    <a:srgbClr val="113F4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Poppins SemiBold" charset="0"/>
                  <a:sym typeface="+mn-ea"/>
                </a:rPr>
                <a:t>代码设计思路</a:t>
              </a:r>
              <a:endParaRPr lang="en-US" altLang="zh-CN" sz="2800" b="1" spc="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oppins SemiBold" charset="0"/>
              </a:endParaRPr>
            </a:p>
            <a:p>
              <a:pPr algn="ctr"/>
              <a:endParaRPr lang="zh-CN" altLang="en-US" sz="800" b="1" cap="all" spc="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956666" y="3498086"/>
              <a:ext cx="448664" cy="448662"/>
            </a:xfrm>
            <a:prstGeom prst="rect">
              <a:avLst/>
            </a:prstGeom>
            <a:solidFill>
              <a:srgbClr val="113F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176679" y="3689818"/>
              <a:ext cx="380404" cy="380404"/>
            </a:xfrm>
            <a:prstGeom prst="rect">
              <a:avLst/>
            </a:prstGeom>
            <a:solidFill>
              <a:srgbClr val="55C0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181725" y="1303020"/>
            <a:ext cx="5468057" cy="5545667"/>
            <a:chOff x="783594" y="2326204"/>
            <a:chExt cx="4659826" cy="4124459"/>
          </a:xfrm>
          <a:solidFill>
            <a:srgbClr val="55C0AF"/>
          </a:solidFill>
        </p:grpSpPr>
        <p:grpSp>
          <p:nvGrpSpPr>
            <p:cNvPr id="11" name="组合 10"/>
            <p:cNvGrpSpPr/>
            <p:nvPr/>
          </p:nvGrpSpPr>
          <p:grpSpPr>
            <a:xfrm>
              <a:off x="844937" y="2326204"/>
              <a:ext cx="4597610" cy="174940"/>
              <a:chOff x="4906190" y="1416527"/>
              <a:chExt cx="3933010" cy="166280"/>
            </a:xfrm>
            <a:grpFill/>
          </p:grpSpPr>
          <p:sp>
            <p:nvSpPr>
              <p:cNvPr id="25" name="矩形 24"/>
              <p:cNvSpPr/>
              <p:nvPr/>
            </p:nvSpPr>
            <p:spPr>
              <a:xfrm>
                <a:off x="4906190" y="1416527"/>
                <a:ext cx="166280" cy="166280"/>
              </a:xfrm>
              <a:prstGeom prst="rect">
                <a:avLst/>
              </a:prstGeom>
              <a:solidFill>
                <a:srgbClr val="113F4E"/>
              </a:solidFill>
              <a:ln>
                <a:solidFill>
                  <a:srgbClr val="113F4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400" b="0" dirty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26" name="直接连接符 25"/>
              <p:cNvCxnSpPr>
                <a:stCxn id="25" idx="3"/>
              </p:cNvCxnSpPr>
              <p:nvPr/>
            </p:nvCxnSpPr>
            <p:spPr>
              <a:xfrm>
                <a:off x="5072470" y="1499667"/>
                <a:ext cx="3766730" cy="0"/>
              </a:xfrm>
              <a:prstGeom prst="line">
                <a:avLst/>
              </a:prstGeom>
              <a:solidFill>
                <a:srgbClr val="113F4E"/>
              </a:solidFill>
              <a:ln>
                <a:solidFill>
                  <a:srgbClr val="113F4E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2" name="组合 11"/>
            <p:cNvGrpSpPr/>
            <p:nvPr/>
          </p:nvGrpSpPr>
          <p:grpSpPr>
            <a:xfrm>
              <a:off x="844937" y="3418367"/>
              <a:ext cx="4597610" cy="174940"/>
              <a:chOff x="4906190" y="2727732"/>
              <a:chExt cx="3933010" cy="166280"/>
            </a:xfrm>
            <a:grpFill/>
          </p:grpSpPr>
          <p:sp>
            <p:nvSpPr>
              <p:cNvPr id="23" name="矩形 22"/>
              <p:cNvSpPr/>
              <p:nvPr/>
            </p:nvSpPr>
            <p:spPr>
              <a:xfrm>
                <a:off x="4906190" y="2727732"/>
                <a:ext cx="166280" cy="166280"/>
              </a:xfrm>
              <a:prstGeom prst="rect">
                <a:avLst/>
              </a:prstGeom>
              <a:grpFill/>
              <a:ln>
                <a:solidFill>
                  <a:srgbClr val="55C0A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400" b="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24" name="直接连接符 23"/>
              <p:cNvCxnSpPr>
                <a:stCxn id="23" idx="3"/>
              </p:cNvCxnSpPr>
              <p:nvPr/>
            </p:nvCxnSpPr>
            <p:spPr>
              <a:xfrm>
                <a:off x="5072470" y="2810872"/>
                <a:ext cx="3766730" cy="0"/>
              </a:xfrm>
              <a:prstGeom prst="line">
                <a:avLst/>
              </a:prstGeom>
              <a:grpFill/>
              <a:ln>
                <a:solidFill>
                  <a:srgbClr val="55C0AF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>
              <a:off x="844937" y="4470251"/>
              <a:ext cx="4597610" cy="174940"/>
              <a:chOff x="4906190" y="3870732"/>
              <a:chExt cx="3933010" cy="166280"/>
            </a:xfrm>
            <a:grpFill/>
          </p:grpSpPr>
          <p:sp>
            <p:nvSpPr>
              <p:cNvPr id="21" name="矩形 20"/>
              <p:cNvSpPr/>
              <p:nvPr/>
            </p:nvSpPr>
            <p:spPr>
              <a:xfrm>
                <a:off x="4906190" y="3870732"/>
                <a:ext cx="166280" cy="166280"/>
              </a:xfrm>
              <a:prstGeom prst="rect">
                <a:avLst/>
              </a:prstGeom>
              <a:solidFill>
                <a:srgbClr val="113F4E"/>
              </a:solidFill>
              <a:ln>
                <a:solidFill>
                  <a:srgbClr val="113F4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400" b="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22" name="直接连接符 21"/>
              <p:cNvCxnSpPr/>
              <p:nvPr/>
            </p:nvCxnSpPr>
            <p:spPr>
              <a:xfrm>
                <a:off x="5072470" y="3941172"/>
                <a:ext cx="3766730" cy="0"/>
              </a:xfrm>
              <a:prstGeom prst="line">
                <a:avLst/>
              </a:prstGeom>
              <a:solidFill>
                <a:srgbClr val="113F4E"/>
              </a:solidFill>
              <a:ln>
                <a:solidFill>
                  <a:srgbClr val="113F4E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4" name="TextBox 35"/>
            <p:cNvSpPr txBox="1"/>
            <p:nvPr/>
          </p:nvSpPr>
          <p:spPr>
            <a:xfrm>
              <a:off x="783594" y="2425853"/>
              <a:ext cx="4659765" cy="10791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en-US" altLang="zh-CN" sz="1600" b="0" dirty="0">
                  <a:solidFill>
                    <a:schemeClr val="bg1">
                      <a:lumMod val="50000"/>
                    </a:schemeClr>
                  </a:solidFill>
                  <a:latin typeface="华文中宋" panose="02010600040101010101" charset="-122"/>
                  <a:ea typeface="华文中宋" panose="02010600040101010101" charset="-122"/>
                </a:rPr>
                <a:t>1</a:t>
              </a:r>
              <a:r>
                <a:rPr lang="en-US" altLang="zh-CN" sz="2000" b="0" dirty="0">
                  <a:solidFill>
                    <a:schemeClr val="bg1">
                      <a:lumMod val="50000"/>
                    </a:schemeClr>
                  </a:solidFill>
                  <a:latin typeface="华文中宋" panose="02010600040101010101" charset="-122"/>
                  <a:ea typeface="华文中宋" panose="02010600040101010101" charset="-122"/>
                </a:rPr>
                <a:t>.</a:t>
              </a:r>
              <a:r>
                <a:rPr lang="zh-CN" altLang="en-US" sz="1600" b="0" dirty="0">
                  <a:solidFill>
                    <a:schemeClr val="bg1">
                      <a:lumMod val="50000"/>
                    </a:schemeClr>
                  </a:solidFill>
                  <a:latin typeface="华文中宋" panose="02010600040101010101" charset="-122"/>
                  <a:ea typeface="华文中宋" panose="02010600040101010101" charset="-122"/>
                </a:rPr>
                <a:t>定义三个类：染色体、个体、和种群。一条染色体由一个二进制数</a:t>
              </a:r>
              <a:r>
                <a:rPr lang="zh-CN" altLang="en-US" sz="1600" b="0" dirty="0">
                  <a:solidFill>
                    <a:schemeClr val="bg1">
                      <a:lumMod val="50000"/>
                    </a:schemeClr>
                  </a:solidFill>
                  <a:latin typeface="华文中宋" panose="02010600040101010101" charset="-122"/>
                  <a:ea typeface="华文中宋" panose="02010600040101010101" charset="-122"/>
                </a:rPr>
                <a:t>表示，一个个体代表一组解，包含有</a:t>
              </a:r>
              <a:r>
                <a:rPr lang="en-US" altLang="zh-CN" sz="1600" b="0" dirty="0">
                  <a:solidFill>
                    <a:schemeClr val="bg1">
                      <a:lumMod val="50000"/>
                    </a:schemeClr>
                  </a:solidFill>
                  <a:latin typeface="华文中宋" panose="02010600040101010101" charset="-122"/>
                  <a:ea typeface="华文中宋" panose="02010600040101010101" charset="-122"/>
                </a:rPr>
                <a:t>n</a:t>
              </a:r>
              <a:r>
                <a:rPr lang="zh-CN" altLang="en-US" sz="1600" b="0" dirty="0">
                  <a:solidFill>
                    <a:schemeClr val="bg1">
                      <a:lumMod val="50000"/>
                    </a:schemeClr>
                  </a:solidFill>
                  <a:latin typeface="华文中宋" panose="02010600040101010101" charset="-122"/>
                  <a:ea typeface="华文中宋" panose="02010600040101010101" charset="-122"/>
                </a:rPr>
                <a:t>个染色体。一个种群中有若干个个体，对种群中的个体进行相关的操作和</a:t>
              </a:r>
              <a:r>
                <a:rPr lang="zh-CN" altLang="en-US" sz="1600" b="0" dirty="0">
                  <a:solidFill>
                    <a:schemeClr val="bg1">
                      <a:lumMod val="50000"/>
                    </a:schemeClr>
                  </a:solidFill>
                  <a:latin typeface="华文中宋" panose="02010600040101010101" charset="-122"/>
                  <a:ea typeface="华文中宋" panose="02010600040101010101" charset="-122"/>
                </a:rPr>
                <a:t>选择。</a:t>
              </a:r>
              <a:endParaRPr lang="zh-CN" altLang="en-US" sz="1600" b="0" dirty="0">
                <a:solidFill>
                  <a:schemeClr val="bg1">
                    <a:lumMod val="50000"/>
                  </a:schemeClr>
                </a:solidFill>
                <a:latin typeface="华文中宋" panose="02010600040101010101" charset="-122"/>
                <a:ea typeface="华文中宋" panose="02010600040101010101" charset="-122"/>
              </a:endParaRPr>
            </a:p>
          </p:txBody>
        </p:sp>
        <p:sp>
          <p:nvSpPr>
            <p:cNvPr id="15" name="TextBox 36"/>
            <p:cNvSpPr txBox="1"/>
            <p:nvPr/>
          </p:nvSpPr>
          <p:spPr>
            <a:xfrm>
              <a:off x="844938" y="3585979"/>
              <a:ext cx="4597610" cy="78160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1600" b="0" dirty="0">
                  <a:solidFill>
                    <a:schemeClr val="bg1">
                      <a:lumMod val="50000"/>
                    </a:schemeClr>
                  </a:solidFill>
                  <a:latin typeface="华文中宋" panose="02010600040101010101" charset="-122"/>
                  <a:ea typeface="华文中宋" panose="02010600040101010101" charset="-122"/>
                </a:rPr>
                <a:t>2.</a:t>
              </a:r>
              <a:r>
                <a:rPr lang="zh-CN" altLang="en-US" sz="1600" b="0" dirty="0">
                  <a:solidFill>
                    <a:schemeClr val="bg1">
                      <a:lumMod val="50000"/>
                    </a:schemeClr>
                  </a:solidFill>
                  <a:latin typeface="华文中宋" panose="02010600040101010101" charset="-122"/>
                  <a:ea typeface="华文中宋" panose="02010600040101010101" charset="-122"/>
                </a:rPr>
                <a:t>变异</a:t>
              </a:r>
              <a:r>
                <a:rPr lang="zh-CN" altLang="en-US" sz="1600" b="0" dirty="0">
                  <a:solidFill>
                    <a:schemeClr val="bg1">
                      <a:lumMod val="50000"/>
                    </a:schemeClr>
                  </a:solidFill>
                  <a:latin typeface="华文中宋" panose="02010600040101010101" charset="-122"/>
                  <a:ea typeface="华文中宋" panose="02010600040101010101" charset="-122"/>
                </a:rPr>
                <a:t>与交叉。设定变异率和变异幅度来控制变异，变异率为一个较小的数，从而可以保证种群的稳定性。交叉则是在两个个体对应的染色体中进行。</a:t>
              </a:r>
              <a:endParaRPr lang="zh-CN" altLang="en-US" sz="1600" b="0" dirty="0">
                <a:solidFill>
                  <a:schemeClr val="bg1">
                    <a:lumMod val="50000"/>
                  </a:schemeClr>
                </a:solidFill>
                <a:latin typeface="华文中宋" panose="02010600040101010101" charset="-122"/>
                <a:ea typeface="华文中宋" panose="02010600040101010101" charset="-122"/>
              </a:endParaRPr>
            </a:p>
          </p:txBody>
        </p:sp>
        <p:sp>
          <p:nvSpPr>
            <p:cNvPr id="16" name="TextBox 37"/>
            <p:cNvSpPr txBox="1"/>
            <p:nvPr/>
          </p:nvSpPr>
          <p:spPr>
            <a:xfrm>
              <a:off x="844938" y="4544978"/>
              <a:ext cx="4597610" cy="10196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1600" b="0" dirty="0">
                  <a:solidFill>
                    <a:schemeClr val="bg1">
                      <a:lumMod val="50000"/>
                    </a:schemeClr>
                  </a:solidFill>
                  <a:latin typeface="华文中宋" panose="02010600040101010101" charset="-122"/>
                  <a:ea typeface="华文中宋" panose="02010600040101010101" charset="-122"/>
                </a:rPr>
                <a:t>3.</a:t>
              </a:r>
              <a:r>
                <a:rPr lang="zh-CN" altLang="en-US" sz="1600" b="0" dirty="0">
                  <a:solidFill>
                    <a:schemeClr val="bg1">
                      <a:lumMod val="50000"/>
                    </a:schemeClr>
                  </a:solidFill>
                  <a:latin typeface="华文中宋" panose="02010600040101010101" charset="-122"/>
                  <a:ea typeface="华文中宋" panose="02010600040101010101" charset="-122"/>
                </a:rPr>
                <a:t>计算适应度，进行选择。我们利用点到方程所表示的直线的距离之和来计算适应度。算出适应度后，采用轮盘赌选择方式，使适应度大者生存概率大，而适应度小者，生存</a:t>
              </a:r>
              <a:r>
                <a:rPr lang="zh-CN" altLang="en-US" sz="1600" b="0" dirty="0">
                  <a:solidFill>
                    <a:schemeClr val="bg1">
                      <a:lumMod val="50000"/>
                    </a:schemeClr>
                  </a:solidFill>
                  <a:latin typeface="华文中宋" panose="02010600040101010101" charset="-122"/>
                  <a:ea typeface="华文中宋" panose="02010600040101010101" charset="-122"/>
                </a:rPr>
                <a:t>概率小。</a:t>
              </a:r>
              <a:endParaRPr lang="zh-CN" altLang="en-US" sz="1600" b="0" dirty="0">
                <a:solidFill>
                  <a:schemeClr val="bg1">
                    <a:lumMod val="50000"/>
                  </a:schemeClr>
                </a:solidFill>
                <a:latin typeface="华文中宋" panose="02010600040101010101" charset="-122"/>
                <a:ea typeface="华文中宋" panose="02010600040101010101" charset="-122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845274" y="5524912"/>
              <a:ext cx="4597609" cy="174940"/>
              <a:chOff x="4989842" y="3870732"/>
              <a:chExt cx="3933009" cy="166280"/>
            </a:xfrm>
            <a:grpFill/>
          </p:grpSpPr>
          <p:sp>
            <p:nvSpPr>
              <p:cNvPr id="19" name="矩形 18"/>
              <p:cNvSpPr/>
              <p:nvPr/>
            </p:nvSpPr>
            <p:spPr>
              <a:xfrm>
                <a:off x="4989842" y="3870732"/>
                <a:ext cx="166280" cy="166280"/>
              </a:xfrm>
              <a:prstGeom prst="rect">
                <a:avLst/>
              </a:prstGeom>
              <a:grpFill/>
              <a:ln>
                <a:solidFill>
                  <a:srgbClr val="55C0A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400" b="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20" name="直接连接符 19"/>
              <p:cNvCxnSpPr/>
              <p:nvPr/>
            </p:nvCxnSpPr>
            <p:spPr>
              <a:xfrm>
                <a:off x="5156121" y="3941172"/>
                <a:ext cx="3766730" cy="0"/>
              </a:xfrm>
              <a:prstGeom prst="line">
                <a:avLst/>
              </a:prstGeom>
              <a:grpFill/>
              <a:ln>
                <a:solidFill>
                  <a:srgbClr val="55C0AF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8" name="TextBox 37"/>
            <p:cNvSpPr txBox="1"/>
            <p:nvPr/>
          </p:nvSpPr>
          <p:spPr>
            <a:xfrm>
              <a:off x="845810" y="5669062"/>
              <a:ext cx="4597610" cy="78160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1600" b="0" dirty="0">
                  <a:solidFill>
                    <a:schemeClr val="bg1">
                      <a:lumMod val="50000"/>
                    </a:schemeClr>
                  </a:solidFill>
                  <a:latin typeface="华文中宋" panose="02010600040101010101" charset="-122"/>
                  <a:ea typeface="华文中宋" panose="02010600040101010101" charset="-122"/>
                </a:rPr>
                <a:t>4.</a:t>
              </a:r>
              <a:r>
                <a:rPr lang="zh-CN" altLang="en-US" sz="1600" b="0" dirty="0">
                  <a:solidFill>
                    <a:schemeClr val="bg1">
                      <a:lumMod val="50000"/>
                    </a:schemeClr>
                  </a:solidFill>
                  <a:latin typeface="华文中宋" panose="02010600040101010101" charset="-122"/>
                  <a:ea typeface="华文中宋" panose="02010600040101010101" charset="-122"/>
                </a:rPr>
                <a:t>终止条件判断。我们设定了预期的适应度和迭代次数，若满足条件，则选择适应度最高者并转化为</a:t>
              </a:r>
              <a:r>
                <a:rPr lang="zh-CN" altLang="en-US" sz="1600" b="0" dirty="0">
                  <a:solidFill>
                    <a:schemeClr val="bg1">
                      <a:lumMod val="50000"/>
                    </a:schemeClr>
                  </a:solidFill>
                  <a:latin typeface="华文中宋" panose="02010600040101010101" charset="-122"/>
                  <a:ea typeface="华文中宋" panose="02010600040101010101" charset="-122"/>
                </a:rPr>
                <a:t>十进制进行输出。</a:t>
              </a:r>
              <a:endParaRPr lang="zh-CN" altLang="en-US" sz="1600" b="0" dirty="0">
                <a:solidFill>
                  <a:schemeClr val="bg1">
                    <a:lumMod val="50000"/>
                  </a:schemeClr>
                </a:solidFill>
                <a:latin typeface="华文中宋" panose="02010600040101010101" charset="-122"/>
                <a:ea typeface="华文中宋" panose="02010600040101010101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661527" y="2088518"/>
            <a:ext cx="3984530" cy="4019326"/>
            <a:chOff x="3711479" y="1272985"/>
            <a:chExt cx="5138799" cy="5183677"/>
          </a:xfrm>
        </p:grpSpPr>
        <p:grpSp>
          <p:nvGrpSpPr>
            <p:cNvPr id="28" name="组合 27"/>
            <p:cNvGrpSpPr/>
            <p:nvPr/>
          </p:nvGrpSpPr>
          <p:grpSpPr>
            <a:xfrm>
              <a:off x="3711479" y="1272985"/>
              <a:ext cx="5138799" cy="5183677"/>
              <a:chOff x="3765171" y="1421575"/>
              <a:chExt cx="4704460" cy="4745545"/>
            </a:xfrm>
          </p:grpSpPr>
          <p:sp>
            <p:nvSpPr>
              <p:cNvPr id="47" name="任意多边形 25"/>
              <p:cNvSpPr/>
              <p:nvPr/>
            </p:nvSpPr>
            <p:spPr>
              <a:xfrm rot="10800000">
                <a:off x="3765171" y="2754630"/>
                <a:ext cx="2422269" cy="2080260"/>
              </a:xfrm>
              <a:custGeom>
                <a:avLst/>
                <a:gdLst>
                  <a:gd name="connsiteX0" fmla="*/ 1382139 w 2422269"/>
                  <a:gd name="connsiteY0" fmla="*/ 2080260 h 2080260"/>
                  <a:gd name="connsiteX1" fmla="*/ 1198649 w 2422269"/>
                  <a:gd name="connsiteY1" fmla="*/ 2080260 h 2080260"/>
                  <a:gd name="connsiteX2" fmla="*/ 1198649 w 2422269"/>
                  <a:gd name="connsiteY2" fmla="*/ 1699287 h 2080260"/>
                  <a:gd name="connsiteX3" fmla="*/ 1211517 w 2422269"/>
                  <a:gd name="connsiteY3" fmla="*/ 1718373 h 2080260"/>
                  <a:gd name="connsiteX4" fmla="*/ 1312545 w 2422269"/>
                  <a:gd name="connsiteY4" fmla="*/ 1760220 h 2080260"/>
                  <a:gd name="connsiteX5" fmla="*/ 1455420 w 2422269"/>
                  <a:gd name="connsiteY5" fmla="*/ 1617345 h 2080260"/>
                  <a:gd name="connsiteX6" fmla="*/ 1312545 w 2422269"/>
                  <a:gd name="connsiteY6" fmla="*/ 1474470 h 2080260"/>
                  <a:gd name="connsiteX7" fmla="*/ 1211517 w 2422269"/>
                  <a:gd name="connsiteY7" fmla="*/ 1516317 h 2080260"/>
                  <a:gd name="connsiteX8" fmla="*/ 1198649 w 2422269"/>
                  <a:gd name="connsiteY8" fmla="*/ 1535403 h 2080260"/>
                  <a:gd name="connsiteX9" fmla="*/ 1198649 w 2422269"/>
                  <a:gd name="connsiteY9" fmla="*/ 1163955 h 2080260"/>
                  <a:gd name="connsiteX10" fmla="*/ 1397097 w 2422269"/>
                  <a:gd name="connsiteY10" fmla="*/ 1163955 h 2080260"/>
                  <a:gd name="connsiteX11" fmla="*/ 1524732 w 2422269"/>
                  <a:gd name="connsiteY11" fmla="*/ 1036320 h 2080260"/>
                  <a:gd name="connsiteX12" fmla="*/ 1397097 w 2422269"/>
                  <a:gd name="connsiteY12" fmla="*/ 908685 h 2080260"/>
                  <a:gd name="connsiteX13" fmla="*/ 195486 w 2422269"/>
                  <a:gd name="connsiteY13" fmla="*/ 908685 h 2080260"/>
                  <a:gd name="connsiteX14" fmla="*/ 195486 w 2422269"/>
                  <a:gd name="connsiteY14" fmla="*/ 568499 h 2080260"/>
                  <a:gd name="connsiteX15" fmla="*/ 142875 w 2422269"/>
                  <a:gd name="connsiteY15" fmla="*/ 579120 h 2080260"/>
                  <a:gd name="connsiteX16" fmla="*/ 0 w 2422269"/>
                  <a:gd name="connsiteY16" fmla="*/ 436245 h 2080260"/>
                  <a:gd name="connsiteX17" fmla="*/ 142875 w 2422269"/>
                  <a:gd name="connsiteY17" fmla="*/ 293370 h 2080260"/>
                  <a:gd name="connsiteX18" fmla="*/ 195486 w 2422269"/>
                  <a:gd name="connsiteY18" fmla="*/ 303992 h 2080260"/>
                  <a:gd name="connsiteX19" fmla="*/ 195486 w 2422269"/>
                  <a:gd name="connsiteY19" fmla="*/ 0 h 2080260"/>
                  <a:gd name="connsiteX20" fmla="*/ 1382139 w 2422269"/>
                  <a:gd name="connsiteY20" fmla="*/ 0 h 2080260"/>
                  <a:gd name="connsiteX21" fmla="*/ 2422269 w 2422269"/>
                  <a:gd name="connsiteY21" fmla="*/ 1040130 h 2080260"/>
                  <a:gd name="connsiteX22" fmla="*/ 1382139 w 2422269"/>
                  <a:gd name="connsiteY22" fmla="*/ 2080260 h 2080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22269" h="2080260">
                    <a:moveTo>
                      <a:pt x="1382139" y="2080260"/>
                    </a:moveTo>
                    <a:lnTo>
                      <a:pt x="1198649" y="2080260"/>
                    </a:lnTo>
                    <a:lnTo>
                      <a:pt x="1198649" y="1699287"/>
                    </a:lnTo>
                    <a:lnTo>
                      <a:pt x="1211517" y="1718373"/>
                    </a:lnTo>
                    <a:cubicBezTo>
                      <a:pt x="1237372" y="1744228"/>
                      <a:pt x="1273091" y="1760220"/>
                      <a:pt x="1312545" y="1760220"/>
                    </a:cubicBezTo>
                    <a:cubicBezTo>
                      <a:pt x="1391453" y="1760220"/>
                      <a:pt x="1455420" y="1696253"/>
                      <a:pt x="1455420" y="1617345"/>
                    </a:cubicBezTo>
                    <a:cubicBezTo>
                      <a:pt x="1455420" y="1538437"/>
                      <a:pt x="1391453" y="1474470"/>
                      <a:pt x="1312545" y="1474470"/>
                    </a:cubicBezTo>
                    <a:cubicBezTo>
                      <a:pt x="1273091" y="1474470"/>
                      <a:pt x="1237372" y="1490462"/>
                      <a:pt x="1211517" y="1516317"/>
                    </a:cubicBezTo>
                    <a:lnTo>
                      <a:pt x="1198649" y="1535403"/>
                    </a:lnTo>
                    <a:lnTo>
                      <a:pt x="1198649" y="1163955"/>
                    </a:lnTo>
                    <a:lnTo>
                      <a:pt x="1397097" y="1163955"/>
                    </a:lnTo>
                    <a:cubicBezTo>
                      <a:pt x="1467588" y="1163955"/>
                      <a:pt x="1524732" y="1106811"/>
                      <a:pt x="1524732" y="1036320"/>
                    </a:cubicBezTo>
                    <a:cubicBezTo>
                      <a:pt x="1524732" y="965829"/>
                      <a:pt x="1467588" y="908685"/>
                      <a:pt x="1397097" y="908685"/>
                    </a:cubicBezTo>
                    <a:lnTo>
                      <a:pt x="195486" y="908685"/>
                    </a:lnTo>
                    <a:lnTo>
                      <a:pt x="195486" y="568499"/>
                    </a:lnTo>
                    <a:lnTo>
                      <a:pt x="142875" y="579120"/>
                    </a:lnTo>
                    <a:cubicBezTo>
                      <a:pt x="63967" y="579120"/>
                      <a:pt x="0" y="515153"/>
                      <a:pt x="0" y="436245"/>
                    </a:cubicBezTo>
                    <a:cubicBezTo>
                      <a:pt x="0" y="357337"/>
                      <a:pt x="63967" y="293370"/>
                      <a:pt x="142875" y="293370"/>
                    </a:cubicBezTo>
                    <a:lnTo>
                      <a:pt x="195486" y="303992"/>
                    </a:lnTo>
                    <a:lnTo>
                      <a:pt x="195486" y="0"/>
                    </a:lnTo>
                    <a:lnTo>
                      <a:pt x="1382139" y="0"/>
                    </a:lnTo>
                    <a:cubicBezTo>
                      <a:pt x="1956587" y="0"/>
                      <a:pt x="2422269" y="465682"/>
                      <a:pt x="2422269" y="1040130"/>
                    </a:cubicBezTo>
                    <a:cubicBezTo>
                      <a:pt x="2422269" y="1614578"/>
                      <a:pt x="1956587" y="2080260"/>
                      <a:pt x="1382139" y="2080260"/>
                    </a:cubicBezTo>
                    <a:close/>
                  </a:path>
                </a:pathLst>
              </a:custGeom>
              <a:solidFill>
                <a:srgbClr val="55C0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任意多边形 26"/>
              <p:cNvSpPr/>
              <p:nvPr/>
            </p:nvSpPr>
            <p:spPr>
              <a:xfrm rot="16200000">
                <a:off x="4900552" y="1592580"/>
                <a:ext cx="2422269" cy="2080260"/>
              </a:xfrm>
              <a:custGeom>
                <a:avLst/>
                <a:gdLst>
                  <a:gd name="connsiteX0" fmla="*/ 1382139 w 2422269"/>
                  <a:gd name="connsiteY0" fmla="*/ 2080260 h 2080260"/>
                  <a:gd name="connsiteX1" fmla="*/ 1198649 w 2422269"/>
                  <a:gd name="connsiteY1" fmla="*/ 2080260 h 2080260"/>
                  <a:gd name="connsiteX2" fmla="*/ 1198649 w 2422269"/>
                  <a:gd name="connsiteY2" fmla="*/ 1699287 h 2080260"/>
                  <a:gd name="connsiteX3" fmla="*/ 1211517 w 2422269"/>
                  <a:gd name="connsiteY3" fmla="*/ 1718373 h 2080260"/>
                  <a:gd name="connsiteX4" fmla="*/ 1312545 w 2422269"/>
                  <a:gd name="connsiteY4" fmla="*/ 1760220 h 2080260"/>
                  <a:gd name="connsiteX5" fmla="*/ 1455420 w 2422269"/>
                  <a:gd name="connsiteY5" fmla="*/ 1617345 h 2080260"/>
                  <a:gd name="connsiteX6" fmla="*/ 1312545 w 2422269"/>
                  <a:gd name="connsiteY6" fmla="*/ 1474470 h 2080260"/>
                  <a:gd name="connsiteX7" fmla="*/ 1211517 w 2422269"/>
                  <a:gd name="connsiteY7" fmla="*/ 1516317 h 2080260"/>
                  <a:gd name="connsiteX8" fmla="*/ 1198649 w 2422269"/>
                  <a:gd name="connsiteY8" fmla="*/ 1535403 h 2080260"/>
                  <a:gd name="connsiteX9" fmla="*/ 1198649 w 2422269"/>
                  <a:gd name="connsiteY9" fmla="*/ 1163955 h 2080260"/>
                  <a:gd name="connsiteX10" fmla="*/ 1397097 w 2422269"/>
                  <a:gd name="connsiteY10" fmla="*/ 1163955 h 2080260"/>
                  <a:gd name="connsiteX11" fmla="*/ 1524732 w 2422269"/>
                  <a:gd name="connsiteY11" fmla="*/ 1036320 h 2080260"/>
                  <a:gd name="connsiteX12" fmla="*/ 1397097 w 2422269"/>
                  <a:gd name="connsiteY12" fmla="*/ 908685 h 2080260"/>
                  <a:gd name="connsiteX13" fmla="*/ 195486 w 2422269"/>
                  <a:gd name="connsiteY13" fmla="*/ 908685 h 2080260"/>
                  <a:gd name="connsiteX14" fmla="*/ 195486 w 2422269"/>
                  <a:gd name="connsiteY14" fmla="*/ 568499 h 2080260"/>
                  <a:gd name="connsiteX15" fmla="*/ 142875 w 2422269"/>
                  <a:gd name="connsiteY15" fmla="*/ 579120 h 2080260"/>
                  <a:gd name="connsiteX16" fmla="*/ 0 w 2422269"/>
                  <a:gd name="connsiteY16" fmla="*/ 436245 h 2080260"/>
                  <a:gd name="connsiteX17" fmla="*/ 142875 w 2422269"/>
                  <a:gd name="connsiteY17" fmla="*/ 293370 h 2080260"/>
                  <a:gd name="connsiteX18" fmla="*/ 195486 w 2422269"/>
                  <a:gd name="connsiteY18" fmla="*/ 303992 h 2080260"/>
                  <a:gd name="connsiteX19" fmla="*/ 195486 w 2422269"/>
                  <a:gd name="connsiteY19" fmla="*/ 0 h 2080260"/>
                  <a:gd name="connsiteX20" fmla="*/ 1382139 w 2422269"/>
                  <a:gd name="connsiteY20" fmla="*/ 0 h 2080260"/>
                  <a:gd name="connsiteX21" fmla="*/ 2422269 w 2422269"/>
                  <a:gd name="connsiteY21" fmla="*/ 1040130 h 2080260"/>
                  <a:gd name="connsiteX22" fmla="*/ 1382139 w 2422269"/>
                  <a:gd name="connsiteY22" fmla="*/ 2080260 h 2080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22269" h="2080260">
                    <a:moveTo>
                      <a:pt x="1382139" y="2080260"/>
                    </a:moveTo>
                    <a:lnTo>
                      <a:pt x="1198649" y="2080260"/>
                    </a:lnTo>
                    <a:lnTo>
                      <a:pt x="1198649" y="1699287"/>
                    </a:lnTo>
                    <a:lnTo>
                      <a:pt x="1211517" y="1718373"/>
                    </a:lnTo>
                    <a:cubicBezTo>
                      <a:pt x="1237372" y="1744228"/>
                      <a:pt x="1273091" y="1760220"/>
                      <a:pt x="1312545" y="1760220"/>
                    </a:cubicBezTo>
                    <a:cubicBezTo>
                      <a:pt x="1391453" y="1760220"/>
                      <a:pt x="1455420" y="1696253"/>
                      <a:pt x="1455420" y="1617345"/>
                    </a:cubicBezTo>
                    <a:cubicBezTo>
                      <a:pt x="1455420" y="1538437"/>
                      <a:pt x="1391453" y="1474470"/>
                      <a:pt x="1312545" y="1474470"/>
                    </a:cubicBezTo>
                    <a:cubicBezTo>
                      <a:pt x="1273091" y="1474470"/>
                      <a:pt x="1237372" y="1490462"/>
                      <a:pt x="1211517" y="1516317"/>
                    </a:cubicBezTo>
                    <a:lnTo>
                      <a:pt x="1198649" y="1535403"/>
                    </a:lnTo>
                    <a:lnTo>
                      <a:pt x="1198649" y="1163955"/>
                    </a:lnTo>
                    <a:lnTo>
                      <a:pt x="1397097" y="1163955"/>
                    </a:lnTo>
                    <a:cubicBezTo>
                      <a:pt x="1467588" y="1163955"/>
                      <a:pt x="1524732" y="1106811"/>
                      <a:pt x="1524732" y="1036320"/>
                    </a:cubicBezTo>
                    <a:cubicBezTo>
                      <a:pt x="1524732" y="965829"/>
                      <a:pt x="1467588" y="908685"/>
                      <a:pt x="1397097" y="908685"/>
                    </a:cubicBezTo>
                    <a:lnTo>
                      <a:pt x="195486" y="908685"/>
                    </a:lnTo>
                    <a:lnTo>
                      <a:pt x="195486" y="568499"/>
                    </a:lnTo>
                    <a:lnTo>
                      <a:pt x="142875" y="579120"/>
                    </a:lnTo>
                    <a:cubicBezTo>
                      <a:pt x="63967" y="579120"/>
                      <a:pt x="0" y="515153"/>
                      <a:pt x="0" y="436245"/>
                    </a:cubicBezTo>
                    <a:cubicBezTo>
                      <a:pt x="0" y="357337"/>
                      <a:pt x="63967" y="293370"/>
                      <a:pt x="142875" y="293370"/>
                    </a:cubicBezTo>
                    <a:lnTo>
                      <a:pt x="195486" y="303992"/>
                    </a:lnTo>
                    <a:lnTo>
                      <a:pt x="195486" y="0"/>
                    </a:lnTo>
                    <a:lnTo>
                      <a:pt x="1382139" y="0"/>
                    </a:lnTo>
                    <a:cubicBezTo>
                      <a:pt x="1956587" y="0"/>
                      <a:pt x="2422269" y="465682"/>
                      <a:pt x="2422269" y="1040130"/>
                    </a:cubicBezTo>
                    <a:cubicBezTo>
                      <a:pt x="2422269" y="1614578"/>
                      <a:pt x="1956587" y="2080260"/>
                      <a:pt x="1382139" y="2080260"/>
                    </a:cubicBezTo>
                    <a:close/>
                  </a:path>
                </a:pathLst>
              </a:custGeom>
              <a:solidFill>
                <a:srgbClr val="113F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任意多边形 27"/>
              <p:cNvSpPr/>
              <p:nvPr/>
            </p:nvSpPr>
            <p:spPr>
              <a:xfrm>
                <a:off x="6047362" y="2750820"/>
                <a:ext cx="2422269" cy="2080260"/>
              </a:xfrm>
              <a:custGeom>
                <a:avLst/>
                <a:gdLst>
                  <a:gd name="connsiteX0" fmla="*/ 1382139 w 2422269"/>
                  <a:gd name="connsiteY0" fmla="*/ 2080260 h 2080260"/>
                  <a:gd name="connsiteX1" fmla="*/ 1198649 w 2422269"/>
                  <a:gd name="connsiteY1" fmla="*/ 2080260 h 2080260"/>
                  <a:gd name="connsiteX2" fmla="*/ 1198649 w 2422269"/>
                  <a:gd name="connsiteY2" fmla="*/ 1699287 h 2080260"/>
                  <a:gd name="connsiteX3" fmla="*/ 1211517 w 2422269"/>
                  <a:gd name="connsiteY3" fmla="*/ 1718373 h 2080260"/>
                  <a:gd name="connsiteX4" fmla="*/ 1312545 w 2422269"/>
                  <a:gd name="connsiteY4" fmla="*/ 1760220 h 2080260"/>
                  <a:gd name="connsiteX5" fmla="*/ 1455420 w 2422269"/>
                  <a:gd name="connsiteY5" fmla="*/ 1617345 h 2080260"/>
                  <a:gd name="connsiteX6" fmla="*/ 1312545 w 2422269"/>
                  <a:gd name="connsiteY6" fmla="*/ 1474470 h 2080260"/>
                  <a:gd name="connsiteX7" fmla="*/ 1211517 w 2422269"/>
                  <a:gd name="connsiteY7" fmla="*/ 1516317 h 2080260"/>
                  <a:gd name="connsiteX8" fmla="*/ 1198649 w 2422269"/>
                  <a:gd name="connsiteY8" fmla="*/ 1535403 h 2080260"/>
                  <a:gd name="connsiteX9" fmla="*/ 1198649 w 2422269"/>
                  <a:gd name="connsiteY9" fmla="*/ 1163955 h 2080260"/>
                  <a:gd name="connsiteX10" fmla="*/ 1397097 w 2422269"/>
                  <a:gd name="connsiteY10" fmla="*/ 1163955 h 2080260"/>
                  <a:gd name="connsiteX11" fmla="*/ 1524732 w 2422269"/>
                  <a:gd name="connsiteY11" fmla="*/ 1036320 h 2080260"/>
                  <a:gd name="connsiteX12" fmla="*/ 1397097 w 2422269"/>
                  <a:gd name="connsiteY12" fmla="*/ 908685 h 2080260"/>
                  <a:gd name="connsiteX13" fmla="*/ 195486 w 2422269"/>
                  <a:gd name="connsiteY13" fmla="*/ 908685 h 2080260"/>
                  <a:gd name="connsiteX14" fmla="*/ 195486 w 2422269"/>
                  <a:gd name="connsiteY14" fmla="*/ 568499 h 2080260"/>
                  <a:gd name="connsiteX15" fmla="*/ 142875 w 2422269"/>
                  <a:gd name="connsiteY15" fmla="*/ 579120 h 2080260"/>
                  <a:gd name="connsiteX16" fmla="*/ 0 w 2422269"/>
                  <a:gd name="connsiteY16" fmla="*/ 436245 h 2080260"/>
                  <a:gd name="connsiteX17" fmla="*/ 142875 w 2422269"/>
                  <a:gd name="connsiteY17" fmla="*/ 293370 h 2080260"/>
                  <a:gd name="connsiteX18" fmla="*/ 195486 w 2422269"/>
                  <a:gd name="connsiteY18" fmla="*/ 303992 h 2080260"/>
                  <a:gd name="connsiteX19" fmla="*/ 195486 w 2422269"/>
                  <a:gd name="connsiteY19" fmla="*/ 0 h 2080260"/>
                  <a:gd name="connsiteX20" fmla="*/ 1382139 w 2422269"/>
                  <a:gd name="connsiteY20" fmla="*/ 0 h 2080260"/>
                  <a:gd name="connsiteX21" fmla="*/ 2422269 w 2422269"/>
                  <a:gd name="connsiteY21" fmla="*/ 1040130 h 2080260"/>
                  <a:gd name="connsiteX22" fmla="*/ 1382139 w 2422269"/>
                  <a:gd name="connsiteY22" fmla="*/ 2080260 h 2080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22269" h="2080260">
                    <a:moveTo>
                      <a:pt x="1382139" y="2080260"/>
                    </a:moveTo>
                    <a:lnTo>
                      <a:pt x="1198649" y="2080260"/>
                    </a:lnTo>
                    <a:lnTo>
                      <a:pt x="1198649" y="1699287"/>
                    </a:lnTo>
                    <a:lnTo>
                      <a:pt x="1211517" y="1718373"/>
                    </a:lnTo>
                    <a:cubicBezTo>
                      <a:pt x="1237372" y="1744228"/>
                      <a:pt x="1273091" y="1760220"/>
                      <a:pt x="1312545" y="1760220"/>
                    </a:cubicBezTo>
                    <a:cubicBezTo>
                      <a:pt x="1391453" y="1760220"/>
                      <a:pt x="1455420" y="1696253"/>
                      <a:pt x="1455420" y="1617345"/>
                    </a:cubicBezTo>
                    <a:cubicBezTo>
                      <a:pt x="1455420" y="1538437"/>
                      <a:pt x="1391453" y="1474470"/>
                      <a:pt x="1312545" y="1474470"/>
                    </a:cubicBezTo>
                    <a:cubicBezTo>
                      <a:pt x="1273091" y="1474470"/>
                      <a:pt x="1237372" y="1490462"/>
                      <a:pt x="1211517" y="1516317"/>
                    </a:cubicBezTo>
                    <a:lnTo>
                      <a:pt x="1198649" y="1535403"/>
                    </a:lnTo>
                    <a:lnTo>
                      <a:pt x="1198649" y="1163955"/>
                    </a:lnTo>
                    <a:lnTo>
                      <a:pt x="1397097" y="1163955"/>
                    </a:lnTo>
                    <a:cubicBezTo>
                      <a:pt x="1467588" y="1163955"/>
                      <a:pt x="1524732" y="1106811"/>
                      <a:pt x="1524732" y="1036320"/>
                    </a:cubicBezTo>
                    <a:cubicBezTo>
                      <a:pt x="1524732" y="965829"/>
                      <a:pt x="1467588" y="908685"/>
                      <a:pt x="1397097" y="908685"/>
                    </a:cubicBezTo>
                    <a:lnTo>
                      <a:pt x="195486" y="908685"/>
                    </a:lnTo>
                    <a:lnTo>
                      <a:pt x="195486" y="568499"/>
                    </a:lnTo>
                    <a:lnTo>
                      <a:pt x="142875" y="579120"/>
                    </a:lnTo>
                    <a:cubicBezTo>
                      <a:pt x="63967" y="579120"/>
                      <a:pt x="0" y="515153"/>
                      <a:pt x="0" y="436245"/>
                    </a:cubicBezTo>
                    <a:cubicBezTo>
                      <a:pt x="0" y="357337"/>
                      <a:pt x="63967" y="293370"/>
                      <a:pt x="142875" y="293370"/>
                    </a:cubicBezTo>
                    <a:lnTo>
                      <a:pt x="195486" y="303992"/>
                    </a:lnTo>
                    <a:lnTo>
                      <a:pt x="195486" y="0"/>
                    </a:lnTo>
                    <a:lnTo>
                      <a:pt x="1382139" y="0"/>
                    </a:lnTo>
                    <a:cubicBezTo>
                      <a:pt x="1956587" y="0"/>
                      <a:pt x="2422269" y="465682"/>
                      <a:pt x="2422269" y="1040130"/>
                    </a:cubicBezTo>
                    <a:cubicBezTo>
                      <a:pt x="2422269" y="1614578"/>
                      <a:pt x="1956587" y="2080260"/>
                      <a:pt x="1382139" y="2080260"/>
                    </a:cubicBezTo>
                    <a:close/>
                  </a:path>
                </a:pathLst>
              </a:custGeom>
              <a:solidFill>
                <a:srgbClr val="55C0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任意多边形 28"/>
              <p:cNvSpPr/>
              <p:nvPr/>
            </p:nvSpPr>
            <p:spPr>
              <a:xfrm rot="5400000">
                <a:off x="4910820" y="3915856"/>
                <a:ext cx="2422269" cy="2080260"/>
              </a:xfrm>
              <a:custGeom>
                <a:avLst/>
                <a:gdLst>
                  <a:gd name="connsiteX0" fmla="*/ 1382139 w 2422269"/>
                  <a:gd name="connsiteY0" fmla="*/ 2080260 h 2080260"/>
                  <a:gd name="connsiteX1" fmla="*/ 1198649 w 2422269"/>
                  <a:gd name="connsiteY1" fmla="*/ 2080260 h 2080260"/>
                  <a:gd name="connsiteX2" fmla="*/ 1198649 w 2422269"/>
                  <a:gd name="connsiteY2" fmla="*/ 1699287 h 2080260"/>
                  <a:gd name="connsiteX3" fmla="*/ 1211517 w 2422269"/>
                  <a:gd name="connsiteY3" fmla="*/ 1718373 h 2080260"/>
                  <a:gd name="connsiteX4" fmla="*/ 1312545 w 2422269"/>
                  <a:gd name="connsiteY4" fmla="*/ 1760220 h 2080260"/>
                  <a:gd name="connsiteX5" fmla="*/ 1455420 w 2422269"/>
                  <a:gd name="connsiteY5" fmla="*/ 1617345 h 2080260"/>
                  <a:gd name="connsiteX6" fmla="*/ 1312545 w 2422269"/>
                  <a:gd name="connsiteY6" fmla="*/ 1474470 h 2080260"/>
                  <a:gd name="connsiteX7" fmla="*/ 1211517 w 2422269"/>
                  <a:gd name="connsiteY7" fmla="*/ 1516317 h 2080260"/>
                  <a:gd name="connsiteX8" fmla="*/ 1198649 w 2422269"/>
                  <a:gd name="connsiteY8" fmla="*/ 1535403 h 2080260"/>
                  <a:gd name="connsiteX9" fmla="*/ 1198649 w 2422269"/>
                  <a:gd name="connsiteY9" fmla="*/ 1163955 h 2080260"/>
                  <a:gd name="connsiteX10" fmla="*/ 1397097 w 2422269"/>
                  <a:gd name="connsiteY10" fmla="*/ 1163955 h 2080260"/>
                  <a:gd name="connsiteX11" fmla="*/ 1524732 w 2422269"/>
                  <a:gd name="connsiteY11" fmla="*/ 1036320 h 2080260"/>
                  <a:gd name="connsiteX12" fmla="*/ 1397097 w 2422269"/>
                  <a:gd name="connsiteY12" fmla="*/ 908685 h 2080260"/>
                  <a:gd name="connsiteX13" fmla="*/ 195486 w 2422269"/>
                  <a:gd name="connsiteY13" fmla="*/ 908685 h 2080260"/>
                  <a:gd name="connsiteX14" fmla="*/ 195486 w 2422269"/>
                  <a:gd name="connsiteY14" fmla="*/ 568499 h 2080260"/>
                  <a:gd name="connsiteX15" fmla="*/ 142875 w 2422269"/>
                  <a:gd name="connsiteY15" fmla="*/ 579120 h 2080260"/>
                  <a:gd name="connsiteX16" fmla="*/ 0 w 2422269"/>
                  <a:gd name="connsiteY16" fmla="*/ 436245 h 2080260"/>
                  <a:gd name="connsiteX17" fmla="*/ 142875 w 2422269"/>
                  <a:gd name="connsiteY17" fmla="*/ 293370 h 2080260"/>
                  <a:gd name="connsiteX18" fmla="*/ 195486 w 2422269"/>
                  <a:gd name="connsiteY18" fmla="*/ 303992 h 2080260"/>
                  <a:gd name="connsiteX19" fmla="*/ 195486 w 2422269"/>
                  <a:gd name="connsiteY19" fmla="*/ 0 h 2080260"/>
                  <a:gd name="connsiteX20" fmla="*/ 1382139 w 2422269"/>
                  <a:gd name="connsiteY20" fmla="*/ 0 h 2080260"/>
                  <a:gd name="connsiteX21" fmla="*/ 2422269 w 2422269"/>
                  <a:gd name="connsiteY21" fmla="*/ 1040130 h 2080260"/>
                  <a:gd name="connsiteX22" fmla="*/ 1382139 w 2422269"/>
                  <a:gd name="connsiteY22" fmla="*/ 2080260 h 2080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22269" h="2080260">
                    <a:moveTo>
                      <a:pt x="1382139" y="2080260"/>
                    </a:moveTo>
                    <a:lnTo>
                      <a:pt x="1198649" y="2080260"/>
                    </a:lnTo>
                    <a:lnTo>
                      <a:pt x="1198649" y="1699287"/>
                    </a:lnTo>
                    <a:lnTo>
                      <a:pt x="1211517" y="1718373"/>
                    </a:lnTo>
                    <a:cubicBezTo>
                      <a:pt x="1237372" y="1744228"/>
                      <a:pt x="1273091" y="1760220"/>
                      <a:pt x="1312545" y="1760220"/>
                    </a:cubicBezTo>
                    <a:cubicBezTo>
                      <a:pt x="1391453" y="1760220"/>
                      <a:pt x="1455420" y="1696253"/>
                      <a:pt x="1455420" y="1617345"/>
                    </a:cubicBezTo>
                    <a:cubicBezTo>
                      <a:pt x="1455420" y="1538437"/>
                      <a:pt x="1391453" y="1474470"/>
                      <a:pt x="1312545" y="1474470"/>
                    </a:cubicBezTo>
                    <a:cubicBezTo>
                      <a:pt x="1273091" y="1474470"/>
                      <a:pt x="1237372" y="1490462"/>
                      <a:pt x="1211517" y="1516317"/>
                    </a:cubicBezTo>
                    <a:lnTo>
                      <a:pt x="1198649" y="1535403"/>
                    </a:lnTo>
                    <a:lnTo>
                      <a:pt x="1198649" y="1163955"/>
                    </a:lnTo>
                    <a:lnTo>
                      <a:pt x="1397097" y="1163955"/>
                    </a:lnTo>
                    <a:cubicBezTo>
                      <a:pt x="1467588" y="1163955"/>
                      <a:pt x="1524732" y="1106811"/>
                      <a:pt x="1524732" y="1036320"/>
                    </a:cubicBezTo>
                    <a:cubicBezTo>
                      <a:pt x="1524732" y="965829"/>
                      <a:pt x="1467588" y="908685"/>
                      <a:pt x="1397097" y="908685"/>
                    </a:cubicBezTo>
                    <a:lnTo>
                      <a:pt x="195486" y="908685"/>
                    </a:lnTo>
                    <a:lnTo>
                      <a:pt x="195486" y="568499"/>
                    </a:lnTo>
                    <a:lnTo>
                      <a:pt x="142875" y="579120"/>
                    </a:lnTo>
                    <a:cubicBezTo>
                      <a:pt x="63967" y="579120"/>
                      <a:pt x="0" y="515153"/>
                      <a:pt x="0" y="436245"/>
                    </a:cubicBezTo>
                    <a:cubicBezTo>
                      <a:pt x="0" y="357337"/>
                      <a:pt x="63967" y="293370"/>
                      <a:pt x="142875" y="293370"/>
                    </a:cubicBezTo>
                    <a:lnTo>
                      <a:pt x="195486" y="303992"/>
                    </a:lnTo>
                    <a:lnTo>
                      <a:pt x="195486" y="0"/>
                    </a:lnTo>
                    <a:lnTo>
                      <a:pt x="1382139" y="0"/>
                    </a:lnTo>
                    <a:cubicBezTo>
                      <a:pt x="1956587" y="0"/>
                      <a:pt x="2422269" y="465682"/>
                      <a:pt x="2422269" y="1040130"/>
                    </a:cubicBezTo>
                    <a:cubicBezTo>
                      <a:pt x="2422269" y="1614578"/>
                      <a:pt x="1956587" y="2080260"/>
                      <a:pt x="1382139" y="2080260"/>
                    </a:cubicBezTo>
                    <a:close/>
                  </a:path>
                </a:pathLst>
              </a:custGeom>
              <a:solidFill>
                <a:srgbClr val="113F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6008748" y="5754167"/>
              <a:ext cx="478650" cy="476767"/>
              <a:chOff x="4557733" y="2434359"/>
              <a:chExt cx="512624" cy="510606"/>
            </a:xfrm>
            <a:solidFill>
              <a:schemeClr val="bg1"/>
            </a:solidFill>
          </p:grpSpPr>
          <p:sp>
            <p:nvSpPr>
              <p:cNvPr id="45" name="Freeform 7"/>
              <p:cNvSpPr>
                <a:spLocks noEditPoints="1"/>
              </p:cNvSpPr>
              <p:nvPr/>
            </p:nvSpPr>
            <p:spPr bwMode="auto">
              <a:xfrm>
                <a:off x="4557733" y="2434359"/>
                <a:ext cx="512624" cy="510606"/>
              </a:xfrm>
              <a:custGeom>
                <a:avLst/>
                <a:gdLst>
                  <a:gd name="T0" fmla="*/ 86 w 172"/>
                  <a:gd name="T1" fmla="*/ 21 h 172"/>
                  <a:gd name="T2" fmla="*/ 151 w 172"/>
                  <a:gd name="T3" fmla="*/ 86 h 172"/>
                  <a:gd name="T4" fmla="*/ 86 w 172"/>
                  <a:gd name="T5" fmla="*/ 151 h 172"/>
                  <a:gd name="T6" fmla="*/ 21 w 172"/>
                  <a:gd name="T7" fmla="*/ 86 h 172"/>
                  <a:gd name="T8" fmla="*/ 86 w 172"/>
                  <a:gd name="T9" fmla="*/ 21 h 172"/>
                  <a:gd name="T10" fmla="*/ 86 w 172"/>
                  <a:gd name="T11" fmla="*/ 0 h 172"/>
                  <a:gd name="T12" fmla="*/ 0 w 172"/>
                  <a:gd name="T13" fmla="*/ 86 h 172"/>
                  <a:gd name="T14" fmla="*/ 86 w 172"/>
                  <a:gd name="T15" fmla="*/ 172 h 172"/>
                  <a:gd name="T16" fmla="*/ 172 w 172"/>
                  <a:gd name="T17" fmla="*/ 86 h 172"/>
                  <a:gd name="T18" fmla="*/ 86 w 172"/>
                  <a:gd name="T19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172">
                    <a:moveTo>
                      <a:pt x="86" y="21"/>
                    </a:moveTo>
                    <a:cubicBezTo>
                      <a:pt x="122" y="21"/>
                      <a:pt x="151" y="50"/>
                      <a:pt x="151" y="86"/>
                    </a:cubicBezTo>
                    <a:cubicBezTo>
                      <a:pt x="151" y="122"/>
                      <a:pt x="122" y="151"/>
                      <a:pt x="86" y="151"/>
                    </a:cubicBezTo>
                    <a:cubicBezTo>
                      <a:pt x="50" y="151"/>
                      <a:pt x="21" y="122"/>
                      <a:pt x="21" y="86"/>
                    </a:cubicBezTo>
                    <a:cubicBezTo>
                      <a:pt x="21" y="50"/>
                      <a:pt x="50" y="21"/>
                      <a:pt x="86" y="21"/>
                    </a:cubicBezTo>
                    <a:moveTo>
                      <a:pt x="86" y="0"/>
                    </a:moveTo>
                    <a:cubicBezTo>
                      <a:pt x="38" y="0"/>
                      <a:pt x="0" y="38"/>
                      <a:pt x="0" y="86"/>
                    </a:cubicBezTo>
                    <a:cubicBezTo>
                      <a:pt x="0" y="134"/>
                      <a:pt x="38" y="172"/>
                      <a:pt x="86" y="172"/>
                    </a:cubicBezTo>
                    <a:cubicBezTo>
                      <a:pt x="134" y="172"/>
                      <a:pt x="172" y="134"/>
                      <a:pt x="172" y="86"/>
                    </a:cubicBezTo>
                    <a:cubicBezTo>
                      <a:pt x="172" y="38"/>
                      <a:pt x="134" y="0"/>
                      <a:pt x="8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Freeform 8"/>
              <p:cNvSpPr/>
              <p:nvPr/>
            </p:nvSpPr>
            <p:spPr bwMode="auto">
              <a:xfrm>
                <a:off x="4781753" y="2529215"/>
                <a:ext cx="129165" cy="254294"/>
              </a:xfrm>
              <a:custGeom>
                <a:avLst/>
                <a:gdLst>
                  <a:gd name="T0" fmla="*/ 33 w 44"/>
                  <a:gd name="T1" fmla="*/ 86 h 86"/>
                  <a:gd name="T2" fmla="*/ 25 w 44"/>
                  <a:gd name="T3" fmla="*/ 83 h 86"/>
                  <a:gd name="T4" fmla="*/ 3 w 44"/>
                  <a:gd name="T5" fmla="*/ 62 h 86"/>
                  <a:gd name="T6" fmla="*/ 0 w 44"/>
                  <a:gd name="T7" fmla="*/ 54 h 86"/>
                  <a:gd name="T8" fmla="*/ 0 w 44"/>
                  <a:gd name="T9" fmla="*/ 54 h 86"/>
                  <a:gd name="T10" fmla="*/ 0 w 44"/>
                  <a:gd name="T11" fmla="*/ 54 h 86"/>
                  <a:gd name="T12" fmla="*/ 0 w 44"/>
                  <a:gd name="T13" fmla="*/ 11 h 86"/>
                  <a:gd name="T14" fmla="*/ 11 w 44"/>
                  <a:gd name="T15" fmla="*/ 0 h 86"/>
                  <a:gd name="T16" fmla="*/ 22 w 44"/>
                  <a:gd name="T17" fmla="*/ 11 h 86"/>
                  <a:gd name="T18" fmla="*/ 22 w 44"/>
                  <a:gd name="T19" fmla="*/ 50 h 86"/>
                  <a:gd name="T20" fmla="*/ 40 w 44"/>
                  <a:gd name="T21" fmla="*/ 68 h 86"/>
                  <a:gd name="T22" fmla="*/ 40 w 44"/>
                  <a:gd name="T23" fmla="*/ 83 h 86"/>
                  <a:gd name="T24" fmla="*/ 33 w 44"/>
                  <a:gd name="T25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86">
                    <a:moveTo>
                      <a:pt x="33" y="86"/>
                    </a:moveTo>
                    <a:cubicBezTo>
                      <a:pt x="30" y="86"/>
                      <a:pt x="27" y="85"/>
                      <a:pt x="25" y="83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1" y="60"/>
                      <a:pt x="0" y="57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7" y="0"/>
                      <a:pt x="22" y="5"/>
                      <a:pt x="22" y="11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4" y="72"/>
                      <a:pt x="44" y="79"/>
                      <a:pt x="40" y="83"/>
                    </a:cubicBezTo>
                    <a:cubicBezTo>
                      <a:pt x="38" y="85"/>
                      <a:pt x="35" y="86"/>
                      <a:pt x="33" y="8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5930321" y="1546570"/>
              <a:ext cx="438279" cy="421487"/>
              <a:chOff x="6159731" y="1864447"/>
              <a:chExt cx="469385" cy="451400"/>
            </a:xfrm>
            <a:solidFill>
              <a:schemeClr val="bg1"/>
            </a:solidFill>
          </p:grpSpPr>
          <p:sp>
            <p:nvSpPr>
              <p:cNvPr id="43" name="Oval 131"/>
              <p:cNvSpPr>
                <a:spLocks noChangeArrowheads="1"/>
              </p:cNvSpPr>
              <p:nvPr/>
            </p:nvSpPr>
            <p:spPr bwMode="auto">
              <a:xfrm>
                <a:off x="6288812" y="1864447"/>
                <a:ext cx="211223" cy="2139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Freeform 134"/>
              <p:cNvSpPr/>
              <p:nvPr/>
            </p:nvSpPr>
            <p:spPr bwMode="auto">
              <a:xfrm>
                <a:off x="6159731" y="2111736"/>
                <a:ext cx="469385" cy="204111"/>
              </a:xfrm>
              <a:custGeom>
                <a:avLst/>
                <a:gdLst>
                  <a:gd name="T0" fmla="*/ 35 w 200"/>
                  <a:gd name="T1" fmla="*/ 87 h 87"/>
                  <a:gd name="T2" fmla="*/ 35 w 200"/>
                  <a:gd name="T3" fmla="*/ 72 h 87"/>
                  <a:gd name="T4" fmla="*/ 46 w 200"/>
                  <a:gd name="T5" fmla="*/ 72 h 87"/>
                  <a:gd name="T6" fmla="*/ 46 w 200"/>
                  <a:gd name="T7" fmla="*/ 87 h 87"/>
                  <a:gd name="T8" fmla="*/ 155 w 200"/>
                  <a:gd name="T9" fmla="*/ 87 h 87"/>
                  <a:gd name="T10" fmla="*/ 155 w 200"/>
                  <a:gd name="T11" fmla="*/ 72 h 87"/>
                  <a:gd name="T12" fmla="*/ 166 w 200"/>
                  <a:gd name="T13" fmla="*/ 72 h 87"/>
                  <a:gd name="T14" fmla="*/ 166 w 200"/>
                  <a:gd name="T15" fmla="*/ 87 h 87"/>
                  <a:gd name="T16" fmla="*/ 199 w 200"/>
                  <a:gd name="T17" fmla="*/ 87 h 87"/>
                  <a:gd name="T18" fmla="*/ 200 w 200"/>
                  <a:gd name="T19" fmla="*/ 43 h 87"/>
                  <a:gd name="T20" fmla="*/ 156 w 200"/>
                  <a:gd name="T21" fmla="*/ 0 h 87"/>
                  <a:gd name="T22" fmla="*/ 156 w 200"/>
                  <a:gd name="T23" fmla="*/ 0 h 87"/>
                  <a:gd name="T24" fmla="*/ 156 w 200"/>
                  <a:gd name="T25" fmla="*/ 0 h 87"/>
                  <a:gd name="T26" fmla="*/ 140 w 200"/>
                  <a:gd name="T27" fmla="*/ 0 h 87"/>
                  <a:gd name="T28" fmla="*/ 100 w 200"/>
                  <a:gd name="T29" fmla="*/ 80 h 87"/>
                  <a:gd name="T30" fmla="*/ 60 w 200"/>
                  <a:gd name="T31" fmla="*/ 0 h 87"/>
                  <a:gd name="T32" fmla="*/ 45 w 200"/>
                  <a:gd name="T33" fmla="*/ 0 h 87"/>
                  <a:gd name="T34" fmla="*/ 45 w 200"/>
                  <a:gd name="T35" fmla="*/ 0 h 87"/>
                  <a:gd name="T36" fmla="*/ 44 w 200"/>
                  <a:gd name="T37" fmla="*/ 0 h 87"/>
                  <a:gd name="T38" fmla="*/ 1 w 200"/>
                  <a:gd name="T39" fmla="*/ 43 h 87"/>
                  <a:gd name="T40" fmla="*/ 0 w 200"/>
                  <a:gd name="T41" fmla="*/ 87 h 87"/>
                  <a:gd name="T42" fmla="*/ 35 w 200"/>
                  <a:gd name="T43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8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4034399" y="3712281"/>
              <a:ext cx="396186" cy="343361"/>
              <a:chOff x="7090992" y="4839631"/>
              <a:chExt cx="424306" cy="367732"/>
            </a:xfrm>
            <a:solidFill>
              <a:schemeClr val="bg1"/>
            </a:solidFill>
          </p:grpSpPr>
          <p:sp>
            <p:nvSpPr>
              <p:cNvPr id="39" name="Freeform 19"/>
              <p:cNvSpPr/>
              <p:nvPr/>
            </p:nvSpPr>
            <p:spPr bwMode="auto">
              <a:xfrm>
                <a:off x="7156995" y="4994536"/>
                <a:ext cx="86882" cy="152885"/>
              </a:xfrm>
              <a:custGeom>
                <a:avLst/>
                <a:gdLst>
                  <a:gd name="T0" fmla="*/ 4 w 54"/>
                  <a:gd name="T1" fmla="*/ 95 h 95"/>
                  <a:gd name="T2" fmla="*/ 49 w 54"/>
                  <a:gd name="T3" fmla="*/ 95 h 95"/>
                  <a:gd name="T4" fmla="*/ 54 w 54"/>
                  <a:gd name="T5" fmla="*/ 90 h 95"/>
                  <a:gd name="T6" fmla="*/ 54 w 54"/>
                  <a:gd name="T7" fmla="*/ 4 h 95"/>
                  <a:gd name="T8" fmla="*/ 49 w 54"/>
                  <a:gd name="T9" fmla="*/ 0 h 95"/>
                  <a:gd name="T10" fmla="*/ 4 w 54"/>
                  <a:gd name="T11" fmla="*/ 0 h 95"/>
                  <a:gd name="T12" fmla="*/ 0 w 54"/>
                  <a:gd name="T13" fmla="*/ 4 h 95"/>
                  <a:gd name="T14" fmla="*/ 0 w 54"/>
                  <a:gd name="T15" fmla="*/ 90 h 95"/>
                  <a:gd name="T16" fmla="*/ 4 w 54"/>
                  <a:gd name="T1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95">
                    <a:moveTo>
                      <a:pt x="4" y="95"/>
                    </a:moveTo>
                    <a:cubicBezTo>
                      <a:pt x="49" y="95"/>
                      <a:pt x="49" y="95"/>
                      <a:pt x="49" y="95"/>
                    </a:cubicBezTo>
                    <a:cubicBezTo>
                      <a:pt x="52" y="95"/>
                      <a:pt x="54" y="93"/>
                      <a:pt x="54" y="90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54" y="2"/>
                      <a:pt x="52" y="0"/>
                      <a:pt x="49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93"/>
                      <a:pt x="2" y="95"/>
                      <a:pt x="4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Freeform 20"/>
              <p:cNvSpPr/>
              <p:nvPr/>
            </p:nvSpPr>
            <p:spPr bwMode="auto">
              <a:xfrm>
                <a:off x="7282266" y="4937962"/>
                <a:ext cx="86882" cy="209459"/>
              </a:xfrm>
              <a:custGeom>
                <a:avLst/>
                <a:gdLst>
                  <a:gd name="T0" fmla="*/ 5 w 54"/>
                  <a:gd name="T1" fmla="*/ 130 h 130"/>
                  <a:gd name="T2" fmla="*/ 50 w 54"/>
                  <a:gd name="T3" fmla="*/ 130 h 130"/>
                  <a:gd name="T4" fmla="*/ 54 w 54"/>
                  <a:gd name="T5" fmla="*/ 125 h 130"/>
                  <a:gd name="T6" fmla="*/ 54 w 54"/>
                  <a:gd name="T7" fmla="*/ 5 h 130"/>
                  <a:gd name="T8" fmla="*/ 50 w 54"/>
                  <a:gd name="T9" fmla="*/ 0 h 130"/>
                  <a:gd name="T10" fmla="*/ 5 w 54"/>
                  <a:gd name="T11" fmla="*/ 0 h 130"/>
                  <a:gd name="T12" fmla="*/ 0 w 54"/>
                  <a:gd name="T13" fmla="*/ 5 h 130"/>
                  <a:gd name="T14" fmla="*/ 0 w 54"/>
                  <a:gd name="T15" fmla="*/ 125 h 130"/>
                  <a:gd name="T16" fmla="*/ 5 w 54"/>
                  <a:gd name="T1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30">
                    <a:moveTo>
                      <a:pt x="5" y="130"/>
                    </a:moveTo>
                    <a:cubicBezTo>
                      <a:pt x="50" y="130"/>
                      <a:pt x="50" y="130"/>
                      <a:pt x="50" y="130"/>
                    </a:cubicBezTo>
                    <a:cubicBezTo>
                      <a:pt x="52" y="130"/>
                      <a:pt x="54" y="128"/>
                      <a:pt x="54" y="12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5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128"/>
                      <a:pt x="2" y="130"/>
                      <a:pt x="5" y="1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Freeform 21"/>
              <p:cNvSpPr/>
              <p:nvPr/>
            </p:nvSpPr>
            <p:spPr bwMode="auto">
              <a:xfrm>
                <a:off x="7408885" y="4891491"/>
                <a:ext cx="86882" cy="255931"/>
              </a:xfrm>
              <a:custGeom>
                <a:avLst/>
                <a:gdLst>
                  <a:gd name="T0" fmla="*/ 4 w 54"/>
                  <a:gd name="T1" fmla="*/ 159 h 159"/>
                  <a:gd name="T2" fmla="*/ 49 w 54"/>
                  <a:gd name="T3" fmla="*/ 159 h 159"/>
                  <a:gd name="T4" fmla="*/ 54 w 54"/>
                  <a:gd name="T5" fmla="*/ 154 h 159"/>
                  <a:gd name="T6" fmla="*/ 54 w 54"/>
                  <a:gd name="T7" fmla="*/ 5 h 159"/>
                  <a:gd name="T8" fmla="*/ 49 w 54"/>
                  <a:gd name="T9" fmla="*/ 0 h 159"/>
                  <a:gd name="T10" fmla="*/ 4 w 54"/>
                  <a:gd name="T11" fmla="*/ 0 h 159"/>
                  <a:gd name="T12" fmla="*/ 0 w 54"/>
                  <a:gd name="T13" fmla="*/ 5 h 159"/>
                  <a:gd name="T14" fmla="*/ 0 w 54"/>
                  <a:gd name="T15" fmla="*/ 154 h 159"/>
                  <a:gd name="T16" fmla="*/ 4 w 54"/>
                  <a:gd name="T17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59">
                    <a:moveTo>
                      <a:pt x="4" y="159"/>
                    </a:moveTo>
                    <a:cubicBezTo>
                      <a:pt x="49" y="159"/>
                      <a:pt x="49" y="159"/>
                      <a:pt x="49" y="159"/>
                    </a:cubicBezTo>
                    <a:cubicBezTo>
                      <a:pt x="52" y="159"/>
                      <a:pt x="54" y="157"/>
                      <a:pt x="54" y="154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49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157"/>
                      <a:pt x="2" y="159"/>
                      <a:pt x="4" y="1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Freeform 22"/>
              <p:cNvSpPr/>
              <p:nvPr/>
            </p:nvSpPr>
            <p:spPr bwMode="auto">
              <a:xfrm>
                <a:off x="7090992" y="4839631"/>
                <a:ext cx="424306" cy="367732"/>
              </a:xfrm>
              <a:custGeom>
                <a:avLst/>
                <a:gdLst>
                  <a:gd name="T0" fmla="*/ 253 w 264"/>
                  <a:gd name="T1" fmla="*/ 206 h 228"/>
                  <a:gd name="T2" fmla="*/ 23 w 264"/>
                  <a:gd name="T3" fmla="*/ 206 h 228"/>
                  <a:gd name="T4" fmla="*/ 22 w 264"/>
                  <a:gd name="T5" fmla="*/ 206 h 228"/>
                  <a:gd name="T6" fmla="*/ 22 w 264"/>
                  <a:gd name="T7" fmla="*/ 11 h 228"/>
                  <a:gd name="T8" fmla="*/ 11 w 264"/>
                  <a:gd name="T9" fmla="*/ 0 h 228"/>
                  <a:gd name="T10" fmla="*/ 0 w 264"/>
                  <a:gd name="T11" fmla="*/ 11 h 228"/>
                  <a:gd name="T12" fmla="*/ 0 w 264"/>
                  <a:gd name="T13" fmla="*/ 206 h 228"/>
                  <a:gd name="T14" fmla="*/ 23 w 264"/>
                  <a:gd name="T15" fmla="*/ 228 h 228"/>
                  <a:gd name="T16" fmla="*/ 253 w 264"/>
                  <a:gd name="T17" fmla="*/ 228 h 228"/>
                  <a:gd name="T18" fmla="*/ 264 w 264"/>
                  <a:gd name="T19" fmla="*/ 217 h 228"/>
                  <a:gd name="T20" fmla="*/ 253 w 264"/>
                  <a:gd name="T21" fmla="*/ 206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4" h="228">
                    <a:moveTo>
                      <a:pt x="253" y="206"/>
                    </a:moveTo>
                    <a:cubicBezTo>
                      <a:pt x="23" y="206"/>
                      <a:pt x="23" y="206"/>
                      <a:pt x="23" y="206"/>
                    </a:cubicBezTo>
                    <a:cubicBezTo>
                      <a:pt x="22" y="206"/>
                      <a:pt x="22" y="206"/>
                      <a:pt x="22" y="206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18"/>
                      <a:pt x="10" y="228"/>
                      <a:pt x="23" y="228"/>
                    </a:cubicBezTo>
                    <a:cubicBezTo>
                      <a:pt x="253" y="228"/>
                      <a:pt x="253" y="228"/>
                      <a:pt x="253" y="228"/>
                    </a:cubicBezTo>
                    <a:cubicBezTo>
                      <a:pt x="259" y="228"/>
                      <a:pt x="264" y="223"/>
                      <a:pt x="264" y="217"/>
                    </a:cubicBezTo>
                    <a:cubicBezTo>
                      <a:pt x="264" y="211"/>
                      <a:pt x="259" y="206"/>
                      <a:pt x="2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8189322" y="3651952"/>
              <a:ext cx="364689" cy="360929"/>
              <a:chOff x="4270293" y="4090633"/>
              <a:chExt cx="390570" cy="386543"/>
            </a:xfrm>
            <a:solidFill>
              <a:schemeClr val="bg1"/>
            </a:solidFill>
          </p:grpSpPr>
          <p:sp>
            <p:nvSpPr>
              <p:cNvPr id="37" name="Freeform 136"/>
              <p:cNvSpPr/>
              <p:nvPr/>
            </p:nvSpPr>
            <p:spPr bwMode="auto">
              <a:xfrm>
                <a:off x="4270293" y="4307258"/>
                <a:ext cx="390570" cy="169918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Freeform 137"/>
              <p:cNvSpPr>
                <a:spLocks noEditPoints="1"/>
              </p:cNvSpPr>
              <p:nvPr/>
            </p:nvSpPr>
            <p:spPr bwMode="auto">
              <a:xfrm>
                <a:off x="4270293" y="4090633"/>
                <a:ext cx="390570" cy="224678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5204058" y="2867849"/>
              <a:ext cx="744492" cy="754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prstClr val="white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20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6436986" y="2877142"/>
              <a:ext cx="1039393" cy="754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prstClr val="white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20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6382619" y="4203625"/>
              <a:ext cx="1039393" cy="754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prstClr val="white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20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5037068" y="4149436"/>
              <a:ext cx="1039393" cy="754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prstClr val="white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320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09695" y="233109"/>
            <a:ext cx="3303655" cy="1014730"/>
            <a:chOff x="956666" y="3404039"/>
            <a:chExt cx="3303655" cy="1014730"/>
          </a:xfrm>
        </p:grpSpPr>
        <p:sp>
          <p:nvSpPr>
            <p:cNvPr id="8" name="TextBox 38"/>
            <p:cNvSpPr txBox="1"/>
            <p:nvPr/>
          </p:nvSpPr>
          <p:spPr>
            <a:xfrm>
              <a:off x="1557126" y="3404039"/>
              <a:ext cx="2703195" cy="1014730"/>
            </a:xfrm>
            <a:prstGeom prst="rect">
              <a:avLst/>
            </a:prstGeom>
            <a:noFill/>
          </p:spPr>
          <p:txBody>
            <a:bodyPr wrap="none" rtlCol="0" anchor="t" anchorCtr="1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rgbClr val="113F4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Task Distribution</a:t>
              </a:r>
              <a:endParaRPr lang="zh-CN" altLang="en-US" sz="2800" b="1" spc="600" dirty="0">
                <a:solidFill>
                  <a:srgbClr val="113F4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oppins SemiBold" charset="0"/>
                <a:sym typeface="+mn-ea"/>
              </a:endParaRPr>
            </a:p>
            <a:p>
              <a:pPr algn="ctr"/>
              <a:r>
                <a:rPr lang="zh-CN" altLang="en-US" sz="2800" b="1" spc="600" dirty="0">
                  <a:solidFill>
                    <a:srgbClr val="113F4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Poppins SemiBold" charset="0"/>
                  <a:sym typeface="+mn-ea"/>
                </a:rPr>
                <a:t>分工</a:t>
              </a:r>
              <a:endParaRPr lang="en-US" altLang="zh-CN" sz="2800" b="1" spc="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oppins SemiBold" charset="0"/>
              </a:endParaRPr>
            </a:p>
            <a:p>
              <a:pPr algn="ctr"/>
              <a:endParaRPr lang="zh-CN" altLang="en-US" sz="800" b="1" cap="all" spc="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956666" y="3498086"/>
              <a:ext cx="448664" cy="448662"/>
            </a:xfrm>
            <a:prstGeom prst="rect">
              <a:avLst/>
            </a:prstGeom>
            <a:solidFill>
              <a:srgbClr val="113F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176679" y="3689818"/>
              <a:ext cx="380404" cy="380404"/>
            </a:xfrm>
            <a:prstGeom prst="rect">
              <a:avLst/>
            </a:prstGeom>
            <a:solidFill>
              <a:srgbClr val="55C0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" name="圆角矩形 3"/>
          <p:cNvSpPr/>
          <p:nvPr>
            <p:custDataLst>
              <p:tags r:id="rId1"/>
            </p:custDataLst>
          </p:nvPr>
        </p:nvSpPr>
        <p:spPr>
          <a:xfrm>
            <a:off x="958215" y="1731645"/>
            <a:ext cx="3725545" cy="4579620"/>
          </a:xfrm>
          <a:prstGeom prst="roundRect">
            <a:avLst>
              <a:gd name="adj" fmla="val 12292"/>
            </a:avLst>
          </a:prstGeom>
          <a:solidFill>
            <a:srgbClr val="5DA2B1"/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just"/>
            <a:endParaRPr sz="2400">
              <a:solidFill>
                <a:schemeClr val="bg1"/>
              </a:solidFill>
              <a:uFillTx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958215" y="2204085"/>
            <a:ext cx="3725545" cy="3103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400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</a:rPr>
              <a:t>陈顶立</a:t>
            </a:r>
            <a:endParaRPr lang="zh-CN" altLang="en-US" sz="2400">
              <a:solidFill>
                <a:schemeClr val="bg1"/>
              </a:solidFill>
              <a:latin typeface="华文中宋" panose="02010600040101010101" charset="-122"/>
              <a:ea typeface="华文中宋" panose="02010600040101010101" charset="-122"/>
            </a:endParaRPr>
          </a:p>
          <a:p>
            <a:pPr algn="l"/>
            <a:endParaRPr lang="zh-CN" altLang="en-US" sz="2400">
              <a:solidFill>
                <a:schemeClr val="bg1"/>
              </a:solidFill>
              <a:latin typeface="华文中宋" panose="02010600040101010101" charset="-122"/>
              <a:ea typeface="华文中宋" panose="02010600040101010101" charset="-122"/>
            </a:endParaRPr>
          </a:p>
          <a:p>
            <a:pPr algn="l"/>
            <a:r>
              <a:rPr lang="zh-CN" altLang="en-US" sz="2400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</a:rPr>
              <a:t>查阅资料，了解遗传算法的</a:t>
            </a:r>
            <a:r>
              <a:rPr lang="zh-CN" altLang="en-US" sz="2400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</a:rPr>
              <a:t>实现流程</a:t>
            </a:r>
            <a:endParaRPr lang="zh-CN" altLang="en-US" sz="2400">
              <a:solidFill>
                <a:schemeClr val="bg1"/>
              </a:solidFill>
              <a:latin typeface="华文中宋" panose="02010600040101010101" charset="-122"/>
              <a:ea typeface="华文中宋" panose="02010600040101010101" charset="-122"/>
            </a:endParaRPr>
          </a:p>
          <a:p>
            <a:pPr algn="l"/>
            <a:r>
              <a:rPr lang="zh-CN" altLang="en-US" sz="2400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</a:rPr>
              <a:t>编写了类的基本定义，</a:t>
            </a:r>
            <a:r>
              <a:rPr lang="zh-CN" altLang="en-US" sz="2400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</a:rPr>
              <a:t>设计变异函数、适应度计算函数、选择函数</a:t>
            </a:r>
            <a:endParaRPr lang="zh-CN" altLang="en-US" sz="2400">
              <a:solidFill>
                <a:schemeClr val="bg1"/>
              </a:solidFill>
              <a:latin typeface="华文中宋" panose="02010600040101010101" charset="-122"/>
              <a:ea typeface="华文中宋" panose="02010600040101010101" charset="-122"/>
            </a:endParaRPr>
          </a:p>
          <a:p>
            <a:pPr algn="l"/>
            <a:r>
              <a:rPr lang="zh-CN" altLang="en-US" sz="2400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</a:rPr>
              <a:t>共同设计了</a:t>
            </a:r>
            <a:r>
              <a:rPr lang="zh-CN" altLang="en-US" sz="2400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</a:rPr>
              <a:t>主函数</a:t>
            </a:r>
            <a:endParaRPr lang="zh-CN" altLang="en-US" sz="2400">
              <a:solidFill>
                <a:schemeClr val="bg1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52" name="圆角矩形 51"/>
          <p:cNvSpPr/>
          <p:nvPr>
            <p:custDataLst>
              <p:tags r:id="rId2"/>
            </p:custDataLst>
          </p:nvPr>
        </p:nvSpPr>
        <p:spPr>
          <a:xfrm>
            <a:off x="7216140" y="1731645"/>
            <a:ext cx="3725545" cy="4579620"/>
          </a:xfrm>
          <a:prstGeom prst="roundRect">
            <a:avLst>
              <a:gd name="adj" fmla="val 12292"/>
            </a:avLst>
          </a:prstGeom>
          <a:solidFill>
            <a:srgbClr val="5DA2B1"/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just"/>
            <a:endParaRPr sz="2400">
              <a:solidFill>
                <a:schemeClr val="bg1"/>
              </a:solidFill>
              <a:uFillTx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215505" y="2273935"/>
            <a:ext cx="3725545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</a:rPr>
              <a:t>王闻浩</a:t>
            </a:r>
            <a:endParaRPr lang="zh-CN" altLang="en-US" sz="2400">
              <a:solidFill>
                <a:schemeClr val="bg1"/>
              </a:solidFill>
              <a:latin typeface="华文中宋" panose="02010600040101010101" charset="-122"/>
              <a:ea typeface="华文中宋" panose="02010600040101010101" charset="-122"/>
            </a:endParaRPr>
          </a:p>
          <a:p>
            <a:pPr algn="ctr"/>
            <a:endParaRPr lang="zh-CN" altLang="en-US" sz="2400">
              <a:solidFill>
                <a:schemeClr val="bg1"/>
              </a:solidFill>
              <a:latin typeface="华文中宋" panose="02010600040101010101" charset="-122"/>
              <a:ea typeface="华文中宋" panose="02010600040101010101" charset="-122"/>
            </a:endParaRPr>
          </a:p>
          <a:p>
            <a:pPr algn="l"/>
            <a:r>
              <a:rPr lang="zh-CN" altLang="en-US" sz="2400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</a:rPr>
              <a:t>设计了主要函数的算法和实现</a:t>
            </a:r>
            <a:r>
              <a:rPr lang="zh-CN" altLang="en-US" sz="2400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</a:rPr>
              <a:t>的思路</a:t>
            </a:r>
            <a:endParaRPr lang="zh-CN" altLang="en-US" sz="2400">
              <a:solidFill>
                <a:schemeClr val="bg1"/>
              </a:solidFill>
              <a:latin typeface="华文中宋" panose="02010600040101010101" charset="-122"/>
              <a:ea typeface="华文中宋" panose="02010600040101010101" charset="-122"/>
            </a:endParaRPr>
          </a:p>
          <a:p>
            <a:pPr algn="l"/>
            <a:r>
              <a:rPr lang="zh-CN" altLang="en-US" sz="2400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</a:rPr>
              <a:t>设计了交叉函数、繁殖函数和输出函数以及其他用于辅助各种类</a:t>
            </a:r>
            <a:r>
              <a:rPr lang="zh-CN" altLang="en-US" sz="2400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</a:rPr>
              <a:t>的成员函数</a:t>
            </a:r>
            <a:endParaRPr lang="zh-CN" altLang="en-US" sz="2400">
              <a:solidFill>
                <a:schemeClr val="bg1"/>
              </a:solidFill>
              <a:latin typeface="华文中宋" panose="02010600040101010101" charset="-122"/>
              <a:ea typeface="华文中宋" panose="02010600040101010101" charset="-122"/>
            </a:endParaRPr>
          </a:p>
          <a:p>
            <a:pPr algn="l"/>
            <a:r>
              <a:rPr lang="zh-CN" altLang="en-US" sz="2400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</a:rPr>
              <a:t>共同</a:t>
            </a:r>
            <a:r>
              <a:rPr lang="zh-CN" altLang="en-US" sz="2400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</a:rPr>
              <a:t>设计了</a:t>
            </a:r>
            <a:r>
              <a:rPr lang="zh-CN" altLang="en-US" sz="2400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</a:rPr>
              <a:t>主函数</a:t>
            </a:r>
            <a:endParaRPr lang="zh-CN" altLang="en-US" sz="2400">
              <a:solidFill>
                <a:schemeClr val="bg1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483545" y="1880707"/>
            <a:ext cx="9301480" cy="1202055"/>
            <a:chOff x="6081486" y="800550"/>
            <a:chExt cx="9301480" cy="1202055"/>
          </a:xfrm>
        </p:grpSpPr>
        <p:sp>
          <p:nvSpPr>
            <p:cNvPr id="11" name="文本框 10"/>
            <p:cNvSpPr txBox="1"/>
            <p:nvPr/>
          </p:nvSpPr>
          <p:spPr>
            <a:xfrm>
              <a:off x="6124666" y="800550"/>
              <a:ext cx="9258300" cy="49149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2600" dirty="0">
                  <a:solidFill>
                    <a:srgbClr val="113F4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Code Demonstration and Implementation</a:t>
              </a:r>
              <a:endParaRPr lang="en-US" altLang="zh-CN" sz="2600" dirty="0">
                <a:solidFill>
                  <a:srgbClr val="113F4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081486" y="1295850"/>
              <a:ext cx="4431665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spc="600" dirty="0">
                  <a:solidFill>
                    <a:srgbClr val="113F4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代码展示及</a:t>
              </a:r>
              <a:r>
                <a:rPr lang="zh-CN" altLang="en-US" sz="4000" b="1" spc="600" dirty="0">
                  <a:solidFill>
                    <a:srgbClr val="113F4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实现</a:t>
              </a:r>
              <a:endParaRPr lang="zh-CN" altLang="en-US" sz="4000" b="1" spc="600" dirty="0">
                <a:solidFill>
                  <a:srgbClr val="113F4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977864" y="2081525"/>
            <a:ext cx="1126328" cy="1243276"/>
            <a:chOff x="589078" y="2173649"/>
            <a:chExt cx="1126328" cy="1243276"/>
          </a:xfrm>
        </p:grpSpPr>
        <p:grpSp>
          <p:nvGrpSpPr>
            <p:cNvPr id="23" name="组合 22"/>
            <p:cNvGrpSpPr/>
            <p:nvPr/>
          </p:nvGrpSpPr>
          <p:grpSpPr>
            <a:xfrm>
              <a:off x="589078" y="2173649"/>
              <a:ext cx="1126328" cy="1243276"/>
              <a:chOff x="1950418" y="3368985"/>
              <a:chExt cx="432211" cy="477089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1950418" y="3368985"/>
                <a:ext cx="353961" cy="353960"/>
              </a:xfrm>
              <a:prstGeom prst="rect">
                <a:avLst/>
              </a:prstGeom>
              <a:solidFill>
                <a:srgbClr val="113F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2082519" y="3545965"/>
                <a:ext cx="300110" cy="300109"/>
              </a:xfrm>
              <a:prstGeom prst="rect">
                <a:avLst/>
              </a:prstGeom>
              <a:solidFill>
                <a:srgbClr val="55C0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907668" y="2220553"/>
              <a:ext cx="611065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5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6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7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09695" y="295974"/>
            <a:ext cx="6182427" cy="622368"/>
            <a:chOff x="956666" y="3447854"/>
            <a:chExt cx="6182427" cy="622368"/>
          </a:xfrm>
        </p:grpSpPr>
        <p:sp>
          <p:nvSpPr>
            <p:cNvPr id="8" name="TextBox 38"/>
            <p:cNvSpPr txBox="1"/>
            <p:nvPr/>
          </p:nvSpPr>
          <p:spPr>
            <a:xfrm>
              <a:off x="1584748" y="3447854"/>
              <a:ext cx="5554345" cy="213995"/>
            </a:xfrm>
            <a:prstGeom prst="rect">
              <a:avLst/>
            </a:prstGeom>
            <a:noFill/>
          </p:spPr>
          <p:txBody>
            <a:bodyPr wrap="none" rtlCol="0" anchor="t" anchorCtr="1">
              <a:spAutoFit/>
            </a:bodyPr>
            <a:lstStyle/>
            <a:p>
              <a:pPr algn="ctr"/>
              <a:r>
                <a:rPr lang="en-US" altLang="zh-CN" sz="800" b="1" cap="all" spc="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icrosoft JhengHei Light" panose="020B0304030504040204" pitchFamily="34" charset="-122"/>
                </a:rPr>
                <a:t>Code Demonstration and Implementation</a:t>
              </a:r>
              <a:endParaRPr lang="en-US" altLang="zh-CN" sz="800" b="1" cap="all" spc="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956666" y="3498086"/>
              <a:ext cx="448664" cy="448662"/>
            </a:xfrm>
            <a:prstGeom prst="rect">
              <a:avLst/>
            </a:prstGeom>
            <a:solidFill>
              <a:srgbClr val="113F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176679" y="3689818"/>
              <a:ext cx="380404" cy="380404"/>
            </a:xfrm>
            <a:prstGeom prst="rect">
              <a:avLst/>
            </a:prstGeom>
            <a:solidFill>
              <a:srgbClr val="55C0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201420" y="53784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113F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代码展示及实现</a:t>
            </a:r>
            <a:endParaRPr lang="zh-CN" altLang="en-US" sz="2800" b="1">
              <a:solidFill>
                <a:srgbClr val="113F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4695" y="1227455"/>
            <a:ext cx="4530725" cy="163830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408430" y="3175000"/>
            <a:ext cx="33534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latin typeface="华文中宋" panose="02010600040101010101" charset="-122"/>
                <a:ea typeface="华文中宋" panose="02010600040101010101" charset="-122"/>
              </a:rPr>
              <a:t>初始化</a:t>
            </a:r>
            <a:endParaRPr lang="zh-CN" altLang="en-US">
              <a:latin typeface="华文中宋" panose="02010600040101010101" charset="-122"/>
              <a:ea typeface="华文中宋" panose="02010600040101010101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603365" y="407670"/>
            <a:ext cx="4746625" cy="24580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394575" y="2962910"/>
            <a:ext cx="31635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latin typeface="华文中宋" panose="02010600040101010101" charset="-122"/>
                <a:ea typeface="华文中宋" panose="02010600040101010101" charset="-122"/>
              </a:rPr>
              <a:t>变异函数</a:t>
            </a:r>
            <a:endParaRPr lang="zh-CN" altLang="en-US">
              <a:latin typeface="华文中宋" panose="02010600040101010101" charset="-122"/>
              <a:ea typeface="华文中宋" panose="0201060004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34695" y="4064635"/>
            <a:ext cx="4719955" cy="17907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315085" y="6082665"/>
            <a:ext cx="34544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latin typeface="华文中宋" panose="02010600040101010101" charset="-122"/>
                <a:ea typeface="华文中宋" panose="02010600040101010101" charset="-122"/>
              </a:rPr>
              <a:t>交叉函数</a:t>
            </a:r>
            <a:endParaRPr lang="zh-CN" altLang="en-US">
              <a:latin typeface="华文中宋" panose="02010600040101010101" charset="-122"/>
              <a:ea typeface="华文中宋" panose="02010600040101010101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695440" y="3429000"/>
            <a:ext cx="4663440" cy="294957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6948805" y="6449695"/>
            <a:ext cx="41573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latin typeface="华文中宋" panose="02010600040101010101" charset="-122"/>
                <a:ea typeface="华文中宋" panose="02010600040101010101" charset="-122"/>
              </a:rPr>
              <a:t>繁殖函数</a:t>
            </a:r>
            <a:endParaRPr lang="zh-CN" altLang="en-US">
              <a:latin typeface="华文中宋" panose="02010600040101010101" charset="-122"/>
              <a:ea typeface="华文中宋" panose="02010600040101010101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6052185" y="245745"/>
            <a:ext cx="6182360" cy="763905"/>
            <a:chOff x="803" y="466"/>
            <a:chExt cx="9736" cy="1203"/>
          </a:xfrm>
        </p:grpSpPr>
        <p:grpSp>
          <p:nvGrpSpPr>
            <p:cNvPr id="7" name="组合 6"/>
            <p:cNvGrpSpPr/>
            <p:nvPr/>
          </p:nvGrpSpPr>
          <p:grpSpPr>
            <a:xfrm>
              <a:off x="803" y="466"/>
              <a:ext cx="9736" cy="980"/>
              <a:chOff x="956666" y="3447854"/>
              <a:chExt cx="6182427" cy="622368"/>
            </a:xfrm>
          </p:grpSpPr>
          <p:sp>
            <p:nvSpPr>
              <p:cNvPr id="8" name="TextBox 38"/>
              <p:cNvSpPr txBox="1"/>
              <p:nvPr/>
            </p:nvSpPr>
            <p:spPr>
              <a:xfrm>
                <a:off x="1584748" y="3447854"/>
                <a:ext cx="5554345" cy="213995"/>
              </a:xfrm>
              <a:prstGeom prst="rect">
                <a:avLst/>
              </a:prstGeom>
              <a:noFill/>
            </p:spPr>
            <p:txBody>
              <a:bodyPr wrap="none" rtlCol="0" anchor="t" anchorCtr="1">
                <a:spAutoFit/>
              </a:bodyPr>
              <a:lstStyle/>
              <a:p>
                <a:pPr algn="r"/>
                <a:r>
                  <a:rPr lang="en-US" altLang="zh-CN" sz="800" b="1" cap="all" spc="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icrosoft JhengHei Light" panose="020B0304030504040204" pitchFamily="34" charset="-122"/>
                  </a:rPr>
                  <a:t>Code Demonstration and Implementation</a:t>
                </a:r>
                <a:endParaRPr lang="en-US" altLang="zh-CN" sz="800" b="1" cap="all" spc="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icrosoft JhengHei Light" panose="020B0304030504040204" pitchFamily="34" charset="-122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956666" y="3498086"/>
                <a:ext cx="448664" cy="448662"/>
              </a:xfrm>
              <a:prstGeom prst="rect">
                <a:avLst/>
              </a:prstGeom>
              <a:solidFill>
                <a:srgbClr val="113F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176679" y="3689818"/>
                <a:ext cx="380404" cy="380404"/>
              </a:xfrm>
              <a:prstGeom prst="rect">
                <a:avLst/>
              </a:prstGeom>
              <a:solidFill>
                <a:srgbClr val="55C0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" name="文本框 1"/>
            <p:cNvSpPr txBox="1"/>
            <p:nvPr/>
          </p:nvSpPr>
          <p:spPr>
            <a:xfrm>
              <a:off x="1892" y="847"/>
              <a:ext cx="640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r"/>
              <a:r>
                <a:rPr lang="zh-CN" altLang="en-US" sz="2800" b="1">
                  <a:solidFill>
                    <a:srgbClr val="113F4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代码展示及实现</a:t>
              </a:r>
              <a:endParaRPr lang="zh-CN" altLang="en-US" sz="2800" b="1">
                <a:solidFill>
                  <a:srgbClr val="113F4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40030" y="0"/>
            <a:ext cx="4471670" cy="6791325"/>
            <a:chOff x="378" y="0"/>
            <a:chExt cx="7042" cy="10695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78" y="0"/>
              <a:ext cx="7043" cy="10016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/>
          </p:nvSpPr>
          <p:spPr>
            <a:xfrm>
              <a:off x="1085" y="10115"/>
              <a:ext cx="56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>
                  <a:latin typeface="华文中宋" panose="02010600040101010101" charset="-122"/>
                  <a:ea typeface="华文中宋" panose="02010600040101010101" charset="-122"/>
                </a:rPr>
                <a:t>主函数，即</a:t>
              </a:r>
              <a:r>
                <a:rPr lang="zh-CN" altLang="en-US">
                  <a:latin typeface="华文中宋" panose="02010600040101010101" charset="-122"/>
                  <a:ea typeface="华文中宋" panose="02010600040101010101" charset="-122"/>
                </a:rPr>
                <a:t>遗传算法的实现</a:t>
              </a:r>
              <a:endParaRPr lang="zh-CN" altLang="en-US">
                <a:latin typeface="华文中宋" panose="02010600040101010101" charset="-122"/>
                <a:ea typeface="华文中宋" panose="02010600040101010101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930140" y="1461770"/>
            <a:ext cx="6045200" cy="2196465"/>
            <a:chOff x="7764" y="2302"/>
            <a:chExt cx="9520" cy="3459"/>
          </a:xfrm>
        </p:grpSpPr>
        <p:pic>
          <p:nvPicPr>
            <p:cNvPr id="23" name="图片 22" descr="capture_202406172309516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34" y="2302"/>
              <a:ext cx="9350" cy="2439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/>
          </p:nvSpPr>
          <p:spPr>
            <a:xfrm>
              <a:off x="7764" y="5037"/>
              <a:ext cx="925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400">
                  <a:latin typeface="华文中宋" panose="02010600040101010101" charset="-122"/>
                  <a:ea typeface="华文中宋" panose="02010600040101010101" charset="-122"/>
                </a:rPr>
                <a:t>输出</a:t>
              </a:r>
              <a:endParaRPr lang="zh-CN" altLang="en-US" sz="2400">
                <a:latin typeface="华文中宋" panose="02010600040101010101" charset="-122"/>
                <a:ea typeface="华文中宋" panose="02010600040101010101" charset="-122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400360" y="1842607"/>
            <a:ext cx="8847455" cy="1240155"/>
            <a:chOff x="5998301" y="762450"/>
            <a:chExt cx="8847455" cy="1240155"/>
          </a:xfrm>
        </p:grpSpPr>
        <p:sp>
          <p:nvSpPr>
            <p:cNvPr id="11" name="文本框 10"/>
            <p:cNvSpPr txBox="1"/>
            <p:nvPr/>
          </p:nvSpPr>
          <p:spPr>
            <a:xfrm>
              <a:off x="5998301" y="762450"/>
              <a:ext cx="8847455" cy="49149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2600" dirty="0">
                  <a:solidFill>
                    <a:srgbClr val="113F4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Algorithm Flaws and Optimization</a:t>
              </a:r>
              <a:endParaRPr lang="en-US" altLang="zh-CN" sz="2600" dirty="0">
                <a:solidFill>
                  <a:srgbClr val="113F4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081486" y="1295850"/>
              <a:ext cx="5191760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spc="600" dirty="0">
                  <a:solidFill>
                    <a:srgbClr val="113F4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算法缺陷与</a:t>
              </a:r>
              <a:r>
                <a:rPr lang="zh-CN" altLang="en-US" sz="4000" b="1" spc="600" dirty="0">
                  <a:solidFill>
                    <a:srgbClr val="113F4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优化</a:t>
              </a:r>
              <a:endParaRPr lang="zh-CN" altLang="en-US" sz="4000" b="1" spc="600" dirty="0">
                <a:solidFill>
                  <a:srgbClr val="113F4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977864" y="2081525"/>
            <a:ext cx="1126328" cy="1243276"/>
            <a:chOff x="589078" y="2173649"/>
            <a:chExt cx="1126328" cy="1243276"/>
          </a:xfrm>
        </p:grpSpPr>
        <p:grpSp>
          <p:nvGrpSpPr>
            <p:cNvPr id="23" name="组合 22"/>
            <p:cNvGrpSpPr/>
            <p:nvPr/>
          </p:nvGrpSpPr>
          <p:grpSpPr>
            <a:xfrm>
              <a:off x="589078" y="2173649"/>
              <a:ext cx="1126328" cy="1243276"/>
              <a:chOff x="1950418" y="3368985"/>
              <a:chExt cx="432211" cy="477089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1950418" y="3368985"/>
                <a:ext cx="353961" cy="353960"/>
              </a:xfrm>
              <a:prstGeom prst="rect">
                <a:avLst/>
              </a:prstGeom>
              <a:solidFill>
                <a:srgbClr val="113F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2082519" y="3545965"/>
                <a:ext cx="300110" cy="300109"/>
              </a:xfrm>
              <a:prstGeom prst="rect">
                <a:avLst/>
              </a:prstGeom>
              <a:solidFill>
                <a:srgbClr val="55C0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907668" y="2220553"/>
              <a:ext cx="611065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5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6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7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09695" y="315659"/>
            <a:ext cx="5423602" cy="1506855"/>
            <a:chOff x="956666" y="3478969"/>
            <a:chExt cx="5423602" cy="1506855"/>
          </a:xfrm>
        </p:grpSpPr>
        <p:sp>
          <p:nvSpPr>
            <p:cNvPr id="8" name="TextBox 38"/>
            <p:cNvSpPr txBox="1"/>
            <p:nvPr/>
          </p:nvSpPr>
          <p:spPr>
            <a:xfrm>
              <a:off x="1619673" y="3478969"/>
              <a:ext cx="4760595" cy="1506855"/>
            </a:xfrm>
            <a:prstGeom prst="rect">
              <a:avLst/>
            </a:prstGeom>
            <a:noFill/>
          </p:spPr>
          <p:txBody>
            <a:bodyPr wrap="none" rtlCol="0" anchor="t" anchorCtr="1">
              <a:spAutoFit/>
            </a:bodyPr>
            <a:lstStyle/>
            <a:p>
              <a:pPr algn="ctr"/>
              <a:r>
                <a:rPr lang="en-US" altLang="zh-CN" sz="800" b="1" cap="all" spc="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icrosoft JhengHei Light" panose="020B0304030504040204" pitchFamily="34" charset="-122"/>
                </a:rPr>
                <a:t>Algorithm Flaws and Optimization</a:t>
              </a:r>
              <a:endParaRPr lang="en-US" altLang="zh-CN" sz="800" b="1" cap="all" spc="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endParaRPr>
            </a:p>
            <a:p>
              <a:pPr algn="l"/>
              <a:r>
                <a:rPr lang="zh-CN" altLang="en-US" sz="2800" b="1" spc="600" dirty="0">
                  <a:solidFill>
                    <a:srgbClr val="113F4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算法缺陷与优化</a:t>
              </a:r>
              <a:endParaRPr lang="zh-CN" altLang="en-US" sz="2800" b="1" spc="600" dirty="0">
                <a:solidFill>
                  <a:srgbClr val="113F4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2800" b="1" cap="all" spc="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endParaRPr>
            </a:p>
            <a:p>
              <a:pPr algn="ctr"/>
              <a:endParaRPr lang="en-US" altLang="zh-CN" sz="2800" b="1" cap="all" spc="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956666" y="3498086"/>
              <a:ext cx="448664" cy="448662"/>
            </a:xfrm>
            <a:prstGeom prst="rect">
              <a:avLst/>
            </a:prstGeom>
            <a:solidFill>
              <a:srgbClr val="113F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176679" y="3689818"/>
              <a:ext cx="380404" cy="380404"/>
            </a:xfrm>
            <a:prstGeom prst="rect">
              <a:avLst/>
            </a:prstGeom>
            <a:solidFill>
              <a:srgbClr val="55C0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1"/>
            </p:custDataLst>
          </p:nvPr>
        </p:nvGrpSpPr>
        <p:grpSpPr>
          <a:xfrm>
            <a:off x="1642819" y="1961181"/>
            <a:ext cx="1063828" cy="1063828"/>
            <a:chOff x="6406391" y="3446094"/>
            <a:chExt cx="838200" cy="838200"/>
          </a:xfrm>
        </p:grpSpPr>
        <p:sp>
          <p:nvSpPr>
            <p:cNvPr id="11" name="椭圆 10"/>
            <p:cNvSpPr/>
            <p:nvPr>
              <p:custDataLst>
                <p:tags r:id="rId2"/>
              </p:custDataLst>
            </p:nvPr>
          </p:nvSpPr>
          <p:spPr>
            <a:xfrm>
              <a:off x="6406391" y="3446094"/>
              <a:ext cx="838200" cy="838200"/>
            </a:xfrm>
            <a:prstGeom prst="ellipse">
              <a:avLst/>
            </a:prstGeom>
            <a:solidFill>
              <a:srgbClr val="113F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28"/>
            <p:cNvSpPr>
              <a:spLocks noEditPoints="1"/>
            </p:cNvSpPr>
            <p:nvPr>
              <p:custDataLst>
                <p:tags r:id="rId3"/>
              </p:custDataLst>
            </p:nvPr>
          </p:nvSpPr>
          <p:spPr bwMode="auto">
            <a:xfrm>
              <a:off x="6525545" y="3642360"/>
              <a:ext cx="599892" cy="445668"/>
            </a:xfrm>
            <a:custGeom>
              <a:avLst/>
              <a:gdLst>
                <a:gd name="T0" fmla="*/ 44 w 209"/>
                <a:gd name="T1" fmla="*/ 99 h 155"/>
                <a:gd name="T2" fmla="*/ 24 w 209"/>
                <a:gd name="T3" fmla="*/ 87 h 155"/>
                <a:gd name="T4" fmla="*/ 28 w 209"/>
                <a:gd name="T5" fmla="*/ 4 h 155"/>
                <a:gd name="T6" fmla="*/ 179 w 209"/>
                <a:gd name="T7" fmla="*/ 4 h 155"/>
                <a:gd name="T8" fmla="*/ 182 w 209"/>
                <a:gd name="T9" fmla="*/ 87 h 155"/>
                <a:gd name="T10" fmla="*/ 161 w 209"/>
                <a:gd name="T11" fmla="*/ 99 h 155"/>
                <a:gd name="T12" fmla="*/ 209 w 209"/>
                <a:gd name="T13" fmla="*/ 141 h 155"/>
                <a:gd name="T14" fmla="*/ 7 w 209"/>
                <a:gd name="T15" fmla="*/ 155 h 155"/>
                <a:gd name="T16" fmla="*/ 63 w 209"/>
                <a:gd name="T17" fmla="*/ 102 h 155"/>
                <a:gd name="T18" fmla="*/ 63 w 209"/>
                <a:gd name="T19" fmla="*/ 99 h 155"/>
                <a:gd name="T20" fmla="*/ 36 w 209"/>
                <a:gd name="T21" fmla="*/ 12 h 155"/>
                <a:gd name="T22" fmla="*/ 36 w 209"/>
                <a:gd name="T23" fmla="*/ 12 h 155"/>
                <a:gd name="T24" fmla="*/ 36 w 209"/>
                <a:gd name="T25" fmla="*/ 87 h 155"/>
                <a:gd name="T26" fmla="*/ 170 w 209"/>
                <a:gd name="T27" fmla="*/ 87 h 155"/>
                <a:gd name="T28" fmla="*/ 170 w 209"/>
                <a:gd name="T29" fmla="*/ 12 h 155"/>
                <a:gd name="T30" fmla="*/ 27 w 209"/>
                <a:gd name="T31" fmla="*/ 133 h 155"/>
                <a:gd name="T32" fmla="*/ 31 w 209"/>
                <a:gd name="T33" fmla="*/ 126 h 155"/>
                <a:gd name="T34" fmla="*/ 61 w 209"/>
                <a:gd name="T35" fmla="*/ 115 h 155"/>
                <a:gd name="T36" fmla="*/ 157 w 209"/>
                <a:gd name="T37" fmla="*/ 110 h 155"/>
                <a:gd name="T38" fmla="*/ 170 w 209"/>
                <a:gd name="T39" fmla="*/ 110 h 155"/>
                <a:gd name="T40" fmla="*/ 140 w 209"/>
                <a:gd name="T41" fmla="*/ 115 h 155"/>
                <a:gd name="T42" fmla="*/ 139 w 209"/>
                <a:gd name="T43" fmla="*/ 110 h 155"/>
                <a:gd name="T44" fmla="*/ 136 w 209"/>
                <a:gd name="T45" fmla="*/ 115 h 155"/>
                <a:gd name="T46" fmla="*/ 103 w 209"/>
                <a:gd name="T47" fmla="*/ 110 h 155"/>
                <a:gd name="T48" fmla="*/ 117 w 209"/>
                <a:gd name="T49" fmla="*/ 110 h 155"/>
                <a:gd name="T50" fmla="*/ 84 w 209"/>
                <a:gd name="T51" fmla="*/ 115 h 155"/>
                <a:gd name="T52" fmla="*/ 85 w 209"/>
                <a:gd name="T53" fmla="*/ 110 h 155"/>
                <a:gd name="T54" fmla="*/ 80 w 209"/>
                <a:gd name="T55" fmla="*/ 115 h 155"/>
                <a:gd name="T56" fmla="*/ 152 w 209"/>
                <a:gd name="T57" fmla="*/ 117 h 155"/>
                <a:gd name="T58" fmla="*/ 175 w 209"/>
                <a:gd name="T59" fmla="*/ 117 h 155"/>
                <a:gd name="T60" fmla="*/ 134 w 209"/>
                <a:gd name="T61" fmla="*/ 123 h 155"/>
                <a:gd name="T62" fmla="*/ 132 w 209"/>
                <a:gd name="T63" fmla="*/ 117 h 155"/>
                <a:gd name="T64" fmla="*/ 129 w 209"/>
                <a:gd name="T65" fmla="*/ 123 h 155"/>
                <a:gd name="T66" fmla="*/ 94 w 209"/>
                <a:gd name="T67" fmla="*/ 117 h 155"/>
                <a:gd name="T68" fmla="*/ 109 w 209"/>
                <a:gd name="T69" fmla="*/ 117 h 155"/>
                <a:gd name="T70" fmla="*/ 73 w 209"/>
                <a:gd name="T71" fmla="*/ 123 h 155"/>
                <a:gd name="T72" fmla="*/ 75 w 209"/>
                <a:gd name="T73" fmla="*/ 117 h 155"/>
                <a:gd name="T74" fmla="*/ 68 w 209"/>
                <a:gd name="T75" fmla="*/ 123 h 155"/>
                <a:gd name="T76" fmla="*/ 37 w 209"/>
                <a:gd name="T77" fmla="*/ 117 h 155"/>
                <a:gd name="T78" fmla="*/ 51 w 209"/>
                <a:gd name="T79" fmla="*/ 117 h 155"/>
                <a:gd name="T80" fmla="*/ 163 w 209"/>
                <a:gd name="T81" fmla="*/ 133 h 155"/>
                <a:gd name="T82" fmla="*/ 160 w 209"/>
                <a:gd name="T83" fmla="*/ 126 h 155"/>
                <a:gd name="T84" fmla="*/ 158 w 209"/>
                <a:gd name="T85" fmla="*/ 133 h 155"/>
                <a:gd name="T86" fmla="*/ 119 w 209"/>
                <a:gd name="T87" fmla="*/ 126 h 155"/>
                <a:gd name="T88" fmla="*/ 135 w 209"/>
                <a:gd name="T89" fmla="*/ 126 h 155"/>
                <a:gd name="T90" fmla="*/ 98 w 209"/>
                <a:gd name="T91" fmla="*/ 133 h 155"/>
                <a:gd name="T92" fmla="*/ 98 w 209"/>
                <a:gd name="T93" fmla="*/ 126 h 155"/>
                <a:gd name="T94" fmla="*/ 92 w 209"/>
                <a:gd name="T95" fmla="*/ 133 h 155"/>
                <a:gd name="T96" fmla="*/ 57 w 209"/>
                <a:gd name="T97" fmla="*/ 126 h 155"/>
                <a:gd name="T98" fmla="*/ 73 w 209"/>
                <a:gd name="T99" fmla="*/ 12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9" h="155">
                  <a:moveTo>
                    <a:pt x="27" y="102"/>
                  </a:moveTo>
                  <a:cubicBezTo>
                    <a:pt x="44" y="102"/>
                    <a:pt x="44" y="102"/>
                    <a:pt x="44" y="102"/>
                  </a:cubicBezTo>
                  <a:cubicBezTo>
                    <a:pt x="44" y="99"/>
                    <a:pt x="44" y="99"/>
                    <a:pt x="44" y="99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3" y="99"/>
                    <a:pt x="30" y="98"/>
                    <a:pt x="28" y="96"/>
                  </a:cubicBezTo>
                  <a:cubicBezTo>
                    <a:pt x="25" y="93"/>
                    <a:pt x="24" y="90"/>
                    <a:pt x="24" y="87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9"/>
                    <a:pt x="25" y="6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30" y="1"/>
                    <a:pt x="33" y="0"/>
                    <a:pt x="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3" y="0"/>
                    <a:pt x="177" y="1"/>
                    <a:pt x="179" y="4"/>
                  </a:cubicBezTo>
                  <a:cubicBezTo>
                    <a:pt x="179" y="4"/>
                    <a:pt x="179" y="4"/>
                    <a:pt x="179" y="4"/>
                  </a:cubicBezTo>
                  <a:cubicBezTo>
                    <a:pt x="181" y="6"/>
                    <a:pt x="182" y="9"/>
                    <a:pt x="182" y="12"/>
                  </a:cubicBezTo>
                  <a:cubicBezTo>
                    <a:pt x="182" y="87"/>
                    <a:pt x="182" y="87"/>
                    <a:pt x="182" y="87"/>
                  </a:cubicBezTo>
                  <a:cubicBezTo>
                    <a:pt x="182" y="90"/>
                    <a:pt x="181" y="93"/>
                    <a:pt x="179" y="96"/>
                  </a:cubicBezTo>
                  <a:cubicBezTo>
                    <a:pt x="177" y="98"/>
                    <a:pt x="173" y="99"/>
                    <a:pt x="170" y="99"/>
                  </a:cubicBezTo>
                  <a:cubicBezTo>
                    <a:pt x="161" y="99"/>
                    <a:pt x="161" y="99"/>
                    <a:pt x="161" y="99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80" y="102"/>
                    <a:pt x="180" y="102"/>
                    <a:pt x="180" y="102"/>
                  </a:cubicBezTo>
                  <a:cubicBezTo>
                    <a:pt x="209" y="141"/>
                    <a:pt x="209" y="141"/>
                    <a:pt x="209" y="141"/>
                  </a:cubicBezTo>
                  <a:cubicBezTo>
                    <a:pt x="209" y="141"/>
                    <a:pt x="209" y="141"/>
                    <a:pt x="209" y="141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27" y="102"/>
                    <a:pt x="27" y="102"/>
                    <a:pt x="27" y="102"/>
                  </a:cubicBezTo>
                  <a:close/>
                  <a:moveTo>
                    <a:pt x="63" y="102"/>
                  </a:moveTo>
                  <a:cubicBezTo>
                    <a:pt x="143" y="102"/>
                    <a:pt x="143" y="102"/>
                    <a:pt x="143" y="102"/>
                  </a:cubicBezTo>
                  <a:cubicBezTo>
                    <a:pt x="143" y="99"/>
                    <a:pt x="143" y="99"/>
                    <a:pt x="14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102"/>
                    <a:pt x="63" y="102"/>
                    <a:pt x="63" y="102"/>
                  </a:cubicBezTo>
                  <a:close/>
                  <a:moveTo>
                    <a:pt x="170" y="12"/>
                  </a:move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87"/>
                    <a:pt x="36" y="87"/>
                    <a:pt x="36" y="87"/>
                  </a:cubicBezTo>
                  <a:cubicBezTo>
                    <a:pt x="36" y="87"/>
                    <a:pt x="36" y="87"/>
                    <a:pt x="36" y="87"/>
                  </a:cubicBezTo>
                  <a:cubicBezTo>
                    <a:pt x="36" y="87"/>
                    <a:pt x="36" y="87"/>
                    <a:pt x="36" y="87"/>
                  </a:cubicBezTo>
                  <a:cubicBezTo>
                    <a:pt x="170" y="87"/>
                    <a:pt x="170" y="87"/>
                    <a:pt x="170" y="87"/>
                  </a:cubicBezTo>
                  <a:cubicBezTo>
                    <a:pt x="170" y="87"/>
                    <a:pt x="170" y="87"/>
                    <a:pt x="170" y="87"/>
                  </a:cubicBezTo>
                  <a:cubicBezTo>
                    <a:pt x="170" y="87"/>
                    <a:pt x="170" y="87"/>
                    <a:pt x="170" y="87"/>
                  </a:cubicBezTo>
                  <a:cubicBezTo>
                    <a:pt x="170" y="12"/>
                    <a:pt x="170" y="12"/>
                    <a:pt x="170" y="12"/>
                  </a:cubicBezTo>
                  <a:cubicBezTo>
                    <a:pt x="170" y="12"/>
                    <a:pt x="170" y="12"/>
                    <a:pt x="170" y="12"/>
                  </a:cubicBezTo>
                  <a:cubicBezTo>
                    <a:pt x="170" y="12"/>
                    <a:pt x="170" y="12"/>
                    <a:pt x="170" y="12"/>
                  </a:cubicBezTo>
                  <a:cubicBezTo>
                    <a:pt x="170" y="12"/>
                    <a:pt x="170" y="12"/>
                    <a:pt x="170" y="12"/>
                  </a:cubicBezTo>
                  <a:close/>
                  <a:moveTo>
                    <a:pt x="31" y="126"/>
                  </a:moveTo>
                  <a:cubicBezTo>
                    <a:pt x="30" y="128"/>
                    <a:pt x="28" y="131"/>
                    <a:pt x="27" y="133"/>
                  </a:cubicBezTo>
                  <a:cubicBezTo>
                    <a:pt x="34" y="133"/>
                    <a:pt x="41" y="133"/>
                    <a:pt x="48" y="133"/>
                  </a:cubicBezTo>
                  <a:cubicBezTo>
                    <a:pt x="49" y="131"/>
                    <a:pt x="50" y="128"/>
                    <a:pt x="51" y="126"/>
                  </a:cubicBezTo>
                  <a:cubicBezTo>
                    <a:pt x="44" y="126"/>
                    <a:pt x="38" y="126"/>
                    <a:pt x="31" y="126"/>
                  </a:cubicBezTo>
                  <a:close/>
                  <a:moveTo>
                    <a:pt x="41" y="110"/>
                  </a:moveTo>
                  <a:cubicBezTo>
                    <a:pt x="40" y="111"/>
                    <a:pt x="39" y="113"/>
                    <a:pt x="38" y="115"/>
                  </a:cubicBezTo>
                  <a:cubicBezTo>
                    <a:pt x="46" y="115"/>
                    <a:pt x="53" y="115"/>
                    <a:pt x="61" y="115"/>
                  </a:cubicBezTo>
                  <a:cubicBezTo>
                    <a:pt x="62" y="113"/>
                    <a:pt x="62" y="111"/>
                    <a:pt x="63" y="110"/>
                  </a:cubicBezTo>
                  <a:cubicBezTo>
                    <a:pt x="56" y="110"/>
                    <a:pt x="49" y="110"/>
                    <a:pt x="41" y="110"/>
                  </a:cubicBezTo>
                  <a:close/>
                  <a:moveTo>
                    <a:pt x="157" y="110"/>
                  </a:moveTo>
                  <a:cubicBezTo>
                    <a:pt x="157" y="111"/>
                    <a:pt x="158" y="113"/>
                    <a:pt x="159" y="115"/>
                  </a:cubicBezTo>
                  <a:cubicBezTo>
                    <a:pt x="164" y="115"/>
                    <a:pt x="169" y="115"/>
                    <a:pt x="173" y="115"/>
                  </a:cubicBezTo>
                  <a:cubicBezTo>
                    <a:pt x="172" y="113"/>
                    <a:pt x="171" y="111"/>
                    <a:pt x="170" y="110"/>
                  </a:cubicBezTo>
                  <a:cubicBezTo>
                    <a:pt x="166" y="110"/>
                    <a:pt x="161" y="110"/>
                    <a:pt x="157" y="110"/>
                  </a:cubicBezTo>
                  <a:close/>
                  <a:moveTo>
                    <a:pt x="139" y="110"/>
                  </a:moveTo>
                  <a:cubicBezTo>
                    <a:pt x="139" y="111"/>
                    <a:pt x="140" y="113"/>
                    <a:pt x="140" y="115"/>
                  </a:cubicBezTo>
                  <a:cubicBezTo>
                    <a:pt x="145" y="115"/>
                    <a:pt x="150" y="115"/>
                    <a:pt x="155" y="115"/>
                  </a:cubicBezTo>
                  <a:cubicBezTo>
                    <a:pt x="154" y="113"/>
                    <a:pt x="153" y="111"/>
                    <a:pt x="152" y="110"/>
                  </a:cubicBezTo>
                  <a:cubicBezTo>
                    <a:pt x="148" y="110"/>
                    <a:pt x="143" y="110"/>
                    <a:pt x="139" y="110"/>
                  </a:cubicBezTo>
                  <a:close/>
                  <a:moveTo>
                    <a:pt x="121" y="110"/>
                  </a:moveTo>
                  <a:cubicBezTo>
                    <a:pt x="121" y="111"/>
                    <a:pt x="121" y="113"/>
                    <a:pt x="122" y="115"/>
                  </a:cubicBezTo>
                  <a:cubicBezTo>
                    <a:pt x="126" y="115"/>
                    <a:pt x="131" y="115"/>
                    <a:pt x="136" y="115"/>
                  </a:cubicBezTo>
                  <a:cubicBezTo>
                    <a:pt x="135" y="113"/>
                    <a:pt x="135" y="111"/>
                    <a:pt x="134" y="110"/>
                  </a:cubicBezTo>
                  <a:cubicBezTo>
                    <a:pt x="130" y="110"/>
                    <a:pt x="125" y="110"/>
                    <a:pt x="121" y="110"/>
                  </a:cubicBezTo>
                  <a:close/>
                  <a:moveTo>
                    <a:pt x="103" y="110"/>
                  </a:moveTo>
                  <a:cubicBezTo>
                    <a:pt x="103" y="111"/>
                    <a:pt x="103" y="113"/>
                    <a:pt x="103" y="115"/>
                  </a:cubicBezTo>
                  <a:cubicBezTo>
                    <a:pt x="108" y="115"/>
                    <a:pt x="113" y="115"/>
                    <a:pt x="117" y="115"/>
                  </a:cubicBezTo>
                  <a:cubicBezTo>
                    <a:pt x="117" y="113"/>
                    <a:pt x="117" y="111"/>
                    <a:pt x="117" y="110"/>
                  </a:cubicBezTo>
                  <a:cubicBezTo>
                    <a:pt x="112" y="110"/>
                    <a:pt x="108" y="110"/>
                    <a:pt x="103" y="110"/>
                  </a:cubicBezTo>
                  <a:close/>
                  <a:moveTo>
                    <a:pt x="85" y="110"/>
                  </a:moveTo>
                  <a:cubicBezTo>
                    <a:pt x="85" y="111"/>
                    <a:pt x="85" y="113"/>
                    <a:pt x="84" y="115"/>
                  </a:cubicBezTo>
                  <a:cubicBezTo>
                    <a:pt x="89" y="115"/>
                    <a:pt x="94" y="115"/>
                    <a:pt x="98" y="115"/>
                  </a:cubicBezTo>
                  <a:cubicBezTo>
                    <a:pt x="99" y="113"/>
                    <a:pt x="99" y="111"/>
                    <a:pt x="99" y="110"/>
                  </a:cubicBezTo>
                  <a:cubicBezTo>
                    <a:pt x="94" y="110"/>
                    <a:pt x="90" y="110"/>
                    <a:pt x="85" y="110"/>
                  </a:cubicBezTo>
                  <a:close/>
                  <a:moveTo>
                    <a:pt x="67" y="110"/>
                  </a:moveTo>
                  <a:cubicBezTo>
                    <a:pt x="67" y="111"/>
                    <a:pt x="66" y="113"/>
                    <a:pt x="66" y="115"/>
                  </a:cubicBezTo>
                  <a:cubicBezTo>
                    <a:pt x="70" y="115"/>
                    <a:pt x="75" y="115"/>
                    <a:pt x="80" y="115"/>
                  </a:cubicBezTo>
                  <a:cubicBezTo>
                    <a:pt x="80" y="113"/>
                    <a:pt x="81" y="111"/>
                    <a:pt x="81" y="110"/>
                  </a:cubicBezTo>
                  <a:cubicBezTo>
                    <a:pt x="77" y="110"/>
                    <a:pt x="72" y="110"/>
                    <a:pt x="67" y="110"/>
                  </a:cubicBezTo>
                  <a:close/>
                  <a:moveTo>
                    <a:pt x="152" y="117"/>
                  </a:moveTo>
                  <a:cubicBezTo>
                    <a:pt x="153" y="119"/>
                    <a:pt x="153" y="121"/>
                    <a:pt x="154" y="123"/>
                  </a:cubicBezTo>
                  <a:cubicBezTo>
                    <a:pt x="162" y="123"/>
                    <a:pt x="170" y="123"/>
                    <a:pt x="178" y="123"/>
                  </a:cubicBezTo>
                  <a:cubicBezTo>
                    <a:pt x="177" y="121"/>
                    <a:pt x="176" y="119"/>
                    <a:pt x="175" y="117"/>
                  </a:cubicBezTo>
                  <a:cubicBezTo>
                    <a:pt x="167" y="117"/>
                    <a:pt x="160" y="117"/>
                    <a:pt x="152" y="117"/>
                  </a:cubicBezTo>
                  <a:close/>
                  <a:moveTo>
                    <a:pt x="132" y="117"/>
                  </a:moveTo>
                  <a:cubicBezTo>
                    <a:pt x="133" y="119"/>
                    <a:pt x="133" y="121"/>
                    <a:pt x="134" y="123"/>
                  </a:cubicBezTo>
                  <a:cubicBezTo>
                    <a:pt x="139" y="123"/>
                    <a:pt x="144" y="123"/>
                    <a:pt x="149" y="123"/>
                  </a:cubicBezTo>
                  <a:cubicBezTo>
                    <a:pt x="148" y="121"/>
                    <a:pt x="148" y="119"/>
                    <a:pt x="147" y="117"/>
                  </a:cubicBezTo>
                  <a:cubicBezTo>
                    <a:pt x="142" y="117"/>
                    <a:pt x="137" y="117"/>
                    <a:pt x="132" y="117"/>
                  </a:cubicBezTo>
                  <a:close/>
                  <a:moveTo>
                    <a:pt x="113" y="117"/>
                  </a:moveTo>
                  <a:cubicBezTo>
                    <a:pt x="113" y="119"/>
                    <a:pt x="114" y="121"/>
                    <a:pt x="114" y="123"/>
                  </a:cubicBezTo>
                  <a:cubicBezTo>
                    <a:pt x="119" y="123"/>
                    <a:pt x="124" y="123"/>
                    <a:pt x="129" y="123"/>
                  </a:cubicBezTo>
                  <a:cubicBezTo>
                    <a:pt x="129" y="121"/>
                    <a:pt x="128" y="119"/>
                    <a:pt x="128" y="117"/>
                  </a:cubicBezTo>
                  <a:cubicBezTo>
                    <a:pt x="123" y="117"/>
                    <a:pt x="118" y="117"/>
                    <a:pt x="113" y="117"/>
                  </a:cubicBezTo>
                  <a:close/>
                  <a:moveTo>
                    <a:pt x="94" y="117"/>
                  </a:moveTo>
                  <a:cubicBezTo>
                    <a:pt x="94" y="119"/>
                    <a:pt x="94" y="121"/>
                    <a:pt x="93" y="123"/>
                  </a:cubicBezTo>
                  <a:cubicBezTo>
                    <a:pt x="99" y="123"/>
                    <a:pt x="104" y="123"/>
                    <a:pt x="109" y="123"/>
                  </a:cubicBezTo>
                  <a:cubicBezTo>
                    <a:pt x="109" y="121"/>
                    <a:pt x="109" y="119"/>
                    <a:pt x="109" y="117"/>
                  </a:cubicBezTo>
                  <a:cubicBezTo>
                    <a:pt x="104" y="117"/>
                    <a:pt x="99" y="117"/>
                    <a:pt x="94" y="117"/>
                  </a:cubicBezTo>
                  <a:close/>
                  <a:moveTo>
                    <a:pt x="75" y="117"/>
                  </a:moveTo>
                  <a:cubicBezTo>
                    <a:pt x="74" y="119"/>
                    <a:pt x="74" y="121"/>
                    <a:pt x="73" y="123"/>
                  </a:cubicBezTo>
                  <a:cubicBezTo>
                    <a:pt x="79" y="123"/>
                    <a:pt x="84" y="123"/>
                    <a:pt x="89" y="123"/>
                  </a:cubicBezTo>
                  <a:cubicBezTo>
                    <a:pt x="89" y="121"/>
                    <a:pt x="89" y="119"/>
                    <a:pt x="90" y="117"/>
                  </a:cubicBezTo>
                  <a:cubicBezTo>
                    <a:pt x="85" y="117"/>
                    <a:pt x="80" y="117"/>
                    <a:pt x="75" y="117"/>
                  </a:cubicBezTo>
                  <a:close/>
                  <a:moveTo>
                    <a:pt x="56" y="117"/>
                  </a:moveTo>
                  <a:cubicBezTo>
                    <a:pt x="55" y="119"/>
                    <a:pt x="54" y="121"/>
                    <a:pt x="53" y="123"/>
                  </a:cubicBezTo>
                  <a:cubicBezTo>
                    <a:pt x="58" y="123"/>
                    <a:pt x="63" y="123"/>
                    <a:pt x="68" y="123"/>
                  </a:cubicBezTo>
                  <a:cubicBezTo>
                    <a:pt x="69" y="121"/>
                    <a:pt x="70" y="119"/>
                    <a:pt x="70" y="117"/>
                  </a:cubicBezTo>
                  <a:cubicBezTo>
                    <a:pt x="65" y="117"/>
                    <a:pt x="60" y="117"/>
                    <a:pt x="56" y="117"/>
                  </a:cubicBezTo>
                  <a:close/>
                  <a:moveTo>
                    <a:pt x="37" y="117"/>
                  </a:moveTo>
                  <a:cubicBezTo>
                    <a:pt x="35" y="119"/>
                    <a:pt x="34" y="121"/>
                    <a:pt x="33" y="123"/>
                  </a:cubicBezTo>
                  <a:cubicBezTo>
                    <a:pt x="38" y="123"/>
                    <a:pt x="43" y="123"/>
                    <a:pt x="48" y="123"/>
                  </a:cubicBezTo>
                  <a:cubicBezTo>
                    <a:pt x="49" y="121"/>
                    <a:pt x="50" y="119"/>
                    <a:pt x="51" y="117"/>
                  </a:cubicBezTo>
                  <a:cubicBezTo>
                    <a:pt x="46" y="117"/>
                    <a:pt x="41" y="117"/>
                    <a:pt x="37" y="117"/>
                  </a:cubicBezTo>
                  <a:close/>
                  <a:moveTo>
                    <a:pt x="160" y="126"/>
                  </a:moveTo>
                  <a:cubicBezTo>
                    <a:pt x="161" y="128"/>
                    <a:pt x="162" y="131"/>
                    <a:pt x="163" y="133"/>
                  </a:cubicBezTo>
                  <a:cubicBezTo>
                    <a:pt x="170" y="133"/>
                    <a:pt x="177" y="133"/>
                    <a:pt x="184" y="133"/>
                  </a:cubicBezTo>
                  <a:cubicBezTo>
                    <a:pt x="183" y="131"/>
                    <a:pt x="182" y="128"/>
                    <a:pt x="180" y="126"/>
                  </a:cubicBezTo>
                  <a:cubicBezTo>
                    <a:pt x="174" y="126"/>
                    <a:pt x="167" y="126"/>
                    <a:pt x="160" y="126"/>
                  </a:cubicBezTo>
                  <a:close/>
                  <a:moveTo>
                    <a:pt x="139" y="126"/>
                  </a:moveTo>
                  <a:cubicBezTo>
                    <a:pt x="140" y="128"/>
                    <a:pt x="141" y="131"/>
                    <a:pt x="141" y="133"/>
                  </a:cubicBezTo>
                  <a:cubicBezTo>
                    <a:pt x="147" y="133"/>
                    <a:pt x="152" y="133"/>
                    <a:pt x="158" y="133"/>
                  </a:cubicBezTo>
                  <a:cubicBezTo>
                    <a:pt x="157" y="131"/>
                    <a:pt x="156" y="128"/>
                    <a:pt x="155" y="126"/>
                  </a:cubicBezTo>
                  <a:cubicBezTo>
                    <a:pt x="150" y="126"/>
                    <a:pt x="145" y="126"/>
                    <a:pt x="139" y="126"/>
                  </a:cubicBezTo>
                  <a:close/>
                  <a:moveTo>
                    <a:pt x="119" y="126"/>
                  </a:moveTo>
                  <a:cubicBezTo>
                    <a:pt x="119" y="128"/>
                    <a:pt x="119" y="131"/>
                    <a:pt x="119" y="133"/>
                  </a:cubicBezTo>
                  <a:cubicBezTo>
                    <a:pt x="125" y="133"/>
                    <a:pt x="131" y="133"/>
                    <a:pt x="136" y="133"/>
                  </a:cubicBezTo>
                  <a:cubicBezTo>
                    <a:pt x="136" y="131"/>
                    <a:pt x="135" y="128"/>
                    <a:pt x="135" y="126"/>
                  </a:cubicBezTo>
                  <a:cubicBezTo>
                    <a:pt x="129" y="126"/>
                    <a:pt x="124" y="126"/>
                    <a:pt x="119" y="126"/>
                  </a:cubicBezTo>
                  <a:close/>
                  <a:moveTo>
                    <a:pt x="98" y="126"/>
                  </a:moveTo>
                  <a:cubicBezTo>
                    <a:pt x="98" y="128"/>
                    <a:pt x="98" y="131"/>
                    <a:pt x="98" y="133"/>
                  </a:cubicBezTo>
                  <a:cubicBezTo>
                    <a:pt x="103" y="133"/>
                    <a:pt x="109" y="133"/>
                    <a:pt x="115" y="133"/>
                  </a:cubicBezTo>
                  <a:cubicBezTo>
                    <a:pt x="114" y="131"/>
                    <a:pt x="114" y="128"/>
                    <a:pt x="114" y="126"/>
                  </a:cubicBezTo>
                  <a:cubicBezTo>
                    <a:pt x="109" y="126"/>
                    <a:pt x="103" y="126"/>
                    <a:pt x="98" y="126"/>
                  </a:cubicBezTo>
                  <a:close/>
                  <a:moveTo>
                    <a:pt x="77" y="126"/>
                  </a:moveTo>
                  <a:cubicBezTo>
                    <a:pt x="77" y="128"/>
                    <a:pt x="76" y="131"/>
                    <a:pt x="76" y="133"/>
                  </a:cubicBezTo>
                  <a:cubicBezTo>
                    <a:pt x="81" y="133"/>
                    <a:pt x="87" y="133"/>
                    <a:pt x="92" y="133"/>
                  </a:cubicBezTo>
                  <a:cubicBezTo>
                    <a:pt x="93" y="131"/>
                    <a:pt x="93" y="128"/>
                    <a:pt x="93" y="126"/>
                  </a:cubicBezTo>
                  <a:cubicBezTo>
                    <a:pt x="88" y="126"/>
                    <a:pt x="83" y="126"/>
                    <a:pt x="77" y="126"/>
                  </a:cubicBezTo>
                  <a:close/>
                  <a:moveTo>
                    <a:pt x="57" y="126"/>
                  </a:moveTo>
                  <a:cubicBezTo>
                    <a:pt x="56" y="128"/>
                    <a:pt x="55" y="131"/>
                    <a:pt x="54" y="133"/>
                  </a:cubicBezTo>
                  <a:cubicBezTo>
                    <a:pt x="60" y="133"/>
                    <a:pt x="65" y="133"/>
                    <a:pt x="71" y="133"/>
                  </a:cubicBezTo>
                  <a:cubicBezTo>
                    <a:pt x="71" y="131"/>
                    <a:pt x="72" y="128"/>
                    <a:pt x="73" y="126"/>
                  </a:cubicBezTo>
                  <a:cubicBezTo>
                    <a:pt x="67" y="126"/>
                    <a:pt x="62" y="126"/>
                    <a:pt x="57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>
            <p:custDataLst>
              <p:tags r:id="rId4"/>
            </p:custDataLst>
          </p:nvPr>
        </p:nvGrpSpPr>
        <p:grpSpPr>
          <a:xfrm>
            <a:off x="3017569" y="1961181"/>
            <a:ext cx="8429386" cy="1235489"/>
            <a:chOff x="6568699" y="2146581"/>
            <a:chExt cx="5242301" cy="768361"/>
          </a:xfrm>
        </p:grpSpPr>
        <p:sp>
          <p:nvSpPr>
            <p:cNvPr id="14" name="文本框 6"/>
            <p:cNvSpPr txBox="1"/>
            <p:nvPr>
              <p:custDataLst>
                <p:tags r:id="rId5"/>
              </p:custDataLst>
            </p:nvPr>
          </p:nvSpPr>
          <p:spPr>
            <a:xfrm>
              <a:off x="6568699" y="2146581"/>
              <a:ext cx="429664" cy="2480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缺陷</a:t>
              </a:r>
              <a:endPara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6"/>
              </p:custDataLst>
            </p:nvPr>
          </p:nvSpPr>
          <p:spPr>
            <a:xfrm>
              <a:off x="6568699" y="2456449"/>
              <a:ext cx="5242301" cy="4584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1.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若系数较复杂或初始的种群偏差比较大，迭代次数就会非常多，需要经过较久的时间计算。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2.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在一些情况下，会出现种群稳定不变化的情况，虽然迭代次数不断增多，但是种群基本无变化，即使适应度仍然不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高。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</p:grpSp>
      <p:grpSp>
        <p:nvGrpSpPr>
          <p:cNvPr id="22" name="组合 21"/>
          <p:cNvGrpSpPr/>
          <p:nvPr>
            <p:custDataLst>
              <p:tags r:id="rId7"/>
            </p:custDataLst>
          </p:nvPr>
        </p:nvGrpSpPr>
        <p:grpSpPr>
          <a:xfrm>
            <a:off x="1661242" y="3531055"/>
            <a:ext cx="1063828" cy="1063828"/>
            <a:chOff x="9429750" y="3600450"/>
            <a:chExt cx="838200" cy="838200"/>
          </a:xfrm>
        </p:grpSpPr>
        <p:sp>
          <p:nvSpPr>
            <p:cNvPr id="23" name="椭圆 22"/>
            <p:cNvSpPr/>
            <p:nvPr>
              <p:custDataLst>
                <p:tags r:id="rId8"/>
              </p:custDataLst>
            </p:nvPr>
          </p:nvSpPr>
          <p:spPr>
            <a:xfrm>
              <a:off x="9429750" y="3600450"/>
              <a:ext cx="838200" cy="838200"/>
            </a:xfrm>
            <a:prstGeom prst="ellipse">
              <a:avLst/>
            </a:prstGeom>
            <a:solidFill>
              <a:srgbClr val="113F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5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>
              <a:off x="9660213" y="3721403"/>
              <a:ext cx="377274" cy="596294"/>
            </a:xfrm>
            <a:custGeom>
              <a:avLst/>
              <a:gdLst>
                <a:gd name="T0" fmla="*/ 107 w 126"/>
                <a:gd name="T1" fmla="*/ 19 h 199"/>
                <a:gd name="T2" fmla="*/ 117 w 126"/>
                <a:gd name="T3" fmla="*/ 95 h 199"/>
                <a:gd name="T4" fmla="*/ 97 w 126"/>
                <a:gd name="T5" fmla="*/ 123 h 199"/>
                <a:gd name="T6" fmla="*/ 104 w 126"/>
                <a:gd name="T7" fmla="*/ 122 h 199"/>
                <a:gd name="T8" fmla="*/ 108 w 126"/>
                <a:gd name="T9" fmla="*/ 137 h 199"/>
                <a:gd name="T10" fmla="*/ 105 w 126"/>
                <a:gd name="T11" fmla="*/ 149 h 199"/>
                <a:gd name="T12" fmla="*/ 108 w 126"/>
                <a:gd name="T13" fmla="*/ 161 h 199"/>
                <a:gd name="T14" fmla="*/ 104 w 126"/>
                <a:gd name="T15" fmla="*/ 175 h 199"/>
                <a:gd name="T16" fmla="*/ 29 w 126"/>
                <a:gd name="T17" fmla="*/ 181 h 199"/>
                <a:gd name="T18" fmla="*/ 22 w 126"/>
                <a:gd name="T19" fmla="*/ 177 h 199"/>
                <a:gd name="T20" fmla="*/ 22 w 126"/>
                <a:gd name="T21" fmla="*/ 156 h 199"/>
                <a:gd name="T22" fmla="*/ 22 w 126"/>
                <a:gd name="T23" fmla="*/ 153 h 199"/>
                <a:gd name="T24" fmla="*/ 22 w 126"/>
                <a:gd name="T25" fmla="*/ 132 h 199"/>
                <a:gd name="T26" fmla="*/ 28 w 126"/>
                <a:gd name="T27" fmla="*/ 129 h 199"/>
                <a:gd name="T28" fmla="*/ 31 w 126"/>
                <a:gd name="T29" fmla="*/ 117 h 199"/>
                <a:gd name="T30" fmla="*/ 0 w 126"/>
                <a:gd name="T31" fmla="*/ 63 h 199"/>
                <a:gd name="T32" fmla="*/ 63 w 126"/>
                <a:gd name="T33" fmla="*/ 0 h 199"/>
                <a:gd name="T34" fmla="*/ 52 w 126"/>
                <a:gd name="T35" fmla="*/ 76 h 199"/>
                <a:gd name="T36" fmla="*/ 57 w 126"/>
                <a:gd name="T37" fmla="*/ 73 h 199"/>
                <a:gd name="T38" fmla="*/ 63 w 126"/>
                <a:gd name="T39" fmla="*/ 76 h 199"/>
                <a:gd name="T40" fmla="*/ 68 w 126"/>
                <a:gd name="T41" fmla="*/ 73 h 199"/>
                <a:gd name="T42" fmla="*/ 74 w 126"/>
                <a:gd name="T43" fmla="*/ 76 h 199"/>
                <a:gd name="T44" fmla="*/ 81 w 126"/>
                <a:gd name="T45" fmla="*/ 71 h 199"/>
                <a:gd name="T46" fmla="*/ 73 w 126"/>
                <a:gd name="T47" fmla="*/ 96 h 199"/>
                <a:gd name="T48" fmla="*/ 84 w 126"/>
                <a:gd name="T49" fmla="*/ 124 h 199"/>
                <a:gd name="T50" fmla="*/ 84 w 126"/>
                <a:gd name="T51" fmla="*/ 109 h 199"/>
                <a:gd name="T52" fmla="*/ 106 w 126"/>
                <a:gd name="T53" fmla="*/ 88 h 199"/>
                <a:gd name="T54" fmla="*/ 98 w 126"/>
                <a:gd name="T55" fmla="*/ 28 h 199"/>
                <a:gd name="T56" fmla="*/ 28 w 126"/>
                <a:gd name="T57" fmla="*/ 28 h 199"/>
                <a:gd name="T58" fmla="*/ 20 w 126"/>
                <a:gd name="T59" fmla="*/ 89 h 199"/>
                <a:gd name="T60" fmla="*/ 44 w 126"/>
                <a:gd name="T61" fmla="*/ 109 h 199"/>
                <a:gd name="T62" fmla="*/ 44 w 126"/>
                <a:gd name="T63" fmla="*/ 125 h 199"/>
                <a:gd name="T64" fmla="*/ 55 w 126"/>
                <a:gd name="T65" fmla="*/ 96 h 199"/>
                <a:gd name="T66" fmla="*/ 47 w 126"/>
                <a:gd name="T67" fmla="*/ 71 h 199"/>
                <a:gd name="T68" fmla="*/ 76 w 126"/>
                <a:gd name="T69" fmla="*/ 79 h 199"/>
                <a:gd name="T70" fmla="*/ 68 w 126"/>
                <a:gd name="T71" fmla="*/ 78 h 199"/>
                <a:gd name="T72" fmla="*/ 57 w 126"/>
                <a:gd name="T73" fmla="*/ 78 h 199"/>
                <a:gd name="T74" fmla="*/ 52 w 126"/>
                <a:gd name="T75" fmla="*/ 79 h 199"/>
                <a:gd name="T76" fmla="*/ 61 w 126"/>
                <a:gd name="T77" fmla="*/ 94 h 199"/>
                <a:gd name="T78" fmla="*/ 61 w 126"/>
                <a:gd name="T79" fmla="*/ 125 h 199"/>
                <a:gd name="T80" fmla="*/ 66 w 126"/>
                <a:gd name="T81" fmla="*/ 95 h 199"/>
                <a:gd name="T82" fmla="*/ 67 w 126"/>
                <a:gd name="T83" fmla="*/ 93 h 199"/>
                <a:gd name="T84" fmla="*/ 82 w 126"/>
                <a:gd name="T85" fmla="*/ 180 h 199"/>
                <a:gd name="T86" fmla="*/ 64 w 126"/>
                <a:gd name="T87" fmla="*/ 199 h 199"/>
                <a:gd name="T88" fmla="*/ 82 w 126"/>
                <a:gd name="T89" fmla="*/ 180 h 199"/>
                <a:gd name="T90" fmla="*/ 33 w 126"/>
                <a:gd name="T91" fmla="*/ 165 h 199"/>
                <a:gd name="T92" fmla="*/ 33 w 126"/>
                <a:gd name="T93" fmla="*/ 168 h 199"/>
                <a:gd name="T94" fmla="*/ 95 w 126"/>
                <a:gd name="T95" fmla="*/ 161 h 199"/>
                <a:gd name="T96" fmla="*/ 95 w 126"/>
                <a:gd name="T97" fmla="*/ 136 h 199"/>
                <a:gd name="T98" fmla="*/ 33 w 126"/>
                <a:gd name="T99" fmla="*/ 143 h 199"/>
                <a:gd name="T100" fmla="*/ 95 w 126"/>
                <a:gd name="T101" fmla="*/ 139 h 199"/>
                <a:gd name="T102" fmla="*/ 95 w 126"/>
                <a:gd name="T103" fmla="*/ 136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6" h="199">
                  <a:moveTo>
                    <a:pt x="63" y="0"/>
                  </a:moveTo>
                  <a:cubicBezTo>
                    <a:pt x="80" y="0"/>
                    <a:pt x="96" y="7"/>
                    <a:pt x="107" y="19"/>
                  </a:cubicBezTo>
                  <a:cubicBezTo>
                    <a:pt x="119" y="30"/>
                    <a:pt x="126" y="46"/>
                    <a:pt x="126" y="63"/>
                  </a:cubicBezTo>
                  <a:cubicBezTo>
                    <a:pt x="126" y="75"/>
                    <a:pt x="123" y="86"/>
                    <a:pt x="117" y="95"/>
                  </a:cubicBezTo>
                  <a:cubicBezTo>
                    <a:pt x="112" y="104"/>
                    <a:pt x="105" y="111"/>
                    <a:pt x="97" y="116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9" y="122"/>
                    <a:pt x="99" y="122"/>
                    <a:pt x="99" y="122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6" y="126"/>
                    <a:pt x="106" y="126"/>
                    <a:pt x="106" y="126"/>
                  </a:cubicBezTo>
                  <a:cubicBezTo>
                    <a:pt x="107" y="130"/>
                    <a:pt x="108" y="134"/>
                    <a:pt x="108" y="137"/>
                  </a:cubicBezTo>
                  <a:cubicBezTo>
                    <a:pt x="108" y="141"/>
                    <a:pt x="107" y="144"/>
                    <a:pt x="106" y="148"/>
                  </a:cubicBezTo>
                  <a:cubicBezTo>
                    <a:pt x="105" y="149"/>
                    <a:pt x="105" y="149"/>
                    <a:pt x="105" y="149"/>
                  </a:cubicBezTo>
                  <a:cubicBezTo>
                    <a:pt x="106" y="150"/>
                    <a:pt x="106" y="150"/>
                    <a:pt x="106" y="150"/>
                  </a:cubicBezTo>
                  <a:cubicBezTo>
                    <a:pt x="107" y="154"/>
                    <a:pt x="108" y="157"/>
                    <a:pt x="108" y="161"/>
                  </a:cubicBezTo>
                  <a:cubicBezTo>
                    <a:pt x="108" y="164"/>
                    <a:pt x="107" y="168"/>
                    <a:pt x="106" y="171"/>
                  </a:cubicBezTo>
                  <a:cubicBezTo>
                    <a:pt x="104" y="175"/>
                    <a:pt x="104" y="175"/>
                    <a:pt x="104" y="175"/>
                  </a:cubicBezTo>
                  <a:cubicBezTo>
                    <a:pt x="100" y="175"/>
                    <a:pt x="100" y="175"/>
                    <a:pt x="100" y="175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2" y="177"/>
                    <a:pt x="22" y="177"/>
                    <a:pt x="22" y="177"/>
                  </a:cubicBezTo>
                  <a:cubicBezTo>
                    <a:pt x="21" y="174"/>
                    <a:pt x="20" y="171"/>
                    <a:pt x="20" y="167"/>
                  </a:cubicBezTo>
                  <a:cubicBezTo>
                    <a:pt x="20" y="164"/>
                    <a:pt x="21" y="160"/>
                    <a:pt x="22" y="156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2" y="153"/>
                    <a:pt x="22" y="153"/>
                    <a:pt x="22" y="153"/>
                  </a:cubicBezTo>
                  <a:cubicBezTo>
                    <a:pt x="21" y="150"/>
                    <a:pt x="20" y="147"/>
                    <a:pt x="20" y="144"/>
                  </a:cubicBezTo>
                  <a:cubicBezTo>
                    <a:pt x="20" y="140"/>
                    <a:pt x="21" y="136"/>
                    <a:pt x="22" y="132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8" y="129"/>
                    <a:pt x="28" y="129"/>
                    <a:pt x="28" y="129"/>
                  </a:cubicBezTo>
                  <a:cubicBezTo>
                    <a:pt x="31" y="129"/>
                    <a:pt x="31" y="129"/>
                    <a:pt x="31" y="129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22" y="112"/>
                    <a:pt x="15" y="104"/>
                    <a:pt x="9" y="96"/>
                  </a:cubicBezTo>
                  <a:cubicBezTo>
                    <a:pt x="3" y="86"/>
                    <a:pt x="0" y="75"/>
                    <a:pt x="0" y="63"/>
                  </a:cubicBezTo>
                  <a:cubicBezTo>
                    <a:pt x="0" y="46"/>
                    <a:pt x="7" y="30"/>
                    <a:pt x="19" y="19"/>
                  </a:cubicBezTo>
                  <a:cubicBezTo>
                    <a:pt x="30" y="7"/>
                    <a:pt x="46" y="0"/>
                    <a:pt x="63" y="0"/>
                  </a:cubicBezTo>
                  <a:close/>
                  <a:moveTo>
                    <a:pt x="49" y="75"/>
                  </a:moveTo>
                  <a:cubicBezTo>
                    <a:pt x="50" y="76"/>
                    <a:pt x="51" y="76"/>
                    <a:pt x="52" y="76"/>
                  </a:cubicBezTo>
                  <a:cubicBezTo>
                    <a:pt x="54" y="76"/>
                    <a:pt x="55" y="75"/>
                    <a:pt x="56" y="74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60" y="76"/>
                    <a:pt x="61" y="76"/>
                    <a:pt x="63" y="76"/>
                  </a:cubicBezTo>
                  <a:cubicBezTo>
                    <a:pt x="64" y="76"/>
                    <a:pt x="65" y="76"/>
                    <a:pt x="67" y="74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71" y="76"/>
                    <a:pt x="72" y="76"/>
                    <a:pt x="74" y="76"/>
                  </a:cubicBezTo>
                  <a:cubicBezTo>
                    <a:pt x="76" y="76"/>
                    <a:pt x="77" y="75"/>
                    <a:pt x="79" y="75"/>
                  </a:cubicBezTo>
                  <a:cubicBezTo>
                    <a:pt x="81" y="71"/>
                    <a:pt x="81" y="71"/>
                    <a:pt x="81" y="71"/>
                  </a:cubicBezTo>
                  <a:cubicBezTo>
                    <a:pt x="87" y="74"/>
                    <a:pt x="87" y="74"/>
                    <a:pt x="87" y="74"/>
                  </a:cubicBezTo>
                  <a:cubicBezTo>
                    <a:pt x="73" y="96"/>
                    <a:pt x="73" y="96"/>
                    <a:pt x="73" y="96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12"/>
                    <a:pt x="84" y="112"/>
                    <a:pt x="84" y="112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95" y="102"/>
                    <a:pt x="101" y="96"/>
                    <a:pt x="106" y="88"/>
                  </a:cubicBezTo>
                  <a:cubicBezTo>
                    <a:pt x="110" y="81"/>
                    <a:pt x="113" y="72"/>
                    <a:pt x="113" y="63"/>
                  </a:cubicBezTo>
                  <a:cubicBezTo>
                    <a:pt x="113" y="49"/>
                    <a:pt x="107" y="37"/>
                    <a:pt x="98" y="28"/>
                  </a:cubicBezTo>
                  <a:cubicBezTo>
                    <a:pt x="89" y="19"/>
                    <a:pt x="77" y="13"/>
                    <a:pt x="63" y="13"/>
                  </a:cubicBezTo>
                  <a:cubicBezTo>
                    <a:pt x="49" y="13"/>
                    <a:pt x="37" y="19"/>
                    <a:pt x="28" y="28"/>
                  </a:cubicBezTo>
                  <a:cubicBezTo>
                    <a:pt x="19" y="37"/>
                    <a:pt x="13" y="49"/>
                    <a:pt x="13" y="63"/>
                  </a:cubicBezTo>
                  <a:cubicBezTo>
                    <a:pt x="13" y="73"/>
                    <a:pt x="16" y="81"/>
                    <a:pt x="20" y="89"/>
                  </a:cubicBezTo>
                  <a:cubicBezTo>
                    <a:pt x="25" y="97"/>
                    <a:pt x="32" y="103"/>
                    <a:pt x="40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4" y="125"/>
                    <a:pt x="44" y="125"/>
                    <a:pt x="44" y="125"/>
                  </a:cubicBezTo>
                  <a:cubicBezTo>
                    <a:pt x="55" y="125"/>
                    <a:pt x="55" y="125"/>
                    <a:pt x="55" y="125"/>
                  </a:cubicBezTo>
                  <a:cubicBezTo>
                    <a:pt x="55" y="96"/>
                    <a:pt x="55" y="96"/>
                    <a:pt x="55" y="96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9" y="75"/>
                    <a:pt x="49" y="75"/>
                    <a:pt x="49" y="75"/>
                  </a:cubicBezTo>
                  <a:close/>
                  <a:moveTo>
                    <a:pt x="76" y="79"/>
                  </a:moveTo>
                  <a:cubicBezTo>
                    <a:pt x="75" y="79"/>
                    <a:pt x="75" y="79"/>
                    <a:pt x="74" y="79"/>
                  </a:cubicBezTo>
                  <a:cubicBezTo>
                    <a:pt x="72" y="80"/>
                    <a:pt x="70" y="79"/>
                    <a:pt x="68" y="78"/>
                  </a:cubicBezTo>
                  <a:cubicBezTo>
                    <a:pt x="66" y="79"/>
                    <a:pt x="65" y="80"/>
                    <a:pt x="63" y="80"/>
                  </a:cubicBezTo>
                  <a:cubicBezTo>
                    <a:pt x="61" y="80"/>
                    <a:pt x="59" y="79"/>
                    <a:pt x="57" y="78"/>
                  </a:cubicBezTo>
                  <a:cubicBezTo>
                    <a:pt x="56" y="79"/>
                    <a:pt x="54" y="79"/>
                    <a:pt x="52" y="79"/>
                  </a:cubicBezTo>
                  <a:cubicBezTo>
                    <a:pt x="52" y="79"/>
                    <a:pt x="52" y="79"/>
                    <a:pt x="52" y="79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61" y="94"/>
                    <a:pt x="61" y="94"/>
                    <a:pt x="61" y="94"/>
                  </a:cubicBezTo>
                  <a:cubicBezTo>
                    <a:pt x="61" y="95"/>
                    <a:pt x="61" y="95"/>
                    <a:pt x="61" y="95"/>
                  </a:cubicBezTo>
                  <a:cubicBezTo>
                    <a:pt x="61" y="125"/>
                    <a:pt x="61" y="125"/>
                    <a:pt x="61" y="125"/>
                  </a:cubicBezTo>
                  <a:cubicBezTo>
                    <a:pt x="66" y="125"/>
                    <a:pt x="66" y="125"/>
                    <a:pt x="66" y="12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4"/>
                    <a:pt x="66" y="94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76" y="79"/>
                    <a:pt x="76" y="79"/>
                    <a:pt x="76" y="79"/>
                  </a:cubicBezTo>
                  <a:close/>
                  <a:moveTo>
                    <a:pt x="82" y="180"/>
                  </a:moveTo>
                  <a:cubicBezTo>
                    <a:pt x="46" y="184"/>
                    <a:pt x="46" y="184"/>
                    <a:pt x="46" y="184"/>
                  </a:cubicBezTo>
                  <a:cubicBezTo>
                    <a:pt x="47" y="192"/>
                    <a:pt x="54" y="199"/>
                    <a:pt x="64" y="199"/>
                  </a:cubicBezTo>
                  <a:cubicBezTo>
                    <a:pt x="74" y="199"/>
                    <a:pt x="82" y="191"/>
                    <a:pt x="82" y="181"/>
                  </a:cubicBezTo>
                  <a:cubicBezTo>
                    <a:pt x="82" y="181"/>
                    <a:pt x="82" y="181"/>
                    <a:pt x="82" y="180"/>
                  </a:cubicBezTo>
                  <a:close/>
                  <a:moveTo>
                    <a:pt x="95" y="159"/>
                  </a:moveTo>
                  <a:cubicBezTo>
                    <a:pt x="33" y="165"/>
                    <a:pt x="33" y="165"/>
                    <a:pt x="33" y="165"/>
                  </a:cubicBezTo>
                  <a:cubicBezTo>
                    <a:pt x="33" y="166"/>
                    <a:pt x="33" y="166"/>
                    <a:pt x="33" y="167"/>
                  </a:cubicBezTo>
                  <a:cubicBezTo>
                    <a:pt x="33" y="167"/>
                    <a:pt x="33" y="167"/>
                    <a:pt x="33" y="168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5" y="162"/>
                    <a:pt x="95" y="161"/>
                    <a:pt x="95" y="161"/>
                  </a:cubicBezTo>
                  <a:cubicBezTo>
                    <a:pt x="95" y="160"/>
                    <a:pt x="95" y="160"/>
                    <a:pt x="95" y="159"/>
                  </a:cubicBezTo>
                  <a:close/>
                  <a:moveTo>
                    <a:pt x="95" y="136"/>
                  </a:moveTo>
                  <a:cubicBezTo>
                    <a:pt x="33" y="141"/>
                    <a:pt x="33" y="141"/>
                    <a:pt x="33" y="141"/>
                  </a:cubicBezTo>
                  <a:cubicBezTo>
                    <a:pt x="33" y="142"/>
                    <a:pt x="33" y="143"/>
                    <a:pt x="33" y="143"/>
                  </a:cubicBezTo>
                  <a:cubicBezTo>
                    <a:pt x="33" y="144"/>
                    <a:pt x="33" y="144"/>
                    <a:pt x="33" y="144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5" y="138"/>
                    <a:pt x="95" y="138"/>
                    <a:pt x="95" y="137"/>
                  </a:cubicBezTo>
                  <a:cubicBezTo>
                    <a:pt x="95" y="137"/>
                    <a:pt x="95" y="136"/>
                    <a:pt x="95" y="1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>
            <p:custDataLst>
              <p:tags r:id="rId10"/>
            </p:custDataLst>
          </p:nvPr>
        </p:nvGrpSpPr>
        <p:grpSpPr>
          <a:xfrm>
            <a:off x="3004871" y="3428822"/>
            <a:ext cx="7560616" cy="1380621"/>
            <a:chOff x="6568700" y="4960855"/>
            <a:chExt cx="4702005" cy="858618"/>
          </a:xfrm>
        </p:grpSpPr>
        <p:sp>
          <p:nvSpPr>
            <p:cNvPr id="26" name="文本框 18"/>
            <p:cNvSpPr txBox="1"/>
            <p:nvPr>
              <p:custDataLst>
                <p:tags r:id="rId11"/>
              </p:custDataLst>
            </p:nvPr>
          </p:nvSpPr>
          <p:spPr>
            <a:xfrm>
              <a:off x="6568700" y="4960855"/>
              <a:ext cx="429664" cy="2480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优化</a:t>
              </a:r>
              <a:endPara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7" name="矩形 26"/>
            <p:cNvSpPr/>
            <p:nvPr>
              <p:custDataLst>
                <p:tags r:id="rId12"/>
              </p:custDataLst>
            </p:nvPr>
          </p:nvSpPr>
          <p:spPr>
            <a:xfrm>
              <a:off x="6568700" y="5226712"/>
              <a:ext cx="4702005" cy="5927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经分析，我们认为有以下优化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方案：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1.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我们可以对种群的初始值设定一个范围，并且增加变异的幅度，加快种群的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演变。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2.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这是由于在将十进制数转化为二进制时，若小数位数较多，就会不可避免地出现误差，可以通过增加二进制的位数来增加精度减小这个误差，但并不能完全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消除这个误差。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222365" y="2279015"/>
            <a:ext cx="4309745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rgbClr val="113F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</a:t>
            </a:r>
            <a:r>
              <a:rPr lang="en-US" altLang="zh-CN" sz="6600" b="1" dirty="0">
                <a:solidFill>
                  <a:srgbClr val="113F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End</a:t>
            </a:r>
            <a:endParaRPr lang="en-US" altLang="zh-CN" sz="6600" b="1" dirty="0">
              <a:solidFill>
                <a:srgbClr val="113F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6600" b="1" dirty="0">
                <a:solidFill>
                  <a:srgbClr val="113F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6600" b="1" dirty="0">
                <a:solidFill>
                  <a:srgbClr val="113F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谢谢！</a:t>
            </a:r>
            <a:endParaRPr lang="zh-CN" altLang="en-US" sz="6600" b="1" dirty="0">
              <a:solidFill>
                <a:srgbClr val="113F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DIAGRAM_VIRTUALLY_FRAME" val="{&quot;height&quot;:325.7851181102362,&quot;left&quot;:129.35582677165354,&quot;top&quot;:154.42370078740154,&quot;width&quot;:771.9792125984253}"/>
</p:tagLst>
</file>

<file path=ppt/tags/tag10.xml><?xml version="1.0" encoding="utf-8"?>
<p:tagLst xmlns:p="http://schemas.openxmlformats.org/presentationml/2006/main">
  <p:tag name="KSO_WM_DIAGRAM_VIRTUALLY_FRAME" val="{&quot;height&quot;:325.7851181102362,&quot;left&quot;:129.35582677165354,&quot;top&quot;:154.42370078740154,&quot;width&quot;:771.9792125984253}"/>
</p:tagLst>
</file>

<file path=ppt/tags/tag11.xml><?xml version="1.0" encoding="utf-8"?>
<p:tagLst xmlns:p="http://schemas.openxmlformats.org/presentationml/2006/main">
  <p:tag name="KSO_WM_DIAGRAM_VIRTUALLY_FRAME" val="{&quot;height&quot;:325.7851181102362,&quot;left&quot;:129.35582677165354,&quot;top&quot;:154.42370078740154,&quot;width&quot;:771.9792125984253}"/>
</p:tagLst>
</file>

<file path=ppt/tags/tag12.xml><?xml version="1.0" encoding="utf-8"?>
<p:tagLst xmlns:p="http://schemas.openxmlformats.org/presentationml/2006/main">
  <p:tag name="KSO_WM_DIAGRAM_VIRTUALLY_FRAME" val="{&quot;height&quot;:325.7851181102362,&quot;left&quot;:129.35582677165354,&quot;top&quot;:154.42370078740154,&quot;width&quot;:771.9792125984253}"/>
</p:tagLst>
</file>

<file path=ppt/tags/tag13.xml><?xml version="1.0" encoding="utf-8"?>
<p:tagLst xmlns:p="http://schemas.openxmlformats.org/presentationml/2006/main">
  <p:tag name="KSO_WM_DIAGRAM_VIRTUALLY_FRAME" val="{&quot;height&quot;:325.7851181102362,&quot;left&quot;:129.35582677165354,&quot;top&quot;:154.42370078740154,&quot;width&quot;:771.9792125984253}"/>
</p:tagLst>
</file>

<file path=ppt/tags/tag14.xml><?xml version="1.0" encoding="utf-8"?>
<p:tagLst xmlns:p="http://schemas.openxmlformats.org/presentationml/2006/main">
  <p:tag name="KSO_WM_DIAGRAM_VIRTUALLY_FRAME" val="{&quot;height&quot;:325.7851181102362,&quot;left&quot;:129.35582677165354,&quot;top&quot;:154.42370078740154,&quot;width&quot;:771.9792125984253}"/>
</p:tagLst>
</file>

<file path=ppt/tags/tag15.xml><?xml version="1.0" encoding="utf-8"?>
<p:tagLst xmlns:p="http://schemas.openxmlformats.org/presentationml/2006/main">
  <p:tag name="KSO_WM_DIAGRAM_VIRTUALLY_FRAME" val="{&quot;height&quot;:325.7851181102362,&quot;left&quot;:129.35582677165354,&quot;top&quot;:154.42370078740154,&quot;width&quot;:771.9792125984253}"/>
</p:tagLst>
</file>

<file path=ppt/tags/tag16.xml><?xml version="1.0" encoding="utf-8"?>
<p:tagLst xmlns:p="http://schemas.openxmlformats.org/presentationml/2006/main">
  <p:tag name="KSO_WM_DIAGRAM_VIRTUALLY_FRAME" val="{&quot;height&quot;:325.7851181102362,&quot;left&quot;:129.35582677165354,&quot;top&quot;:154.42370078740154,&quot;width&quot;:771.9792125984253}"/>
</p:tagLst>
</file>

<file path=ppt/tags/tag17.xml><?xml version="1.0" encoding="utf-8"?>
<p:tagLst xmlns:p="http://schemas.openxmlformats.org/presentationml/2006/main">
  <p:tag name="KSO_WM_DIAGRAM_VIRTUALLY_FRAME" val="{&quot;height&quot;:325.7851181102362,&quot;left&quot;:129.35582677165354,&quot;top&quot;:154.42370078740154,&quot;width&quot;:771.9792125984253}"/>
</p:tagLst>
</file>

<file path=ppt/tags/tag18.xml><?xml version="1.0" encoding="utf-8"?>
<p:tagLst xmlns:p="http://schemas.openxmlformats.org/presentationml/2006/main">
  <p:tag name="KSO_WM_DIAGRAM_VIRTUALLY_FRAME" val="{&quot;height&quot;:325.7851181102362,&quot;left&quot;:129.35582677165354,&quot;top&quot;:154.42370078740154,&quot;width&quot;:771.9792125984253}"/>
</p:tagLst>
</file>

<file path=ppt/tags/tag19.xml><?xml version="1.0" encoding="utf-8"?>
<p:tagLst xmlns:p="http://schemas.openxmlformats.org/presentationml/2006/main">
  <p:tag name="KSO_WM_DIAGRAM_VIRTUALLY_FRAME" val="{&quot;height&quot;:325.7851181102362,&quot;left&quot;:129.35582677165354,&quot;top&quot;:154.42370078740154,&quot;width&quot;:771.9792125984253}"/>
</p:tagLst>
</file>

<file path=ppt/tags/tag20.xml><?xml version="1.0" encoding="utf-8"?>
<p:tagLst xmlns:p="http://schemas.openxmlformats.org/presentationml/2006/main">
  <p:tag name="KSO_WM_DIAGRAM_VIRTUALLY_FRAME" val="{&quot;height&quot;:325.7851181102362,&quot;left&quot;:129.35582677165354,&quot;top&quot;:154.42370078740154,&quot;width&quot;:771.9792125984253}"/>
</p:tagLst>
</file>

<file path=ppt/tags/tag21.xml><?xml version="1.0" encoding="utf-8"?>
<p:tagLst xmlns:p="http://schemas.openxmlformats.org/presentationml/2006/main">
  <p:tag name="ISPRING_PRESENTATION_TITLE" val="PowerPoint 演示文稿"/>
  <p:tag name="commondata" val="eyJoZGlkIjoiNmQ0MDBhMmQ3Y2QyZTYwYTBiYzg0NjM1Zjk5OWZkNz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1548</Words>
  <Application>WPS 演示</Application>
  <PresentationFormat>自定义</PresentationFormat>
  <Paragraphs>147</Paragraphs>
  <Slides>13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34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49" baseType="lpstr">
      <vt:lpstr>Arial</vt:lpstr>
      <vt:lpstr>宋体</vt:lpstr>
      <vt:lpstr>Wingdings</vt:lpstr>
      <vt:lpstr>微软雅黑</vt:lpstr>
      <vt:lpstr>Calibri</vt:lpstr>
      <vt:lpstr>时尚中黑简体</vt:lpstr>
      <vt:lpstr>黑体</vt:lpstr>
      <vt:lpstr>Poppins SemiBold</vt:lpstr>
      <vt:lpstr>Microsoft JhengHei Light</vt:lpstr>
      <vt:lpstr>Segoe Print</vt:lpstr>
      <vt:lpstr>Lato Regular</vt:lpstr>
      <vt:lpstr>Open Sans</vt:lpstr>
      <vt:lpstr>PT Sans</vt:lpstr>
      <vt:lpstr>FontAwesome</vt:lpstr>
      <vt:lpstr>Impact</vt:lpstr>
      <vt:lpstr>Calibri</vt:lpstr>
      <vt:lpstr>华文黑体</vt:lpstr>
      <vt:lpstr>Arial Unicode MS</vt:lpstr>
      <vt:lpstr>等线 Light</vt:lpstr>
      <vt:lpstr>方正兰亭中黑_GBK</vt:lpstr>
      <vt:lpstr>Agency FB</vt:lpstr>
      <vt:lpstr>Arial</vt:lpstr>
      <vt:lpstr>Helvetica Neue</vt:lpstr>
      <vt:lpstr>方正姚体</vt:lpstr>
      <vt:lpstr>Arial Unicode MS</vt:lpstr>
      <vt:lpstr>Open Sans Light</vt:lpstr>
      <vt:lpstr>微软雅黑 Light</vt:lpstr>
      <vt:lpstr>等线</vt:lpstr>
      <vt:lpstr>NumberOnly</vt:lpstr>
      <vt:lpstr>Times New Roman</vt:lpstr>
      <vt:lpstr>华文中宋</vt:lpstr>
      <vt:lpstr>华文琥珀</vt:lpstr>
      <vt:lpstr>华文隶书</vt:lpstr>
      <vt:lpstr>华文楷体</vt:lpstr>
      <vt:lpstr>第一PPT，www.1ppt.com</vt:lpstr>
      <vt:lpstr>1_第一PPT，www.1ppt.com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多边形</dc:title>
  <dc:creator>第一PPT</dc:creator>
  <cp:keywords>www.1ppt.com</cp:keywords>
  <dc:description>www.1ppt.com</dc:description>
  <cp:lastModifiedBy>峻茂</cp:lastModifiedBy>
  <cp:revision>253</cp:revision>
  <dcterms:created xsi:type="dcterms:W3CDTF">2018-02-23T07:21:00Z</dcterms:created>
  <dcterms:modified xsi:type="dcterms:W3CDTF">2024-06-17T17:35:55Z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79112F0D86F24CFF83AEB0CD311DEC61_12</vt:lpwstr>
  </property>
  <property fmtid="{D5CDD505-2E9C-101B-9397-08002B2CF9AE}" pid="3" name="KSOProductBuildVer">
    <vt:lpwstr>2052-12.1.0.16364</vt:lpwstr>
  </property>
</Properties>
</file>