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8" r:id="rId4"/>
    <p:sldId id="259" r:id="rId5"/>
    <p:sldId id="284" r:id="rId6"/>
    <p:sldId id="996" r:id="rId8"/>
    <p:sldId id="428" r:id="rId9"/>
    <p:sldId id="859" r:id="rId10"/>
    <p:sldId id="429" r:id="rId11"/>
    <p:sldId id="988" r:id="rId12"/>
    <p:sldId id="1008" r:id="rId13"/>
    <p:sldId id="982" r:id="rId14"/>
    <p:sldId id="1009" r:id="rId15"/>
    <p:sldId id="990" r:id="rId16"/>
    <p:sldId id="430" r:id="rId17"/>
    <p:sldId id="902" r:id="rId18"/>
    <p:sldId id="1010" r:id="rId19"/>
    <p:sldId id="1011" r:id="rId20"/>
    <p:sldId id="1015" r:id="rId21"/>
    <p:sldId id="1012" r:id="rId22"/>
    <p:sldId id="1016" r:id="rId23"/>
    <p:sldId id="1013" r:id="rId24"/>
    <p:sldId id="1017" r:id="rId25"/>
    <p:sldId id="1014" r:id="rId26"/>
    <p:sldId id="1018" r:id="rId27"/>
    <p:sldId id="989"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FE3"/>
    <a:srgbClr val="5268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24" autoAdjust="0"/>
    <p:restoredTop sz="70073" autoAdjust="0"/>
  </p:normalViewPr>
  <p:slideViewPr>
    <p:cSldViewPr snapToGrid="0" showGuides="1">
      <p:cViewPr varScale="1">
        <p:scale>
          <a:sx n="78" d="100"/>
          <a:sy n="78" d="100"/>
        </p:scale>
        <p:origin x="921" y="42"/>
      </p:cViewPr>
      <p:guideLst>
        <p:guide orient="horz" pos="214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5872B7-4362-424B-8BD2-346EFC54F5E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6006E-8F85-4638-B4FC-BD18D18D226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B3AC571-DE71-4C73-831D-FC3563419D69}"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effectLst/>
              <a:latin typeface="宋体" panose="02010600030101010101" pitchFamily="2" charset="-122"/>
              <a:ea typeface="宋体" panose="02010600030101010101" pitchFamily="2" charset="-122"/>
            </a:endParaRPr>
          </a:p>
        </p:txBody>
      </p:sp>
      <p:sp>
        <p:nvSpPr>
          <p:cNvPr id="4" name="灯片编号占位符 3"/>
          <p:cNvSpPr>
            <a:spLocks noGrp="1"/>
          </p:cNvSpPr>
          <p:nvPr>
            <p:ph type="sldNum" sz="quarter" idx="10"/>
          </p:nvPr>
        </p:nvSpPr>
        <p:spPr/>
        <p:txBody>
          <a:bodyPr/>
          <a:lstStyle/>
          <a:p>
            <a:fld id="{896B96F7-238A-436E-8798-5DD8D861D65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nSpc>
                <a:spcPct val="150000"/>
              </a:lnSpc>
            </a:pPr>
            <a:endParaRPr lang="zh-CN" altLang="zh-CN" sz="18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10"/>
          </p:nvPr>
        </p:nvSpPr>
        <p:spPr/>
        <p:txBody>
          <a:bodyPr/>
          <a:lstStyle/>
          <a:p>
            <a:fld id="{AD7BA12E-7FFF-4F46-9B4A-ECA91CF409F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266006E-8F85-4638-B4FC-BD18D18D226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BDF2B48-8394-443E-92EE-6CCCB9267BC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FF0EB-8389-4F43-BEB3-50B0501EE03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DF2B48-8394-443E-92EE-6CCCB9267BC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FF0EB-8389-4F43-BEB3-50B0501EE03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71120" y="0"/>
            <a:ext cx="12192000" cy="6858000"/>
          </a:xfrm>
          <a:prstGeom prst="rect">
            <a:avLst/>
          </a:prstGeom>
        </p:spPr>
      </p:pic>
      <p:sp>
        <p:nvSpPr>
          <p:cNvPr id="6" name="文本框 5"/>
          <p:cNvSpPr txBox="1"/>
          <p:nvPr/>
        </p:nvSpPr>
        <p:spPr>
          <a:xfrm>
            <a:off x="1356360" y="1755140"/>
            <a:ext cx="9896475" cy="2030095"/>
          </a:xfrm>
          <a:prstGeom prst="rect">
            <a:avLst/>
          </a:prstGeom>
          <a:noFill/>
        </p:spPr>
        <p:txBody>
          <a:bodyPr wrap="square" rtlCol="0">
            <a:spAutoFit/>
          </a:bodyPr>
          <a:lstStyle/>
          <a:p>
            <a:pPr algn="ctr"/>
            <a:r>
              <a:rPr lang="zh-CN" altLang="en-US" sz="5400" b="1" dirty="0">
                <a:solidFill>
                  <a:sysClr val="windowText" lastClr="000000"/>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sym typeface="+mn-ea"/>
              </a:rPr>
              <a:t>软件工程课程实践汇报</a:t>
            </a:r>
            <a:br>
              <a:rPr lang="en-US" altLang="zh-CN" sz="5400" b="1" dirty="0">
                <a:solidFill>
                  <a:srgbClr val="C00000"/>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sym typeface="+mn-ea"/>
              </a:rPr>
            </a:br>
            <a:r>
              <a:rPr lang="zh-CN" altLang="en-US" sz="7200" b="1" dirty="0">
                <a:solidFill>
                  <a:srgbClr val="C00000"/>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sym typeface="+mn-ea"/>
              </a:rPr>
              <a:t>老人智能手机辅助系统</a:t>
            </a:r>
            <a:endParaRPr lang="zh-CN" altLang="en-US" sz="7200" b="1" dirty="0">
              <a:solidFill>
                <a:srgbClr val="C00000"/>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sym typeface="+mn-ea"/>
            </a:endParaRPr>
          </a:p>
        </p:txBody>
      </p:sp>
      <p:sp>
        <p:nvSpPr>
          <p:cNvPr id="8" name="矩形 7"/>
          <p:cNvSpPr/>
          <p:nvPr/>
        </p:nvSpPr>
        <p:spPr>
          <a:xfrm>
            <a:off x="3583718" y="4111731"/>
            <a:ext cx="4882323" cy="869427"/>
          </a:xfrm>
          <a:prstGeom prst="rect">
            <a:avLst/>
          </a:prstGeom>
          <a:solidFill>
            <a:srgbClr val="585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汇报人：王梓涵</a:t>
            </a:r>
            <a:endParaRPr lang="en-US" altLang="zh-CN" dirty="0"/>
          </a:p>
          <a:p>
            <a:pPr algn="ctr" eaLnBrk="1" hangingPunct="1">
              <a:lnSpc>
                <a:spcPct val="100000"/>
              </a:lnSpc>
              <a:buClrTx/>
              <a:buSzTx/>
              <a:buFontTx/>
            </a:pPr>
            <a:r>
              <a:rPr lang="zh-CN" altLang="en-US" dirty="0">
                <a:sym typeface="+mn-ea"/>
              </a:rPr>
              <a:t>项目团队成员：汪文姚 张括 王宇阳 王梓涵</a:t>
            </a:r>
            <a:endParaRPr lang="zh-CN" altLang="en-US" dirty="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15" name="TextBox 76"/>
          <p:cNvSpPr txBox="1"/>
          <p:nvPr/>
        </p:nvSpPr>
        <p:spPr>
          <a:xfrm>
            <a:off x="2393950" y="1957705"/>
            <a:ext cx="3353435" cy="3107690"/>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mn-ea"/>
              </a:rPr>
              <a:t>1.</a:t>
            </a:r>
            <a:r>
              <a:rPr lang="zh-CN" altLang="en-US" sz="2800" b="1" dirty="0">
                <a:solidFill>
                  <a:schemeClr val="bg1"/>
                </a:solidFill>
                <a:latin typeface="微软雅黑" panose="020B0503020204020204" pitchFamily="34" charset="-122"/>
                <a:ea typeface="微软雅黑" panose="020B0503020204020204" pitchFamily="34" charset="-122"/>
                <a:sym typeface="+mn-ea"/>
              </a:rPr>
              <a:t>软件创意及需求</a:t>
            </a:r>
            <a:endParaRPr lang="zh-CN" altLang="en-US" sz="2800" b="1" dirty="0">
              <a:solidFill>
                <a:schemeClr val="bg1"/>
              </a:solidFill>
              <a:latin typeface="微软雅黑" panose="020B0503020204020204" pitchFamily="34" charset="-122"/>
              <a:ea typeface="微软雅黑" panose="020B0503020204020204" pitchFamily="34" charset="-122"/>
              <a:sym typeface="+mn-ea"/>
            </a:endParaRPr>
          </a:p>
          <a:p>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2800" b="1" dirty="0">
                <a:solidFill>
                  <a:schemeClr val="bg1"/>
                </a:solidFill>
                <a:latin typeface="微软雅黑" panose="020B0503020204020204" pitchFamily="34" charset="-122"/>
                <a:ea typeface="微软雅黑" panose="020B0503020204020204" pitchFamily="34" charset="-122"/>
              </a:rPr>
              <a:t>2.</a:t>
            </a:r>
            <a:r>
              <a:rPr lang="zh-CN" altLang="en-US" sz="2800" b="1" dirty="0">
                <a:solidFill>
                  <a:schemeClr val="bg1"/>
                </a:solidFill>
                <a:latin typeface="微软雅黑" panose="020B0503020204020204" pitchFamily="34" charset="-122"/>
                <a:ea typeface="微软雅黑" panose="020B0503020204020204" pitchFamily="34" charset="-122"/>
              </a:rPr>
              <a:t>开发技术与工具</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zh-CN" altLang="en-US" sz="2800" b="1" dirty="0">
              <a:solidFill>
                <a:schemeClr val="bg1"/>
              </a:solidFill>
              <a:latin typeface="微软雅黑" panose="020B0503020204020204" pitchFamily="34" charset="-122"/>
              <a:ea typeface="微软雅黑" panose="020B0503020204020204" pitchFamily="34" charset="-122"/>
            </a:endParaRPr>
          </a:p>
          <a:p>
            <a:r>
              <a:rPr lang="en-US" altLang="zh-CN" sz="2800" b="1" dirty="0">
                <a:solidFill>
                  <a:schemeClr val="bg1"/>
                </a:solidFill>
                <a:latin typeface="微软雅黑" panose="020B0503020204020204" pitchFamily="34" charset="-122"/>
                <a:ea typeface="微软雅黑" panose="020B0503020204020204" pitchFamily="34" charset="-122"/>
              </a:rPr>
              <a:t>3.</a:t>
            </a:r>
            <a:r>
              <a:rPr lang="zh-CN" altLang="en-US" sz="2800" b="1" dirty="0">
                <a:solidFill>
                  <a:schemeClr val="bg1"/>
                </a:solidFill>
                <a:latin typeface="微软雅黑" panose="020B0503020204020204" pitchFamily="34" charset="-122"/>
                <a:ea typeface="微软雅黑" panose="020B0503020204020204" pitchFamily="34" charset="-122"/>
              </a:rPr>
              <a:t>软件设计与建模</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zh-CN" altLang="en-US" sz="2800" b="1" dirty="0">
              <a:solidFill>
                <a:schemeClr val="bg1"/>
              </a:solidFill>
              <a:latin typeface="微软雅黑" panose="020B0503020204020204" pitchFamily="34" charset="-122"/>
              <a:ea typeface="微软雅黑" panose="020B0503020204020204" pitchFamily="34" charset="-122"/>
            </a:endParaRPr>
          </a:p>
          <a:p>
            <a:r>
              <a:rPr lang="en-US" altLang="zh-CN" sz="2800" b="1" dirty="0">
                <a:solidFill>
                  <a:schemeClr val="bg1"/>
                </a:solidFill>
                <a:latin typeface="微软雅黑" panose="020B0503020204020204" pitchFamily="34" charset="-122"/>
                <a:ea typeface="微软雅黑" panose="020B0503020204020204" pitchFamily="34" charset="-122"/>
              </a:rPr>
              <a:t>4.</a:t>
            </a:r>
            <a:r>
              <a:rPr lang="zh-CN" altLang="en-US" sz="2800" b="1" dirty="0">
                <a:solidFill>
                  <a:schemeClr val="bg1"/>
                </a:solidFill>
                <a:latin typeface="微软雅黑" panose="020B0503020204020204" pitchFamily="34" charset="-122"/>
                <a:ea typeface="微软雅黑" panose="020B0503020204020204" pitchFamily="34" charset="-122"/>
              </a:rPr>
              <a:t>代码编写与测试</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708558" y="625359"/>
            <a:ext cx="4774883" cy="707886"/>
          </a:xfrm>
          <a:prstGeom prst="rect">
            <a:avLst/>
          </a:prstGeom>
          <a:noFill/>
        </p:spPr>
        <p:txBody>
          <a:bodyPr wrap="square" rtlCol="0">
            <a:spAutoFit/>
          </a:bodyPr>
          <a:lstStyle/>
          <a:p>
            <a:pPr algn="ctr"/>
            <a:r>
              <a:rPr lang="en-US" altLang="zh-CN" sz="4000" dirty="0">
                <a:solidFill>
                  <a:schemeClr val="bg1"/>
                </a:solidFill>
                <a:latin typeface="造字工房言宋（非商用）常规体" charset="-122"/>
                <a:ea typeface="造字工房言宋（非商用）常规体" charset="-122"/>
              </a:rPr>
              <a:t>CONTENT</a:t>
            </a:r>
            <a:endParaRPr lang="zh-CN" altLang="en-US" sz="4000" dirty="0">
              <a:solidFill>
                <a:schemeClr val="bg1"/>
              </a:solidFill>
              <a:latin typeface="造字工房言宋（非商用）常规体" charset="-122"/>
              <a:ea typeface="造字工房言宋（非商用）常规体" charset="-122"/>
            </a:endParaRPr>
          </a:p>
        </p:txBody>
      </p:sp>
      <p:sp>
        <p:nvSpPr>
          <p:cNvPr id="5" name="TextBox 76"/>
          <p:cNvSpPr txBox="1"/>
          <p:nvPr/>
        </p:nvSpPr>
        <p:spPr>
          <a:xfrm>
            <a:off x="7011388" y="1957700"/>
            <a:ext cx="3064466" cy="3107690"/>
          </a:xfrm>
          <a:prstGeom prst="rect">
            <a:avLst/>
          </a:prstGeom>
          <a:noFill/>
        </p:spPr>
        <p:txBody>
          <a:bodyPr wrap="square" rtlCol="0">
            <a:spAutoFit/>
          </a:bodyPr>
          <a:p>
            <a:r>
              <a:rPr lang="en-US" altLang="zh-CN" sz="2800" b="1" dirty="0">
                <a:solidFill>
                  <a:schemeClr val="bg1"/>
                </a:solidFill>
                <a:latin typeface="微软雅黑" panose="020B0503020204020204" pitchFamily="34" charset="-122"/>
                <a:ea typeface="微软雅黑" panose="020B0503020204020204" pitchFamily="34" charset="-122"/>
              </a:rPr>
              <a:t>5.</a:t>
            </a:r>
            <a:r>
              <a:rPr lang="zh-CN" altLang="en-US" sz="2800" b="1" dirty="0">
                <a:solidFill>
                  <a:schemeClr val="bg1"/>
                </a:solidFill>
                <a:latin typeface="微软雅黑" panose="020B0503020204020204" pitchFamily="34" charset="-122"/>
                <a:ea typeface="微软雅黑" panose="020B0503020204020204" pitchFamily="34" charset="-122"/>
              </a:rPr>
              <a:t>软件质量与保证</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zh-CN" altLang="en-US" sz="2800" b="1" dirty="0">
              <a:solidFill>
                <a:schemeClr val="bg1"/>
              </a:solidFill>
              <a:latin typeface="微软雅黑" panose="020B0503020204020204" pitchFamily="34" charset="-122"/>
              <a:ea typeface="微软雅黑" panose="020B0503020204020204" pitchFamily="34" charset="-122"/>
            </a:endParaRPr>
          </a:p>
          <a:p>
            <a:r>
              <a:rPr lang="en-US" altLang="zh-CN" sz="2800" b="1" dirty="0">
                <a:solidFill>
                  <a:schemeClr val="bg1"/>
                </a:solidFill>
                <a:latin typeface="微软雅黑" panose="020B0503020204020204" pitchFamily="34" charset="-122"/>
                <a:ea typeface="微软雅黑" panose="020B0503020204020204" pitchFamily="34" charset="-122"/>
              </a:rPr>
              <a:t>6.</a:t>
            </a:r>
            <a:r>
              <a:rPr lang="zh-CN" altLang="en-US" sz="2800" b="1" dirty="0">
                <a:solidFill>
                  <a:schemeClr val="bg1"/>
                </a:solidFill>
                <a:latin typeface="微软雅黑" panose="020B0503020204020204" pitchFamily="34" charset="-122"/>
                <a:ea typeface="微软雅黑" panose="020B0503020204020204" pitchFamily="34" charset="-122"/>
              </a:rPr>
              <a:t>系统部署与运行</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2800" b="1" dirty="0">
                <a:solidFill>
                  <a:schemeClr val="bg1"/>
                </a:solidFill>
                <a:latin typeface="微软雅黑" panose="020B0503020204020204" pitchFamily="34" charset="-122"/>
                <a:ea typeface="微软雅黑" panose="020B0503020204020204" pitchFamily="34" charset="-122"/>
              </a:rPr>
              <a:t>7.</a:t>
            </a:r>
            <a:r>
              <a:rPr lang="zh-CN" altLang="en-US" sz="2800" b="1" dirty="0">
                <a:solidFill>
                  <a:schemeClr val="bg1"/>
                </a:solidFill>
                <a:latin typeface="微软雅黑" panose="020B0503020204020204" pitchFamily="34" charset="-122"/>
                <a:ea typeface="微软雅黑" panose="020B0503020204020204" pitchFamily="34" charset="-122"/>
              </a:rPr>
              <a:t>开源社区的使用</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2800" b="1" dirty="0">
                <a:solidFill>
                  <a:schemeClr val="bg1"/>
                </a:solidFill>
                <a:latin typeface="微软雅黑" panose="020B0503020204020204" pitchFamily="34" charset="-122"/>
                <a:ea typeface="微软雅黑" panose="020B0503020204020204" pitchFamily="34" charset="-122"/>
              </a:rPr>
              <a:t>8.</a:t>
            </a:r>
            <a:r>
              <a:rPr lang="zh-CN" altLang="en-US" sz="2800" b="1" dirty="0">
                <a:solidFill>
                  <a:schemeClr val="bg1"/>
                </a:solidFill>
                <a:latin typeface="微软雅黑" panose="020B0503020204020204" pitchFamily="34" charset="-122"/>
                <a:ea typeface="微软雅黑" panose="020B0503020204020204" pitchFamily="34" charset="-122"/>
              </a:rPr>
              <a:t>实践收获与感受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52981"/>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1</a:t>
            </a:r>
            <a:endParaRPr lang="zh-CN" altLang="en-US"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80231" y="3114645"/>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软件创意及需求</a:t>
            </a:r>
            <a:endParaRPr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057649" y="615808"/>
            <a:ext cx="3738880" cy="706755"/>
          </a:xfrm>
          <a:prstGeom prst="rect">
            <a:avLst/>
          </a:prstGeom>
          <a:noFill/>
        </p:spPr>
        <p:txBody>
          <a:bodyPr wrap="none" rtlCol="0">
            <a:spAutoFit/>
          </a:bodyPr>
          <a:lstStyle/>
          <a:p>
            <a:pPr algn="ctr"/>
            <a:r>
              <a:rPr lang="zh-CN" altLang="en-US" sz="4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软件创意及需求</a:t>
            </a:r>
            <a:endParaRPr lang="zh-CN" altLang="en-US" sz="4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7" name="内容占位符 2"/>
          <p:cNvSpPr>
            <a:spLocks noGrp="1"/>
          </p:cNvSpPr>
          <p:nvPr/>
        </p:nvSpPr>
        <p:spPr>
          <a:xfrm>
            <a:off x="951865" y="1556385"/>
            <a:ext cx="8229600" cy="4526280"/>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现实问题 </a:t>
            </a:r>
            <a:endParaRPr lang="zh-CN" altLang="en-US" dirty="0"/>
          </a:p>
          <a:p>
            <a:pPr marL="457200" lvl="1"/>
            <a:r>
              <a:rPr lang="zh-CN" altLang="en-US" dirty="0">
                <a:sym typeface="+mn-ea"/>
              </a:rPr>
              <a:t>随着智能手机越来越普及，老人的日常生活与智能手机的关系越来越大，老人群体如何正确高效安全地使用智能手机成为一个亟待解决的社会难题。</a:t>
            </a:r>
            <a:endParaRPr lang="en-US" altLang="zh-CN" sz="2685" b="0" dirty="0"/>
          </a:p>
          <a:p>
            <a:r>
              <a:rPr lang="zh-CN" altLang="en-US" dirty="0"/>
              <a:t>核心功能</a:t>
            </a:r>
            <a:endParaRPr lang="zh-CN" altLang="en-US" dirty="0"/>
          </a:p>
          <a:p>
            <a:pPr lvl="1"/>
            <a:r>
              <a:rPr lang="en-US" altLang="zh-CN" dirty="0"/>
              <a:t>APP</a:t>
            </a:r>
            <a:r>
              <a:rPr lang="zh-CN" altLang="en-US" dirty="0"/>
              <a:t>快捷跳转 超大图标</a:t>
            </a:r>
            <a:endParaRPr lang="zh-CN" altLang="en-US" dirty="0"/>
          </a:p>
          <a:p>
            <a:r>
              <a:rPr lang="zh-CN" altLang="en-US" dirty="0"/>
              <a:t>需求创意</a:t>
            </a:r>
            <a:endParaRPr lang="zh-CN" altLang="en-US" dirty="0"/>
          </a:p>
          <a:p>
            <a:pPr lvl="1"/>
            <a:r>
              <a:rPr lang="zh-CN" altLang="en-US" dirty="0">
                <a:sym typeface="+mn-ea"/>
              </a:rPr>
              <a:t>帮助老人更加方便快捷的使用手机</a:t>
            </a:r>
            <a:endParaRPr lang="zh-CN" altLang="en-US" dirty="0">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p:cNvPicPr>
            <a:picLocks noChangeAspect="1"/>
          </p:cNvPicPr>
          <p:nvPr/>
        </p:nvPicPr>
        <p:blipFill>
          <a:blip r:embed="rId1"/>
          <a:stretch>
            <a:fillRect/>
          </a:stretch>
        </p:blipFill>
        <p:spPr>
          <a:xfrm>
            <a:off x="7120255" y="1105535"/>
            <a:ext cx="2903220" cy="2313305"/>
          </a:xfrm>
          <a:prstGeom prst="rect">
            <a:avLst/>
          </a:prstGeom>
        </p:spPr>
      </p:pic>
      <p:pic>
        <p:nvPicPr>
          <p:cNvPr id="4" name="图片 3"/>
          <p:cNvPicPr>
            <a:picLocks noChangeAspect="1"/>
          </p:cNvPicPr>
          <p:nvPr/>
        </p:nvPicPr>
        <p:blipFill>
          <a:blip r:embed="rId2"/>
          <a:stretch>
            <a:fillRect/>
          </a:stretch>
        </p:blipFill>
        <p:spPr>
          <a:xfrm>
            <a:off x="3566795" y="1192530"/>
            <a:ext cx="3251835" cy="2106295"/>
          </a:xfrm>
          <a:prstGeom prst="rect">
            <a:avLst/>
          </a:prstGeom>
        </p:spPr>
      </p:pic>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sp>
        <p:nvSpPr>
          <p:cNvPr id="3"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软件需求模型</a:t>
            </a:r>
            <a:endParaRPr lang="zh-CN" altLang="en-US" dirty="0"/>
          </a:p>
          <a:p>
            <a:endParaRPr lang="zh-CN" altLang="en-US" dirty="0"/>
          </a:p>
          <a:p>
            <a:endParaRPr lang="zh-CN" altLang="en-US" dirty="0">
              <a:sym typeface="+mn-ea"/>
            </a:endParaRPr>
          </a:p>
          <a:p>
            <a:endParaRPr lang="zh-CN" altLang="en-US" dirty="0">
              <a:sym typeface="+mn-ea"/>
            </a:endParaRPr>
          </a:p>
          <a:p>
            <a:r>
              <a:rPr lang="zh-CN" altLang="en-US" dirty="0">
                <a:sym typeface="+mn-ea"/>
              </a:rPr>
              <a:t>软件的非功能需求</a:t>
            </a:r>
            <a:endParaRPr lang="zh-CN" altLang="en-US" dirty="0">
              <a:sym typeface="+mn-ea"/>
            </a:endParaRPr>
          </a:p>
          <a:p>
            <a:pPr lvl="1"/>
            <a:r>
              <a:rPr lang="zh-CN" altLang="en-US" sz="2300" dirty="0">
                <a:sym typeface="+mn-ea"/>
              </a:rPr>
              <a:t>描述软件系统的非功能需求</a:t>
            </a:r>
            <a:endParaRPr lang="zh-CN" altLang="en-US" sz="2300" dirty="0">
              <a:sym typeface="+mn-ea"/>
            </a:endParaRPr>
          </a:p>
          <a:p>
            <a:pPr lvl="1"/>
            <a:endParaRPr lang="zh-CN" altLang="en-US" sz="2300" dirty="0">
              <a:sym typeface="+mn-ea"/>
            </a:endParaRPr>
          </a:p>
          <a:p>
            <a:pPr lvl="1"/>
            <a:endParaRPr lang="zh-CN" altLang="en-US" dirty="0"/>
          </a:p>
          <a:p>
            <a:r>
              <a:rPr lang="zh-CN" altLang="en-US" dirty="0"/>
              <a:t>软件需求文档</a:t>
            </a:r>
            <a:endParaRPr lang="zh-CN" altLang="en-US" dirty="0"/>
          </a:p>
          <a:p>
            <a:pPr marL="109855" indent="0">
              <a:buNone/>
            </a:pPr>
            <a:endParaRPr lang="zh-CN" altLang="en-US" dirty="0"/>
          </a:p>
          <a:p>
            <a:endParaRPr lang="zh-CN" altLang="en-US" dirty="0"/>
          </a:p>
        </p:txBody>
      </p:sp>
      <p:pic>
        <p:nvPicPr>
          <p:cNvPr id="2" name="图片 1"/>
          <p:cNvPicPr>
            <a:picLocks noChangeAspect="1"/>
          </p:cNvPicPr>
          <p:nvPr/>
        </p:nvPicPr>
        <p:blipFill>
          <a:blip r:embed="rId3"/>
          <a:stretch>
            <a:fillRect/>
          </a:stretch>
        </p:blipFill>
        <p:spPr>
          <a:xfrm>
            <a:off x="718185" y="5643245"/>
            <a:ext cx="6653530" cy="628650"/>
          </a:xfrm>
          <a:prstGeom prst="rect">
            <a:avLst/>
          </a:prstGeom>
        </p:spPr>
      </p:pic>
      <p:sp>
        <p:nvSpPr>
          <p:cNvPr id="6" name="矩形 5"/>
          <p:cNvSpPr/>
          <p:nvPr/>
        </p:nvSpPr>
        <p:spPr>
          <a:xfrm>
            <a:off x="3833495" y="1273175"/>
            <a:ext cx="2232660" cy="1897380"/>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52981"/>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2</a:t>
            </a:r>
            <a:endParaRPr lang="zh-CN" altLang="en-US"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24999" y="3105834"/>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开发技术与工具</a:t>
            </a:r>
            <a:endParaRPr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4582163" y="734553"/>
            <a:ext cx="3027680" cy="583565"/>
          </a:xfrm>
          <a:prstGeom prst="rect">
            <a:avLst/>
          </a:prstGeom>
          <a:noFill/>
        </p:spPr>
        <p:txBody>
          <a:bodyPr wrap="none" rtlCol="0">
            <a:spAutoFit/>
            <a:scene3d>
              <a:camera prst="orthographicFront"/>
              <a:lightRig rig="threePt" dir="t"/>
            </a:scene3d>
            <a:sp3d contourW="12700"/>
          </a:bodyPr>
          <a:lstStyle/>
          <a:p>
            <a:pPr algn="ctr"/>
            <a:r>
              <a:rPr lang="zh-CN" altLang="en-US" sz="3200" dirty="0">
                <a:solidFill>
                  <a:srgbClr val="424042"/>
                </a:solidFill>
                <a:latin typeface="汉仪黑荔枝体简" panose="00020600040101010101" pitchFamily="18" charset="-122"/>
                <a:ea typeface="汉仪黑荔枝体简" panose="00020600040101010101" pitchFamily="18" charset="-122"/>
              </a:rPr>
              <a:t>开发技术与工具</a:t>
            </a:r>
            <a:endParaRPr lang="zh-CN" altLang="en-US" sz="3200" dirty="0">
              <a:solidFill>
                <a:srgbClr val="424042"/>
              </a:solidFill>
              <a:latin typeface="汉仪黑荔枝体简" panose="00020600040101010101" pitchFamily="18" charset="-122"/>
              <a:ea typeface="汉仪黑荔枝体简" panose="00020600040101010101" pitchFamily="18" charset="-122"/>
            </a:endParaRPr>
          </a:p>
        </p:txBody>
      </p:sp>
      <p:sp>
        <p:nvSpPr>
          <p:cNvPr id="13" name="内容占位符 12"/>
          <p:cNvSpPr>
            <a:spLocks noGrp="1"/>
          </p:cNvSpPr>
          <p:nvPr>
            <p:ph idx="1"/>
          </p:nvPr>
        </p:nvSpPr>
        <p:spPr/>
        <p:txBody>
          <a:bodyPr/>
          <a:lstStyle/>
          <a:p>
            <a:r>
              <a:rPr lang="zh-CN" altLang="en-US"/>
              <a:t>软件开发技术</a:t>
            </a:r>
            <a:endParaRPr lang="en-US" altLang="zh-CN"/>
          </a:p>
          <a:p>
            <a:pPr lvl="1"/>
            <a:r>
              <a:rPr lang="en-US" altLang="zh-CN"/>
              <a:t>Android APP</a:t>
            </a:r>
            <a:r>
              <a:rPr lang="zh-CN" altLang="en-US"/>
              <a:t>开发技术</a:t>
            </a:r>
            <a:endParaRPr lang="en-US" altLang="zh-CN"/>
          </a:p>
          <a:p>
            <a:r>
              <a:rPr lang="zh-CN" altLang="en-US"/>
              <a:t>编程语言</a:t>
            </a:r>
            <a:endParaRPr lang="en-US" altLang="zh-CN"/>
          </a:p>
          <a:p>
            <a:pPr lvl="1"/>
            <a:r>
              <a:rPr lang="en-US"/>
              <a:t>JAVA</a:t>
            </a:r>
            <a:endParaRPr lang="en-US" altLang="zh-CN"/>
          </a:p>
          <a:p>
            <a:r>
              <a:rPr lang="zh-CN" altLang="en-US"/>
              <a:t>软件工具</a:t>
            </a:r>
            <a:endParaRPr lang="en-US" altLang="zh-CN"/>
          </a:p>
          <a:p>
            <a:pPr lvl="1"/>
            <a:r>
              <a:rPr lang="en-US"/>
              <a:t>Visio</a:t>
            </a:r>
            <a:r>
              <a:rPr lang="zh-CN" altLang="en-US"/>
              <a:t>，</a:t>
            </a:r>
            <a:r>
              <a:rPr lang="en-US" altLang="zh-CN"/>
              <a:t>SonarQube</a:t>
            </a:r>
            <a:endParaRPr lang="en-US" altLang="zh-CN"/>
          </a:p>
          <a:p>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44170"/>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3</a:t>
            </a:r>
            <a:endParaRPr lang="zh-CN" altLang="en-US"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24999" y="3105834"/>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软件设计与建模</a:t>
            </a:r>
            <a:endParaRPr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p>
            <a:r>
              <a:rPr lang="zh-CN" altLang="en-US" sz="4100" b="1">
                <a:solidFill>
                  <a:sysClr val="windowText" lastClr="000000">
                    <a:lumMod val="95000"/>
                    <a:lumOff val="5000"/>
                  </a:sys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sym typeface="+mn-ea"/>
              </a:rPr>
              <a:t>软件设计与建模</a:t>
            </a:r>
            <a:endParaRPr lang="zh-CN" altLang="en-US" b="1"/>
          </a:p>
        </p:txBody>
      </p:sp>
      <p:sp>
        <p:nvSpPr>
          <p:cNvPr id="4" name="内容占位符 3"/>
          <p:cNvSpPr>
            <a:spLocks noGrp="1"/>
          </p:cNvSpPr>
          <p:nvPr>
            <p:ph idx="1"/>
          </p:nvPr>
        </p:nvSpPr>
        <p:spPr/>
        <p:txBody>
          <a:bodyPr>
            <a:normAutofit lnSpcReduction="20000"/>
          </a:bodyPr>
          <a:p>
            <a:r>
              <a:rPr lang="zh-CN" altLang="en-US"/>
              <a:t>体系结构设计及其模型</a:t>
            </a:r>
            <a:endParaRPr lang="en-US" altLang="zh-CN"/>
          </a:p>
          <a:p>
            <a:pPr lvl="1"/>
            <a:r>
              <a:rPr lang="zh-CN" altLang="en-US"/>
              <a:t>描述体系结构设计的包图、构件图、部署图等</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69950" y="825500"/>
            <a:ext cx="5734685" cy="1195070"/>
          </a:xfrm>
          <a:prstGeom prst="rect">
            <a:avLst/>
          </a:prstGeom>
          <a:noFill/>
        </p:spPr>
        <p:txBody>
          <a:bodyPr wrap="square" rtlCol="0" anchor="t">
            <a:spAutoFit/>
          </a:bodyPr>
          <a:p>
            <a:r>
              <a:rPr lang="zh-CN" altLang="en-US" sz="2800">
                <a:sym typeface="+mn-ea"/>
              </a:rPr>
              <a:t>用户界面设计及其模型</a:t>
            </a:r>
            <a:endParaRPr lang="en-US" altLang="zh-CN"/>
          </a:p>
          <a:p>
            <a:pPr marL="685800" lvl="1" indent="-228600" algn="l">
              <a:lnSpc>
                <a:spcPct val="90000"/>
              </a:lnSpc>
              <a:spcBef>
                <a:spcPts val="500"/>
              </a:spcBef>
              <a:buFont typeface="Arial" panose="020B0604020202020204" pitchFamily="34" charset="0"/>
            </a:pPr>
            <a:r>
              <a:rPr lang="zh-CN" altLang="en-US" sz="2400">
                <a:sym typeface="+mn-ea"/>
              </a:rPr>
              <a:t>界面设计类图等</a:t>
            </a:r>
            <a:endParaRPr lang="en-US" altLang="zh-CN"/>
          </a:p>
          <a:p>
            <a:endParaRPr lang="zh-CN" altLang="en-US"/>
          </a:p>
        </p:txBody>
      </p:sp>
      <p:pic>
        <p:nvPicPr>
          <p:cNvPr id="3" name="图片 -2147482620" descr="2"/>
          <p:cNvPicPr>
            <a:picLocks noChangeAspect="1"/>
          </p:cNvPicPr>
          <p:nvPr/>
        </p:nvPicPr>
        <p:blipFill>
          <a:blip r:embed="rId1"/>
          <a:stretch>
            <a:fillRect/>
          </a:stretch>
        </p:blipFill>
        <p:spPr>
          <a:xfrm>
            <a:off x="5210810" y="350520"/>
            <a:ext cx="3049270" cy="607250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34720" y="873760"/>
            <a:ext cx="5056505" cy="1250315"/>
          </a:xfrm>
          <a:prstGeom prst="rect">
            <a:avLst/>
          </a:prstGeom>
          <a:noFill/>
        </p:spPr>
        <p:txBody>
          <a:bodyPr wrap="square" rtlCol="0" anchor="t">
            <a:spAutoFit/>
          </a:bodyPr>
          <a:p>
            <a:r>
              <a:rPr lang="zh-CN" altLang="en-US" sz="2800">
                <a:sym typeface="+mn-ea"/>
              </a:rPr>
              <a:t>用例设计及其模型</a:t>
            </a:r>
            <a:endParaRPr lang="zh-CN" altLang="en-US"/>
          </a:p>
          <a:p>
            <a:pPr marL="685800" lvl="1" indent="-228600" algn="l">
              <a:lnSpc>
                <a:spcPct val="90000"/>
              </a:lnSpc>
              <a:spcBef>
                <a:spcPts val="500"/>
              </a:spcBef>
              <a:buFont typeface="Arial" panose="020B0604020202020204" pitchFamily="34" charset="0"/>
            </a:pPr>
            <a:r>
              <a:rPr lang="zh-CN" altLang="en-US" sz="2400">
                <a:sym typeface="+mn-ea"/>
              </a:rPr>
              <a:t>用例详细设计，用例设计的顺序图、设计类图等</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8810" y="1018540"/>
            <a:ext cx="6275705" cy="1250315"/>
          </a:xfrm>
          <a:prstGeom prst="rect">
            <a:avLst/>
          </a:prstGeom>
          <a:noFill/>
        </p:spPr>
        <p:txBody>
          <a:bodyPr wrap="square" rtlCol="0" anchor="t">
            <a:spAutoFit/>
          </a:bodyPr>
          <a:p>
            <a:r>
              <a:rPr lang="zh-CN" altLang="en-US" sz="2800">
                <a:sym typeface="+mn-ea"/>
              </a:rPr>
              <a:t>类设计及其模型</a:t>
            </a:r>
            <a:endParaRPr lang="zh-CN" altLang="en-US"/>
          </a:p>
          <a:p>
            <a:pPr marL="685800" lvl="1" indent="-228600" algn="l">
              <a:lnSpc>
                <a:spcPct val="90000"/>
              </a:lnSpc>
              <a:spcBef>
                <a:spcPts val="500"/>
              </a:spcBef>
              <a:buFont typeface="Arial" panose="020B0604020202020204" pitchFamily="34" charset="0"/>
            </a:pPr>
            <a:r>
              <a:rPr lang="zh-CN" altLang="en-US" sz="2400">
                <a:sym typeface="+mn-ea"/>
              </a:rPr>
              <a:t>描述类属性、方法和类间关系设计的类图、活动图、对象状态图</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48055" y="1016000"/>
            <a:ext cx="6534785" cy="918210"/>
          </a:xfrm>
          <a:prstGeom prst="rect">
            <a:avLst/>
          </a:prstGeom>
          <a:noFill/>
        </p:spPr>
        <p:txBody>
          <a:bodyPr wrap="square" rtlCol="0" anchor="t">
            <a:spAutoFit/>
          </a:bodyPr>
          <a:p>
            <a:r>
              <a:rPr lang="zh-CN" altLang="en-US" sz="2800">
                <a:sym typeface="+mn-ea"/>
              </a:rPr>
              <a:t>数据设计及其模型</a:t>
            </a:r>
            <a:endParaRPr lang="en-US" altLang="zh-CN"/>
          </a:p>
          <a:p>
            <a:pPr marL="685800" lvl="1" indent="-228600" algn="l">
              <a:lnSpc>
                <a:spcPct val="90000"/>
              </a:lnSpc>
              <a:spcBef>
                <a:spcPts val="500"/>
              </a:spcBef>
              <a:buFont typeface="Arial" panose="020B0604020202020204" pitchFamily="34" charset="0"/>
            </a:pPr>
            <a:r>
              <a:rPr lang="zh-CN" altLang="en-US" sz="2400">
                <a:sym typeface="+mn-ea"/>
              </a:rPr>
              <a:t>描述数据设计的类图、数据操作的活动图</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52981"/>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4</a:t>
            </a:r>
            <a:endParaRPr lang="zh-CN" altLang="en-US"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24999" y="3105834"/>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代码编写与测试</a:t>
            </a:r>
            <a:endParaRPr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3"/>
          <p:cNvSpPr>
            <a:spLocks noGrp="1"/>
          </p:cNvSpPr>
          <p:nvPr/>
        </p:nvSpPr>
        <p:spPr>
          <a:xfrm>
            <a:off x="457200" y="1481328"/>
            <a:ext cx="8229600" cy="4525963"/>
          </a:xfrm>
          <a:prstGeom prst="rect">
            <a:avLst/>
          </a:prstGeom>
        </p:spPr>
        <p:txBody>
          <a:bodyPr vert="horz">
            <a:normAutofit lnSpcReduction="10000"/>
          </a:bodyPr>
          <a:lstStyle>
            <a:lvl1pPr marL="365760" indent="-255905" algn="l" rtl="0" eaLnBrk="1" latinLnBrk="0" hangingPunct="1">
              <a:spcBef>
                <a:spcPts val="400"/>
              </a:spcBef>
              <a:spcAft>
                <a:spcPts val="0"/>
              </a:spcAft>
              <a:buClr>
                <a:srgbClr val="2DA2BF"/>
              </a:buClr>
              <a:buSzPct val="68000"/>
              <a:buFont typeface="Wingdings 3" panose="05040102010807070707"/>
              <a:buChar char=""/>
              <a:defRPr kumimoji="0" sz="2700" b="1"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1pPr>
            <a:lvl2pPr marL="621665" indent="-228600" algn="l" rtl="0" eaLnBrk="1" latinLnBrk="0" hangingPunct="1">
              <a:spcBef>
                <a:spcPts val="325"/>
              </a:spcBef>
              <a:buClr>
                <a:srgbClr val="2DA2BF"/>
              </a:buClr>
              <a:buFont typeface="Verdana" panose="020B0604030504040204"/>
              <a:buChar char="◦"/>
              <a:defRPr kumimoji="0" sz="23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2pPr>
            <a:lvl3pPr marL="859790" indent="-228600" algn="l" rtl="0" eaLnBrk="1" latinLnBrk="0" hangingPunct="1">
              <a:spcBef>
                <a:spcPts val="350"/>
              </a:spcBef>
              <a:buClr>
                <a:srgbClr val="DA1F28"/>
              </a:buClr>
              <a:buSzPct val="100000"/>
              <a:buFont typeface="Wingdings 2" panose="05020102010507070707"/>
              <a:buChar char=""/>
              <a:defRPr kumimoji="0" sz="21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3pPr>
            <a:lvl4pPr marL="1143000" indent="-228600" algn="l" rtl="0" eaLnBrk="1" latinLnBrk="0" hangingPunct="1">
              <a:spcBef>
                <a:spcPts val="350"/>
              </a:spcBef>
              <a:buClr>
                <a:srgbClr val="DA1F28"/>
              </a:buClr>
              <a:buFont typeface="Wingdings 2" panose="05020102010507070707"/>
              <a:buChar char=""/>
              <a:defRPr kumimoji="0" sz="19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4pPr>
            <a:lvl5pPr marL="1371600" indent="-228600" algn="l" rtl="0" eaLnBrk="1" latinLnBrk="0" hangingPunct="1">
              <a:spcBef>
                <a:spcPts val="350"/>
              </a:spcBef>
              <a:buClr>
                <a:srgbClr val="DA1F28"/>
              </a:buClr>
              <a:buFont typeface="Wingdings 2" panose="05020102010507070707"/>
              <a:buChar char=""/>
              <a:defRPr kumimoji="0" sz="18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5pPr>
            <a:lvl6pPr marL="1600200" indent="-228600" algn="l" rtl="0" eaLnBrk="1" latinLnBrk="0" hangingPunct="1">
              <a:spcBef>
                <a:spcPts val="350"/>
              </a:spcBef>
              <a:buClr>
                <a:srgbClr val="EB641B"/>
              </a:buClr>
              <a:buFont typeface="Wingdings 2" panose="05020102010507070707"/>
              <a:buChar char=""/>
              <a:defRPr kumimoji="0" sz="1800" kern="1200">
                <a:solidFill>
                  <a:sysClr val="windowText" lastClr="000000"/>
                </a:solidFill>
                <a:latin typeface="Lucida Sans Unicode" panose="020B0602030504020204" charset="0"/>
                <a:ea typeface="+mn-ea"/>
                <a:cs typeface="+mn-ea"/>
              </a:defRPr>
            </a:lvl6pPr>
            <a:lvl7pPr marL="18288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7pPr>
            <a:lvl8pPr marL="20574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8pPr>
            <a:lvl9pPr marL="2286000" indent="-228600" algn="l" rtl="0" eaLnBrk="1" latinLnBrk="0" hangingPunct="1">
              <a:spcBef>
                <a:spcPts val="350"/>
              </a:spcBef>
              <a:buClr>
                <a:srgbClr val="EB641B"/>
              </a:buClr>
              <a:buFont typeface="Wingdings 2" panose="05020102010507070707"/>
              <a:buChar char=""/>
              <a:defRPr kumimoji="0" sz="1600" kern="1200" baseline="0">
                <a:solidFill>
                  <a:sysClr val="windowText" lastClr="000000"/>
                </a:solidFill>
                <a:latin typeface="Lucida Sans Unicode" panose="020B0602030504020204" charset="0"/>
                <a:ea typeface="+mn-ea"/>
                <a:cs typeface="+mn-ea"/>
              </a:defRPr>
            </a:lvl9pPr>
          </a:lstStyle>
          <a:p>
            <a:r>
              <a:rPr lang="zh-CN" altLang="en-US"/>
              <a:t>代码组织结构</a:t>
            </a:r>
            <a:endParaRPr lang="zh-CN" altLang="en-US"/>
          </a:p>
          <a:p>
            <a:endParaRPr lang="en-US" altLang="zh-CN"/>
          </a:p>
          <a:p>
            <a:endParaRPr lang="en-US" altLang="zh-CN"/>
          </a:p>
          <a:p>
            <a:endParaRPr lang="en-US" altLang="zh-CN"/>
          </a:p>
          <a:p>
            <a:r>
              <a:rPr lang="zh-CN" altLang="en-US"/>
              <a:t>程序代码量</a:t>
            </a:r>
            <a:endParaRPr lang="en-US" altLang="zh-CN"/>
          </a:p>
          <a:p>
            <a:pPr lvl="1"/>
            <a:r>
              <a:rPr lang="zh-CN" altLang="en-US"/>
              <a:t>重用开源代码量</a:t>
            </a:r>
            <a:endParaRPr lang="zh-CN" altLang="en-US"/>
          </a:p>
          <a:p>
            <a:pPr lvl="1"/>
            <a:r>
              <a:rPr lang="zh-CN" altLang="en-US"/>
              <a:t>独立编写代码量</a:t>
            </a:r>
            <a:endParaRPr lang="en-US" altLang="zh-CN"/>
          </a:p>
          <a:p>
            <a:r>
              <a:rPr lang="zh-CN" altLang="en-US"/>
              <a:t>开源代码利用情况</a:t>
            </a:r>
            <a:endParaRPr lang="en-US" altLang="zh-CN"/>
          </a:p>
          <a:p>
            <a:endParaRPr lang="en-US" altLang="zh-CN"/>
          </a:p>
        </p:txBody>
      </p:sp>
      <p:sp>
        <p:nvSpPr>
          <p:cNvPr id="5"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ysClr val="windowText" lastClr="000000">
                    <a:lumMod val="95000"/>
                    <a:lumOff val="5000"/>
                  </a:sys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defRPr>
            </a:lvl1pPr>
          </a:lstStyle>
          <a:p>
            <a:r>
              <a:rPr lang="zh-CN" altLang="en-US"/>
              <a:t>代码编写</a:t>
            </a:r>
            <a:endParaRPr lang="zh-CN" altLang="en-US"/>
          </a:p>
        </p:txBody>
      </p:sp>
      <p:pic>
        <p:nvPicPr>
          <p:cNvPr id="6" name="图片 5"/>
          <p:cNvPicPr>
            <a:picLocks noChangeAspect="1"/>
          </p:cNvPicPr>
          <p:nvPr/>
        </p:nvPicPr>
        <p:blipFill>
          <a:blip r:embed="rId1"/>
          <a:stretch>
            <a:fillRect/>
          </a:stretch>
        </p:blipFill>
        <p:spPr>
          <a:xfrm>
            <a:off x="4983480" y="400685"/>
            <a:ext cx="3251835" cy="32912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5"/>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rgbClr val="2DA2BF"/>
              </a:buClr>
              <a:buSzPct val="68000"/>
              <a:buFont typeface="Wingdings 3" panose="05040102010807070707"/>
              <a:buChar char=""/>
              <a:defRPr kumimoji="0" sz="2700" b="1"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1pPr>
            <a:lvl2pPr marL="621665" indent="-228600" algn="l" rtl="0" eaLnBrk="1" latinLnBrk="0" hangingPunct="1">
              <a:spcBef>
                <a:spcPts val="325"/>
              </a:spcBef>
              <a:buClr>
                <a:srgbClr val="2DA2BF"/>
              </a:buClr>
              <a:buFont typeface="Verdana" panose="020B0604030504040204"/>
              <a:buChar char="◦"/>
              <a:defRPr kumimoji="0" sz="23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2pPr>
            <a:lvl3pPr marL="859790" indent="-228600" algn="l" rtl="0" eaLnBrk="1" latinLnBrk="0" hangingPunct="1">
              <a:spcBef>
                <a:spcPts val="350"/>
              </a:spcBef>
              <a:buClr>
                <a:srgbClr val="DA1F28"/>
              </a:buClr>
              <a:buSzPct val="100000"/>
              <a:buFont typeface="Wingdings 2" panose="05020102010507070707"/>
              <a:buChar char=""/>
              <a:defRPr kumimoji="0" sz="21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3pPr>
            <a:lvl4pPr marL="1143000" indent="-228600" algn="l" rtl="0" eaLnBrk="1" latinLnBrk="0" hangingPunct="1">
              <a:spcBef>
                <a:spcPts val="350"/>
              </a:spcBef>
              <a:buClr>
                <a:srgbClr val="DA1F28"/>
              </a:buClr>
              <a:buFont typeface="Wingdings 2" panose="05020102010507070707"/>
              <a:buChar char=""/>
              <a:defRPr kumimoji="0" sz="19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4pPr>
            <a:lvl5pPr marL="1371600" indent="-228600" algn="l" rtl="0" eaLnBrk="1" latinLnBrk="0" hangingPunct="1">
              <a:spcBef>
                <a:spcPts val="350"/>
              </a:spcBef>
              <a:buClr>
                <a:srgbClr val="DA1F28"/>
              </a:buClr>
              <a:buFont typeface="Wingdings 2" panose="05020102010507070707"/>
              <a:buChar char=""/>
              <a:defRPr kumimoji="0" sz="18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5pPr>
            <a:lvl6pPr marL="1600200" indent="-228600" algn="l" rtl="0" eaLnBrk="1" latinLnBrk="0" hangingPunct="1">
              <a:spcBef>
                <a:spcPts val="350"/>
              </a:spcBef>
              <a:buClr>
                <a:srgbClr val="EB641B"/>
              </a:buClr>
              <a:buFont typeface="Wingdings 2" panose="05020102010507070707"/>
              <a:buChar char=""/>
              <a:defRPr kumimoji="0" sz="1800" kern="1200">
                <a:solidFill>
                  <a:sysClr val="windowText" lastClr="000000"/>
                </a:solidFill>
                <a:latin typeface="Lucida Sans Unicode" panose="020B0602030504020204" charset="0"/>
                <a:ea typeface="+mn-ea"/>
                <a:cs typeface="+mn-ea"/>
              </a:defRPr>
            </a:lvl6pPr>
            <a:lvl7pPr marL="18288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7pPr>
            <a:lvl8pPr marL="20574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8pPr>
            <a:lvl9pPr marL="2286000" indent="-228600" algn="l" rtl="0" eaLnBrk="1" latinLnBrk="0" hangingPunct="1">
              <a:spcBef>
                <a:spcPts val="350"/>
              </a:spcBef>
              <a:buClr>
                <a:srgbClr val="EB641B"/>
              </a:buClr>
              <a:buFont typeface="Wingdings 2" panose="05020102010507070707"/>
              <a:buChar char=""/>
              <a:defRPr kumimoji="0" sz="1600" kern="1200" baseline="0">
                <a:solidFill>
                  <a:sysClr val="windowText" lastClr="000000"/>
                </a:solidFill>
                <a:latin typeface="Lucida Sans Unicode" panose="020B0602030504020204" charset="0"/>
                <a:ea typeface="+mn-ea"/>
                <a:cs typeface="+mn-ea"/>
              </a:defRPr>
            </a:lvl9pPr>
          </a:lstStyle>
          <a:p>
            <a:r>
              <a:rPr lang="zh-CN" altLang="en-US" dirty="0"/>
              <a:t>开展了哪些测试</a:t>
            </a:r>
            <a:endParaRPr lang="en-US" altLang="zh-CN" dirty="0"/>
          </a:p>
          <a:p>
            <a:pPr lvl="1"/>
            <a:r>
              <a:rPr lang="zh-CN" altLang="en-US" dirty="0"/>
              <a:t>对</a:t>
            </a:r>
            <a:r>
              <a:rPr lang="en-US" altLang="zh-CN" dirty="0"/>
              <a:t>xx</a:t>
            </a:r>
            <a:r>
              <a:rPr lang="zh-CN" altLang="en-US" dirty="0"/>
              <a:t>模块开展了单元测试</a:t>
            </a:r>
            <a:endParaRPr lang="en-US" altLang="zh-CN" dirty="0"/>
          </a:p>
          <a:p>
            <a:pPr lvl="1"/>
            <a:r>
              <a:rPr lang="zh-CN" altLang="en-US" dirty="0"/>
              <a:t>对</a:t>
            </a:r>
            <a:r>
              <a:rPr lang="en-US" altLang="zh-CN" dirty="0"/>
              <a:t>xx</a:t>
            </a:r>
            <a:r>
              <a:rPr lang="zh-CN" altLang="en-US" dirty="0"/>
              <a:t>系统开展了确认测试</a:t>
            </a:r>
            <a:endParaRPr lang="zh-CN" altLang="en-US" dirty="0"/>
          </a:p>
          <a:p>
            <a:r>
              <a:rPr lang="zh-CN" altLang="en-US" dirty="0"/>
              <a:t>测试用例和测试结果</a:t>
            </a:r>
            <a:endParaRPr lang="en-US" altLang="zh-CN" dirty="0"/>
          </a:p>
          <a:p>
            <a:pPr lvl="1"/>
            <a:r>
              <a:rPr lang="zh-CN" altLang="en-US" dirty="0"/>
              <a:t>设计了哪些测试用例</a:t>
            </a:r>
            <a:endParaRPr lang="en-US" altLang="zh-CN" dirty="0"/>
          </a:p>
          <a:p>
            <a:r>
              <a:rPr lang="zh-CN" altLang="en-US" dirty="0"/>
              <a:t>软件测试过程</a:t>
            </a:r>
            <a:endParaRPr lang="en-US" altLang="zh-CN" dirty="0"/>
          </a:p>
          <a:p>
            <a:pPr lvl="1"/>
            <a:r>
              <a:rPr lang="zh-CN" altLang="en-US" dirty="0"/>
              <a:t>如何开展测试的</a:t>
            </a:r>
            <a:endParaRPr lang="en-US" altLang="zh-CN" dirty="0"/>
          </a:p>
          <a:p>
            <a:pPr lvl="1"/>
            <a:r>
              <a:rPr lang="zh-CN" altLang="en-US" dirty="0"/>
              <a:t>展示测试代码</a:t>
            </a:r>
            <a:endParaRPr lang="en-US" altLang="zh-CN" dirty="0"/>
          </a:p>
          <a:p>
            <a:r>
              <a:rPr lang="zh-CN" altLang="en-US" dirty="0"/>
              <a:t>测试演示</a:t>
            </a:r>
            <a:endParaRPr lang="en-US" altLang="zh-CN" dirty="0"/>
          </a:p>
          <a:p>
            <a:pPr lvl="1"/>
            <a:r>
              <a:rPr lang="zh-CN" altLang="en-US" dirty="0"/>
              <a:t>演示如何进行测试及其结果</a:t>
            </a:r>
            <a:endParaRPr lang="zh-CN" altLang="en-US" dirty="0"/>
          </a:p>
          <a:p>
            <a:endParaRPr lang="zh-CN" altLang="en-US" dirty="0"/>
          </a:p>
        </p:txBody>
      </p:sp>
      <p:sp>
        <p:nvSpPr>
          <p:cNvPr id="3"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ysClr val="windowText" lastClr="000000">
                    <a:lumMod val="95000"/>
                    <a:lumOff val="5000"/>
                  </a:sys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defRPr>
            </a:lvl1pPr>
          </a:lstStyle>
          <a:p>
            <a:r>
              <a:rPr lang="zh-CN" altLang="en-US"/>
              <a:t>软件测试</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52981"/>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5</a:t>
            </a:r>
            <a:endParaRPr lang="en-US" altLang="zh-CN"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80231" y="3114645"/>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软件质量与保证</a:t>
            </a:r>
            <a:endParaRPr lang="zh-CN" altLang="en-US" sz="36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 name="图片 11"/>
          <p:cNvPicPr>
            <a:picLocks noChangeAspect="1"/>
          </p:cNvPicPr>
          <p:nvPr/>
        </p:nvPicPr>
        <p:blipFill>
          <a:blip r:embed="rId1"/>
          <a:stretch>
            <a:fillRect/>
          </a:stretch>
        </p:blipFill>
        <p:spPr>
          <a:xfrm>
            <a:off x="6555105" y="638175"/>
            <a:ext cx="3924300" cy="3811905"/>
          </a:xfrm>
          <a:prstGeom prst="rect">
            <a:avLst/>
          </a:prstGeom>
        </p:spPr>
      </p:pic>
      <p:sp>
        <p:nvSpPr>
          <p:cNvPr id="8" name="内容占位符 1"/>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rgbClr val="2DA2BF"/>
              </a:buClr>
              <a:buSzPct val="68000"/>
              <a:buFont typeface="Wingdings 3" panose="05040102010807070707"/>
              <a:buChar char=""/>
              <a:defRPr kumimoji="0" sz="2700" b="1"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1pPr>
            <a:lvl2pPr marL="621665" indent="-228600" algn="l" rtl="0" eaLnBrk="1" latinLnBrk="0" hangingPunct="1">
              <a:spcBef>
                <a:spcPts val="325"/>
              </a:spcBef>
              <a:buClr>
                <a:srgbClr val="2DA2BF"/>
              </a:buClr>
              <a:buFont typeface="Verdana" panose="020B0604030504040204"/>
              <a:buChar char="◦"/>
              <a:defRPr kumimoji="0" sz="23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2pPr>
            <a:lvl3pPr marL="859790" indent="-228600" algn="l" rtl="0" eaLnBrk="1" latinLnBrk="0" hangingPunct="1">
              <a:spcBef>
                <a:spcPts val="350"/>
              </a:spcBef>
              <a:buClr>
                <a:srgbClr val="DA1F28"/>
              </a:buClr>
              <a:buSzPct val="100000"/>
              <a:buFont typeface="Wingdings 2" panose="05020102010507070707"/>
              <a:buChar char=""/>
              <a:defRPr kumimoji="0" sz="21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3pPr>
            <a:lvl4pPr marL="1143000" indent="-228600" algn="l" rtl="0" eaLnBrk="1" latinLnBrk="0" hangingPunct="1">
              <a:spcBef>
                <a:spcPts val="350"/>
              </a:spcBef>
              <a:buClr>
                <a:srgbClr val="DA1F28"/>
              </a:buClr>
              <a:buFont typeface="Wingdings 2" panose="05020102010507070707"/>
              <a:buChar char=""/>
              <a:defRPr kumimoji="0" sz="19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4pPr>
            <a:lvl5pPr marL="1371600" indent="-228600" algn="l" rtl="0" eaLnBrk="1" latinLnBrk="0" hangingPunct="1">
              <a:spcBef>
                <a:spcPts val="350"/>
              </a:spcBef>
              <a:buClr>
                <a:srgbClr val="DA1F28"/>
              </a:buClr>
              <a:buFont typeface="Wingdings 2" panose="05020102010507070707"/>
              <a:buChar char=""/>
              <a:defRPr kumimoji="0" sz="18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5pPr>
            <a:lvl6pPr marL="1600200" indent="-228600" algn="l" rtl="0" eaLnBrk="1" latinLnBrk="0" hangingPunct="1">
              <a:spcBef>
                <a:spcPts val="350"/>
              </a:spcBef>
              <a:buClr>
                <a:srgbClr val="EB641B"/>
              </a:buClr>
              <a:buFont typeface="Wingdings 2" panose="05020102010507070707"/>
              <a:buChar char=""/>
              <a:defRPr kumimoji="0" sz="1800" kern="1200">
                <a:solidFill>
                  <a:sysClr val="windowText" lastClr="000000"/>
                </a:solidFill>
                <a:latin typeface="Lucida Sans Unicode" panose="020B0602030504020204" charset="0"/>
                <a:ea typeface="+mn-ea"/>
                <a:cs typeface="+mn-ea"/>
              </a:defRPr>
            </a:lvl6pPr>
            <a:lvl7pPr marL="18288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7pPr>
            <a:lvl8pPr marL="20574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8pPr>
            <a:lvl9pPr marL="2286000" indent="-228600" algn="l" rtl="0" eaLnBrk="1" latinLnBrk="0" hangingPunct="1">
              <a:spcBef>
                <a:spcPts val="350"/>
              </a:spcBef>
              <a:buClr>
                <a:srgbClr val="EB641B"/>
              </a:buClr>
              <a:buFont typeface="Wingdings 2" panose="05020102010507070707"/>
              <a:buChar char=""/>
              <a:defRPr kumimoji="0" sz="1600" kern="1200" baseline="0">
                <a:solidFill>
                  <a:sysClr val="windowText" lastClr="000000"/>
                </a:solidFill>
                <a:latin typeface="Lucida Sans Unicode" panose="020B0602030504020204" charset="0"/>
                <a:ea typeface="+mn-ea"/>
                <a:cs typeface="+mn-ea"/>
              </a:defRPr>
            </a:lvl9pPr>
          </a:lstStyle>
          <a:p>
            <a:r>
              <a:rPr lang="zh-CN" altLang="en-US" dirty="0"/>
              <a:t>采取了哪些质量保证手段</a:t>
            </a:r>
            <a:endParaRPr lang="en-US" altLang="zh-CN" dirty="0"/>
          </a:p>
          <a:p>
            <a:pPr lvl="1"/>
            <a:r>
              <a:rPr lang="zh-CN" altLang="en-US" dirty="0"/>
              <a:t>如测试、自动工具分析、审查等</a:t>
            </a:r>
            <a:endParaRPr lang="en-US" altLang="zh-CN" dirty="0"/>
          </a:p>
          <a:p>
            <a:r>
              <a:rPr lang="zh-CN" altLang="en-US" dirty="0"/>
              <a:t>程序代码风格</a:t>
            </a:r>
            <a:endParaRPr lang="zh-CN" altLang="en-US" dirty="0"/>
          </a:p>
          <a:p>
            <a:endParaRPr lang="zh-CN" altLang="en-US" dirty="0"/>
          </a:p>
          <a:p>
            <a:endParaRPr lang="zh-CN" altLang="en-US" dirty="0"/>
          </a:p>
          <a:p>
            <a:endParaRPr lang="zh-CN" altLang="en-US" dirty="0"/>
          </a:p>
          <a:p>
            <a:endParaRPr lang="en-US" altLang="zh-CN" dirty="0"/>
          </a:p>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endParaRPr lang="zh-CN" altLang="en-US" dirty="0"/>
          </a:p>
        </p:txBody>
      </p:sp>
      <p:sp>
        <p:nvSpPr>
          <p:cNvPr id="9" name="日期占位符 2"/>
          <p:cNvSpPr>
            <a:spLocks noGrp="1"/>
          </p:cNvSpPr>
          <p:nvPr/>
        </p:nvSpPr>
        <p:spPr>
          <a:xfrm>
            <a:off x="6444208" y="6407944"/>
            <a:ext cx="1920240" cy="365760"/>
          </a:xfrm>
          <a:prstGeom prst="rect">
            <a:avLst/>
          </a:prstGeom>
        </p:spPr>
        <p:txBody>
          <a:bodyPr vert="horz" anchor="b"/>
          <a:lstStyle>
            <a:lvl1pPr marL="0" algn="l" rtl="0" eaLnBrk="1" latinLnBrk="0" hangingPunct="1">
              <a:defRPr kumimoji="0" sz="1000" b="1" kern="1200">
                <a:solidFill>
                  <a:sysClr val="windowText" lastClr="000000"/>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ysClr val="windowText" lastClr="000000"/>
                </a:solidFill>
                <a:latin typeface="Lucida Sans Unicode" panose="020B0602030504020204" charset="0"/>
                <a:ea typeface="+mn-ea"/>
                <a:cs typeface="+mn-ea"/>
              </a:defRPr>
            </a:lvl2pPr>
            <a:lvl3pPr marL="914400" algn="l" rtl="0" eaLnBrk="1" latinLnBrk="0" hangingPunct="1">
              <a:defRPr kumimoji="0" kern="1200">
                <a:solidFill>
                  <a:sysClr val="windowText" lastClr="000000"/>
                </a:solidFill>
                <a:latin typeface="Lucida Sans Unicode" panose="020B0602030504020204" charset="0"/>
                <a:ea typeface="+mn-ea"/>
                <a:cs typeface="+mn-ea"/>
              </a:defRPr>
            </a:lvl3pPr>
            <a:lvl4pPr marL="1371600" algn="l" rtl="0" eaLnBrk="1" latinLnBrk="0" hangingPunct="1">
              <a:defRPr kumimoji="0" kern="1200">
                <a:solidFill>
                  <a:sysClr val="windowText" lastClr="000000"/>
                </a:solidFill>
                <a:latin typeface="Lucida Sans Unicode" panose="020B0602030504020204" charset="0"/>
                <a:ea typeface="+mn-ea"/>
                <a:cs typeface="+mn-ea"/>
              </a:defRPr>
            </a:lvl4pPr>
            <a:lvl5pPr marL="1828800" algn="l" rtl="0" eaLnBrk="1" latinLnBrk="0" hangingPunct="1">
              <a:defRPr kumimoji="0" kern="1200">
                <a:solidFill>
                  <a:sysClr val="windowText" lastClr="000000"/>
                </a:solidFill>
                <a:latin typeface="Lucida Sans Unicode" panose="020B0602030504020204" charset="0"/>
                <a:ea typeface="+mn-ea"/>
                <a:cs typeface="+mn-ea"/>
              </a:defRPr>
            </a:lvl5pPr>
            <a:lvl6pPr marL="2286000" algn="l" rtl="0" eaLnBrk="1" latinLnBrk="0" hangingPunct="1">
              <a:defRPr kumimoji="0" kern="1200">
                <a:solidFill>
                  <a:sysClr val="windowText" lastClr="000000"/>
                </a:solidFill>
                <a:latin typeface="Lucida Sans Unicode" panose="020B0602030504020204" charset="0"/>
                <a:ea typeface="+mn-ea"/>
                <a:cs typeface="+mn-ea"/>
              </a:defRPr>
            </a:lvl6pPr>
            <a:lvl7pPr marL="2743200" algn="l" rtl="0" eaLnBrk="1" latinLnBrk="0" hangingPunct="1">
              <a:defRPr kumimoji="0" kern="1200">
                <a:solidFill>
                  <a:sysClr val="windowText" lastClr="000000"/>
                </a:solidFill>
                <a:latin typeface="Lucida Sans Unicode" panose="020B0602030504020204" charset="0"/>
                <a:ea typeface="+mn-ea"/>
                <a:cs typeface="+mn-ea"/>
              </a:defRPr>
            </a:lvl7pPr>
            <a:lvl8pPr marL="3200400" algn="l" rtl="0" eaLnBrk="1" latinLnBrk="0" hangingPunct="1">
              <a:defRPr kumimoji="0" kern="1200">
                <a:solidFill>
                  <a:sysClr val="windowText" lastClr="000000"/>
                </a:solidFill>
                <a:latin typeface="Lucida Sans Unicode" panose="020B0602030504020204" charset="0"/>
                <a:ea typeface="+mn-ea"/>
                <a:cs typeface="+mn-ea"/>
              </a:defRPr>
            </a:lvl8pPr>
            <a:lvl9pPr marL="3657600" algn="l" rtl="0" eaLnBrk="1" latinLnBrk="0" hangingPunct="1">
              <a:defRPr kumimoji="0" kern="1200">
                <a:solidFill>
                  <a:sysClr val="windowText" lastClr="000000"/>
                </a:solidFill>
                <a:latin typeface="Lucida Sans Unicode" panose="020B0602030504020204" charset="0"/>
                <a:ea typeface="+mn-ea"/>
                <a:cs typeface="+mn-ea"/>
              </a:defRPr>
            </a:lvl9pPr>
          </a:lstStyle>
          <a:p>
            <a:pPr>
              <a:defRPr/>
            </a:pPr>
            <a:r>
              <a:rPr lang="zh-CN" altLang="en-US"/>
              <a:t>©Copyright Xinjun Mao</a:t>
            </a:r>
            <a:endParaRPr lang="en-US" altLang="zh-CN"/>
          </a:p>
        </p:txBody>
      </p:sp>
      <p:sp>
        <p:nvSpPr>
          <p:cNvPr id="10" name="灯片编号占位符 3"/>
          <p:cNvSpPr>
            <a:spLocks noGrp="1"/>
          </p:cNvSpPr>
          <p:nvPr/>
        </p:nvSpPr>
        <p:spPr>
          <a:xfrm>
            <a:off x="8388424" y="6407944"/>
            <a:ext cx="624608" cy="365125"/>
          </a:xfrm>
          <a:prstGeom prst="rect">
            <a:avLst/>
          </a:prstGeom>
        </p:spPr>
        <p:txBody>
          <a:bodyPr vert="horz" anchor="b"/>
          <a:lstStyle>
            <a:lvl1pPr marL="0" algn="r" rtl="0" eaLnBrk="1" latinLnBrk="0" hangingPunct="1">
              <a:defRPr kumimoji="0" sz="1000" b="1" kern="1200">
                <a:solidFill>
                  <a:sysClr val="windowText" lastClr="000000"/>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ysClr val="windowText" lastClr="000000"/>
                </a:solidFill>
                <a:latin typeface="Lucida Sans Unicode" panose="020B0602030504020204" charset="0"/>
                <a:ea typeface="+mn-ea"/>
                <a:cs typeface="+mn-ea"/>
              </a:defRPr>
            </a:lvl2pPr>
            <a:lvl3pPr marL="914400" algn="l" rtl="0" eaLnBrk="1" latinLnBrk="0" hangingPunct="1">
              <a:defRPr kumimoji="0" kern="1200">
                <a:solidFill>
                  <a:sysClr val="windowText" lastClr="000000"/>
                </a:solidFill>
                <a:latin typeface="Lucida Sans Unicode" panose="020B0602030504020204" charset="0"/>
                <a:ea typeface="+mn-ea"/>
                <a:cs typeface="+mn-ea"/>
              </a:defRPr>
            </a:lvl3pPr>
            <a:lvl4pPr marL="1371600" algn="l" rtl="0" eaLnBrk="1" latinLnBrk="0" hangingPunct="1">
              <a:defRPr kumimoji="0" kern="1200">
                <a:solidFill>
                  <a:sysClr val="windowText" lastClr="000000"/>
                </a:solidFill>
                <a:latin typeface="Lucida Sans Unicode" panose="020B0602030504020204" charset="0"/>
                <a:ea typeface="+mn-ea"/>
                <a:cs typeface="+mn-ea"/>
              </a:defRPr>
            </a:lvl4pPr>
            <a:lvl5pPr marL="1828800" algn="l" rtl="0" eaLnBrk="1" latinLnBrk="0" hangingPunct="1">
              <a:defRPr kumimoji="0" kern="1200">
                <a:solidFill>
                  <a:sysClr val="windowText" lastClr="000000"/>
                </a:solidFill>
                <a:latin typeface="Lucida Sans Unicode" panose="020B0602030504020204" charset="0"/>
                <a:ea typeface="+mn-ea"/>
                <a:cs typeface="+mn-ea"/>
              </a:defRPr>
            </a:lvl5pPr>
            <a:lvl6pPr marL="2286000" algn="l" rtl="0" eaLnBrk="1" latinLnBrk="0" hangingPunct="1">
              <a:defRPr kumimoji="0" kern="1200">
                <a:solidFill>
                  <a:sysClr val="windowText" lastClr="000000"/>
                </a:solidFill>
                <a:latin typeface="Lucida Sans Unicode" panose="020B0602030504020204" charset="0"/>
                <a:ea typeface="+mn-ea"/>
                <a:cs typeface="+mn-ea"/>
              </a:defRPr>
            </a:lvl6pPr>
            <a:lvl7pPr marL="2743200" algn="l" rtl="0" eaLnBrk="1" latinLnBrk="0" hangingPunct="1">
              <a:defRPr kumimoji="0" kern="1200">
                <a:solidFill>
                  <a:sysClr val="windowText" lastClr="000000"/>
                </a:solidFill>
                <a:latin typeface="Lucida Sans Unicode" panose="020B0602030504020204" charset="0"/>
                <a:ea typeface="+mn-ea"/>
                <a:cs typeface="+mn-ea"/>
              </a:defRPr>
            </a:lvl7pPr>
            <a:lvl8pPr marL="3200400" algn="l" rtl="0" eaLnBrk="1" latinLnBrk="0" hangingPunct="1">
              <a:defRPr kumimoji="0" kern="1200">
                <a:solidFill>
                  <a:sysClr val="windowText" lastClr="000000"/>
                </a:solidFill>
                <a:latin typeface="Lucida Sans Unicode" panose="020B0602030504020204" charset="0"/>
                <a:ea typeface="+mn-ea"/>
                <a:cs typeface="+mn-ea"/>
              </a:defRPr>
            </a:lvl8pPr>
            <a:lvl9pPr marL="3657600" algn="l" rtl="0" eaLnBrk="1" latinLnBrk="0" hangingPunct="1">
              <a:defRPr kumimoji="0" kern="1200">
                <a:solidFill>
                  <a:sysClr val="windowText" lastClr="000000"/>
                </a:solidFill>
                <a:latin typeface="Lucida Sans Unicode" panose="020B0602030504020204" charset="0"/>
                <a:ea typeface="+mn-ea"/>
                <a:cs typeface="+mn-ea"/>
              </a:defRPr>
            </a:lvl9pPr>
          </a:lstStyle>
          <a:p>
            <a:pPr>
              <a:defRPr/>
            </a:pPr>
            <a:fld id="{77E88AF7-5153-4875-A5A7-0323E1DC4585}" type="slidenum">
              <a:rPr lang="zh-CN" altLang="en-US" smtClean="0"/>
            </a:fld>
            <a:endParaRPr lang="en-US" altLang="zh-CN"/>
          </a:p>
        </p:txBody>
      </p:sp>
      <p:sp>
        <p:nvSpPr>
          <p:cNvPr id="11" name="标题 4"/>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ysClr val="windowText" lastClr="000000">
                    <a:lumMod val="95000"/>
                    <a:lumOff val="5000"/>
                  </a:sys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defRPr>
            </a:lvl1pPr>
          </a:lstStyle>
          <a:p>
            <a:r>
              <a:rPr lang="zh-CN" altLang="en-US" dirty="0"/>
              <a:t>软件质量与保证</a:t>
            </a:r>
            <a:endParaRPr lang="zh-CN" altLang="en-US" dirty="0"/>
          </a:p>
        </p:txBody>
      </p:sp>
      <p:sp>
        <p:nvSpPr>
          <p:cNvPr id="13" name="直角上箭头 12"/>
          <p:cNvSpPr/>
          <p:nvPr/>
        </p:nvSpPr>
        <p:spPr>
          <a:xfrm rot="5400000">
            <a:off x="3251835" y="1322070"/>
            <a:ext cx="993140" cy="4291965"/>
          </a:xfrm>
          <a:prstGeom prst="bentUpArrow">
            <a:avLst>
              <a:gd name="adj1" fmla="val 0"/>
              <a:gd name="adj2" fmla="val 25000"/>
              <a:gd name="adj3" fmla="val 44006"/>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52981"/>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6</a:t>
            </a:r>
            <a:endParaRPr lang="en-US" altLang="zh-CN"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80231" y="3114645"/>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系统部署与运行</a:t>
            </a:r>
            <a:endParaRPr lang="zh-CN" altLang="en-US" sz="36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rgbClr val="2DA2BF"/>
              </a:buClr>
              <a:buSzPct val="68000"/>
              <a:buFont typeface="Wingdings 3" panose="05040102010807070707"/>
              <a:buChar char=""/>
              <a:defRPr kumimoji="0" sz="2700" b="1"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1pPr>
            <a:lvl2pPr marL="621665" indent="-228600" algn="l" rtl="0" eaLnBrk="1" latinLnBrk="0" hangingPunct="1">
              <a:spcBef>
                <a:spcPts val="325"/>
              </a:spcBef>
              <a:buClr>
                <a:srgbClr val="2DA2BF"/>
              </a:buClr>
              <a:buFont typeface="Verdana" panose="020B0604030504040204"/>
              <a:buChar char="◦"/>
              <a:defRPr kumimoji="0" sz="23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2pPr>
            <a:lvl3pPr marL="859790" indent="-228600" algn="l" rtl="0" eaLnBrk="1" latinLnBrk="0" hangingPunct="1">
              <a:spcBef>
                <a:spcPts val="350"/>
              </a:spcBef>
              <a:buClr>
                <a:srgbClr val="DA1F28"/>
              </a:buClr>
              <a:buSzPct val="100000"/>
              <a:buFont typeface="Wingdings 2" panose="05020102010507070707"/>
              <a:buChar char=""/>
              <a:defRPr kumimoji="0" sz="21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3pPr>
            <a:lvl4pPr marL="1143000" indent="-228600" algn="l" rtl="0" eaLnBrk="1" latinLnBrk="0" hangingPunct="1">
              <a:spcBef>
                <a:spcPts val="350"/>
              </a:spcBef>
              <a:buClr>
                <a:srgbClr val="DA1F28"/>
              </a:buClr>
              <a:buFont typeface="Wingdings 2" panose="05020102010507070707"/>
              <a:buChar char=""/>
              <a:defRPr kumimoji="0" sz="19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4pPr>
            <a:lvl5pPr marL="1371600" indent="-228600" algn="l" rtl="0" eaLnBrk="1" latinLnBrk="0" hangingPunct="1">
              <a:spcBef>
                <a:spcPts val="350"/>
              </a:spcBef>
              <a:buClr>
                <a:srgbClr val="DA1F28"/>
              </a:buClr>
              <a:buFont typeface="Wingdings 2" panose="05020102010507070707"/>
              <a:buChar char=""/>
              <a:defRPr kumimoji="0" sz="18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5pPr>
            <a:lvl6pPr marL="1600200" indent="-228600" algn="l" rtl="0" eaLnBrk="1" latinLnBrk="0" hangingPunct="1">
              <a:spcBef>
                <a:spcPts val="350"/>
              </a:spcBef>
              <a:buClr>
                <a:srgbClr val="EB641B"/>
              </a:buClr>
              <a:buFont typeface="Wingdings 2" panose="05020102010507070707"/>
              <a:buChar char=""/>
              <a:defRPr kumimoji="0" sz="1800" kern="1200">
                <a:solidFill>
                  <a:sysClr val="windowText" lastClr="000000"/>
                </a:solidFill>
                <a:latin typeface="Lucida Sans Unicode" panose="020B0602030504020204" charset="0"/>
                <a:ea typeface="+mn-ea"/>
                <a:cs typeface="+mn-ea"/>
              </a:defRPr>
            </a:lvl6pPr>
            <a:lvl7pPr marL="18288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7pPr>
            <a:lvl8pPr marL="20574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8pPr>
            <a:lvl9pPr marL="2286000" indent="-228600" algn="l" rtl="0" eaLnBrk="1" latinLnBrk="0" hangingPunct="1">
              <a:spcBef>
                <a:spcPts val="350"/>
              </a:spcBef>
              <a:buClr>
                <a:srgbClr val="EB641B"/>
              </a:buClr>
              <a:buFont typeface="Wingdings 2" panose="05020102010507070707"/>
              <a:buChar char=""/>
              <a:defRPr kumimoji="0" sz="1600" kern="1200" baseline="0">
                <a:solidFill>
                  <a:sysClr val="windowText" lastClr="000000"/>
                </a:solidFill>
                <a:latin typeface="Lucida Sans Unicode" panose="020B0602030504020204" charset="0"/>
                <a:ea typeface="+mn-ea"/>
                <a:cs typeface="+mn-ea"/>
              </a:defRPr>
            </a:lvl9pPr>
          </a:lstStyle>
          <a:p>
            <a:r>
              <a:rPr lang="zh-CN" altLang="en-US" dirty="0"/>
              <a:t>运行和部署环境</a:t>
            </a:r>
            <a:endParaRPr lang="en-US" altLang="zh-CN" dirty="0"/>
          </a:p>
          <a:p>
            <a:pPr lvl="1"/>
            <a:r>
              <a:rPr lang="zh-CN" altLang="en-US" dirty="0"/>
              <a:t>画一张部署图，详细介绍软件系统的部署环境</a:t>
            </a:r>
            <a:endParaRPr lang="en-US" altLang="zh-CN" dirty="0"/>
          </a:p>
          <a:p>
            <a:pPr lvl="1"/>
            <a:r>
              <a:rPr lang="zh-CN" altLang="en-US" dirty="0"/>
              <a:t>各个计算节点的具体要求</a:t>
            </a:r>
            <a:endParaRPr lang="zh-CN" altLang="en-US" dirty="0"/>
          </a:p>
          <a:p>
            <a:pPr lvl="1"/>
            <a:r>
              <a:rPr lang="zh-CN" altLang="en-US" dirty="0"/>
              <a:t>各个构件的部署情况</a:t>
            </a:r>
            <a:endParaRPr lang="zh-CN" altLang="en-US" dirty="0"/>
          </a:p>
          <a:p>
            <a:pPr lvl="0"/>
            <a:r>
              <a:rPr lang="zh-CN" altLang="en-US" dirty="0"/>
              <a:t>演示软件系统的运行情况</a:t>
            </a:r>
            <a:endParaRPr lang="zh-CN" altLang="en-US" dirty="0"/>
          </a:p>
          <a:p>
            <a:pPr lvl="1"/>
            <a:r>
              <a:rPr lang="zh-CN" altLang="en-US" dirty="0"/>
              <a:t>运行目标软件系统，操作和演示软件系统，或者播放实际运行的演示效果视频</a:t>
            </a:r>
            <a:endParaRPr lang="zh-CN" altLang="en-US" dirty="0"/>
          </a:p>
          <a:p>
            <a:pPr lvl="1"/>
            <a:endParaRPr lang="zh-CN" altLang="en-US" dirty="0"/>
          </a:p>
        </p:txBody>
      </p:sp>
      <p:sp>
        <p:nvSpPr>
          <p:cNvPr id="17410"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ysClr val="windowText" lastClr="000000">
                    <a:lumMod val="95000"/>
                    <a:lumOff val="5000"/>
                  </a:sys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defRPr>
            </a:lvl1pPr>
          </a:lstStyle>
          <a:p>
            <a:r>
              <a:rPr lang="zh-CN" altLang="en-US" dirty="0">
                <a:sym typeface="黑体" panose="02010609060101010101" charset="-122"/>
              </a:rPr>
              <a:t>系统部署与运行</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52981"/>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7</a:t>
            </a:r>
            <a:endParaRPr lang="en-US" altLang="zh-CN"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80231" y="3114645"/>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开源社区的使用</a:t>
            </a:r>
            <a:endParaRPr lang="zh-CN" altLang="en-US" sz="36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1"/>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rgbClr val="2DA2BF"/>
              </a:buClr>
              <a:buSzPct val="68000"/>
              <a:buFont typeface="Wingdings 3" panose="05040102010807070707"/>
              <a:buChar char=""/>
              <a:defRPr kumimoji="0" sz="2700" b="1"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1pPr>
            <a:lvl2pPr marL="621665" indent="-228600" algn="l" rtl="0" eaLnBrk="1" latinLnBrk="0" hangingPunct="1">
              <a:spcBef>
                <a:spcPts val="325"/>
              </a:spcBef>
              <a:buClr>
                <a:srgbClr val="2DA2BF"/>
              </a:buClr>
              <a:buFont typeface="Verdana" panose="020B0604030504040204"/>
              <a:buChar char="◦"/>
              <a:defRPr kumimoji="0" sz="23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2pPr>
            <a:lvl3pPr marL="859790" indent="-228600" algn="l" rtl="0" eaLnBrk="1" latinLnBrk="0" hangingPunct="1">
              <a:spcBef>
                <a:spcPts val="350"/>
              </a:spcBef>
              <a:buClr>
                <a:srgbClr val="DA1F28"/>
              </a:buClr>
              <a:buSzPct val="100000"/>
              <a:buFont typeface="Wingdings 2" panose="05020102010507070707"/>
              <a:buChar char=""/>
              <a:defRPr kumimoji="0" sz="21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3pPr>
            <a:lvl4pPr marL="1143000" indent="-228600" algn="l" rtl="0" eaLnBrk="1" latinLnBrk="0" hangingPunct="1">
              <a:spcBef>
                <a:spcPts val="350"/>
              </a:spcBef>
              <a:buClr>
                <a:srgbClr val="DA1F28"/>
              </a:buClr>
              <a:buFont typeface="Wingdings 2" panose="05020102010507070707"/>
              <a:buChar char=""/>
              <a:defRPr kumimoji="0" sz="19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4pPr>
            <a:lvl5pPr marL="1371600" indent="-228600" algn="l" rtl="0" eaLnBrk="1" latinLnBrk="0" hangingPunct="1">
              <a:spcBef>
                <a:spcPts val="350"/>
              </a:spcBef>
              <a:buClr>
                <a:srgbClr val="DA1F28"/>
              </a:buClr>
              <a:buFont typeface="Wingdings 2" panose="05020102010507070707"/>
              <a:buChar char=""/>
              <a:defRPr kumimoji="0" sz="18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5pPr>
            <a:lvl6pPr marL="1600200" indent="-228600" algn="l" rtl="0" eaLnBrk="1" latinLnBrk="0" hangingPunct="1">
              <a:spcBef>
                <a:spcPts val="350"/>
              </a:spcBef>
              <a:buClr>
                <a:srgbClr val="EB641B"/>
              </a:buClr>
              <a:buFont typeface="Wingdings 2" panose="05020102010507070707"/>
              <a:buChar char=""/>
              <a:defRPr kumimoji="0" sz="1800" kern="1200">
                <a:solidFill>
                  <a:sysClr val="windowText" lastClr="000000"/>
                </a:solidFill>
                <a:latin typeface="Lucida Sans Unicode" panose="020B0602030504020204" charset="0"/>
                <a:ea typeface="+mn-ea"/>
                <a:cs typeface="+mn-ea"/>
              </a:defRPr>
            </a:lvl6pPr>
            <a:lvl7pPr marL="18288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7pPr>
            <a:lvl8pPr marL="20574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8pPr>
            <a:lvl9pPr marL="2286000" indent="-228600" algn="l" rtl="0" eaLnBrk="1" latinLnBrk="0" hangingPunct="1">
              <a:spcBef>
                <a:spcPts val="350"/>
              </a:spcBef>
              <a:buClr>
                <a:srgbClr val="EB641B"/>
              </a:buClr>
              <a:buFont typeface="Wingdings 2" panose="05020102010507070707"/>
              <a:buChar char=""/>
              <a:defRPr kumimoji="0" sz="1600" kern="1200" baseline="0">
                <a:solidFill>
                  <a:sysClr val="windowText" lastClr="000000"/>
                </a:solidFill>
                <a:latin typeface="Lucida Sans Unicode" panose="020B0602030504020204" charset="0"/>
                <a:ea typeface="+mn-ea"/>
                <a:cs typeface="+mn-ea"/>
              </a:defRPr>
            </a:lvl9pPr>
          </a:lstStyle>
          <a:p>
            <a:r>
              <a:rPr lang="en-US"/>
              <a:t>CSDN,GitHub</a:t>
            </a:r>
            <a:endParaRPr lang="en-US"/>
          </a:p>
          <a:p>
            <a:endParaRPr lang="en-US"/>
          </a:p>
          <a:p>
            <a:endParaRPr lang="en-US"/>
          </a:p>
          <a:p>
            <a:endParaRPr lang="en-US"/>
          </a:p>
          <a:p>
            <a:r>
              <a:rPr lang="zh-CN" altLang="en-US"/>
              <a:t>介绍如何基于开源社区来促进软件项目开发，解决软件开发问题等</a:t>
            </a:r>
            <a:endParaRPr lang="zh-CN" altLang="en-US"/>
          </a:p>
          <a:p>
            <a:pPr lvl="1"/>
            <a:endParaRPr lang="zh-CN" altLang="en-US"/>
          </a:p>
        </p:txBody>
      </p:sp>
      <p:sp>
        <p:nvSpPr>
          <p:cNvPr id="5" name="日期占位符 2"/>
          <p:cNvSpPr>
            <a:spLocks noGrp="1"/>
          </p:cNvSpPr>
          <p:nvPr/>
        </p:nvSpPr>
        <p:spPr>
          <a:xfrm>
            <a:off x="6444208" y="6407944"/>
            <a:ext cx="1920240" cy="365760"/>
          </a:xfrm>
          <a:prstGeom prst="rect">
            <a:avLst/>
          </a:prstGeom>
        </p:spPr>
        <p:txBody>
          <a:bodyPr vert="horz" anchor="b"/>
          <a:lstStyle>
            <a:lvl1pPr marL="0" algn="l" rtl="0" eaLnBrk="1" latinLnBrk="0" hangingPunct="1">
              <a:defRPr kumimoji="0" sz="1000" b="1" kern="1200">
                <a:solidFill>
                  <a:sysClr val="windowText" lastClr="000000"/>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ysClr val="windowText" lastClr="000000"/>
                </a:solidFill>
                <a:latin typeface="Lucida Sans Unicode" panose="020B0602030504020204" charset="0"/>
                <a:ea typeface="+mn-ea"/>
                <a:cs typeface="+mn-ea"/>
              </a:defRPr>
            </a:lvl2pPr>
            <a:lvl3pPr marL="914400" algn="l" rtl="0" eaLnBrk="1" latinLnBrk="0" hangingPunct="1">
              <a:defRPr kumimoji="0" kern="1200">
                <a:solidFill>
                  <a:sysClr val="windowText" lastClr="000000"/>
                </a:solidFill>
                <a:latin typeface="Lucida Sans Unicode" panose="020B0602030504020204" charset="0"/>
                <a:ea typeface="+mn-ea"/>
                <a:cs typeface="+mn-ea"/>
              </a:defRPr>
            </a:lvl3pPr>
            <a:lvl4pPr marL="1371600" algn="l" rtl="0" eaLnBrk="1" latinLnBrk="0" hangingPunct="1">
              <a:defRPr kumimoji="0" kern="1200">
                <a:solidFill>
                  <a:sysClr val="windowText" lastClr="000000"/>
                </a:solidFill>
                <a:latin typeface="Lucida Sans Unicode" panose="020B0602030504020204" charset="0"/>
                <a:ea typeface="+mn-ea"/>
                <a:cs typeface="+mn-ea"/>
              </a:defRPr>
            </a:lvl4pPr>
            <a:lvl5pPr marL="1828800" algn="l" rtl="0" eaLnBrk="1" latinLnBrk="0" hangingPunct="1">
              <a:defRPr kumimoji="0" kern="1200">
                <a:solidFill>
                  <a:sysClr val="windowText" lastClr="000000"/>
                </a:solidFill>
                <a:latin typeface="Lucida Sans Unicode" panose="020B0602030504020204" charset="0"/>
                <a:ea typeface="+mn-ea"/>
                <a:cs typeface="+mn-ea"/>
              </a:defRPr>
            </a:lvl5pPr>
            <a:lvl6pPr marL="2286000" algn="l" rtl="0" eaLnBrk="1" latinLnBrk="0" hangingPunct="1">
              <a:defRPr kumimoji="0" kern="1200">
                <a:solidFill>
                  <a:sysClr val="windowText" lastClr="000000"/>
                </a:solidFill>
                <a:latin typeface="Lucida Sans Unicode" panose="020B0602030504020204" charset="0"/>
                <a:ea typeface="+mn-ea"/>
                <a:cs typeface="+mn-ea"/>
              </a:defRPr>
            </a:lvl6pPr>
            <a:lvl7pPr marL="2743200" algn="l" rtl="0" eaLnBrk="1" latinLnBrk="0" hangingPunct="1">
              <a:defRPr kumimoji="0" kern="1200">
                <a:solidFill>
                  <a:sysClr val="windowText" lastClr="000000"/>
                </a:solidFill>
                <a:latin typeface="Lucida Sans Unicode" panose="020B0602030504020204" charset="0"/>
                <a:ea typeface="+mn-ea"/>
                <a:cs typeface="+mn-ea"/>
              </a:defRPr>
            </a:lvl7pPr>
            <a:lvl8pPr marL="3200400" algn="l" rtl="0" eaLnBrk="1" latinLnBrk="0" hangingPunct="1">
              <a:defRPr kumimoji="0" kern="1200">
                <a:solidFill>
                  <a:sysClr val="windowText" lastClr="000000"/>
                </a:solidFill>
                <a:latin typeface="Lucida Sans Unicode" panose="020B0602030504020204" charset="0"/>
                <a:ea typeface="+mn-ea"/>
                <a:cs typeface="+mn-ea"/>
              </a:defRPr>
            </a:lvl8pPr>
            <a:lvl9pPr marL="3657600" algn="l" rtl="0" eaLnBrk="1" latinLnBrk="0" hangingPunct="1">
              <a:defRPr kumimoji="0" kern="1200">
                <a:solidFill>
                  <a:sysClr val="windowText" lastClr="000000"/>
                </a:solidFill>
                <a:latin typeface="Lucida Sans Unicode" panose="020B0602030504020204" charset="0"/>
                <a:ea typeface="+mn-ea"/>
                <a:cs typeface="+mn-ea"/>
              </a:defRPr>
            </a:lvl9pPr>
          </a:lstStyle>
          <a:p>
            <a:r>
              <a:rPr lang="zh-CN" altLang="en-US"/>
              <a:t>©Copyright Xinjun Mao</a:t>
            </a:r>
            <a:endParaRPr lang="zh-CN" altLang="en-US"/>
          </a:p>
        </p:txBody>
      </p:sp>
      <p:sp>
        <p:nvSpPr>
          <p:cNvPr id="6" name="灯片编号占位符 3"/>
          <p:cNvSpPr>
            <a:spLocks noGrp="1"/>
          </p:cNvSpPr>
          <p:nvPr/>
        </p:nvSpPr>
        <p:spPr>
          <a:xfrm>
            <a:off x="8388424" y="6407944"/>
            <a:ext cx="624608" cy="365125"/>
          </a:xfrm>
          <a:prstGeom prst="rect">
            <a:avLst/>
          </a:prstGeom>
        </p:spPr>
        <p:txBody>
          <a:bodyPr vert="horz" anchor="b"/>
          <a:lstStyle>
            <a:lvl1pPr marL="0" algn="r" rtl="0" eaLnBrk="1" latinLnBrk="0" hangingPunct="1">
              <a:defRPr kumimoji="0" sz="1000" b="1" kern="1200">
                <a:solidFill>
                  <a:sysClr val="windowText" lastClr="000000"/>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ysClr val="windowText" lastClr="000000"/>
                </a:solidFill>
                <a:latin typeface="Lucida Sans Unicode" panose="020B0602030504020204" charset="0"/>
                <a:ea typeface="+mn-ea"/>
                <a:cs typeface="+mn-ea"/>
              </a:defRPr>
            </a:lvl2pPr>
            <a:lvl3pPr marL="914400" algn="l" rtl="0" eaLnBrk="1" latinLnBrk="0" hangingPunct="1">
              <a:defRPr kumimoji="0" kern="1200">
                <a:solidFill>
                  <a:sysClr val="windowText" lastClr="000000"/>
                </a:solidFill>
                <a:latin typeface="Lucida Sans Unicode" panose="020B0602030504020204" charset="0"/>
                <a:ea typeface="+mn-ea"/>
                <a:cs typeface="+mn-ea"/>
              </a:defRPr>
            </a:lvl3pPr>
            <a:lvl4pPr marL="1371600" algn="l" rtl="0" eaLnBrk="1" latinLnBrk="0" hangingPunct="1">
              <a:defRPr kumimoji="0" kern="1200">
                <a:solidFill>
                  <a:sysClr val="windowText" lastClr="000000"/>
                </a:solidFill>
                <a:latin typeface="Lucida Sans Unicode" panose="020B0602030504020204" charset="0"/>
                <a:ea typeface="+mn-ea"/>
                <a:cs typeface="+mn-ea"/>
              </a:defRPr>
            </a:lvl4pPr>
            <a:lvl5pPr marL="1828800" algn="l" rtl="0" eaLnBrk="1" latinLnBrk="0" hangingPunct="1">
              <a:defRPr kumimoji="0" kern="1200">
                <a:solidFill>
                  <a:sysClr val="windowText" lastClr="000000"/>
                </a:solidFill>
                <a:latin typeface="Lucida Sans Unicode" panose="020B0602030504020204" charset="0"/>
                <a:ea typeface="+mn-ea"/>
                <a:cs typeface="+mn-ea"/>
              </a:defRPr>
            </a:lvl5pPr>
            <a:lvl6pPr marL="2286000" algn="l" rtl="0" eaLnBrk="1" latinLnBrk="0" hangingPunct="1">
              <a:defRPr kumimoji="0" kern="1200">
                <a:solidFill>
                  <a:sysClr val="windowText" lastClr="000000"/>
                </a:solidFill>
                <a:latin typeface="Lucida Sans Unicode" panose="020B0602030504020204" charset="0"/>
                <a:ea typeface="+mn-ea"/>
                <a:cs typeface="+mn-ea"/>
              </a:defRPr>
            </a:lvl6pPr>
            <a:lvl7pPr marL="2743200" algn="l" rtl="0" eaLnBrk="1" latinLnBrk="0" hangingPunct="1">
              <a:defRPr kumimoji="0" kern="1200">
                <a:solidFill>
                  <a:sysClr val="windowText" lastClr="000000"/>
                </a:solidFill>
                <a:latin typeface="Lucida Sans Unicode" panose="020B0602030504020204" charset="0"/>
                <a:ea typeface="+mn-ea"/>
                <a:cs typeface="+mn-ea"/>
              </a:defRPr>
            </a:lvl7pPr>
            <a:lvl8pPr marL="3200400" algn="l" rtl="0" eaLnBrk="1" latinLnBrk="0" hangingPunct="1">
              <a:defRPr kumimoji="0" kern="1200">
                <a:solidFill>
                  <a:sysClr val="windowText" lastClr="000000"/>
                </a:solidFill>
                <a:latin typeface="Lucida Sans Unicode" panose="020B0602030504020204" charset="0"/>
                <a:ea typeface="+mn-ea"/>
                <a:cs typeface="+mn-ea"/>
              </a:defRPr>
            </a:lvl8pPr>
            <a:lvl9pPr marL="3657600" algn="l" rtl="0" eaLnBrk="1" latinLnBrk="0" hangingPunct="1">
              <a:defRPr kumimoji="0" kern="1200">
                <a:solidFill>
                  <a:sysClr val="windowText" lastClr="000000"/>
                </a:solidFill>
                <a:latin typeface="Lucida Sans Unicode" panose="020B0602030504020204" charset="0"/>
                <a:ea typeface="+mn-ea"/>
                <a:cs typeface="+mn-ea"/>
              </a:defRPr>
            </a:lvl9pPr>
          </a:lstStyle>
          <a:p>
            <a:r>
              <a:rPr lang="zh-CN" altLang="en-US"/>
              <a:t>*</a:t>
            </a:r>
            <a:endParaRPr lang="zh-CN" altLang="en-US"/>
          </a:p>
        </p:txBody>
      </p:sp>
      <p:sp>
        <p:nvSpPr>
          <p:cNvPr id="7" name="标题 4"/>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ysClr val="windowText" lastClr="000000">
                    <a:lumMod val="95000"/>
                    <a:lumOff val="5000"/>
                  </a:sys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defRPr>
            </a:lvl1pPr>
          </a:lstStyle>
          <a:p>
            <a:r>
              <a:rPr lang="zh-CN" altLang="en-US"/>
              <a:t>开源社区的使用</a:t>
            </a: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7" name="文本框 6"/>
          <p:cNvSpPr txBox="1"/>
          <p:nvPr/>
        </p:nvSpPr>
        <p:spPr>
          <a:xfrm>
            <a:off x="3473960" y="2652981"/>
            <a:ext cx="1651039" cy="1568450"/>
          </a:xfrm>
          <a:prstGeom prst="rect">
            <a:avLst/>
          </a:prstGeom>
          <a:noFill/>
        </p:spPr>
        <p:txBody>
          <a:bodyPr wrap="square" lIns="0" rIns="0" rtlCol="0">
            <a:spAutoFit/>
          </a:bodyPr>
          <a:lstStyle/>
          <a:p>
            <a:pPr algn="ctr"/>
            <a:r>
              <a:rPr lang="en-US" altLang="zh-CN" sz="9600" dirty="0">
                <a:solidFill>
                  <a:schemeClr val="bg1"/>
                </a:solidFill>
                <a:latin typeface="Avenir Oblique" charset="0"/>
                <a:ea typeface="Avenir Oblique" charset="0"/>
                <a:cs typeface="Avenir Oblique" charset="0"/>
                <a:sym typeface="+mn-lt"/>
              </a:rPr>
              <a:t>8</a:t>
            </a:r>
            <a:endParaRPr lang="en-US" altLang="zh-CN" sz="9600" dirty="0">
              <a:solidFill>
                <a:schemeClr val="bg1"/>
              </a:solidFill>
              <a:latin typeface="Avenir Oblique" charset="0"/>
              <a:ea typeface="Avenir Oblique" charset="0"/>
              <a:cs typeface="Avenir Oblique" charset="0"/>
              <a:sym typeface="+mn-lt"/>
            </a:endParaRPr>
          </a:p>
        </p:txBody>
      </p:sp>
      <p:sp>
        <p:nvSpPr>
          <p:cNvPr id="8" name="文本框 7"/>
          <p:cNvSpPr txBox="1"/>
          <p:nvPr/>
        </p:nvSpPr>
        <p:spPr>
          <a:xfrm>
            <a:off x="5180231" y="3114645"/>
            <a:ext cx="4245568" cy="645160"/>
          </a:xfrm>
          <a:prstGeom prst="rect">
            <a:avLst/>
          </a:prstGeom>
          <a:noFill/>
        </p:spPr>
        <p:txBody>
          <a:bodyPr wrap="square" lIns="0" rIns="0"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实践收获与感受</a:t>
            </a:r>
            <a:endParaRPr lang="zh-CN" altLang="en-US" sz="36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内容占位符 4"/>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rgbClr val="2DA2BF"/>
              </a:buClr>
              <a:buSzPct val="68000"/>
              <a:buFont typeface="Wingdings 3" panose="05040102010807070707"/>
              <a:buChar char=""/>
              <a:defRPr kumimoji="0" sz="2700" b="1"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1pPr>
            <a:lvl2pPr marL="621665" indent="-228600" algn="l" rtl="0" eaLnBrk="1" latinLnBrk="0" hangingPunct="1">
              <a:spcBef>
                <a:spcPts val="325"/>
              </a:spcBef>
              <a:buClr>
                <a:srgbClr val="2DA2BF"/>
              </a:buClr>
              <a:buFont typeface="Verdana" panose="020B0604030504040204"/>
              <a:buChar char="◦"/>
              <a:defRPr kumimoji="0" sz="23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2pPr>
            <a:lvl3pPr marL="859790" indent="-228600" algn="l" rtl="0" eaLnBrk="1" latinLnBrk="0" hangingPunct="1">
              <a:spcBef>
                <a:spcPts val="350"/>
              </a:spcBef>
              <a:buClr>
                <a:srgbClr val="DA1F28"/>
              </a:buClr>
              <a:buSzPct val="100000"/>
              <a:buFont typeface="Wingdings 2" panose="05020102010507070707"/>
              <a:buChar char=""/>
              <a:defRPr kumimoji="0" sz="21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3pPr>
            <a:lvl4pPr marL="1143000" indent="-228600" algn="l" rtl="0" eaLnBrk="1" latinLnBrk="0" hangingPunct="1">
              <a:spcBef>
                <a:spcPts val="350"/>
              </a:spcBef>
              <a:buClr>
                <a:srgbClr val="DA1F28"/>
              </a:buClr>
              <a:buFont typeface="Wingdings 2" panose="05020102010507070707"/>
              <a:buChar char=""/>
              <a:defRPr kumimoji="0" sz="19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4pPr>
            <a:lvl5pPr marL="1371600" indent="-228600" algn="l" rtl="0" eaLnBrk="1" latinLnBrk="0" hangingPunct="1">
              <a:spcBef>
                <a:spcPts val="350"/>
              </a:spcBef>
              <a:buClr>
                <a:srgbClr val="DA1F28"/>
              </a:buClr>
              <a:buFont typeface="Wingdings 2" panose="05020102010507070707"/>
              <a:buChar char=""/>
              <a:defRPr kumimoji="0" sz="1800" kern="1200">
                <a:solidFill>
                  <a:sysClr val="windowText" lastClr="000000">
                    <a:lumMod val="95000"/>
                    <a:lumOff val="5000"/>
                  </a:sysClr>
                </a:solidFill>
                <a:latin typeface="微软雅黑" panose="020B0503020204020204" pitchFamily="34" charset="-122"/>
                <a:ea typeface="微软雅黑" panose="020B0503020204020204" pitchFamily="34" charset="-122"/>
                <a:cs typeface="+mn-ea"/>
              </a:defRPr>
            </a:lvl5pPr>
            <a:lvl6pPr marL="1600200" indent="-228600" algn="l" rtl="0" eaLnBrk="1" latinLnBrk="0" hangingPunct="1">
              <a:spcBef>
                <a:spcPts val="350"/>
              </a:spcBef>
              <a:buClr>
                <a:srgbClr val="EB641B"/>
              </a:buClr>
              <a:buFont typeface="Wingdings 2" panose="05020102010507070707"/>
              <a:buChar char=""/>
              <a:defRPr kumimoji="0" sz="1800" kern="1200">
                <a:solidFill>
                  <a:sysClr val="windowText" lastClr="000000"/>
                </a:solidFill>
                <a:latin typeface="Lucida Sans Unicode" panose="020B0602030504020204" charset="0"/>
                <a:ea typeface="+mn-ea"/>
                <a:cs typeface="+mn-ea"/>
              </a:defRPr>
            </a:lvl6pPr>
            <a:lvl7pPr marL="18288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7pPr>
            <a:lvl8pPr marL="2057400" indent="-228600" algn="l" rtl="0" eaLnBrk="1" latinLnBrk="0" hangingPunct="1">
              <a:spcBef>
                <a:spcPts val="350"/>
              </a:spcBef>
              <a:buClr>
                <a:srgbClr val="EB641B"/>
              </a:buClr>
              <a:buFont typeface="Wingdings 2" panose="05020102010507070707"/>
              <a:buChar char=""/>
              <a:defRPr kumimoji="0" sz="1600" kern="1200">
                <a:solidFill>
                  <a:sysClr val="windowText" lastClr="000000"/>
                </a:solidFill>
                <a:latin typeface="Lucida Sans Unicode" panose="020B0602030504020204" charset="0"/>
                <a:ea typeface="+mn-ea"/>
                <a:cs typeface="+mn-ea"/>
              </a:defRPr>
            </a:lvl8pPr>
            <a:lvl9pPr marL="2286000" indent="-228600" algn="l" rtl="0" eaLnBrk="1" latinLnBrk="0" hangingPunct="1">
              <a:spcBef>
                <a:spcPts val="350"/>
              </a:spcBef>
              <a:buClr>
                <a:srgbClr val="EB641B"/>
              </a:buClr>
              <a:buFont typeface="Wingdings 2" panose="05020102010507070707"/>
              <a:buChar char=""/>
              <a:defRPr kumimoji="0" sz="1600" kern="1200" baseline="0">
                <a:solidFill>
                  <a:sysClr val="windowText" lastClr="000000"/>
                </a:solidFill>
                <a:latin typeface="Lucida Sans Unicode" panose="020B0602030504020204" charset="0"/>
                <a:ea typeface="+mn-ea"/>
                <a:cs typeface="+mn-ea"/>
              </a:defRPr>
            </a:lvl9pPr>
          </a:lstStyle>
          <a:p>
            <a:r>
              <a:rPr lang="zh-CN" altLang="en-US" dirty="0">
                <a:sym typeface="黑体" panose="02010609060101010101" charset="-122"/>
              </a:rPr>
              <a:t>实践的收获</a:t>
            </a:r>
            <a:endParaRPr lang="en-US" altLang="zh-CN" dirty="0"/>
          </a:p>
          <a:p>
            <a:r>
              <a:rPr lang="zh-CN" altLang="en-US" dirty="0"/>
              <a:t>心得和体会</a:t>
            </a:r>
            <a:endParaRPr lang="en-US" altLang="zh-CN" dirty="0"/>
          </a:p>
          <a:p>
            <a:r>
              <a:rPr lang="zh-CN" altLang="en-US" dirty="0"/>
              <a:t>困难和问题</a:t>
            </a:r>
            <a:endParaRPr lang="en-US" altLang="zh-CN" dirty="0"/>
          </a:p>
          <a:p>
            <a:endParaRPr lang="en-US" altLang="zh-CN" dirty="0"/>
          </a:p>
        </p:txBody>
      </p:sp>
      <p:sp>
        <p:nvSpPr>
          <p:cNvPr id="21506"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ysClr val="windowText" lastClr="000000">
                    <a:lumMod val="95000"/>
                    <a:lumOff val="5000"/>
                  </a:sys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n-ea"/>
              </a:defRPr>
            </a:lvl1pPr>
          </a:lstStyle>
          <a:p>
            <a:r>
              <a:rPr lang="zh-CN" altLang="en-US" dirty="0">
                <a:sym typeface="黑体" panose="02010609060101010101" charset="-122"/>
              </a:rPr>
              <a:t>实践收获与感受</a:t>
            </a: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465" r="7085"/>
          <a:stretch>
            <a:fillRect/>
          </a:stretch>
        </p:blipFill>
        <p:spPr>
          <a:xfrm>
            <a:off x="0" y="0"/>
            <a:ext cx="12192000" cy="6858000"/>
          </a:xfrm>
          <a:prstGeom prst="rect">
            <a:avLst/>
          </a:prstGeom>
        </p:spPr>
      </p:pic>
      <p:sp>
        <p:nvSpPr>
          <p:cNvPr id="6" name="文本框 5"/>
          <p:cNvSpPr txBox="1"/>
          <p:nvPr/>
        </p:nvSpPr>
        <p:spPr>
          <a:xfrm>
            <a:off x="3485509" y="2458437"/>
            <a:ext cx="7750629" cy="1323439"/>
          </a:xfrm>
          <a:prstGeom prst="rect">
            <a:avLst/>
          </a:prstGeom>
          <a:noFill/>
        </p:spPr>
        <p:txBody>
          <a:bodyPr wrap="square" rtlCol="0">
            <a:spAutoFit/>
          </a:bodyPr>
          <a:lstStyle/>
          <a:p>
            <a:r>
              <a:rPr lang="zh-CN" altLang="en-US" sz="8000" b="1" dirty="0">
                <a:solidFill>
                  <a:schemeClr val="bg1"/>
                </a:solidFill>
                <a:latin typeface="微软雅黑" panose="020B0503020204020204" pitchFamily="34" charset="-122"/>
                <a:ea typeface="微软雅黑" panose="020B0503020204020204" pitchFamily="34" charset="-122"/>
              </a:rPr>
              <a:t>谢 谢 观 看</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2480261" y="3869769"/>
            <a:ext cx="7937234" cy="461665"/>
          </a:xfrm>
          <a:prstGeom prst="rect">
            <a:avLst/>
          </a:prstGeom>
        </p:spPr>
        <p:txBody>
          <a:bodyPr wrap="square">
            <a:spAutoFit/>
          </a:bodyPr>
          <a:lstStyle/>
          <a:p>
            <a:r>
              <a:rPr lang="en-US" altLang="zh-CN" sz="2400" b="1" kern="2000" spc="1000" dirty="0">
                <a:solidFill>
                  <a:schemeClr val="bg1"/>
                </a:solidFill>
                <a:latin typeface="+mj-ea"/>
              </a:rPr>
              <a:t>INTERNET FLAT WORK REPORT</a:t>
            </a:r>
            <a:endParaRPr lang="en-US" altLang="zh-CN" sz="2400" b="1" kern="2000" spc="1000" dirty="0">
              <a:solidFill>
                <a:schemeClr val="bg1"/>
              </a:solidFill>
              <a:latin typeface="+mj-ea"/>
            </a:endParaRPr>
          </a:p>
        </p:txBody>
      </p:sp>
      <p:sp>
        <p:nvSpPr>
          <p:cNvPr id="8" name="矩形 7"/>
          <p:cNvSpPr/>
          <p:nvPr/>
        </p:nvSpPr>
        <p:spPr>
          <a:xfrm>
            <a:off x="5206385" y="4507220"/>
            <a:ext cx="1943117" cy="461665"/>
          </a:xfrm>
          <a:prstGeom prst="rect">
            <a:avLst/>
          </a:prstGeom>
          <a:solidFill>
            <a:srgbClr val="585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汇报人：王梓涵</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sld>
</file>

<file path=ppt/tags/tag1.xml><?xml version="1.0" encoding="utf-8"?>
<p:tagLst xmlns:p="http://schemas.openxmlformats.org/presentationml/2006/main">
  <p:tag name="MH_TYPE" val="#NeiR#"/>
  <p:tag name="MH_NUMBER" val="4"/>
  <p:tag name="MH_CATEGORY" val="#BingLLB#"/>
  <p:tag name="MH_LAYOUT" val="SubTitle"/>
  <p:tag name="MH" val="20170621154553"/>
  <p:tag name="MH_LIBRARY" val="GRAPHIC"/>
</p:tagLst>
</file>

<file path=ppt/theme/theme1.xml><?xml version="1.0" encoding="utf-8"?>
<a:theme xmlns:a="http://schemas.openxmlformats.org/drawingml/2006/main" name="Office 主题​​">
  <a:themeElements>
    <a:clrScheme name="自定义 670">
      <a:dk1>
        <a:sysClr val="windowText" lastClr="000000"/>
      </a:dk1>
      <a:lt1>
        <a:sysClr val="window" lastClr="FFFFFF"/>
      </a:lt1>
      <a:dk2>
        <a:srgbClr val="44546A"/>
      </a:dk2>
      <a:lt2>
        <a:srgbClr val="E7E6E6"/>
      </a:lt2>
      <a:accent1>
        <a:srgbClr val="22A7C6"/>
      </a:accent1>
      <a:accent2>
        <a:srgbClr val="4D6DDC"/>
      </a:accent2>
      <a:accent3>
        <a:srgbClr val="D2C3EE"/>
      </a:accent3>
      <a:accent4>
        <a:srgbClr val="62C0F4"/>
      </a:accent4>
      <a:accent5>
        <a:srgbClr val="22A7C6"/>
      </a:accent5>
      <a:accent6>
        <a:srgbClr val="4D6DDC"/>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986</Words>
  <Application>WPS 演示</Application>
  <PresentationFormat>宽屏</PresentationFormat>
  <Paragraphs>184</Paragraphs>
  <Slides>25</Slides>
  <Notes>6</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vt:lpstr>
      <vt:lpstr>宋体</vt:lpstr>
      <vt:lpstr>Wingdings</vt:lpstr>
      <vt:lpstr>微软雅黑</vt:lpstr>
      <vt:lpstr>造字工房言宋（非商用）常规体</vt:lpstr>
      <vt:lpstr>Avenir Oblique</vt:lpstr>
      <vt:lpstr>Segoe Print</vt:lpstr>
      <vt:lpstr>Wingdings 3</vt:lpstr>
      <vt:lpstr>Verdana</vt:lpstr>
      <vt:lpstr>Wingdings 2</vt:lpstr>
      <vt:lpstr>Arial Narrow</vt:lpstr>
      <vt:lpstr>Calibri</vt:lpstr>
      <vt:lpstr>汉仪黑荔枝体简</vt:lpstr>
      <vt:lpstr>黑体</vt:lpstr>
      <vt:lpstr>等线</vt:lpstr>
      <vt:lpstr>Arial Unicode MS</vt:lpstr>
      <vt:lpstr>等线 Light</vt:lpstr>
      <vt:lpstr>Times New Roman</vt:lpstr>
      <vt:lpstr>Lucida Sans Unicode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软件设计与建模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Ben</cp:lastModifiedBy>
  <cp:revision>46</cp:revision>
  <dcterms:created xsi:type="dcterms:W3CDTF">2018-07-02T07:50:00Z</dcterms:created>
  <dcterms:modified xsi:type="dcterms:W3CDTF">2021-06-16T02:59:47Z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2052-11.1.0.9208</vt:lpwstr>
  </property>
</Properties>
</file>