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7" r:id="rId2"/>
    <p:sldId id="259" r:id="rId3"/>
    <p:sldId id="260" r:id="rId4"/>
    <p:sldId id="297" r:id="rId5"/>
    <p:sldId id="296" r:id="rId6"/>
    <p:sldId id="258" r:id="rId7"/>
    <p:sldId id="270" r:id="rId8"/>
    <p:sldId id="263" r:id="rId9"/>
    <p:sldId id="264" r:id="rId10"/>
    <p:sldId id="279" r:id="rId11"/>
    <p:sldId id="298" r:id="rId12"/>
    <p:sldId id="265" r:id="rId13"/>
    <p:sldId id="277" r:id="rId14"/>
    <p:sldId id="281" r:id="rId15"/>
    <p:sldId id="280" r:id="rId16"/>
    <p:sldId id="282" r:id="rId17"/>
    <p:sldId id="283" r:id="rId18"/>
    <p:sldId id="275" r:id="rId19"/>
    <p:sldId id="276" r:id="rId20"/>
    <p:sldId id="278" r:id="rId21"/>
    <p:sldId id="300" r:id="rId22"/>
    <p:sldId id="261" r:id="rId23"/>
    <p:sldId id="262" r:id="rId24"/>
    <p:sldId id="290" r:id="rId25"/>
    <p:sldId id="291" r:id="rId26"/>
    <p:sldId id="294" r:id="rId27"/>
    <p:sldId id="295" r:id="rId28"/>
    <p:sldId id="292" r:id="rId29"/>
    <p:sldId id="293" r:id="rId30"/>
    <p:sldId id="271" r:id="rId31"/>
    <p:sldId id="299" r:id="rId32"/>
    <p:sldId id="272" r:id="rId33"/>
    <p:sldId id="273" r:id="rId34"/>
    <p:sldId id="410" r:id="rId35"/>
    <p:sldId id="267"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66"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AB5A7-5B7A-477B-8A10-7DE2E51E8D7C}" type="datetimeFigureOut">
              <a:rPr lang="zh-CN" altLang="en-US" smtClean="0"/>
              <a:t>2021/1/15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93F77-EAE1-4784-81CA-EC093AF2615E}" type="slidenum">
              <a:rPr lang="zh-CN" altLang="en-US" smtClean="0"/>
              <a:t>‹#›</a:t>
            </a:fld>
            <a:endParaRPr lang="zh-CN" altLang="en-US"/>
          </a:p>
        </p:txBody>
      </p:sp>
    </p:spTree>
    <p:extLst>
      <p:ext uri="{BB962C8B-B14F-4D97-AF65-F5344CB8AC3E}">
        <p14:creationId xmlns:p14="http://schemas.microsoft.com/office/powerpoint/2010/main" val="1534765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7D39618-264D-40B7-BFFC-7899F4CDF68B}" type="datetimeFigureOut">
              <a:rPr lang="zh-CN" altLang="en-US" smtClean="0"/>
              <a:t>2021/1/15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39826D-3D35-43DB-AC13-7FE6D50F14C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39618-264D-40B7-BFFC-7899F4CDF68B}" type="datetimeFigureOut">
              <a:rPr lang="zh-CN" altLang="en-US" smtClean="0"/>
              <a:t>2021/1/15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39826D-3D35-43DB-AC13-7FE6D50F14C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30082" y="2072072"/>
            <a:ext cx="6328218" cy="768350"/>
          </a:xfrm>
          <a:prstGeom prst="rect">
            <a:avLst/>
          </a:prstGeom>
          <a:noFill/>
        </p:spPr>
        <p:txBody>
          <a:bodyPr wrap="square" rtlCol="0">
            <a:spAutoFit/>
          </a:bodyPr>
          <a:lstStyle/>
          <a:p>
            <a:pPr algn="dist"/>
            <a:r>
              <a:rPr lang="zh-CN" altLang="en-US" sz="4400" b="1" dirty="0">
                <a:latin typeface="微软雅黑" panose="020B0503020204020204" pitchFamily="34" charset="-122"/>
                <a:ea typeface="微软雅黑" panose="020B0503020204020204" pitchFamily="34" charset="-122"/>
              </a:rPr>
              <a:t>装机推荐网站项目报告</a:t>
            </a:r>
          </a:p>
        </p:txBody>
      </p:sp>
      <p:sp>
        <p:nvSpPr>
          <p:cNvPr id="8" name="矩形 7"/>
          <p:cNvSpPr/>
          <p:nvPr/>
        </p:nvSpPr>
        <p:spPr>
          <a:xfrm>
            <a:off x="4344783" y="3418441"/>
            <a:ext cx="3549719" cy="461665"/>
          </a:xfrm>
          <a:prstGeom prst="rect">
            <a:avLst/>
          </a:prstGeom>
        </p:spPr>
        <p:txBody>
          <a:bodyPr wrap="square">
            <a:spAutoFit/>
          </a:bodyPr>
          <a:lstStyle/>
          <a:p>
            <a:pPr algn="just"/>
            <a:r>
              <a:rPr lang="en-US" altLang="zh-CN" sz="2400" dirty="0"/>
              <a:t> </a:t>
            </a:r>
            <a:r>
              <a:rPr lang="zh-CN" altLang="en-US" sz="2000" dirty="0">
                <a:latin typeface="微软雅黑" panose="020B0503020204020204" pitchFamily="34" charset="-122"/>
                <a:ea typeface="微软雅黑" panose="020B0503020204020204" pitchFamily="34" charset="-122"/>
                <a:sym typeface="+mn-ea"/>
              </a:rPr>
              <a:t>汇报人：刘珺，余克雄</a:t>
            </a:r>
            <a:endParaRPr lang="en-US" altLang="zh-CN" sz="2000" dirty="0">
              <a:latin typeface="Arial" panose="020B0604020202020204" pitchFamily="34" charset="0"/>
            </a:endParaRPr>
          </a:p>
        </p:txBody>
      </p:sp>
      <p:grpSp>
        <p:nvGrpSpPr>
          <p:cNvPr id="2" name="组合 1"/>
          <p:cNvGrpSpPr/>
          <p:nvPr/>
        </p:nvGrpSpPr>
        <p:grpSpPr>
          <a:xfrm>
            <a:off x="3611637" y="3411307"/>
            <a:ext cx="5016012" cy="384757"/>
            <a:chOff x="3611637" y="3411307"/>
            <a:chExt cx="5016012" cy="384757"/>
          </a:xfrm>
        </p:grpSpPr>
        <p:cxnSp>
          <p:nvCxnSpPr>
            <p:cNvPr id="9" name="直接连接符 8"/>
            <p:cNvCxnSpPr/>
            <p:nvPr/>
          </p:nvCxnSpPr>
          <p:spPr>
            <a:xfrm>
              <a:off x="3611637" y="3411307"/>
              <a:ext cx="49947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611637" y="3796064"/>
              <a:ext cx="50160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320155" y="946400"/>
            <a:ext cx="5468245"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09" y="0"/>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809" y="475317"/>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3024679" y="4713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10800000">
            <a:off x="-1809" y="6741886"/>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10800000">
            <a:off x="-1809" y="6270501"/>
            <a:ext cx="8625102" cy="1161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rot="10800000">
            <a:off x="3024679" y="57954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204623" y="5795483"/>
            <a:ext cx="7989186"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566898" y="944064"/>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31"/>
          <p:cNvSpPr txBox="1">
            <a:spLocks noChangeArrowheads="1"/>
          </p:cNvSpPr>
          <p:nvPr/>
        </p:nvSpPr>
        <p:spPr bwMode="auto">
          <a:xfrm>
            <a:off x="5547217" y="2305076"/>
            <a:ext cx="3636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项目需求</a:t>
            </a:r>
          </a:p>
        </p:txBody>
      </p:sp>
      <p:cxnSp>
        <p:nvCxnSpPr>
          <p:cNvPr id="14" name="直接连接符 13"/>
          <p:cNvCxnSpPr/>
          <p:nvPr/>
        </p:nvCxnSpPr>
        <p:spPr>
          <a:xfrm>
            <a:off x="5080492" y="2774976"/>
            <a:ext cx="3808412" cy="0"/>
          </a:xfrm>
          <a:prstGeom prst="line">
            <a:avLst/>
          </a:prstGeom>
          <a:ln w="12700" cap="rnd">
            <a:solidFill>
              <a:schemeClr val="accent1"/>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080492" y="2309838"/>
            <a:ext cx="466725" cy="465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prstClr val="white"/>
              </a:solidFill>
            </a:endParaRPr>
          </a:p>
        </p:txBody>
      </p:sp>
      <p:sp>
        <p:nvSpPr>
          <p:cNvPr id="16" name="文本框 31"/>
          <p:cNvSpPr txBox="1">
            <a:spLocks noChangeArrowheads="1"/>
          </p:cNvSpPr>
          <p:nvPr/>
        </p:nvSpPr>
        <p:spPr bwMode="auto">
          <a:xfrm>
            <a:off x="5547217" y="3152801"/>
            <a:ext cx="3636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架构设计</a:t>
            </a:r>
          </a:p>
        </p:txBody>
      </p:sp>
      <p:cxnSp>
        <p:nvCxnSpPr>
          <p:cNvPr id="17" name="直接连接符 16"/>
          <p:cNvCxnSpPr/>
          <p:nvPr/>
        </p:nvCxnSpPr>
        <p:spPr>
          <a:xfrm>
            <a:off x="5080492" y="3622701"/>
            <a:ext cx="3808412" cy="0"/>
          </a:xfrm>
          <a:prstGeom prst="line">
            <a:avLst/>
          </a:prstGeom>
          <a:ln w="12700" cap="rnd">
            <a:solidFill>
              <a:schemeClr val="accent1"/>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080492" y="3157563"/>
            <a:ext cx="466725" cy="465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prstClr val="white"/>
              </a:solidFill>
            </a:endParaRPr>
          </a:p>
        </p:txBody>
      </p:sp>
      <p:sp>
        <p:nvSpPr>
          <p:cNvPr id="19" name="文本框 31"/>
          <p:cNvSpPr txBox="1">
            <a:spLocks noChangeArrowheads="1"/>
          </p:cNvSpPr>
          <p:nvPr/>
        </p:nvSpPr>
        <p:spPr bwMode="auto">
          <a:xfrm>
            <a:off x="5547217" y="4000526"/>
            <a:ext cx="3636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关键技术实现</a:t>
            </a:r>
          </a:p>
        </p:txBody>
      </p:sp>
      <p:cxnSp>
        <p:nvCxnSpPr>
          <p:cNvPr id="20" name="直接连接符 19"/>
          <p:cNvCxnSpPr/>
          <p:nvPr/>
        </p:nvCxnSpPr>
        <p:spPr>
          <a:xfrm>
            <a:off x="5080492" y="4470426"/>
            <a:ext cx="3808412" cy="0"/>
          </a:xfrm>
          <a:prstGeom prst="line">
            <a:avLst/>
          </a:prstGeom>
          <a:ln w="12700" cap="rnd">
            <a:solidFill>
              <a:schemeClr val="accent1"/>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080492" y="4005288"/>
            <a:ext cx="466725" cy="465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prstClr val="white"/>
              </a:solidFill>
            </a:endParaRPr>
          </a:p>
        </p:txBody>
      </p:sp>
      <p:sp>
        <p:nvSpPr>
          <p:cNvPr id="22" name="文本框 31"/>
          <p:cNvSpPr txBox="1">
            <a:spLocks noChangeArrowheads="1"/>
          </p:cNvSpPr>
          <p:nvPr/>
        </p:nvSpPr>
        <p:spPr bwMode="auto">
          <a:xfrm>
            <a:off x="5547217" y="4848251"/>
            <a:ext cx="3636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测试情况</a:t>
            </a:r>
          </a:p>
        </p:txBody>
      </p:sp>
      <p:cxnSp>
        <p:nvCxnSpPr>
          <p:cNvPr id="23" name="直接连接符 22"/>
          <p:cNvCxnSpPr/>
          <p:nvPr/>
        </p:nvCxnSpPr>
        <p:spPr>
          <a:xfrm>
            <a:off x="5080492" y="5318151"/>
            <a:ext cx="3808412" cy="0"/>
          </a:xfrm>
          <a:prstGeom prst="line">
            <a:avLst/>
          </a:prstGeom>
          <a:ln w="12700" cap="rnd">
            <a:solidFill>
              <a:schemeClr val="accent1"/>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080492" y="4853013"/>
            <a:ext cx="466725" cy="465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prstClr val="white"/>
              </a:solidFill>
            </a:endParaRPr>
          </a:p>
        </p:txBody>
      </p:sp>
      <p:sp>
        <p:nvSpPr>
          <p:cNvPr id="25" name="文本框 31"/>
          <p:cNvSpPr txBox="1">
            <a:spLocks noChangeArrowheads="1"/>
          </p:cNvSpPr>
          <p:nvPr/>
        </p:nvSpPr>
        <p:spPr bwMode="auto">
          <a:xfrm>
            <a:off x="4796329" y="3159151"/>
            <a:ext cx="103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2400" b="1">
                <a:solidFill>
                  <a:prstClr val="white"/>
                </a:solidFill>
                <a:latin typeface="微软雅黑" panose="020B0503020204020204" pitchFamily="34" charset="-122"/>
                <a:ea typeface="微软雅黑" panose="020B0503020204020204" pitchFamily="34" charset="-122"/>
              </a:rPr>
              <a:t>02</a:t>
            </a:r>
            <a:endParaRPr lang="zh-CN" altLang="en-US" sz="2400" b="1">
              <a:solidFill>
                <a:prstClr val="white"/>
              </a:solidFill>
              <a:latin typeface="微软雅黑" panose="020B0503020204020204" pitchFamily="34" charset="-122"/>
              <a:ea typeface="微软雅黑" panose="020B0503020204020204" pitchFamily="34" charset="-122"/>
            </a:endParaRPr>
          </a:p>
        </p:txBody>
      </p:sp>
      <p:sp>
        <p:nvSpPr>
          <p:cNvPr id="26" name="文本框 31"/>
          <p:cNvSpPr txBox="1">
            <a:spLocks noChangeArrowheads="1"/>
          </p:cNvSpPr>
          <p:nvPr/>
        </p:nvSpPr>
        <p:spPr bwMode="auto">
          <a:xfrm>
            <a:off x="4796329" y="4006876"/>
            <a:ext cx="103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2400" b="1" dirty="0">
                <a:solidFill>
                  <a:prstClr val="white"/>
                </a:solidFill>
                <a:latin typeface="微软雅黑" panose="020B0503020204020204" pitchFamily="34" charset="-122"/>
                <a:ea typeface="微软雅黑" panose="020B0503020204020204" pitchFamily="34" charset="-122"/>
              </a:rPr>
              <a:t>03</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27" name="文本框 31"/>
          <p:cNvSpPr txBox="1">
            <a:spLocks noChangeArrowheads="1"/>
          </p:cNvSpPr>
          <p:nvPr/>
        </p:nvSpPr>
        <p:spPr bwMode="auto">
          <a:xfrm>
            <a:off x="4796329" y="4854601"/>
            <a:ext cx="103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2400" b="1">
                <a:solidFill>
                  <a:prstClr val="white"/>
                </a:solidFill>
                <a:latin typeface="微软雅黑" panose="020B0503020204020204" pitchFamily="34" charset="-122"/>
                <a:ea typeface="微软雅黑" panose="020B0503020204020204" pitchFamily="34" charset="-122"/>
              </a:rPr>
              <a:t>04</a:t>
            </a:r>
            <a:endParaRPr lang="zh-CN" altLang="en-US" sz="2400" b="1">
              <a:solidFill>
                <a:prstClr val="white"/>
              </a:solidFill>
              <a:latin typeface="微软雅黑" panose="020B0503020204020204" pitchFamily="34" charset="-122"/>
              <a:ea typeface="微软雅黑" panose="020B0503020204020204" pitchFamily="34" charset="-122"/>
            </a:endParaRPr>
          </a:p>
        </p:txBody>
      </p:sp>
      <p:sp>
        <p:nvSpPr>
          <p:cNvPr id="28" name="文本框 31"/>
          <p:cNvSpPr txBox="1">
            <a:spLocks noChangeArrowheads="1"/>
          </p:cNvSpPr>
          <p:nvPr/>
        </p:nvSpPr>
        <p:spPr bwMode="auto">
          <a:xfrm>
            <a:off x="4796329" y="2311426"/>
            <a:ext cx="103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2400" b="1" dirty="0">
                <a:solidFill>
                  <a:prstClr val="white"/>
                </a:solidFill>
                <a:latin typeface="微软雅黑" panose="020B0503020204020204" pitchFamily="34" charset="-122"/>
                <a:ea typeface="微软雅黑" panose="020B0503020204020204" pitchFamily="34" charset="-122"/>
              </a:rPr>
              <a:t>01</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0" name="矩形 29"/>
          <p:cNvSpPr/>
          <p:nvPr/>
        </p:nvSpPr>
        <p:spPr bwMode="auto">
          <a:xfrm>
            <a:off x="3024679" y="1450127"/>
            <a:ext cx="1736725" cy="38585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1" name="文本框 4"/>
          <p:cNvSpPr txBox="1">
            <a:spLocks noChangeArrowheads="1"/>
          </p:cNvSpPr>
          <p:nvPr/>
        </p:nvSpPr>
        <p:spPr bwMode="auto">
          <a:xfrm>
            <a:off x="3072656" y="4718833"/>
            <a:ext cx="1675696" cy="369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1800" b="1">
                <a:solidFill>
                  <a:srgbClr val="000000"/>
                </a:solidFill>
                <a:latin typeface="微软雅黑" panose="020B0503020204020204" pitchFamily="34" charset="-122"/>
                <a:ea typeface="微软雅黑" panose="020B0503020204020204" pitchFamily="34" charset="-122"/>
              </a:rPr>
              <a:t>CONTENTS</a:t>
            </a:r>
            <a:endParaRPr lang="zh-CN" altLang="en-US" sz="1800" b="1">
              <a:solidFill>
                <a:srgbClr val="000000"/>
              </a:solidFill>
              <a:latin typeface="微软雅黑" panose="020B0503020204020204" pitchFamily="34" charset="-122"/>
              <a:ea typeface="微软雅黑" panose="020B0503020204020204" pitchFamily="34" charset="-122"/>
            </a:endParaRPr>
          </a:p>
        </p:txBody>
      </p:sp>
      <p:sp>
        <p:nvSpPr>
          <p:cNvPr id="32" name="矩形 31"/>
          <p:cNvSpPr/>
          <p:nvPr/>
        </p:nvSpPr>
        <p:spPr bwMode="auto">
          <a:xfrm>
            <a:off x="3007821" y="1454889"/>
            <a:ext cx="1771650" cy="30805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3" name="文本框 27"/>
          <p:cNvSpPr txBox="1">
            <a:spLocks noChangeArrowheads="1"/>
          </p:cNvSpPr>
          <p:nvPr/>
        </p:nvSpPr>
        <p:spPr bwMode="auto">
          <a:xfrm>
            <a:off x="3197232" y="1917162"/>
            <a:ext cx="1391617" cy="1938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6000" b="1" dirty="0">
                <a:solidFill>
                  <a:prstClr val="white"/>
                </a:solidFill>
                <a:latin typeface="微软雅黑" panose="020B0503020204020204" pitchFamily="34" charset="-122"/>
                <a:ea typeface="微软雅黑" panose="020B0503020204020204" pitchFamily="34" charset="-122"/>
              </a:rPr>
              <a:t>目录</a:t>
            </a:r>
          </a:p>
        </p:txBody>
      </p:sp>
      <p:sp>
        <p:nvSpPr>
          <p:cNvPr id="42" name="矩形 41"/>
          <p:cNvSpPr/>
          <p:nvPr/>
        </p:nvSpPr>
        <p:spPr>
          <a:xfrm rot="10800000">
            <a:off x="-1809" y="6754586"/>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10800000">
            <a:off x="-1809" y="6270501"/>
            <a:ext cx="8625102" cy="1161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平行四边形 43"/>
          <p:cNvSpPr/>
          <p:nvPr/>
        </p:nvSpPr>
        <p:spPr>
          <a:xfrm rot="10800000">
            <a:off x="3024679" y="57954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204623" y="5795483"/>
            <a:ext cx="7989186"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320155" y="946400"/>
            <a:ext cx="5468245"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809" y="0"/>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809" y="475317"/>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平行四边形 36"/>
          <p:cNvSpPr/>
          <p:nvPr/>
        </p:nvSpPr>
        <p:spPr>
          <a:xfrm>
            <a:off x="3024679" y="4713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566898" y="944064"/>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1">
            <a:extLst>
              <a:ext uri="{FF2B5EF4-FFF2-40B4-BE49-F238E27FC236}">
                <a16:creationId xmlns:a16="http://schemas.microsoft.com/office/drawing/2014/main" id="{75D912A0-22BE-455E-8CE6-DD627133A3E1}"/>
              </a:ext>
            </a:extLst>
          </p:cNvPr>
          <p:cNvSpPr txBox="1">
            <a:spLocks noChangeArrowheads="1"/>
          </p:cNvSpPr>
          <p:nvPr/>
        </p:nvSpPr>
        <p:spPr bwMode="auto">
          <a:xfrm>
            <a:off x="5547217" y="1450127"/>
            <a:ext cx="3636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b="1" dirty="0">
                <a:solidFill>
                  <a:srgbClr val="000000"/>
                </a:solidFill>
                <a:latin typeface="微软雅黑" panose="020B0503020204020204" pitchFamily="34" charset="-122"/>
                <a:ea typeface="微软雅黑" panose="020B0503020204020204" pitchFamily="34" charset="-122"/>
              </a:rPr>
              <a:t>成员分工</a:t>
            </a:r>
          </a:p>
        </p:txBody>
      </p:sp>
      <p:cxnSp>
        <p:nvCxnSpPr>
          <p:cNvPr id="41" name="直接连接符 40">
            <a:extLst>
              <a:ext uri="{FF2B5EF4-FFF2-40B4-BE49-F238E27FC236}">
                <a16:creationId xmlns:a16="http://schemas.microsoft.com/office/drawing/2014/main" id="{615CE7E7-7813-402C-AAB9-F97617AA1DFB}"/>
              </a:ext>
            </a:extLst>
          </p:cNvPr>
          <p:cNvCxnSpPr/>
          <p:nvPr/>
        </p:nvCxnSpPr>
        <p:spPr>
          <a:xfrm>
            <a:off x="5080492" y="1920027"/>
            <a:ext cx="3808412" cy="0"/>
          </a:xfrm>
          <a:prstGeom prst="line">
            <a:avLst/>
          </a:prstGeom>
          <a:ln w="12700" cap="rnd">
            <a:solidFill>
              <a:schemeClr val="accent1"/>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46" name="矩形 45">
            <a:extLst>
              <a:ext uri="{FF2B5EF4-FFF2-40B4-BE49-F238E27FC236}">
                <a16:creationId xmlns:a16="http://schemas.microsoft.com/office/drawing/2014/main" id="{4D2B7CDC-F1E2-42CD-A57C-58A0659B0510}"/>
              </a:ext>
            </a:extLst>
          </p:cNvPr>
          <p:cNvSpPr/>
          <p:nvPr/>
        </p:nvSpPr>
        <p:spPr>
          <a:xfrm>
            <a:off x="5080492" y="1454889"/>
            <a:ext cx="466725" cy="465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48" name="文本框 31">
            <a:extLst>
              <a:ext uri="{FF2B5EF4-FFF2-40B4-BE49-F238E27FC236}">
                <a16:creationId xmlns:a16="http://schemas.microsoft.com/office/drawing/2014/main" id="{B1524CCB-55D4-4AEC-B02C-F78FADDD7D91}"/>
              </a:ext>
            </a:extLst>
          </p:cNvPr>
          <p:cNvSpPr txBox="1">
            <a:spLocks noChangeArrowheads="1"/>
          </p:cNvSpPr>
          <p:nvPr/>
        </p:nvSpPr>
        <p:spPr bwMode="auto">
          <a:xfrm>
            <a:off x="4796329" y="1440499"/>
            <a:ext cx="103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2400" b="1" dirty="0">
                <a:solidFill>
                  <a:prstClr val="white"/>
                </a:solidFill>
                <a:latin typeface="微软雅黑" panose="020B0503020204020204" pitchFamily="34" charset="-122"/>
                <a:ea typeface="微软雅黑" panose="020B0503020204020204" pitchFamily="34" charset="-122"/>
              </a:rPr>
              <a:t>00</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3124200" y="3584575"/>
            <a:ext cx="59626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b="1" dirty="0">
                <a:solidFill>
                  <a:srgbClr val="000000"/>
                </a:solidFill>
                <a:latin typeface="微软雅黑" panose="020B0503020204020204" pitchFamily="34" charset="-122"/>
                <a:ea typeface="微软雅黑" panose="020B0503020204020204" pitchFamily="34" charset="-122"/>
              </a:rPr>
              <a:t>成员分工</a:t>
            </a:r>
          </a:p>
        </p:txBody>
      </p:sp>
      <p:sp>
        <p:nvSpPr>
          <p:cNvPr id="4" name="矩形 3"/>
          <p:cNvSpPr/>
          <p:nvPr/>
        </p:nvSpPr>
        <p:spPr bwMode="auto">
          <a:xfrm>
            <a:off x="3014663" y="2584450"/>
            <a:ext cx="6180137" cy="164941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 name="矩形 4"/>
          <p:cNvSpPr/>
          <p:nvPr/>
        </p:nvSpPr>
        <p:spPr bwMode="auto">
          <a:xfrm>
            <a:off x="3014663" y="2578100"/>
            <a:ext cx="6180137" cy="846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文本框 27"/>
          <p:cNvSpPr txBox="1">
            <a:spLocks noChangeArrowheads="1"/>
          </p:cNvSpPr>
          <p:nvPr/>
        </p:nvSpPr>
        <p:spPr bwMode="auto">
          <a:xfrm>
            <a:off x="3629025" y="2540000"/>
            <a:ext cx="49514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5400" b="1" dirty="0">
                <a:solidFill>
                  <a:prstClr val="white"/>
                </a:solidFill>
                <a:latin typeface="微软雅黑" panose="020B0503020204020204" pitchFamily="34" charset="-122"/>
                <a:ea typeface="微软雅黑" panose="020B0503020204020204" pitchFamily="34" charset="-122"/>
              </a:rPr>
              <a:t>00</a:t>
            </a:r>
            <a:endParaRPr lang="zh-CN" altLang="en-US" sz="5400" b="1"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p:nvSpPr>
        <p:spPr>
          <a:xfrm>
            <a:off x="3320155" y="946400"/>
            <a:ext cx="5468245"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809" y="0"/>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09" y="466850"/>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024679" y="4713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0800000">
            <a:off x="-1809" y="6754586"/>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10800000">
            <a:off x="-1809" y="6270501"/>
            <a:ext cx="8625102" cy="1161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rot="10800000">
            <a:off x="3024679" y="57954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04623" y="5795483"/>
            <a:ext cx="7989186"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566898" y="952531"/>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成员分工</a:t>
            </a:r>
          </a:p>
        </p:txBody>
      </p:sp>
      <p:sp>
        <p:nvSpPr>
          <p:cNvPr id="19" name="文本框 18"/>
          <p:cNvSpPr txBox="1"/>
          <p:nvPr/>
        </p:nvSpPr>
        <p:spPr>
          <a:xfrm>
            <a:off x="419099" y="1127568"/>
            <a:ext cx="8397729" cy="1705403"/>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刘珺：前端网页设计与实现，实现前后端交互</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李甲泰：推荐算法的设计与实现</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余克雄：设计数据库，爬取与清洗数据，实现兼容性检测算法</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姚子路：文档撰写与测试用例设计，辅助实现前后端交互</a:t>
            </a:r>
          </a:p>
        </p:txBody>
      </p:sp>
    </p:spTree>
    <p:extLst>
      <p:ext uri="{BB962C8B-B14F-4D97-AF65-F5344CB8AC3E}">
        <p14:creationId xmlns:p14="http://schemas.microsoft.com/office/powerpoint/2010/main" val="2029373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3124200" y="3584575"/>
            <a:ext cx="59626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b="1" dirty="0">
                <a:solidFill>
                  <a:srgbClr val="000000"/>
                </a:solidFill>
                <a:latin typeface="微软雅黑" panose="020B0503020204020204" pitchFamily="34" charset="-122"/>
                <a:ea typeface="微软雅黑" panose="020B0503020204020204" pitchFamily="34" charset="-122"/>
              </a:rPr>
              <a:t>项目需求</a:t>
            </a:r>
          </a:p>
        </p:txBody>
      </p:sp>
      <p:sp>
        <p:nvSpPr>
          <p:cNvPr id="4" name="矩形 3"/>
          <p:cNvSpPr/>
          <p:nvPr/>
        </p:nvSpPr>
        <p:spPr bwMode="auto">
          <a:xfrm>
            <a:off x="3014663" y="2584450"/>
            <a:ext cx="6180137" cy="164941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 name="矩形 4"/>
          <p:cNvSpPr/>
          <p:nvPr/>
        </p:nvSpPr>
        <p:spPr bwMode="auto">
          <a:xfrm>
            <a:off x="3014663" y="2578100"/>
            <a:ext cx="6180137" cy="846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文本框 27"/>
          <p:cNvSpPr txBox="1">
            <a:spLocks noChangeArrowheads="1"/>
          </p:cNvSpPr>
          <p:nvPr/>
        </p:nvSpPr>
        <p:spPr bwMode="auto">
          <a:xfrm>
            <a:off x="3629025" y="2540000"/>
            <a:ext cx="49514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5400" b="1">
                <a:solidFill>
                  <a:prstClr val="white"/>
                </a:solidFill>
                <a:latin typeface="微软雅黑" panose="020B0503020204020204" pitchFamily="34" charset="-122"/>
                <a:ea typeface="微软雅黑" panose="020B0503020204020204" pitchFamily="34" charset="-122"/>
              </a:rPr>
              <a:t>01</a:t>
            </a:r>
            <a:endParaRPr lang="zh-CN" altLang="en-US" sz="5400" b="1">
              <a:solidFill>
                <a:prstClr val="white"/>
              </a:solidFill>
              <a:latin typeface="微软雅黑" panose="020B0503020204020204" pitchFamily="34" charset="-122"/>
              <a:ea typeface="微软雅黑" panose="020B0503020204020204" pitchFamily="34" charset="-122"/>
            </a:endParaRPr>
          </a:p>
        </p:txBody>
      </p:sp>
      <p:sp>
        <p:nvSpPr>
          <p:cNvPr id="7" name="矩形 6"/>
          <p:cNvSpPr/>
          <p:nvPr/>
        </p:nvSpPr>
        <p:spPr>
          <a:xfrm>
            <a:off x="3320155" y="946400"/>
            <a:ext cx="5468245"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809" y="0"/>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09" y="466850"/>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024679" y="4713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0800000">
            <a:off x="-1809" y="6754586"/>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10800000">
            <a:off x="-1809" y="6270501"/>
            <a:ext cx="8625102" cy="1161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rot="10800000">
            <a:off x="3024679" y="57954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04623" y="5795483"/>
            <a:ext cx="7989186"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566898" y="952531"/>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3064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出自【趣你的PPT】(微信:qunideppt)：最优质的PPT资源库"/>
          <p:cNvSpPr/>
          <p:nvPr/>
        </p:nvSpPr>
        <p:spPr>
          <a:xfrm>
            <a:off x="906465" y="1612221"/>
            <a:ext cx="3462338" cy="1685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400">
              <a:defRPr/>
            </a:pPr>
            <a:endParaRPr lang="en-US" sz="900">
              <a:solidFill>
                <a:prstClr val="white"/>
              </a:solidFill>
              <a:sym typeface="Century Gothic" panose="020B0502020202020204" pitchFamily="34" charset="0"/>
            </a:endParaRPr>
          </a:p>
        </p:txBody>
      </p:sp>
      <p:sp>
        <p:nvSpPr>
          <p:cNvPr id="3" name="出自【趣你的PPT】(微信:qunideppt)：最优质的PPT资源库"/>
          <p:cNvSpPr/>
          <p:nvPr/>
        </p:nvSpPr>
        <p:spPr>
          <a:xfrm>
            <a:off x="906465" y="3342596"/>
            <a:ext cx="3462338" cy="1685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400">
              <a:defRPr/>
            </a:pPr>
            <a:endParaRPr lang="en-US" sz="900">
              <a:solidFill>
                <a:prstClr val="white"/>
              </a:solidFill>
              <a:sym typeface="Century Gothic" panose="020B0502020202020204" pitchFamily="34" charset="0"/>
            </a:endParaRPr>
          </a:p>
        </p:txBody>
      </p:sp>
      <p:sp>
        <p:nvSpPr>
          <p:cNvPr id="4" name="出自【趣你的PPT】(微信:qunideppt)：最优质的PPT资源库"/>
          <p:cNvSpPr/>
          <p:nvPr/>
        </p:nvSpPr>
        <p:spPr>
          <a:xfrm>
            <a:off x="7729857" y="1612221"/>
            <a:ext cx="3460750" cy="1685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400">
              <a:defRPr/>
            </a:pPr>
            <a:endParaRPr lang="en-US" sz="900">
              <a:solidFill>
                <a:prstClr val="white"/>
              </a:solidFill>
              <a:sym typeface="Century Gothic" panose="020B0502020202020204" pitchFamily="34" charset="0"/>
            </a:endParaRPr>
          </a:p>
        </p:txBody>
      </p:sp>
      <p:sp>
        <p:nvSpPr>
          <p:cNvPr id="5" name="出自【趣你的PPT】(微信:qunideppt)：最优质的PPT资源库"/>
          <p:cNvSpPr/>
          <p:nvPr/>
        </p:nvSpPr>
        <p:spPr>
          <a:xfrm>
            <a:off x="7729857" y="3342596"/>
            <a:ext cx="3460750" cy="1685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400">
              <a:defRPr/>
            </a:pPr>
            <a:endParaRPr lang="en-US" sz="900">
              <a:solidFill>
                <a:prstClr val="white"/>
              </a:solidFill>
              <a:sym typeface="Century Gothic" panose="020B0502020202020204" pitchFamily="34" charset="0"/>
            </a:endParaRPr>
          </a:p>
        </p:txBody>
      </p:sp>
      <p:sp>
        <p:nvSpPr>
          <p:cNvPr id="11" name="出自【趣你的PPT】(微信:qunideppt)：最优质的PPT资源库"/>
          <p:cNvSpPr txBox="1">
            <a:spLocks noChangeArrowheads="1"/>
          </p:cNvSpPr>
          <p:nvPr/>
        </p:nvSpPr>
        <p:spPr bwMode="auto">
          <a:xfrm>
            <a:off x="1139827" y="4068083"/>
            <a:ext cx="292893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可以采集本网站的热门配置单并将其推荐给用户</a:t>
            </a:r>
          </a:p>
        </p:txBody>
      </p:sp>
      <p:sp>
        <p:nvSpPr>
          <p:cNvPr id="12" name="出自【趣你的PPT】(微信:qunideppt)：最优质的PPT资源库"/>
          <p:cNvSpPr txBox="1">
            <a:spLocks noChangeArrowheads="1"/>
          </p:cNvSpPr>
          <p:nvPr/>
        </p:nvSpPr>
        <p:spPr bwMode="auto">
          <a:xfrm>
            <a:off x="1139827" y="3726771"/>
            <a:ext cx="2928937"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热门方案</a:t>
            </a:r>
          </a:p>
        </p:txBody>
      </p:sp>
      <p:sp>
        <p:nvSpPr>
          <p:cNvPr id="13" name="出自【趣你的PPT】(微信:qunideppt)：最优质的PPT资源库"/>
          <p:cNvSpPr txBox="1">
            <a:spLocks noChangeArrowheads="1"/>
          </p:cNvSpPr>
          <p:nvPr/>
        </p:nvSpPr>
        <p:spPr bwMode="auto">
          <a:xfrm>
            <a:off x="1139827" y="2367871"/>
            <a:ext cx="292893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能通过调查用户需求为其推荐</a:t>
            </a:r>
            <a:r>
              <a:rPr lang="en-US" altLang="zh-CN"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3</a:t>
            </a: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套满足其要求的配置</a:t>
            </a:r>
          </a:p>
        </p:txBody>
      </p:sp>
      <p:sp>
        <p:nvSpPr>
          <p:cNvPr id="14" name="出自【趣你的PPT】(微信:qunideppt)：最优质的PPT资源库"/>
          <p:cNvSpPr txBox="1">
            <a:spLocks noChangeArrowheads="1"/>
          </p:cNvSpPr>
          <p:nvPr/>
        </p:nvSpPr>
        <p:spPr bwMode="auto">
          <a:xfrm>
            <a:off x="1139827" y="2026557"/>
            <a:ext cx="2928937"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装机方案推荐</a:t>
            </a:r>
          </a:p>
        </p:txBody>
      </p:sp>
      <p:sp>
        <p:nvSpPr>
          <p:cNvPr id="15" name="出自【趣你的PPT】(微信:qunideppt)：最优质的PPT资源库"/>
          <p:cNvSpPr txBox="1">
            <a:spLocks noChangeArrowheads="1"/>
          </p:cNvSpPr>
          <p:nvPr/>
        </p:nvSpPr>
        <p:spPr bwMode="auto">
          <a:xfrm>
            <a:off x="8048626" y="4068083"/>
            <a:ext cx="292735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可以接收用户反馈</a:t>
            </a:r>
          </a:p>
        </p:txBody>
      </p:sp>
      <p:sp>
        <p:nvSpPr>
          <p:cNvPr id="16" name="出自【趣你的PPT】(微信:qunideppt)：最优质的PPT资源库"/>
          <p:cNvSpPr txBox="1">
            <a:spLocks noChangeArrowheads="1"/>
          </p:cNvSpPr>
          <p:nvPr/>
        </p:nvSpPr>
        <p:spPr bwMode="auto">
          <a:xfrm>
            <a:off x="8048626" y="3726771"/>
            <a:ext cx="292735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用户反馈</a:t>
            </a:r>
          </a:p>
        </p:txBody>
      </p:sp>
      <p:sp>
        <p:nvSpPr>
          <p:cNvPr id="17" name="出自【趣你的PPT】(微信:qunideppt)：最优质的PPT资源库"/>
          <p:cNvSpPr txBox="1">
            <a:spLocks noChangeArrowheads="1"/>
          </p:cNvSpPr>
          <p:nvPr/>
        </p:nvSpPr>
        <p:spPr bwMode="auto">
          <a:xfrm>
            <a:off x="8048626" y="2367871"/>
            <a:ext cx="2927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能对用户提供的一套完整的配置链接进行兼容性检测</a:t>
            </a:r>
          </a:p>
        </p:txBody>
      </p:sp>
      <p:sp>
        <p:nvSpPr>
          <p:cNvPr id="18" name="出自【趣你的PPT】(微信:qunideppt)：最优质的PPT资源库"/>
          <p:cNvSpPr txBox="1">
            <a:spLocks noChangeArrowheads="1"/>
          </p:cNvSpPr>
          <p:nvPr/>
        </p:nvSpPr>
        <p:spPr bwMode="auto">
          <a:xfrm>
            <a:off x="8048626" y="2026557"/>
            <a:ext cx="292735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兼容性检测</a:t>
            </a:r>
          </a:p>
        </p:txBody>
      </p:sp>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功能需求</a:t>
            </a:r>
          </a:p>
        </p:txBody>
      </p:sp>
      <p:pic>
        <p:nvPicPr>
          <p:cNvPr id="23" name="图片 22"/>
          <p:cNvPicPr>
            <a:picLocks noChangeAspect="1"/>
          </p:cNvPicPr>
          <p:nvPr/>
        </p:nvPicPr>
        <p:blipFill>
          <a:blip r:embed="rId2"/>
          <a:stretch>
            <a:fillRect/>
          </a:stretch>
        </p:blipFill>
        <p:spPr>
          <a:xfrm>
            <a:off x="4369435" y="1612265"/>
            <a:ext cx="3371850" cy="1686560"/>
          </a:xfrm>
          <a:prstGeom prst="rect">
            <a:avLst/>
          </a:prstGeom>
        </p:spPr>
      </p:pic>
      <p:pic>
        <p:nvPicPr>
          <p:cNvPr id="24" name="图片 23"/>
          <p:cNvPicPr>
            <a:picLocks noChangeAspect="1"/>
          </p:cNvPicPr>
          <p:nvPr/>
        </p:nvPicPr>
        <p:blipFill>
          <a:blip r:embed="rId3"/>
          <a:stretch>
            <a:fillRect/>
          </a:stretch>
        </p:blipFill>
        <p:spPr>
          <a:xfrm>
            <a:off x="4368165" y="3342640"/>
            <a:ext cx="3373120" cy="16865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出自【趣你的PPT】(微信:qunideppt)：最优质的PPT资源库"/>
          <p:cNvSpPr/>
          <p:nvPr/>
        </p:nvSpPr>
        <p:spPr>
          <a:xfrm>
            <a:off x="906465" y="1612221"/>
            <a:ext cx="3462338" cy="1685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400">
              <a:defRPr/>
            </a:pPr>
            <a:endParaRPr lang="en-US" sz="900">
              <a:solidFill>
                <a:prstClr val="white"/>
              </a:solidFill>
              <a:sym typeface="Century Gothic" panose="020B0502020202020204" pitchFamily="34" charset="0"/>
            </a:endParaRPr>
          </a:p>
        </p:txBody>
      </p:sp>
      <p:sp>
        <p:nvSpPr>
          <p:cNvPr id="3" name="出自【趣你的PPT】(微信:qunideppt)：最优质的PPT资源库"/>
          <p:cNvSpPr/>
          <p:nvPr/>
        </p:nvSpPr>
        <p:spPr>
          <a:xfrm>
            <a:off x="906465" y="3342596"/>
            <a:ext cx="3462338" cy="1685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400">
              <a:defRPr/>
            </a:pPr>
            <a:endParaRPr lang="en-US" sz="900">
              <a:solidFill>
                <a:prstClr val="white"/>
              </a:solidFill>
              <a:sym typeface="Century Gothic" panose="020B0502020202020204" pitchFamily="34" charset="0"/>
            </a:endParaRPr>
          </a:p>
        </p:txBody>
      </p:sp>
      <p:sp>
        <p:nvSpPr>
          <p:cNvPr id="4" name="出自【趣你的PPT】(微信:qunideppt)：最优质的PPT资源库"/>
          <p:cNvSpPr/>
          <p:nvPr/>
        </p:nvSpPr>
        <p:spPr>
          <a:xfrm>
            <a:off x="7729857" y="1612221"/>
            <a:ext cx="3460750" cy="1685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400">
              <a:defRPr/>
            </a:pPr>
            <a:endParaRPr lang="en-US" sz="900">
              <a:solidFill>
                <a:prstClr val="white"/>
              </a:solidFill>
              <a:sym typeface="Century Gothic" panose="020B0502020202020204" pitchFamily="34" charset="0"/>
            </a:endParaRPr>
          </a:p>
        </p:txBody>
      </p:sp>
      <p:sp>
        <p:nvSpPr>
          <p:cNvPr id="5" name="出自【趣你的PPT】(微信:qunideppt)：最优质的PPT资源库"/>
          <p:cNvSpPr/>
          <p:nvPr/>
        </p:nvSpPr>
        <p:spPr>
          <a:xfrm>
            <a:off x="7729857" y="3342596"/>
            <a:ext cx="3460750" cy="1685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400">
              <a:defRPr/>
            </a:pPr>
            <a:endParaRPr lang="en-US" sz="900">
              <a:solidFill>
                <a:prstClr val="white"/>
              </a:solidFill>
              <a:sym typeface="Century Gothic" panose="020B0502020202020204" pitchFamily="34" charset="0"/>
            </a:endParaRPr>
          </a:p>
        </p:txBody>
      </p:sp>
      <p:sp>
        <p:nvSpPr>
          <p:cNvPr id="11" name="出自【趣你的PPT】(微信:qunideppt)：最优质的PPT资源库"/>
          <p:cNvSpPr txBox="1">
            <a:spLocks noChangeArrowheads="1"/>
          </p:cNvSpPr>
          <p:nvPr/>
        </p:nvSpPr>
        <p:spPr bwMode="auto">
          <a:xfrm>
            <a:off x="1139827" y="4068083"/>
            <a:ext cx="292893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可以处理错误的行为和输入，允许多用户同时访问</a:t>
            </a:r>
          </a:p>
        </p:txBody>
      </p:sp>
      <p:sp>
        <p:nvSpPr>
          <p:cNvPr id="12" name="出自【趣你的PPT】(微信:qunideppt)：最优质的PPT资源库"/>
          <p:cNvSpPr txBox="1">
            <a:spLocks noChangeArrowheads="1"/>
          </p:cNvSpPr>
          <p:nvPr/>
        </p:nvSpPr>
        <p:spPr bwMode="auto">
          <a:xfrm>
            <a:off x="1139827" y="3726771"/>
            <a:ext cx="2928937"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健壮性</a:t>
            </a:r>
          </a:p>
        </p:txBody>
      </p:sp>
      <p:sp>
        <p:nvSpPr>
          <p:cNvPr id="13" name="出自【趣你的PPT】(微信:qunideppt)：最优质的PPT资源库"/>
          <p:cNvSpPr txBox="1">
            <a:spLocks noChangeArrowheads="1"/>
          </p:cNvSpPr>
          <p:nvPr/>
        </p:nvSpPr>
        <p:spPr bwMode="auto">
          <a:xfrm>
            <a:off x="1139827" y="2367871"/>
            <a:ext cx="2928937"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保证推荐给用户的配置数据正确</a:t>
            </a:r>
          </a:p>
        </p:txBody>
      </p:sp>
      <p:sp>
        <p:nvSpPr>
          <p:cNvPr id="14" name="出自【趣你的PPT】(微信:qunideppt)：最优质的PPT资源库"/>
          <p:cNvSpPr txBox="1">
            <a:spLocks noChangeArrowheads="1"/>
          </p:cNvSpPr>
          <p:nvPr/>
        </p:nvSpPr>
        <p:spPr bwMode="auto">
          <a:xfrm>
            <a:off x="1139827" y="2026557"/>
            <a:ext cx="2928937"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正确性</a:t>
            </a:r>
          </a:p>
        </p:txBody>
      </p:sp>
      <p:sp>
        <p:nvSpPr>
          <p:cNvPr id="15" name="出自【趣你的PPT】(微信:qunideppt)：最优质的PPT资源库"/>
          <p:cNvSpPr txBox="1">
            <a:spLocks noChangeArrowheads="1"/>
          </p:cNvSpPr>
          <p:nvPr/>
        </p:nvSpPr>
        <p:spPr bwMode="auto">
          <a:xfrm>
            <a:off x="8048626" y="4068083"/>
            <a:ext cx="292735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系统推荐配置单的延迟不超过</a:t>
            </a:r>
            <a:r>
              <a:rPr lang="en-US" altLang="zh-CN"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3</a:t>
            </a:r>
            <a:r>
              <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秒</a:t>
            </a:r>
          </a:p>
        </p:txBody>
      </p:sp>
      <p:sp>
        <p:nvSpPr>
          <p:cNvPr id="16" name="出自【趣你的PPT】(微信:qunideppt)：最优质的PPT资源库"/>
          <p:cNvSpPr txBox="1">
            <a:spLocks noChangeArrowheads="1"/>
          </p:cNvSpPr>
          <p:nvPr/>
        </p:nvSpPr>
        <p:spPr bwMode="auto">
          <a:xfrm>
            <a:off x="8048626" y="3726771"/>
            <a:ext cx="292735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时效性</a:t>
            </a:r>
          </a:p>
        </p:txBody>
      </p:sp>
      <p:sp>
        <p:nvSpPr>
          <p:cNvPr id="17" name="出自【趣你的PPT】(微信:qunideppt)：最优质的PPT资源库"/>
          <p:cNvSpPr txBox="1">
            <a:spLocks noChangeArrowheads="1"/>
          </p:cNvSpPr>
          <p:nvPr/>
        </p:nvSpPr>
        <p:spPr bwMode="auto">
          <a:xfrm>
            <a:off x="8048626" y="2367871"/>
            <a:ext cx="2927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软件对给出的配置单的兼容性检测的正确率达到</a:t>
            </a:r>
            <a:r>
              <a:rPr lang="en-US" altLang="zh-CN"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90%</a:t>
            </a:r>
            <a:endPar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8" name="出自【趣你的PPT】(微信:qunideppt)：最优质的PPT资源库"/>
          <p:cNvSpPr txBox="1">
            <a:spLocks noChangeArrowheads="1"/>
          </p:cNvSpPr>
          <p:nvPr/>
        </p:nvSpPr>
        <p:spPr bwMode="auto">
          <a:xfrm>
            <a:off x="8048626" y="2026557"/>
            <a:ext cx="292735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130" fontAlgn="base">
              <a:spcBef>
                <a:spcPct val="0"/>
              </a:spcBef>
              <a:spcAft>
                <a:spcPct val="0"/>
              </a:spcAft>
            </a:pPr>
            <a:r>
              <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可靠性</a:t>
            </a:r>
          </a:p>
        </p:txBody>
      </p:sp>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性能需求</a:t>
            </a:r>
          </a:p>
        </p:txBody>
      </p:sp>
      <p:pic>
        <p:nvPicPr>
          <p:cNvPr id="6" name="图片 5"/>
          <p:cNvPicPr>
            <a:picLocks noChangeAspect="1"/>
          </p:cNvPicPr>
          <p:nvPr/>
        </p:nvPicPr>
        <p:blipFill>
          <a:blip r:embed="rId2"/>
          <a:stretch>
            <a:fillRect/>
          </a:stretch>
        </p:blipFill>
        <p:spPr>
          <a:xfrm>
            <a:off x="4368165" y="1612265"/>
            <a:ext cx="3362960" cy="1681480"/>
          </a:xfrm>
          <a:prstGeom prst="rect">
            <a:avLst/>
          </a:prstGeom>
        </p:spPr>
      </p:pic>
      <p:pic>
        <p:nvPicPr>
          <p:cNvPr id="7" name="图片 6"/>
          <p:cNvPicPr>
            <a:picLocks noChangeAspect="1"/>
          </p:cNvPicPr>
          <p:nvPr/>
        </p:nvPicPr>
        <p:blipFill>
          <a:blip r:embed="rId3"/>
          <a:stretch>
            <a:fillRect/>
          </a:stretch>
        </p:blipFill>
        <p:spPr>
          <a:xfrm>
            <a:off x="4369435" y="3342640"/>
            <a:ext cx="3361690" cy="16808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3124200" y="3584575"/>
            <a:ext cx="59626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b="1" dirty="0">
                <a:solidFill>
                  <a:srgbClr val="000000"/>
                </a:solidFill>
                <a:latin typeface="微软雅黑" panose="020B0503020204020204" pitchFamily="34" charset="-122"/>
                <a:ea typeface="微软雅黑" panose="020B0503020204020204" pitchFamily="34" charset="-122"/>
              </a:rPr>
              <a:t>架构设计</a:t>
            </a:r>
          </a:p>
        </p:txBody>
      </p:sp>
      <p:sp>
        <p:nvSpPr>
          <p:cNvPr id="4" name="矩形 3"/>
          <p:cNvSpPr/>
          <p:nvPr/>
        </p:nvSpPr>
        <p:spPr bwMode="auto">
          <a:xfrm>
            <a:off x="3014663" y="2584450"/>
            <a:ext cx="6180137" cy="164941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 name="矩形 4"/>
          <p:cNvSpPr/>
          <p:nvPr/>
        </p:nvSpPr>
        <p:spPr bwMode="auto">
          <a:xfrm>
            <a:off x="3014663" y="2578100"/>
            <a:ext cx="6180137" cy="846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文本框 27"/>
          <p:cNvSpPr txBox="1">
            <a:spLocks noChangeArrowheads="1"/>
          </p:cNvSpPr>
          <p:nvPr/>
        </p:nvSpPr>
        <p:spPr bwMode="auto">
          <a:xfrm>
            <a:off x="3629025" y="2540000"/>
            <a:ext cx="49514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5400" b="1" dirty="0">
                <a:solidFill>
                  <a:prstClr val="white"/>
                </a:solidFill>
                <a:latin typeface="微软雅黑" panose="020B0503020204020204" pitchFamily="34" charset="-122"/>
                <a:ea typeface="微软雅黑" panose="020B0503020204020204" pitchFamily="34" charset="-122"/>
              </a:rPr>
              <a:t>02</a:t>
            </a:r>
            <a:endParaRPr lang="zh-CN" altLang="en-US" sz="5400" b="1" dirty="0">
              <a:solidFill>
                <a:prstClr val="white"/>
              </a:solidFill>
              <a:latin typeface="微软雅黑" panose="020B0503020204020204" pitchFamily="34" charset="-122"/>
              <a:ea typeface="微软雅黑" panose="020B0503020204020204" pitchFamily="34" charset="-122"/>
            </a:endParaRPr>
          </a:p>
        </p:txBody>
      </p:sp>
      <p:sp>
        <p:nvSpPr>
          <p:cNvPr id="11" name="矩形 10"/>
          <p:cNvSpPr/>
          <p:nvPr/>
        </p:nvSpPr>
        <p:spPr>
          <a:xfrm rot="10800000">
            <a:off x="-1809" y="6754586"/>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10800000">
            <a:off x="-1809" y="6270501"/>
            <a:ext cx="8625102" cy="1161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rot="10800000">
            <a:off x="3024679" y="57954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04623" y="5795483"/>
            <a:ext cx="7989186"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320155" y="946400"/>
            <a:ext cx="5468245"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809" y="0"/>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809" y="475317"/>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3024679" y="4713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566898" y="944064"/>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网页界面设计</a:t>
            </a:r>
          </a:p>
        </p:txBody>
      </p:sp>
      <p:sp>
        <p:nvSpPr>
          <p:cNvPr id="19" name="文本框 18"/>
          <p:cNvSpPr txBox="1"/>
          <p:nvPr/>
        </p:nvSpPr>
        <p:spPr>
          <a:xfrm>
            <a:off x="290971" y="901065"/>
            <a:ext cx="7874559"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主要工具：</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Axure</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phpStorm</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使用的语言：</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HTML5, CSS, jQuery, </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js</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效果展示：在扁平化设计风格之下，合理添加了动画</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UI</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效果提高用户体验，整体网站风格统一。</a:t>
            </a:r>
          </a:p>
        </p:txBody>
      </p:sp>
      <p:pic>
        <p:nvPicPr>
          <p:cNvPr id="3" name="图片 2">
            <a:extLst>
              <a:ext uri="{FF2B5EF4-FFF2-40B4-BE49-F238E27FC236}">
                <a16:creationId xmlns:a16="http://schemas.microsoft.com/office/drawing/2014/main" id="{051267F6-A682-4D02-9A11-C3929516CE2A}"/>
              </a:ext>
            </a:extLst>
          </p:cNvPr>
          <p:cNvPicPr>
            <a:picLocks noChangeAspect="1"/>
          </p:cNvPicPr>
          <p:nvPr/>
        </p:nvPicPr>
        <p:blipFill>
          <a:blip r:embed="rId2"/>
          <a:stretch>
            <a:fillRect/>
          </a:stretch>
        </p:blipFill>
        <p:spPr>
          <a:xfrm>
            <a:off x="352425" y="2334767"/>
            <a:ext cx="6818201" cy="3835238"/>
          </a:xfrm>
          <a:prstGeom prst="rect">
            <a:avLst/>
          </a:prstGeom>
        </p:spPr>
      </p:pic>
      <p:sp>
        <p:nvSpPr>
          <p:cNvPr id="4" name="矩形 3">
            <a:extLst>
              <a:ext uri="{FF2B5EF4-FFF2-40B4-BE49-F238E27FC236}">
                <a16:creationId xmlns:a16="http://schemas.microsoft.com/office/drawing/2014/main" id="{70632973-E435-4768-9B7F-46C7A09DF52E}"/>
              </a:ext>
            </a:extLst>
          </p:cNvPr>
          <p:cNvSpPr/>
          <p:nvPr/>
        </p:nvSpPr>
        <p:spPr>
          <a:xfrm>
            <a:off x="8628558" y="663173"/>
            <a:ext cx="1718141" cy="4999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高保真原型图</a:t>
            </a:r>
          </a:p>
        </p:txBody>
      </p:sp>
      <p:sp>
        <p:nvSpPr>
          <p:cNvPr id="9" name="矩形 8">
            <a:extLst>
              <a:ext uri="{FF2B5EF4-FFF2-40B4-BE49-F238E27FC236}">
                <a16:creationId xmlns:a16="http://schemas.microsoft.com/office/drawing/2014/main" id="{810C84C6-D5D1-4A17-86B7-6D8B653722B8}"/>
              </a:ext>
            </a:extLst>
          </p:cNvPr>
          <p:cNvSpPr/>
          <p:nvPr/>
        </p:nvSpPr>
        <p:spPr>
          <a:xfrm>
            <a:off x="8628557" y="2304161"/>
            <a:ext cx="1718141" cy="549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HTML</a:t>
            </a:r>
            <a:r>
              <a:rPr lang="zh-CN" altLang="en-US" dirty="0"/>
              <a:t>框架</a:t>
            </a:r>
          </a:p>
        </p:txBody>
      </p:sp>
      <p:sp>
        <p:nvSpPr>
          <p:cNvPr id="15" name="矩形 14">
            <a:extLst>
              <a:ext uri="{FF2B5EF4-FFF2-40B4-BE49-F238E27FC236}">
                <a16:creationId xmlns:a16="http://schemas.microsoft.com/office/drawing/2014/main" id="{56B04950-BB49-4792-ACAB-CB8041D61C28}"/>
              </a:ext>
            </a:extLst>
          </p:cNvPr>
          <p:cNvSpPr/>
          <p:nvPr/>
        </p:nvSpPr>
        <p:spPr>
          <a:xfrm>
            <a:off x="9955510" y="4065827"/>
            <a:ext cx="1718141" cy="5499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JS</a:t>
            </a:r>
            <a:r>
              <a:rPr lang="zh-CN" altLang="en-US" dirty="0"/>
              <a:t>动画</a:t>
            </a:r>
          </a:p>
        </p:txBody>
      </p:sp>
      <p:sp>
        <p:nvSpPr>
          <p:cNvPr id="18" name="矩形 17">
            <a:extLst>
              <a:ext uri="{FF2B5EF4-FFF2-40B4-BE49-F238E27FC236}">
                <a16:creationId xmlns:a16="http://schemas.microsoft.com/office/drawing/2014/main" id="{17620D38-BCAD-4AA1-8F64-3956EED54EA2}"/>
              </a:ext>
            </a:extLst>
          </p:cNvPr>
          <p:cNvSpPr/>
          <p:nvPr/>
        </p:nvSpPr>
        <p:spPr>
          <a:xfrm>
            <a:off x="7610540" y="4065827"/>
            <a:ext cx="1718141" cy="5499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CSS</a:t>
            </a:r>
            <a:r>
              <a:rPr lang="zh-CN" altLang="en-US" dirty="0"/>
              <a:t>布局调整</a:t>
            </a:r>
          </a:p>
        </p:txBody>
      </p:sp>
      <p:sp>
        <p:nvSpPr>
          <p:cNvPr id="23" name="矩形 22">
            <a:extLst>
              <a:ext uri="{FF2B5EF4-FFF2-40B4-BE49-F238E27FC236}">
                <a16:creationId xmlns:a16="http://schemas.microsoft.com/office/drawing/2014/main" id="{68DDEF3C-D232-4454-9E05-051FAFD067DE}"/>
              </a:ext>
            </a:extLst>
          </p:cNvPr>
          <p:cNvSpPr/>
          <p:nvPr/>
        </p:nvSpPr>
        <p:spPr>
          <a:xfrm>
            <a:off x="8808748" y="5165755"/>
            <a:ext cx="1718141" cy="5499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dirty="0"/>
              <a:t>后端数据</a:t>
            </a:r>
          </a:p>
        </p:txBody>
      </p:sp>
      <p:cxnSp>
        <p:nvCxnSpPr>
          <p:cNvPr id="17" name="直接箭头连接符 16">
            <a:extLst>
              <a:ext uri="{FF2B5EF4-FFF2-40B4-BE49-F238E27FC236}">
                <a16:creationId xmlns:a16="http://schemas.microsoft.com/office/drawing/2014/main" id="{888E4015-F8FF-4C67-954C-43599C9F5E88}"/>
              </a:ext>
            </a:extLst>
          </p:cNvPr>
          <p:cNvCxnSpPr>
            <a:stCxn id="23" idx="0"/>
            <a:endCxn id="18" idx="2"/>
          </p:cNvCxnSpPr>
          <p:nvPr/>
        </p:nvCxnSpPr>
        <p:spPr>
          <a:xfrm flipH="1" flipV="1">
            <a:off x="8469611" y="4615791"/>
            <a:ext cx="1198208" cy="54996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4" name="直接箭头连接符 23">
            <a:extLst>
              <a:ext uri="{FF2B5EF4-FFF2-40B4-BE49-F238E27FC236}">
                <a16:creationId xmlns:a16="http://schemas.microsoft.com/office/drawing/2014/main" id="{0C1D1F67-35EA-4BC1-8399-ED87D6A2FA1E}"/>
              </a:ext>
            </a:extLst>
          </p:cNvPr>
          <p:cNvCxnSpPr>
            <a:cxnSpLocks/>
            <a:stCxn id="23" idx="0"/>
            <a:endCxn id="15" idx="2"/>
          </p:cNvCxnSpPr>
          <p:nvPr/>
        </p:nvCxnSpPr>
        <p:spPr>
          <a:xfrm flipV="1">
            <a:off x="9667819" y="4615791"/>
            <a:ext cx="1146762" cy="54996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7" name="直接箭头连接符 26">
            <a:extLst>
              <a:ext uri="{FF2B5EF4-FFF2-40B4-BE49-F238E27FC236}">
                <a16:creationId xmlns:a16="http://schemas.microsoft.com/office/drawing/2014/main" id="{001E09B6-1B85-4C56-A905-E3F64331EDCD}"/>
              </a:ext>
            </a:extLst>
          </p:cNvPr>
          <p:cNvCxnSpPr>
            <a:cxnSpLocks/>
            <a:stCxn id="15" idx="0"/>
            <a:endCxn id="9" idx="2"/>
          </p:cNvCxnSpPr>
          <p:nvPr/>
        </p:nvCxnSpPr>
        <p:spPr>
          <a:xfrm flipH="1" flipV="1">
            <a:off x="9487628" y="2854125"/>
            <a:ext cx="1326953" cy="1211702"/>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30" name="直接箭头连接符 29">
            <a:extLst>
              <a:ext uri="{FF2B5EF4-FFF2-40B4-BE49-F238E27FC236}">
                <a16:creationId xmlns:a16="http://schemas.microsoft.com/office/drawing/2014/main" id="{7590A2C8-361A-4E45-BA10-3DF49AEEBDF7}"/>
              </a:ext>
            </a:extLst>
          </p:cNvPr>
          <p:cNvCxnSpPr>
            <a:cxnSpLocks/>
            <a:stCxn id="18" idx="0"/>
            <a:endCxn id="9" idx="2"/>
          </p:cNvCxnSpPr>
          <p:nvPr/>
        </p:nvCxnSpPr>
        <p:spPr>
          <a:xfrm flipV="1">
            <a:off x="8469611" y="2854125"/>
            <a:ext cx="1018017" cy="1211702"/>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34" name="直接箭头连接符 33">
            <a:extLst>
              <a:ext uri="{FF2B5EF4-FFF2-40B4-BE49-F238E27FC236}">
                <a16:creationId xmlns:a16="http://schemas.microsoft.com/office/drawing/2014/main" id="{1C5FCFF9-F44D-4763-AA6A-CD20B6C2F71D}"/>
              </a:ext>
            </a:extLst>
          </p:cNvPr>
          <p:cNvCxnSpPr>
            <a:cxnSpLocks/>
            <a:stCxn id="4" idx="2"/>
            <a:endCxn id="9" idx="0"/>
          </p:cNvCxnSpPr>
          <p:nvPr/>
        </p:nvCxnSpPr>
        <p:spPr>
          <a:xfrm flipH="1">
            <a:off x="9487628" y="1163140"/>
            <a:ext cx="1" cy="114102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randombar(horizontal)">
                                      <p:cBhvr>
                                        <p:cTn id="19" dur="500"/>
                                        <p:tgtEl>
                                          <p:spTgt spid="23"/>
                                        </p:tgtEl>
                                      </p:cBhvr>
                                    </p:animEffect>
                                  </p:childTnLst>
                                </p:cTn>
                              </p:par>
                              <p:par>
                                <p:cTn id="20" presetID="14" presetClass="entr" presetSubtype="1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randombar(horizontal)">
                                      <p:cBhvr>
                                        <p:cTn id="22" dur="500"/>
                                        <p:tgtEl>
                                          <p:spTgt spid="17"/>
                                        </p:tgtEl>
                                      </p:cBhvr>
                                    </p:animEffect>
                                  </p:childTnLst>
                                </p:cTn>
                              </p:par>
                              <p:par>
                                <p:cTn id="23" presetID="14" presetClass="entr" presetSubtype="1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par>
                                <p:cTn id="26" presetID="14" presetClass="entr" presetSubtype="1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randombar(horizontal)">
                                      <p:cBhvr>
                                        <p:cTn id="28" dur="500"/>
                                        <p:tgtEl>
                                          <p:spTgt spid="27"/>
                                        </p:tgtEl>
                                      </p:cBhvr>
                                    </p:animEffect>
                                  </p:childTnLst>
                                </p:cTn>
                              </p:par>
                              <p:par>
                                <p:cTn id="29" presetID="14" presetClass="entr" presetSubtype="1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randombar(horizontal)">
                                      <p:cBhvr>
                                        <p:cTn id="31" dur="500"/>
                                        <p:tgtEl>
                                          <p:spTgt spid="30"/>
                                        </p:tgtEl>
                                      </p:cBhvr>
                                    </p:animEffect>
                                  </p:childTnLst>
                                </p:cTn>
                              </p:par>
                              <p:par>
                                <p:cTn id="32" presetID="14" presetClass="entr" presetSubtype="1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randombar(horizontal)">
                                      <p:cBhvr>
                                        <p:cTn id="3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5" grpId="0" animBg="1"/>
      <p:bldP spid="18"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数据库搭建</a:t>
            </a:r>
          </a:p>
        </p:txBody>
      </p:sp>
      <p:sp>
        <p:nvSpPr>
          <p:cNvPr id="2" name="文本框 1"/>
          <p:cNvSpPr txBox="1"/>
          <p:nvPr/>
        </p:nvSpPr>
        <p:spPr>
          <a:xfrm>
            <a:off x="419099" y="901700"/>
            <a:ext cx="10686865" cy="92333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主要工具：</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MySQL</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Navicat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可视化辅助工具</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使用的语言：</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Python</a:t>
            </a:r>
          </a:p>
          <a:p>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效果展示：</a:t>
            </a:r>
          </a:p>
        </p:txBody>
      </p:sp>
      <p:pic>
        <p:nvPicPr>
          <p:cNvPr id="4" name="图片 3">
            <a:extLst>
              <a:ext uri="{FF2B5EF4-FFF2-40B4-BE49-F238E27FC236}">
                <a16:creationId xmlns:a16="http://schemas.microsoft.com/office/drawing/2014/main" id="{F67159D8-F4BD-448C-9091-8948030736C5}"/>
              </a:ext>
            </a:extLst>
          </p:cNvPr>
          <p:cNvPicPr>
            <a:picLocks noChangeAspect="1"/>
          </p:cNvPicPr>
          <p:nvPr/>
        </p:nvPicPr>
        <p:blipFill>
          <a:blip r:embed="rId2"/>
          <a:stretch>
            <a:fillRect/>
          </a:stretch>
        </p:blipFill>
        <p:spPr>
          <a:xfrm>
            <a:off x="3303923" y="1432755"/>
            <a:ext cx="8780222" cy="3745504"/>
          </a:xfrm>
          <a:prstGeom prst="rect">
            <a:avLst/>
          </a:prstGeom>
        </p:spPr>
      </p:pic>
      <p:sp>
        <p:nvSpPr>
          <p:cNvPr id="6" name="矩形 5">
            <a:extLst>
              <a:ext uri="{FF2B5EF4-FFF2-40B4-BE49-F238E27FC236}">
                <a16:creationId xmlns:a16="http://schemas.microsoft.com/office/drawing/2014/main" id="{44EACEA1-2CF7-4CF1-A180-B394F5DDB185}"/>
              </a:ext>
            </a:extLst>
          </p:cNvPr>
          <p:cNvSpPr/>
          <p:nvPr/>
        </p:nvSpPr>
        <p:spPr>
          <a:xfrm>
            <a:off x="469900" y="2796452"/>
            <a:ext cx="2273300" cy="470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computer_accessories</a:t>
            </a:r>
            <a:endParaRPr lang="zh-CN" altLang="en-US" dirty="0"/>
          </a:p>
        </p:txBody>
      </p:sp>
      <p:sp>
        <p:nvSpPr>
          <p:cNvPr id="10" name="矩形 9">
            <a:extLst>
              <a:ext uri="{FF2B5EF4-FFF2-40B4-BE49-F238E27FC236}">
                <a16:creationId xmlns:a16="http://schemas.microsoft.com/office/drawing/2014/main" id="{5F194468-AD21-48B3-943C-6A6A42E99E50}"/>
              </a:ext>
            </a:extLst>
          </p:cNvPr>
          <p:cNvSpPr/>
          <p:nvPr/>
        </p:nvSpPr>
        <p:spPr>
          <a:xfrm>
            <a:off x="419100" y="5596832"/>
            <a:ext cx="2273300" cy="470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webData</a:t>
            </a:r>
            <a:endParaRPr lang="zh-CN" altLang="en-US" dirty="0"/>
          </a:p>
        </p:txBody>
      </p:sp>
      <p:pic>
        <p:nvPicPr>
          <p:cNvPr id="11" name="图片 10">
            <a:extLst>
              <a:ext uri="{FF2B5EF4-FFF2-40B4-BE49-F238E27FC236}">
                <a16:creationId xmlns:a16="http://schemas.microsoft.com/office/drawing/2014/main" id="{AED7C5B9-21E0-4DAD-A9FB-7E184E8C27C4}"/>
              </a:ext>
            </a:extLst>
          </p:cNvPr>
          <p:cNvPicPr>
            <a:picLocks noChangeAspect="1"/>
          </p:cNvPicPr>
          <p:nvPr/>
        </p:nvPicPr>
        <p:blipFill rotWithShape="1">
          <a:blip r:embed="rId3"/>
          <a:srcRect r="18444"/>
          <a:stretch/>
        </p:blipFill>
        <p:spPr>
          <a:xfrm>
            <a:off x="3183413" y="5436700"/>
            <a:ext cx="8091638" cy="763199"/>
          </a:xfrm>
          <a:prstGeom prst="rect">
            <a:avLst/>
          </a:prstGeom>
        </p:spPr>
      </p:pic>
    </p:spTree>
    <p:extLst>
      <p:ext uri="{BB962C8B-B14F-4D97-AF65-F5344CB8AC3E}">
        <p14:creationId xmlns:p14="http://schemas.microsoft.com/office/powerpoint/2010/main" val="1675706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166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网站部署文件结构</a:t>
            </a:r>
          </a:p>
        </p:txBody>
      </p:sp>
      <p:pic>
        <p:nvPicPr>
          <p:cNvPr id="5" name="图片 4">
            <a:extLst>
              <a:ext uri="{FF2B5EF4-FFF2-40B4-BE49-F238E27FC236}">
                <a16:creationId xmlns:a16="http://schemas.microsoft.com/office/drawing/2014/main" id="{E483CF8D-4A64-4A47-B9C3-B2C6F481B5A7}"/>
              </a:ext>
            </a:extLst>
          </p:cNvPr>
          <p:cNvPicPr>
            <a:picLocks noChangeAspect="1"/>
          </p:cNvPicPr>
          <p:nvPr/>
        </p:nvPicPr>
        <p:blipFill rotWithShape="1">
          <a:blip r:embed="rId2"/>
          <a:srcRect r="34687"/>
          <a:stretch/>
        </p:blipFill>
        <p:spPr>
          <a:xfrm>
            <a:off x="8245512" y="107743"/>
            <a:ext cx="3685649" cy="6609482"/>
          </a:xfrm>
          <a:prstGeom prst="rect">
            <a:avLst/>
          </a:prstGeom>
        </p:spPr>
      </p:pic>
      <p:pic>
        <p:nvPicPr>
          <p:cNvPr id="8" name="图片 7">
            <a:extLst>
              <a:ext uri="{FF2B5EF4-FFF2-40B4-BE49-F238E27FC236}">
                <a16:creationId xmlns:a16="http://schemas.microsoft.com/office/drawing/2014/main" id="{34FB33E8-4316-4FA1-BB6B-B9C4935B5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74688"/>
            <a:ext cx="7988337" cy="3986212"/>
          </a:xfrm>
          <a:prstGeom prst="rect">
            <a:avLst/>
          </a:prstGeom>
        </p:spPr>
      </p:pic>
    </p:spTree>
    <p:extLst>
      <p:ext uri="{BB962C8B-B14F-4D97-AF65-F5344CB8AC3E}">
        <p14:creationId xmlns:p14="http://schemas.microsoft.com/office/powerpoint/2010/main" val="1267273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3124200" y="3584575"/>
            <a:ext cx="59626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b="1" dirty="0">
                <a:solidFill>
                  <a:srgbClr val="000000"/>
                </a:solidFill>
                <a:latin typeface="微软雅黑" panose="020B0503020204020204" pitchFamily="34" charset="-122"/>
                <a:ea typeface="微软雅黑" panose="020B0503020204020204" pitchFamily="34" charset="-122"/>
              </a:rPr>
              <a:t>关键技术实现</a:t>
            </a:r>
          </a:p>
        </p:txBody>
      </p:sp>
      <p:sp>
        <p:nvSpPr>
          <p:cNvPr id="4" name="矩形 3"/>
          <p:cNvSpPr/>
          <p:nvPr/>
        </p:nvSpPr>
        <p:spPr bwMode="auto">
          <a:xfrm>
            <a:off x="3014663" y="2584450"/>
            <a:ext cx="6180137" cy="164941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 name="矩形 4"/>
          <p:cNvSpPr/>
          <p:nvPr/>
        </p:nvSpPr>
        <p:spPr bwMode="auto">
          <a:xfrm>
            <a:off x="3014663" y="2578100"/>
            <a:ext cx="6180137" cy="846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文本框 27"/>
          <p:cNvSpPr txBox="1">
            <a:spLocks noChangeArrowheads="1"/>
          </p:cNvSpPr>
          <p:nvPr/>
        </p:nvSpPr>
        <p:spPr bwMode="auto">
          <a:xfrm>
            <a:off x="3629025" y="2540000"/>
            <a:ext cx="49514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5400" b="1" dirty="0">
                <a:solidFill>
                  <a:prstClr val="white"/>
                </a:solidFill>
                <a:latin typeface="微软雅黑" panose="020B0503020204020204" pitchFamily="34" charset="-122"/>
                <a:ea typeface="微软雅黑" panose="020B0503020204020204" pitchFamily="34" charset="-122"/>
              </a:rPr>
              <a:t>03</a:t>
            </a:r>
            <a:endParaRPr lang="zh-CN" altLang="en-US" sz="5400" b="1" dirty="0">
              <a:solidFill>
                <a:prstClr val="white"/>
              </a:solidFill>
              <a:latin typeface="微软雅黑" panose="020B0503020204020204" pitchFamily="34" charset="-122"/>
              <a:ea typeface="微软雅黑" panose="020B0503020204020204" pitchFamily="34" charset="-122"/>
            </a:endParaRPr>
          </a:p>
        </p:txBody>
      </p:sp>
      <p:sp>
        <p:nvSpPr>
          <p:cNvPr id="11" name="矩形 10"/>
          <p:cNvSpPr/>
          <p:nvPr/>
        </p:nvSpPr>
        <p:spPr>
          <a:xfrm rot="10800000">
            <a:off x="-1809" y="6754586"/>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10800000">
            <a:off x="-1809" y="6270501"/>
            <a:ext cx="8625102" cy="1161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rot="10800000">
            <a:off x="3024679" y="57954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04623" y="5795483"/>
            <a:ext cx="7989186"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320155" y="946400"/>
            <a:ext cx="5468245"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809" y="0"/>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809" y="475317"/>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3024679" y="4713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566898" y="944064"/>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3803009" cy="46166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数据获取与数据库的搭建</a:t>
            </a:r>
          </a:p>
        </p:txBody>
      </p:sp>
      <p:sp>
        <p:nvSpPr>
          <p:cNvPr id="2" name="文本框 1"/>
          <p:cNvSpPr txBox="1"/>
          <p:nvPr/>
        </p:nvSpPr>
        <p:spPr>
          <a:xfrm>
            <a:off x="609600" y="668982"/>
            <a:ext cx="11241597" cy="1200329"/>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基本思想：先根据各算法的需求设计数据库及其各表项结构，再使用爬虫爬取京东页面上的数据</a:t>
            </a: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具体实现</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设计数据库</a:t>
            </a:r>
            <a:br>
              <a:rPr lang="en-US" altLang="zh-CN"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根据对京东网页信息的分析，考虑后期兼容性检测和推荐算法需要显式使用到的相关数据，设计数据库各表如下</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 name="图片 9">
            <a:extLst>
              <a:ext uri="{FF2B5EF4-FFF2-40B4-BE49-F238E27FC236}">
                <a16:creationId xmlns:a16="http://schemas.microsoft.com/office/drawing/2014/main" id="{3582DA8D-DA36-4DD8-A334-B25A5809E752}"/>
              </a:ext>
            </a:extLst>
          </p:cNvPr>
          <p:cNvPicPr>
            <a:picLocks noChangeAspect="1"/>
          </p:cNvPicPr>
          <p:nvPr/>
        </p:nvPicPr>
        <p:blipFill rotWithShape="1">
          <a:blip r:embed="rId2"/>
          <a:srcRect r="29926" b="1744"/>
          <a:stretch/>
        </p:blipFill>
        <p:spPr>
          <a:xfrm>
            <a:off x="352425" y="2146310"/>
            <a:ext cx="5883763" cy="4640383"/>
          </a:xfrm>
          <a:prstGeom prst="rect">
            <a:avLst/>
          </a:prstGeom>
        </p:spPr>
      </p:pic>
      <p:pic>
        <p:nvPicPr>
          <p:cNvPr id="12" name="图片 11">
            <a:extLst>
              <a:ext uri="{FF2B5EF4-FFF2-40B4-BE49-F238E27FC236}">
                <a16:creationId xmlns:a16="http://schemas.microsoft.com/office/drawing/2014/main" id="{2D9047F3-D49E-4978-8520-6648D969E716}"/>
              </a:ext>
            </a:extLst>
          </p:cNvPr>
          <p:cNvPicPr>
            <a:picLocks noChangeAspect="1"/>
          </p:cNvPicPr>
          <p:nvPr/>
        </p:nvPicPr>
        <p:blipFill rotWithShape="1">
          <a:blip r:embed="rId3"/>
          <a:srcRect t="2507" b="31468"/>
          <a:stretch/>
        </p:blipFill>
        <p:spPr>
          <a:xfrm>
            <a:off x="6493363" y="2146310"/>
            <a:ext cx="5284950" cy="464038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3803009" cy="46166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数据获取与数据库的搭建</a:t>
            </a:r>
          </a:p>
        </p:txBody>
      </p:sp>
      <p:sp>
        <p:nvSpPr>
          <p:cNvPr id="2" name="文本框 1"/>
          <p:cNvSpPr txBox="1"/>
          <p:nvPr/>
        </p:nvSpPr>
        <p:spPr>
          <a:xfrm>
            <a:off x="609600" y="668982"/>
            <a:ext cx="11241597" cy="2308324"/>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基本思想：先根据各算法的需求设计数据库及其各表项结构，再使用爬虫爬取京东页面上的数据</a:t>
            </a: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具体实现</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利用爬虫爬取数据</a:t>
            </a:r>
            <a:br>
              <a:rPr lang="en-US" altLang="zh-CN"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京东网页使用的是动态加载页面且对爬虫的限制较为严格，故使用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selenium + </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chromedriver</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的方案，通过模拟真实浏览器的行为得到完整的网页</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HTML</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代码并通过 </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xpath</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提取网页元素信息。通过检查店铺名称和商品名称等，初步筛除非京东自营商品及不属于目的分类的商品（如在</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CPU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散热器中混杂的水冷液、机箱风扇和内存散热器等），得到未处理的商品的基本信息。以显卡为例，爬取到的数据如下图所示</a:t>
            </a:r>
            <a:br>
              <a:rPr lang="en-US" altLang="zh-CN" dirty="0">
                <a:latin typeface="微软雅黑" panose="020B0503020204020204" pitchFamily="34" charset="-122"/>
                <a:ea typeface="微软雅黑" panose="020B0503020204020204" pitchFamily="34" charset="-122"/>
                <a:cs typeface="微软雅黑" panose="020B0503020204020204" pitchFamily="34" charset="-122"/>
              </a:rPr>
            </a:b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742950" lvl="1" indent="-285750">
              <a:buFont typeface="Arial" panose="020B0604020202020204" pitchFamily="34" charset="0"/>
              <a:buChar char="•"/>
            </a:pP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 name="图片 6">
            <a:extLst>
              <a:ext uri="{FF2B5EF4-FFF2-40B4-BE49-F238E27FC236}">
                <a16:creationId xmlns:a16="http://schemas.microsoft.com/office/drawing/2014/main" id="{6455B690-9669-46BC-B187-D57C48618099}"/>
              </a:ext>
            </a:extLst>
          </p:cNvPr>
          <p:cNvPicPr>
            <a:picLocks noChangeAspect="1"/>
          </p:cNvPicPr>
          <p:nvPr/>
        </p:nvPicPr>
        <p:blipFill rotWithShape="1">
          <a:blip r:embed="rId2"/>
          <a:srcRect r="6697"/>
          <a:stretch/>
        </p:blipFill>
        <p:spPr>
          <a:xfrm>
            <a:off x="1219986" y="2463687"/>
            <a:ext cx="9752027" cy="4251197"/>
          </a:xfrm>
          <a:prstGeom prst="rect">
            <a:avLst/>
          </a:prstGeom>
        </p:spPr>
      </p:pic>
    </p:spTree>
    <p:extLst>
      <p:ext uri="{BB962C8B-B14F-4D97-AF65-F5344CB8AC3E}">
        <p14:creationId xmlns:p14="http://schemas.microsoft.com/office/powerpoint/2010/main" val="1034812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3803009" cy="46166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数据清洗</a:t>
            </a:r>
          </a:p>
        </p:txBody>
      </p:sp>
      <p:sp>
        <p:nvSpPr>
          <p:cNvPr id="2" name="文本框 1"/>
          <p:cNvSpPr txBox="1"/>
          <p:nvPr/>
        </p:nvSpPr>
        <p:spPr>
          <a:xfrm>
            <a:off x="609600" y="668982"/>
            <a:ext cx="11241597" cy="2031325"/>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基本思想：爬取到原始数据之后，通过分析获取到的各参数，从这些参数中利用正则表达式等一系列方法提取出需要的信息，并将其显式地表示在数据库的表中。同时也进一步检查各表中数据的合法性，筛除不符合条件的记录</a:t>
            </a: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具体实现</a:t>
            </a:r>
            <a:br>
              <a:rPr lang="en-US" altLang="zh-CN"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遍历表中的每一条记录，对每条记录，先检查商品的名字和详细信息中的名称，从而筛除配件中的套装及无关配件。之后，从爬取到的商品名字、详细信息和参数列表中，利用正则表达式等一系列手段分析并提取出后续算法执行过程中需要用到的参数，并将其显式地插入到数据库中。如下图所示</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a:extLst>
              <a:ext uri="{FF2B5EF4-FFF2-40B4-BE49-F238E27FC236}">
                <a16:creationId xmlns:a16="http://schemas.microsoft.com/office/drawing/2014/main" id="{F4FDA1D3-62D3-46AA-B8BB-7250A2325839}"/>
              </a:ext>
            </a:extLst>
          </p:cNvPr>
          <p:cNvPicPr>
            <a:picLocks noChangeAspect="1"/>
          </p:cNvPicPr>
          <p:nvPr/>
        </p:nvPicPr>
        <p:blipFill>
          <a:blip r:embed="rId2"/>
          <a:stretch>
            <a:fillRect/>
          </a:stretch>
        </p:blipFill>
        <p:spPr>
          <a:xfrm>
            <a:off x="2193929" y="2700307"/>
            <a:ext cx="7804141" cy="4095790"/>
          </a:xfrm>
          <a:prstGeom prst="rect">
            <a:avLst/>
          </a:prstGeom>
        </p:spPr>
      </p:pic>
    </p:spTree>
    <p:extLst>
      <p:ext uri="{BB962C8B-B14F-4D97-AF65-F5344CB8AC3E}">
        <p14:creationId xmlns:p14="http://schemas.microsoft.com/office/powerpoint/2010/main" val="2749051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3803009" cy="46166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数据清洗</a:t>
            </a:r>
          </a:p>
        </p:txBody>
      </p:sp>
      <p:sp>
        <p:nvSpPr>
          <p:cNvPr id="9" name="文本框 8">
            <a:extLst>
              <a:ext uri="{FF2B5EF4-FFF2-40B4-BE49-F238E27FC236}">
                <a16:creationId xmlns:a16="http://schemas.microsoft.com/office/drawing/2014/main" id="{17A69F81-0933-41A2-B2F6-20B9FED56146}"/>
              </a:ext>
            </a:extLst>
          </p:cNvPr>
          <p:cNvSpPr txBox="1"/>
          <p:nvPr/>
        </p:nvSpPr>
        <p:spPr>
          <a:xfrm>
            <a:off x="352425" y="863903"/>
            <a:ext cx="5704372"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处理前</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如图所示，以</a:t>
            </a:r>
            <a:r>
              <a:rPr lang="en-US" altLang="zh-CN" dirty="0">
                <a:latin typeface="微软雅黑" panose="020B0503020204020204" pitchFamily="34" charset="-122"/>
                <a:ea typeface="微软雅黑" panose="020B0503020204020204" pitchFamily="34" charset="-122"/>
              </a:rPr>
              <a:t>CPU</a:t>
            </a:r>
            <a:r>
              <a:rPr lang="zh-CN" altLang="en-US" dirty="0">
                <a:latin typeface="微软雅黑" panose="020B0503020204020204" pitchFamily="34" charset="-122"/>
                <a:ea typeface="微软雅黑" panose="020B0503020204020204" pitchFamily="34" charset="-122"/>
              </a:rPr>
              <a:t>散热器表为例，由于京东商品分类算法的缺陷，表中混有水冷液、内存马甲、水冷零件、机箱风扇等各种零件</a:t>
            </a:r>
          </a:p>
        </p:txBody>
      </p:sp>
      <p:pic>
        <p:nvPicPr>
          <p:cNvPr id="11" name="图片 10">
            <a:extLst>
              <a:ext uri="{FF2B5EF4-FFF2-40B4-BE49-F238E27FC236}">
                <a16:creationId xmlns:a16="http://schemas.microsoft.com/office/drawing/2014/main" id="{32DCAE6C-4586-4C62-A970-72BB19BFF713}"/>
              </a:ext>
            </a:extLst>
          </p:cNvPr>
          <p:cNvPicPr>
            <a:picLocks noChangeAspect="1"/>
          </p:cNvPicPr>
          <p:nvPr/>
        </p:nvPicPr>
        <p:blipFill>
          <a:blip r:embed="rId2"/>
          <a:stretch>
            <a:fillRect/>
          </a:stretch>
        </p:blipFill>
        <p:spPr>
          <a:xfrm>
            <a:off x="469899" y="2341232"/>
            <a:ext cx="5586897" cy="4294690"/>
          </a:xfrm>
          <a:prstGeom prst="rect">
            <a:avLst/>
          </a:prstGeom>
        </p:spPr>
      </p:pic>
      <p:sp>
        <p:nvSpPr>
          <p:cNvPr id="15" name="文本框 14">
            <a:extLst>
              <a:ext uri="{FF2B5EF4-FFF2-40B4-BE49-F238E27FC236}">
                <a16:creationId xmlns:a16="http://schemas.microsoft.com/office/drawing/2014/main" id="{E4B100E0-D78A-4FCE-8BB4-D696D6E28790}"/>
              </a:ext>
            </a:extLst>
          </p:cNvPr>
          <p:cNvSpPr txBox="1"/>
          <p:nvPr/>
        </p:nvSpPr>
        <p:spPr>
          <a:xfrm>
            <a:off x="6056796" y="863903"/>
            <a:ext cx="5704372"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处理后</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如图所示，不符合要求的脏数据已经被完全洗掉</a:t>
            </a:r>
          </a:p>
        </p:txBody>
      </p:sp>
      <p:pic>
        <p:nvPicPr>
          <p:cNvPr id="13" name="图片 12">
            <a:extLst>
              <a:ext uri="{FF2B5EF4-FFF2-40B4-BE49-F238E27FC236}">
                <a16:creationId xmlns:a16="http://schemas.microsoft.com/office/drawing/2014/main" id="{45345A02-5651-4D49-B5CE-315A00F40C6D}"/>
              </a:ext>
            </a:extLst>
          </p:cNvPr>
          <p:cNvPicPr>
            <a:picLocks noChangeAspect="1"/>
          </p:cNvPicPr>
          <p:nvPr/>
        </p:nvPicPr>
        <p:blipFill>
          <a:blip r:embed="rId3"/>
          <a:stretch>
            <a:fillRect/>
          </a:stretch>
        </p:blipFill>
        <p:spPr>
          <a:xfrm>
            <a:off x="6204370" y="2313968"/>
            <a:ext cx="5556798" cy="4321954"/>
          </a:xfrm>
          <a:prstGeom prst="rect">
            <a:avLst/>
          </a:prstGeom>
        </p:spPr>
      </p:pic>
    </p:spTree>
    <p:extLst>
      <p:ext uri="{BB962C8B-B14F-4D97-AF65-F5344CB8AC3E}">
        <p14:creationId xmlns:p14="http://schemas.microsoft.com/office/powerpoint/2010/main" val="2664861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推荐算法的实现</a:t>
            </a:r>
          </a:p>
        </p:txBody>
      </p:sp>
      <p:sp>
        <p:nvSpPr>
          <p:cNvPr id="19" name="文本框 18"/>
          <p:cNvSpPr txBox="1"/>
          <p:nvPr/>
        </p:nvSpPr>
        <p:spPr>
          <a:xfrm>
            <a:off x="419099" y="909955"/>
            <a:ext cx="11006461" cy="461389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基本思想：通过分析爬取到的配置单获取基本的配件价格比例，再通过用户需求微调各配件价格</a:t>
            </a:r>
          </a:p>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具体实现：</a:t>
            </a:r>
            <a:endParaRPr lang="en-US" altLang="zh-CN" dirty="0">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入门版：</a:t>
            </a:r>
            <a:br>
              <a:rPr lang="en-US" altLang="zh-CN" dirty="0">
                <a:latin typeface="微软雅黑" panose="020B0503020204020204" pitchFamily="34" charset="-122"/>
                <a:ea typeface="微软雅黑" panose="020B0503020204020204" pitchFamily="34" charset="-122"/>
              </a:rPr>
            </a:br>
            <a:r>
              <a:rPr lang="zh-CN" altLang="en-US" dirty="0">
                <a:latin typeface="微软雅黑" panose="020B0503020204020204" pitchFamily="34" charset="-122"/>
                <a:ea typeface="微软雅黑" panose="020B0503020204020204" pitchFamily="34" charset="-122"/>
              </a:rPr>
              <a:t>首先根据用户的使用场景，为各个配件设定预算比例，再根据需求单其他问题设置偏好标志，最后综合价格和用户的偏好标志，向数据库查询商品数据，在所选出的商品列表中，优先最新一代，好评率高，评论数多的产品。最后生成三套不同价位的配置单返回给用户</a:t>
            </a:r>
            <a:endParaRPr lang="en-US" altLang="zh-CN" dirty="0">
              <a:latin typeface="微软雅黑" panose="020B0503020204020204" pitchFamily="34" charset="-122"/>
              <a:ea typeface="微软雅黑" panose="020B0503020204020204" pitchFamily="34" charset="-122"/>
            </a:endParaRPr>
          </a:p>
          <a:p>
            <a:pPr lvl="1">
              <a:lnSpc>
                <a:spcPct val="150000"/>
              </a:lnSpc>
            </a:pPr>
            <a:endParaRPr lang="en-US" altLang="zh-CN" dirty="0">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进阶版：</a:t>
            </a:r>
            <a:br>
              <a:rPr lang="en-US" altLang="zh-CN" dirty="0">
                <a:latin typeface="微软雅黑" panose="020B0503020204020204" pitchFamily="34" charset="-122"/>
                <a:ea typeface="微软雅黑" panose="020B0503020204020204" pitchFamily="34" charset="-122"/>
              </a:rPr>
            </a:br>
            <a:r>
              <a:rPr lang="zh-CN" altLang="en-US" dirty="0">
                <a:latin typeface="微软雅黑" panose="020B0503020204020204" pitchFamily="34" charset="-122"/>
                <a:ea typeface="微软雅黑" panose="020B0503020204020204" pitchFamily="34" charset="-122"/>
              </a:rPr>
              <a:t>首先给各个配件设定预算比例初值，再根据客户的高性能配件需求调整预算比例，再根据其余问题设置偏好标志，</a:t>
            </a:r>
            <a:r>
              <a:rPr lang="zh-CN" altLang="en-US" dirty="0">
                <a:latin typeface="微软雅黑" panose="020B0503020204020204" pitchFamily="34" charset="-122"/>
                <a:ea typeface="微软雅黑" panose="020B0503020204020204" pitchFamily="34" charset="-122"/>
                <a:sym typeface="+mn-ea"/>
              </a:rPr>
              <a:t>最后综合价格和用户的偏好标志，向数据库查询商品数据，在所选出的商品列表中，优先最新一代，好评率高，评论数多的产品。最后生成三套不同价位的配置单返回给用户</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010"/>
            <a:ext cx="4260215"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兼容性检测算法的实现</a:t>
            </a:r>
          </a:p>
        </p:txBody>
      </p:sp>
      <p:sp>
        <p:nvSpPr>
          <p:cNvPr id="19" name="文本框 18"/>
          <p:cNvSpPr txBox="1"/>
          <p:nvPr/>
        </p:nvSpPr>
        <p:spPr>
          <a:xfrm>
            <a:off x="419101" y="909955"/>
            <a:ext cx="5881032" cy="1754326"/>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基本思想：根据数据库中各配件相应参数进行兼容性检测</a:t>
            </a: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具体实现：如图所示，通过链接查询到电脑配件数据库中商品详细参数，并比较相关参数以确认配件间是否兼容。若兼容返回 </a:t>
            </a:r>
            <a:r>
              <a:rPr lang="en-US" altLang="zh-CN" dirty="0">
                <a:latin typeface="微软雅黑" panose="020B0503020204020204" pitchFamily="34" charset="-122"/>
                <a:ea typeface="微软雅黑" panose="020B0503020204020204" pitchFamily="34" charset="-122"/>
              </a:rPr>
              <a:t>json</a:t>
            </a:r>
            <a:r>
              <a:rPr lang="zh-CN" altLang="en-US" dirty="0">
                <a:latin typeface="微软雅黑" panose="020B0503020204020204" pitchFamily="34" charset="-122"/>
                <a:ea typeface="微软雅黑" panose="020B0503020204020204" pitchFamily="34" charset="-122"/>
              </a:rPr>
              <a:t>串 </a:t>
            </a:r>
            <a:r>
              <a:rPr lang="en-US" altLang="zh-CN" dirty="0">
                <a:latin typeface="微软雅黑" panose="020B0503020204020204" pitchFamily="34" charset="-122"/>
                <a:ea typeface="微软雅黑" panose="020B0503020204020204" pitchFamily="34" charset="-122"/>
              </a:rPr>
              <a:t>{“flag”: 1}</a:t>
            </a:r>
            <a:r>
              <a:rPr lang="zh-CN" altLang="en-US" dirty="0">
                <a:latin typeface="微软雅黑" panose="020B0503020204020204" pitchFamily="34" charset="-122"/>
                <a:ea typeface="微软雅黑" panose="020B0503020204020204" pitchFamily="34" charset="-122"/>
              </a:rPr>
              <a:t>；否则返回</a:t>
            </a:r>
            <a:r>
              <a:rPr lang="en-US" altLang="zh-CN" dirty="0">
                <a:latin typeface="微软雅黑" panose="020B0503020204020204" pitchFamily="34" charset="-122"/>
                <a:ea typeface="微软雅黑" panose="020B0503020204020204" pitchFamily="34" charset="-122"/>
              </a:rPr>
              <a:t>json</a:t>
            </a:r>
            <a:r>
              <a:rPr lang="zh-CN" altLang="en-US" dirty="0">
                <a:latin typeface="微软雅黑" panose="020B0503020204020204" pitchFamily="34" charset="-122"/>
                <a:ea typeface="微软雅黑" panose="020B0503020204020204" pitchFamily="34" charset="-122"/>
              </a:rPr>
              <a:t>串 </a:t>
            </a:r>
            <a:r>
              <a:rPr lang="en-US" altLang="zh-CN" dirty="0">
                <a:latin typeface="微软雅黑" panose="020B0503020204020204" pitchFamily="34" charset="-122"/>
                <a:ea typeface="微软雅黑" panose="020B0503020204020204" pitchFamily="34" charset="-122"/>
              </a:rPr>
              <a:t>{“flag”: 0, </a:t>
            </a:r>
            <a:r>
              <a:rPr lang="en-US" altLang="zh-CN" dirty="0" err="1">
                <a:latin typeface="微软雅黑" panose="020B0503020204020204" pitchFamily="34" charset="-122"/>
                <a:ea typeface="微软雅黑" panose="020B0503020204020204" pitchFamily="34" charset="-122"/>
              </a:rPr>
              <a:t>errorList</a:t>
            </a:r>
            <a:r>
              <a:rPr lang="en-US" altLang="zh-CN"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xxxx</a:t>
            </a:r>
            <a:r>
              <a:rPr lang="en-US" altLang="zh-CN"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E235C254-FF63-46E9-A6B4-734CF2EBBB2F}"/>
              </a:ext>
            </a:extLst>
          </p:cNvPr>
          <p:cNvPicPr>
            <a:picLocks noChangeAspect="1"/>
          </p:cNvPicPr>
          <p:nvPr/>
        </p:nvPicPr>
        <p:blipFill>
          <a:blip r:embed="rId2"/>
          <a:stretch>
            <a:fillRect/>
          </a:stretch>
        </p:blipFill>
        <p:spPr>
          <a:xfrm>
            <a:off x="6915302" y="228600"/>
            <a:ext cx="4667098" cy="6400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010"/>
            <a:ext cx="4096385"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热门配置选择算法的实现</a:t>
            </a:r>
          </a:p>
        </p:txBody>
      </p:sp>
      <p:sp>
        <p:nvSpPr>
          <p:cNvPr id="19" name="文本框 18"/>
          <p:cNvSpPr txBox="1"/>
          <p:nvPr/>
        </p:nvSpPr>
        <p:spPr>
          <a:xfrm>
            <a:off x="419100" y="909320"/>
            <a:ext cx="9426575" cy="2120902"/>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基本思想：给每一套已经生成的配置单分配一个哈希值，之后每次生成计数器加一</a:t>
            </a:r>
          </a:p>
          <a:p>
            <a:pPr>
              <a:lnSpc>
                <a:spcPct val="150000"/>
              </a:lnSpc>
            </a:pP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具体实现：在数据库中维护一个表</a:t>
            </a:r>
            <a:r>
              <a:rPr lang="en-US" altLang="zh-CN" dirty="0" err="1">
                <a:latin typeface="微软雅黑" panose="020B0503020204020204" pitchFamily="34" charset="-122"/>
                <a:ea typeface="微软雅黑" panose="020B0503020204020204" pitchFamily="34" charset="-122"/>
              </a:rPr>
              <a:t>trendings</a:t>
            </a:r>
            <a:r>
              <a:rPr lang="zh-CN" altLang="en-US" dirty="0">
                <a:latin typeface="微软雅黑" panose="020B0503020204020204" pitchFamily="34" charset="-122"/>
                <a:ea typeface="微软雅黑" panose="020B0503020204020204" pitchFamily="34" charset="-122"/>
              </a:rPr>
              <a:t>，记录每次调用算法时生成的配置信息，配置生成的次数与配置的 </a:t>
            </a:r>
            <a:r>
              <a:rPr lang="en-US" altLang="zh-CN" dirty="0">
                <a:latin typeface="微软雅黑" panose="020B0503020204020204" pitchFamily="34" charset="-122"/>
                <a:ea typeface="微软雅黑" panose="020B0503020204020204" pitchFamily="34" charset="-122"/>
              </a:rPr>
              <a:t>hash </a:t>
            </a:r>
            <a:r>
              <a:rPr lang="zh-CN" altLang="en-US" dirty="0">
                <a:latin typeface="微软雅黑" panose="020B0503020204020204" pitchFamily="34" charset="-122"/>
                <a:ea typeface="微软雅黑" panose="020B0503020204020204" pitchFamily="34" charset="-122"/>
              </a:rPr>
              <a:t>值。根据配置被生成的总次数对所有生成过的配置单排序，返回排在前三名的配置单</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前后端交互</a:t>
            </a:r>
          </a:p>
        </p:txBody>
      </p:sp>
      <p:sp>
        <p:nvSpPr>
          <p:cNvPr id="2" name="文本框 1"/>
          <p:cNvSpPr txBox="1"/>
          <p:nvPr/>
        </p:nvSpPr>
        <p:spPr>
          <a:xfrm>
            <a:off x="419100" y="901065"/>
            <a:ext cx="5473700" cy="92202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主要工具：</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Phpstorm</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Visual Studio</a:t>
            </a:r>
          </a:p>
          <a:p>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使用的语言：</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php</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JavaScript(jQuery)</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a:extLst>
              <a:ext uri="{FF2B5EF4-FFF2-40B4-BE49-F238E27FC236}">
                <a16:creationId xmlns:a16="http://schemas.microsoft.com/office/drawing/2014/main" id="{5373F7CE-1DF1-4C81-A9B8-91C4CB32AC59}"/>
              </a:ext>
            </a:extLst>
          </p:cNvPr>
          <p:cNvPicPr>
            <a:picLocks noChangeAspect="1"/>
          </p:cNvPicPr>
          <p:nvPr/>
        </p:nvPicPr>
        <p:blipFill>
          <a:blip r:embed="rId2"/>
          <a:stretch>
            <a:fillRect/>
          </a:stretch>
        </p:blipFill>
        <p:spPr>
          <a:xfrm>
            <a:off x="6237504" y="3255730"/>
            <a:ext cx="5529936" cy="3056482"/>
          </a:xfrm>
          <a:prstGeom prst="rect">
            <a:avLst/>
          </a:prstGeom>
        </p:spPr>
      </p:pic>
      <p:sp>
        <p:nvSpPr>
          <p:cNvPr id="6" name="矩形: 圆角 5">
            <a:extLst>
              <a:ext uri="{FF2B5EF4-FFF2-40B4-BE49-F238E27FC236}">
                <a16:creationId xmlns:a16="http://schemas.microsoft.com/office/drawing/2014/main" id="{6E0A1E95-1CDF-468A-A592-202A6F0FFEB0}"/>
              </a:ext>
            </a:extLst>
          </p:cNvPr>
          <p:cNvSpPr/>
          <p:nvPr/>
        </p:nvSpPr>
        <p:spPr>
          <a:xfrm>
            <a:off x="6926578" y="2079242"/>
            <a:ext cx="4002260" cy="922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JS</a:t>
            </a:r>
            <a:r>
              <a:rPr lang="zh-CN" altLang="en-US" dirty="0"/>
              <a:t>文件：定义每一个页面加载以及点击某元素会执行的动作，作为入口</a:t>
            </a:r>
          </a:p>
        </p:txBody>
      </p:sp>
      <p:sp>
        <p:nvSpPr>
          <p:cNvPr id="11" name="矩形: 圆角 10">
            <a:extLst>
              <a:ext uri="{FF2B5EF4-FFF2-40B4-BE49-F238E27FC236}">
                <a16:creationId xmlns:a16="http://schemas.microsoft.com/office/drawing/2014/main" id="{EAAAF125-F65D-48B2-A90E-FC6F044B36FE}"/>
              </a:ext>
            </a:extLst>
          </p:cNvPr>
          <p:cNvSpPr/>
          <p:nvPr/>
        </p:nvSpPr>
        <p:spPr>
          <a:xfrm>
            <a:off x="431701" y="2056458"/>
            <a:ext cx="4833722" cy="922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php</a:t>
            </a:r>
            <a:r>
              <a:rPr lang="zh-CN" altLang="en-US" dirty="0"/>
              <a:t>文件：数据库连接与查询工作，或者是调用算法代码返回结果</a:t>
            </a:r>
            <a:r>
              <a:rPr lang="en-US" altLang="zh-CN" dirty="0"/>
              <a:t>json</a:t>
            </a:r>
            <a:r>
              <a:rPr lang="zh-CN" altLang="en-US" dirty="0"/>
              <a:t>给入口的</a:t>
            </a:r>
            <a:r>
              <a:rPr lang="en-US" altLang="zh-CN" dirty="0"/>
              <a:t>JS</a:t>
            </a:r>
            <a:r>
              <a:rPr lang="zh-CN" altLang="en-US" dirty="0"/>
              <a:t>代码</a:t>
            </a:r>
          </a:p>
        </p:txBody>
      </p:sp>
      <p:pic>
        <p:nvPicPr>
          <p:cNvPr id="8" name="图片 7">
            <a:extLst>
              <a:ext uri="{FF2B5EF4-FFF2-40B4-BE49-F238E27FC236}">
                <a16:creationId xmlns:a16="http://schemas.microsoft.com/office/drawing/2014/main" id="{71A015AA-036E-4FAC-9050-779E32FD31FD}"/>
              </a:ext>
            </a:extLst>
          </p:cNvPr>
          <p:cNvPicPr>
            <a:picLocks noChangeAspect="1"/>
          </p:cNvPicPr>
          <p:nvPr/>
        </p:nvPicPr>
        <p:blipFill>
          <a:blip r:embed="rId3"/>
          <a:stretch>
            <a:fillRect/>
          </a:stretch>
        </p:blipFill>
        <p:spPr>
          <a:xfrm>
            <a:off x="425378" y="3653497"/>
            <a:ext cx="4846368" cy="2070293"/>
          </a:xfrm>
          <a:prstGeom prst="rect">
            <a:avLst/>
          </a:prstGeom>
        </p:spPr>
      </p:pic>
    </p:spTree>
    <p:extLst>
      <p:ext uri="{BB962C8B-B14F-4D97-AF65-F5344CB8AC3E}">
        <p14:creationId xmlns:p14="http://schemas.microsoft.com/office/powerpoint/2010/main" val="4064420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前后端交互</a:t>
            </a:r>
          </a:p>
        </p:txBody>
      </p:sp>
      <p:pic>
        <p:nvPicPr>
          <p:cNvPr id="4" name="图片 3">
            <a:extLst>
              <a:ext uri="{FF2B5EF4-FFF2-40B4-BE49-F238E27FC236}">
                <a16:creationId xmlns:a16="http://schemas.microsoft.com/office/drawing/2014/main" id="{8F02DC33-7C4F-48EF-96E8-1A2A4D822F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994" y="647260"/>
            <a:ext cx="10965005" cy="5718371"/>
          </a:xfrm>
          <a:prstGeom prst="rect">
            <a:avLst/>
          </a:prstGeom>
        </p:spPr>
      </p:pic>
    </p:spTree>
    <p:extLst>
      <p:ext uri="{BB962C8B-B14F-4D97-AF65-F5344CB8AC3E}">
        <p14:creationId xmlns:p14="http://schemas.microsoft.com/office/powerpoint/2010/main" val="2887365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3124200" y="3584575"/>
            <a:ext cx="59626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b="1" dirty="0">
                <a:solidFill>
                  <a:srgbClr val="000000"/>
                </a:solidFill>
                <a:latin typeface="微软雅黑" panose="020B0503020204020204" pitchFamily="34" charset="-122"/>
                <a:ea typeface="微软雅黑" panose="020B0503020204020204" pitchFamily="34" charset="-122"/>
              </a:rPr>
              <a:t>测试情况</a:t>
            </a:r>
          </a:p>
        </p:txBody>
      </p:sp>
      <p:sp>
        <p:nvSpPr>
          <p:cNvPr id="4" name="矩形 3"/>
          <p:cNvSpPr/>
          <p:nvPr/>
        </p:nvSpPr>
        <p:spPr bwMode="auto">
          <a:xfrm>
            <a:off x="3014663" y="2584450"/>
            <a:ext cx="6180137" cy="164941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 name="矩形 4"/>
          <p:cNvSpPr/>
          <p:nvPr/>
        </p:nvSpPr>
        <p:spPr bwMode="auto">
          <a:xfrm>
            <a:off x="3014663" y="2578100"/>
            <a:ext cx="6180137" cy="846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文本框 27"/>
          <p:cNvSpPr txBox="1">
            <a:spLocks noChangeArrowheads="1"/>
          </p:cNvSpPr>
          <p:nvPr/>
        </p:nvSpPr>
        <p:spPr bwMode="auto">
          <a:xfrm>
            <a:off x="3629025" y="2540000"/>
            <a:ext cx="49514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5400" b="1" dirty="0">
                <a:solidFill>
                  <a:prstClr val="white"/>
                </a:solidFill>
                <a:latin typeface="微软雅黑" panose="020B0503020204020204" pitchFamily="34" charset="-122"/>
                <a:ea typeface="微软雅黑" panose="020B0503020204020204" pitchFamily="34" charset="-122"/>
              </a:rPr>
              <a:t>04</a:t>
            </a:r>
            <a:endParaRPr lang="zh-CN" altLang="en-US" sz="5400" b="1" dirty="0">
              <a:solidFill>
                <a:prstClr val="white"/>
              </a:solidFill>
              <a:latin typeface="微软雅黑" panose="020B0503020204020204" pitchFamily="34" charset="-122"/>
              <a:ea typeface="微软雅黑" panose="020B0503020204020204" pitchFamily="34" charset="-122"/>
            </a:endParaRPr>
          </a:p>
        </p:txBody>
      </p:sp>
      <p:sp>
        <p:nvSpPr>
          <p:cNvPr id="11" name="矩形 10"/>
          <p:cNvSpPr/>
          <p:nvPr/>
        </p:nvSpPr>
        <p:spPr>
          <a:xfrm rot="10800000">
            <a:off x="-1809" y="6754586"/>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10800000">
            <a:off x="-1809" y="6270501"/>
            <a:ext cx="8625102" cy="1161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rot="10800000">
            <a:off x="3024679" y="57954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04623" y="5795483"/>
            <a:ext cx="7989186"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320155" y="946400"/>
            <a:ext cx="5468245"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809" y="0"/>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809" y="475317"/>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3024679" y="4713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566898" y="944064"/>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981690" cy="396938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1</a:t>
            </a:r>
            <a:r>
              <a:rPr lang="zh-CN" altLang="en-US">
                <a:latin typeface="微软雅黑" panose="020B0503020204020204" pitchFamily="34" charset="-122"/>
                <a:ea typeface="微软雅黑" panose="020B0503020204020204" pitchFamily="34" charset="-122"/>
                <a:cs typeface="微软雅黑" panose="020B0503020204020204" pitchFamily="34" charset="-122"/>
              </a:rPr>
              <a:t>：方案推荐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预期效果：用户填写需求调查表，网站推荐最大程度满足要求的三套配置单，出现错误行动时给出提示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a:p>
            <a:r>
              <a:rPr lang="zh-CN" altLang="en-US">
                <a:latin typeface="微软雅黑" panose="020B0503020204020204" pitchFamily="34" charset="-122"/>
                <a:ea typeface="微软雅黑" panose="020B0503020204020204" pitchFamily="34" charset="-122"/>
                <a:cs typeface="微软雅黑" panose="020B0503020204020204" pitchFamily="34" charset="-122"/>
              </a:rPr>
              <a:t>（</a:t>
            </a:r>
            <a:r>
              <a:rPr lang="en-US" altLang="zh-CN">
                <a:latin typeface="微软雅黑" panose="020B0503020204020204" pitchFamily="34" charset="-122"/>
                <a:ea typeface="微软雅黑" panose="020B0503020204020204" pitchFamily="34" charset="-122"/>
                <a:cs typeface="微软雅黑" panose="020B0503020204020204" pitchFamily="34" charset="-122"/>
              </a:rPr>
              <a:t>a</a:t>
            </a:r>
            <a:r>
              <a:rPr lang="zh-CN" altLang="en-US">
                <a:latin typeface="微软雅黑" panose="020B0503020204020204" pitchFamily="34" charset="-122"/>
                <a:ea typeface="微软雅黑" panose="020B0503020204020204" pitchFamily="34" charset="-122"/>
                <a:cs typeface="微软雅黑" panose="020B0503020204020204" pitchFamily="34" charset="-122"/>
              </a:rPr>
              <a:t>）入门版：</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descr="63b32fe2a68c3da0ea60b82a36d6828"/>
          <p:cNvPicPr>
            <a:picLocks noChangeAspect="1"/>
          </p:cNvPicPr>
          <p:nvPr/>
        </p:nvPicPr>
        <p:blipFill>
          <a:blip r:embed="rId2"/>
          <a:stretch>
            <a:fillRect/>
          </a:stretch>
        </p:blipFill>
        <p:spPr>
          <a:xfrm>
            <a:off x="2212975" y="2257425"/>
            <a:ext cx="8396605" cy="26689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981690" cy="175323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1</a:t>
            </a:r>
            <a:r>
              <a:rPr lang="zh-CN" altLang="en-US">
                <a:latin typeface="微软雅黑" panose="020B0503020204020204" pitchFamily="34" charset="-122"/>
                <a:ea typeface="微软雅黑" panose="020B0503020204020204" pitchFamily="34" charset="-122"/>
                <a:cs typeface="微软雅黑" panose="020B0503020204020204" pitchFamily="34" charset="-122"/>
              </a:rPr>
              <a:t>：方案推荐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预期效果：用户填写需求调查表，网站推荐最大程度满足要求的三套配置单，出现错误行动时给出提示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a:p>
            <a:r>
              <a:rPr lang="zh-CN" altLang="en-US">
                <a:latin typeface="微软雅黑" panose="020B0503020204020204" pitchFamily="34" charset="-122"/>
                <a:ea typeface="微软雅黑" panose="020B0503020204020204" pitchFamily="34" charset="-122"/>
                <a:cs typeface="微软雅黑" panose="020B0503020204020204" pitchFamily="34" charset="-122"/>
              </a:rPr>
              <a:t>（</a:t>
            </a:r>
            <a:r>
              <a:rPr lang="en-US" altLang="zh-CN">
                <a:latin typeface="微软雅黑" panose="020B0503020204020204" pitchFamily="34" charset="-122"/>
                <a:ea typeface="微软雅黑" panose="020B0503020204020204" pitchFamily="34" charset="-122"/>
                <a:cs typeface="微软雅黑" panose="020B0503020204020204" pitchFamily="34" charset="-122"/>
              </a:rPr>
              <a:t>b</a:t>
            </a:r>
            <a:r>
              <a:rPr lang="zh-CN" altLang="en-US">
                <a:latin typeface="微软雅黑" panose="020B0503020204020204" pitchFamily="34" charset="-122"/>
                <a:ea typeface="微软雅黑" panose="020B0503020204020204" pitchFamily="34" charset="-122"/>
                <a:cs typeface="微软雅黑" panose="020B0503020204020204" pitchFamily="34" charset="-122"/>
              </a:rPr>
              <a:t>）进阶版：</a:t>
            </a:r>
          </a:p>
        </p:txBody>
      </p:sp>
      <p:pic>
        <p:nvPicPr>
          <p:cNvPr id="3" name="图片 2" descr="aa62081fa7ef4837fae5d43d8137180"/>
          <p:cNvPicPr>
            <a:picLocks noChangeAspect="1"/>
          </p:cNvPicPr>
          <p:nvPr/>
        </p:nvPicPr>
        <p:blipFill>
          <a:blip r:embed="rId2"/>
          <a:stretch>
            <a:fillRect/>
          </a:stretch>
        </p:blipFill>
        <p:spPr>
          <a:xfrm>
            <a:off x="2205355" y="2073910"/>
            <a:ext cx="7045960" cy="4635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981690" cy="175323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1</a:t>
            </a:r>
            <a:r>
              <a:rPr lang="zh-CN" altLang="en-US">
                <a:latin typeface="微软雅黑" panose="020B0503020204020204" pitchFamily="34" charset="-122"/>
                <a:ea typeface="微软雅黑" panose="020B0503020204020204" pitchFamily="34" charset="-122"/>
                <a:cs typeface="微软雅黑" panose="020B0503020204020204" pitchFamily="34" charset="-122"/>
              </a:rPr>
              <a:t>：方案推荐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预期效果：用户填写需求调查表，网站推荐最大程度满足要求的三套配置单，出现错误行动时给出提示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descr="7575b1785ffacf95d1a5b07d50d95f7"/>
          <p:cNvPicPr>
            <a:picLocks noChangeAspect="1"/>
          </p:cNvPicPr>
          <p:nvPr>
            <p:custDataLst>
              <p:tags r:id="rId1"/>
            </p:custDataLst>
          </p:nvPr>
        </p:nvPicPr>
        <p:blipFill>
          <a:blip r:embed="rId3"/>
          <a:stretch>
            <a:fillRect/>
          </a:stretch>
        </p:blipFill>
        <p:spPr>
          <a:xfrm>
            <a:off x="1961965" y="1974665"/>
            <a:ext cx="9620435" cy="466452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981690" cy="175323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1</a:t>
            </a:r>
            <a:r>
              <a:rPr lang="zh-CN" altLang="en-US">
                <a:latin typeface="微软雅黑" panose="020B0503020204020204" pitchFamily="34" charset="-122"/>
                <a:ea typeface="微软雅黑" panose="020B0503020204020204" pitchFamily="34" charset="-122"/>
                <a:cs typeface="微软雅黑" panose="020B0503020204020204" pitchFamily="34" charset="-122"/>
              </a:rPr>
              <a:t>：方案推荐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预期效果：用户填写需求调查表，网站推荐最大程度满足要求的三套配置单，出现错误行动时给出提示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descr="eba6bcea66cb42c694fca288d394a64"/>
          <p:cNvPicPr>
            <a:picLocks noChangeAspect="1"/>
          </p:cNvPicPr>
          <p:nvPr/>
        </p:nvPicPr>
        <p:blipFill>
          <a:blip r:embed="rId3"/>
          <a:stretch>
            <a:fillRect/>
          </a:stretch>
        </p:blipFill>
        <p:spPr>
          <a:xfrm>
            <a:off x="1961965" y="1932075"/>
            <a:ext cx="9620435" cy="474188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981690" cy="175323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1</a:t>
            </a:r>
            <a:r>
              <a:rPr lang="zh-CN" altLang="en-US">
                <a:latin typeface="微软雅黑" panose="020B0503020204020204" pitchFamily="34" charset="-122"/>
                <a:ea typeface="微软雅黑" panose="020B0503020204020204" pitchFamily="34" charset="-122"/>
                <a:cs typeface="微软雅黑" panose="020B0503020204020204" pitchFamily="34" charset="-122"/>
              </a:rPr>
              <a:t>：方案推荐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预期效果：用户填写需求调查表，网站推荐最大程度满足要求的三套配置单，出现错误行动时给出提示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descr="fb9c72f1b91b895ddbe44641e227667"/>
          <p:cNvPicPr>
            <a:picLocks noChangeAspect="1"/>
          </p:cNvPicPr>
          <p:nvPr/>
        </p:nvPicPr>
        <p:blipFill>
          <a:blip r:embed="rId2"/>
          <a:stretch>
            <a:fillRect/>
          </a:stretch>
        </p:blipFill>
        <p:spPr>
          <a:xfrm>
            <a:off x="1956761" y="1962347"/>
            <a:ext cx="9625639" cy="47284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981690" cy="175323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1</a:t>
            </a:r>
            <a:r>
              <a:rPr lang="zh-CN" altLang="en-US">
                <a:latin typeface="微软雅黑" panose="020B0503020204020204" pitchFamily="34" charset="-122"/>
                <a:ea typeface="微软雅黑" panose="020B0503020204020204" pitchFamily="34" charset="-122"/>
                <a:cs typeface="微软雅黑" panose="020B0503020204020204" pitchFamily="34" charset="-122"/>
              </a:rPr>
              <a:t>：方案推荐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预期效果：用户填写需求调查表，网站推荐最大程度满足要求的三套配置单，出现错误行动时给出提示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descr="152485c3080fb61057546d0feb54a59"/>
          <p:cNvPicPr>
            <a:picLocks noChangeAspect="1"/>
          </p:cNvPicPr>
          <p:nvPr/>
        </p:nvPicPr>
        <p:blipFill>
          <a:blip r:embed="rId2"/>
          <a:stretch>
            <a:fillRect/>
          </a:stretch>
        </p:blipFill>
        <p:spPr>
          <a:xfrm>
            <a:off x="8333105" y="1919605"/>
            <a:ext cx="3416935" cy="4691380"/>
          </a:xfrm>
          <a:prstGeom prst="rect">
            <a:avLst/>
          </a:prstGeom>
        </p:spPr>
      </p:pic>
      <p:sp>
        <p:nvSpPr>
          <p:cNvPr id="5" name="文本框 4"/>
          <p:cNvSpPr txBox="1"/>
          <p:nvPr/>
        </p:nvSpPr>
        <p:spPr>
          <a:xfrm>
            <a:off x="1776730" y="1892300"/>
            <a:ext cx="2507615" cy="2584450"/>
          </a:xfrm>
          <a:prstGeom prst="rect">
            <a:avLst/>
          </a:prstGeom>
          <a:noFill/>
        </p:spPr>
        <p:txBody>
          <a:bodyPr wrap="square" rtlCol="0">
            <a:spAutoFit/>
          </a:bodyPr>
          <a:lstStyle/>
          <a:p>
            <a:r>
              <a:rPr lang="zh-CN" altLang="en-US"/>
              <a:t>对比京东装机推荐同价位的配置单，我们配置中</a:t>
            </a:r>
            <a:r>
              <a:rPr lang="en-US" altLang="zh-CN"/>
              <a:t>CPU</a:t>
            </a:r>
            <a:r>
              <a:rPr lang="zh-CN" altLang="en-US"/>
              <a:t>和显卡性能都略强于京东推荐的商品，内存方面更是对方的两倍容量，使用</a:t>
            </a:r>
            <a:r>
              <a:rPr lang="en-US" altLang="zh-CN"/>
              <a:t>1TB</a:t>
            </a:r>
            <a:r>
              <a:rPr lang="zh-CN" altLang="en-US"/>
              <a:t>的固态硬盘，使用体验远高于京东</a:t>
            </a:r>
            <a:r>
              <a:rPr lang="en-US" altLang="zh-CN"/>
              <a:t>1TB</a:t>
            </a:r>
            <a:r>
              <a:rPr lang="zh-CN" altLang="en-US"/>
              <a:t>机械</a:t>
            </a:r>
            <a:r>
              <a:rPr lang="en-US" altLang="zh-CN"/>
              <a:t>+250GB</a:t>
            </a:r>
            <a:r>
              <a:rPr lang="zh-CN" altLang="en-US"/>
              <a:t>固态的组合。</a:t>
            </a:r>
          </a:p>
        </p:txBody>
      </p:sp>
      <p:pic>
        <p:nvPicPr>
          <p:cNvPr id="2" name="图片 1" descr="a34f2fdf86629c653738bf8e7fcaf95"/>
          <p:cNvPicPr>
            <a:picLocks noChangeAspect="1"/>
          </p:cNvPicPr>
          <p:nvPr/>
        </p:nvPicPr>
        <p:blipFill>
          <a:blip r:embed="rId3"/>
          <a:stretch>
            <a:fillRect/>
          </a:stretch>
        </p:blipFill>
        <p:spPr>
          <a:xfrm>
            <a:off x="4284345" y="1919605"/>
            <a:ext cx="4089400" cy="470281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981690" cy="175323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1</a:t>
            </a:r>
            <a:r>
              <a:rPr lang="zh-CN" altLang="en-US">
                <a:latin typeface="微软雅黑" panose="020B0503020204020204" pitchFamily="34" charset="-122"/>
                <a:ea typeface="微软雅黑" panose="020B0503020204020204" pitchFamily="34" charset="-122"/>
                <a:cs typeface="微软雅黑" panose="020B0503020204020204" pitchFamily="34" charset="-122"/>
              </a:rPr>
              <a:t>：方案推荐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预期效果：用户填写需求调查表，网站推荐最大程度满足要求的三套配置单，出现错误行动时给出提示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1776730" y="1892300"/>
            <a:ext cx="2507615" cy="2584450"/>
          </a:xfrm>
          <a:prstGeom prst="rect">
            <a:avLst/>
          </a:prstGeom>
          <a:noFill/>
        </p:spPr>
        <p:txBody>
          <a:bodyPr wrap="square" rtlCol="0">
            <a:spAutoFit/>
          </a:bodyPr>
          <a:lstStyle/>
          <a:p>
            <a:r>
              <a:rPr lang="zh-CN" altLang="en-US"/>
              <a:t>对比京东装机推荐同价位的配置单，</a:t>
            </a:r>
            <a:r>
              <a:rPr lang="zh-CN" altLang="en-US">
                <a:sym typeface="+mn-ea"/>
              </a:rPr>
              <a:t>虽然</a:t>
            </a:r>
            <a:r>
              <a:rPr lang="zh-CN" altLang="en-US"/>
              <a:t>我们所选的</a:t>
            </a:r>
            <a:r>
              <a:rPr lang="en-US" altLang="zh-CN"/>
              <a:t>CPU</a:t>
            </a:r>
            <a:r>
              <a:rPr lang="zh-CN" altLang="en-US"/>
              <a:t>性能略低于京东推荐的商品，但我们所选择的显卡性能远高于京东推荐的显卡，内存在频率上也有极大优势，固态硬盘容量更是京东推荐的两倍</a:t>
            </a:r>
          </a:p>
        </p:txBody>
      </p:sp>
      <p:pic>
        <p:nvPicPr>
          <p:cNvPr id="6" name="图片 5" descr="06cbd116ffba1c5475f811ae2a93bb6"/>
          <p:cNvPicPr>
            <a:picLocks noChangeAspect="1"/>
          </p:cNvPicPr>
          <p:nvPr/>
        </p:nvPicPr>
        <p:blipFill>
          <a:blip r:embed="rId2"/>
          <a:stretch>
            <a:fillRect/>
          </a:stretch>
        </p:blipFill>
        <p:spPr>
          <a:xfrm>
            <a:off x="7982585" y="1892300"/>
            <a:ext cx="3825875" cy="4859655"/>
          </a:xfrm>
          <a:prstGeom prst="rect">
            <a:avLst/>
          </a:prstGeom>
        </p:spPr>
      </p:pic>
      <p:pic>
        <p:nvPicPr>
          <p:cNvPr id="3" name="图片 2" descr="c230d577e68cea308b51d432d5a9b90"/>
          <p:cNvPicPr>
            <a:picLocks noChangeAspect="1"/>
          </p:cNvPicPr>
          <p:nvPr/>
        </p:nvPicPr>
        <p:blipFill>
          <a:blip r:embed="rId3"/>
          <a:stretch>
            <a:fillRect/>
          </a:stretch>
        </p:blipFill>
        <p:spPr>
          <a:xfrm>
            <a:off x="4179570" y="1892300"/>
            <a:ext cx="3803015" cy="466217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9943465" cy="147637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2</a:t>
            </a:r>
            <a:r>
              <a:rPr lang="zh-CN" altLang="en-US">
                <a:latin typeface="微软雅黑" panose="020B0503020204020204" pitchFamily="34" charset="-122"/>
                <a:ea typeface="微软雅黑" panose="020B0503020204020204" pitchFamily="34" charset="-122"/>
                <a:cs typeface="微软雅黑" panose="020B0503020204020204" pitchFamily="34" charset="-122"/>
              </a:rPr>
              <a:t>：兼容性检测</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预期效果：用户输入正确链接，网站显示兼容性检测结果；用户输入错误链接，网站给出提示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p:txBody>
      </p:sp>
      <p:pic>
        <p:nvPicPr>
          <p:cNvPr id="3" name="图片 2">
            <a:extLst>
              <a:ext uri="{FF2B5EF4-FFF2-40B4-BE49-F238E27FC236}">
                <a16:creationId xmlns:a16="http://schemas.microsoft.com/office/drawing/2014/main" id="{DFABA0FE-A367-42E0-89EE-0135DB4EF4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6761" y="2304415"/>
            <a:ext cx="9452516" cy="372554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9943465" cy="1476375"/>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：兼容性检测</a:t>
            </a:r>
          </a:p>
          <a:p>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预期效果：用户输入正确链接，网站显示兼容性检测结果；用户输入错误链接，网站给出提示</a:t>
            </a:r>
          </a:p>
          <a:p>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测试结果：</a:t>
            </a:r>
          </a:p>
        </p:txBody>
      </p:sp>
      <p:pic>
        <p:nvPicPr>
          <p:cNvPr id="4" name="图片 3">
            <a:extLst>
              <a:ext uri="{FF2B5EF4-FFF2-40B4-BE49-F238E27FC236}">
                <a16:creationId xmlns:a16="http://schemas.microsoft.com/office/drawing/2014/main" id="{A14A2273-35ED-4F41-94D9-6F90B7D9B444}"/>
              </a:ext>
            </a:extLst>
          </p:cNvPr>
          <p:cNvPicPr>
            <a:picLocks noChangeAspect="1"/>
          </p:cNvPicPr>
          <p:nvPr/>
        </p:nvPicPr>
        <p:blipFill rotWithShape="1">
          <a:blip r:embed="rId2">
            <a:extLst>
              <a:ext uri="{28A0092B-C50C-407E-A947-70E740481C1C}">
                <a14:useLocalDpi xmlns:a14="http://schemas.microsoft.com/office/drawing/2010/main" val="0"/>
              </a:ext>
            </a:extLst>
          </a:blip>
          <a:srcRect r="325"/>
          <a:stretch/>
        </p:blipFill>
        <p:spPr>
          <a:xfrm>
            <a:off x="1956761" y="2304415"/>
            <a:ext cx="9382278" cy="3725545"/>
          </a:xfrm>
          <a:prstGeom prst="rect">
            <a:avLst/>
          </a:prstGeom>
        </p:spPr>
      </p:pic>
    </p:spTree>
    <p:extLst>
      <p:ext uri="{BB962C8B-B14F-4D97-AF65-F5344CB8AC3E}">
        <p14:creationId xmlns:p14="http://schemas.microsoft.com/office/powerpoint/2010/main" val="1129101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389870" cy="147637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3</a:t>
            </a:r>
            <a:r>
              <a:rPr lang="zh-CN" altLang="en-US">
                <a:latin typeface="微软雅黑" panose="020B0503020204020204" pitchFamily="34" charset="-122"/>
                <a:ea typeface="微软雅黑" panose="020B0503020204020204" pitchFamily="34" charset="-122"/>
                <a:cs typeface="微软雅黑" panose="020B0503020204020204" pitchFamily="34" charset="-122"/>
              </a:rPr>
              <a:t>：热门推荐</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预期效果：实时更新本网站最热门的三套配置单并显示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p:txBody>
      </p:sp>
      <p:pic>
        <p:nvPicPr>
          <p:cNvPr id="3" name="图片 2">
            <a:extLst>
              <a:ext uri="{FF2B5EF4-FFF2-40B4-BE49-F238E27FC236}">
                <a16:creationId xmlns:a16="http://schemas.microsoft.com/office/drawing/2014/main" id="{290E234E-9E6D-4BDB-9C1C-CF1459202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6761" y="1917683"/>
            <a:ext cx="8013334" cy="485154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功能测试</a:t>
            </a:r>
          </a:p>
        </p:txBody>
      </p:sp>
      <p:sp>
        <p:nvSpPr>
          <p:cNvPr id="19" name="文本框 18"/>
          <p:cNvSpPr txBox="1"/>
          <p:nvPr/>
        </p:nvSpPr>
        <p:spPr>
          <a:xfrm>
            <a:off x="609600" y="828040"/>
            <a:ext cx="10197465" cy="147637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4</a:t>
            </a:r>
            <a:r>
              <a:rPr lang="zh-CN" altLang="en-US">
                <a:latin typeface="微软雅黑" panose="020B0503020204020204" pitchFamily="34" charset="-122"/>
                <a:ea typeface="微软雅黑" panose="020B0503020204020204" pitchFamily="34" charset="-122"/>
                <a:cs typeface="微软雅黑" panose="020B0503020204020204" pitchFamily="34" charset="-122"/>
              </a:rPr>
              <a:t>：用户反馈</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预期效果：用户填写联系方式和反馈内容后提交，结果写入数据库</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测试结果：</a:t>
            </a:r>
          </a:p>
        </p:txBody>
      </p:sp>
      <p:pic>
        <p:nvPicPr>
          <p:cNvPr id="3" name="图片 2">
            <a:extLst>
              <a:ext uri="{FF2B5EF4-FFF2-40B4-BE49-F238E27FC236}">
                <a16:creationId xmlns:a16="http://schemas.microsoft.com/office/drawing/2014/main" id="{F4844C25-7FEA-4A51-B475-D56C2C16BC30}"/>
              </a:ext>
            </a:extLst>
          </p:cNvPr>
          <p:cNvPicPr>
            <a:picLocks noChangeAspect="1"/>
          </p:cNvPicPr>
          <p:nvPr/>
        </p:nvPicPr>
        <p:blipFill rotWithShape="1">
          <a:blip r:embed="rId2">
            <a:extLst>
              <a:ext uri="{28A0092B-C50C-407E-A947-70E740481C1C}">
                <a14:useLocalDpi xmlns:a14="http://schemas.microsoft.com/office/drawing/2010/main" val="0"/>
              </a:ext>
            </a:extLst>
          </a:blip>
          <a:srcRect b="8952"/>
          <a:stretch/>
        </p:blipFill>
        <p:spPr>
          <a:xfrm>
            <a:off x="1956761" y="1886834"/>
            <a:ext cx="7213872" cy="496217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53534"/>
            <a:ext cx="352425"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100" y="253533"/>
            <a:ext cx="101600" cy="384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出自【趣你的PPT】(微信:qunideppt)：最优质的PPT资源库"/>
          <p:cNvSpPr txBox="1"/>
          <p:nvPr/>
        </p:nvSpPr>
        <p:spPr>
          <a:xfrm>
            <a:off x="609600" y="207317"/>
            <a:ext cx="2694323"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非功能测试</a:t>
            </a:r>
          </a:p>
        </p:txBody>
      </p:sp>
      <p:sp>
        <p:nvSpPr>
          <p:cNvPr id="19" name="文本框 18"/>
          <p:cNvSpPr txBox="1"/>
          <p:nvPr/>
        </p:nvSpPr>
        <p:spPr>
          <a:xfrm>
            <a:off x="609600" y="836930"/>
            <a:ext cx="10398760" cy="3969385"/>
          </a:xfrm>
          <a:prstGeom prst="rect">
            <a:avLst/>
          </a:prstGeom>
          <a:noFill/>
        </p:spPr>
        <p:txBody>
          <a:bodyPr wrap="square" rtlCol="0">
            <a:spAutoFit/>
          </a:bodyPr>
          <a:lstStyle/>
          <a:p>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atin typeface="微软雅黑" panose="020B0503020204020204" pitchFamily="34" charset="-122"/>
                <a:ea typeface="微软雅黑" panose="020B0503020204020204" pitchFamily="34" charset="-122"/>
                <a:cs typeface="微软雅黑" panose="020B0503020204020204" pitchFamily="34" charset="-122"/>
                <a:sym typeface="+mn-ea"/>
              </a:rPr>
              <a:t>测试推荐配置单的延迟</a:t>
            </a:r>
            <a:endParaRPr lang="zh-CN">
              <a:latin typeface="微软雅黑" panose="020B0503020204020204" pitchFamily="34" charset="-122"/>
              <a:ea typeface="微软雅黑" panose="020B0503020204020204" pitchFamily="34" charset="-122"/>
              <a:cs typeface="微软雅黑" panose="020B0503020204020204" pitchFamily="34" charset="-122"/>
            </a:endParaRPr>
          </a:p>
          <a:p>
            <a:r>
              <a:rPr lang="zh-CN">
                <a:latin typeface="微软雅黑" panose="020B0503020204020204" pitchFamily="34" charset="-122"/>
                <a:ea typeface="微软雅黑" panose="020B0503020204020204" pitchFamily="34" charset="-122"/>
                <a:cs typeface="微软雅黑" panose="020B0503020204020204" pitchFamily="34" charset="-122"/>
                <a:sym typeface="+mn-ea"/>
              </a:rPr>
              <a:t>      推荐功能的反应时间极快，几乎没有延迟</a:t>
            </a:r>
            <a:endParaRPr lang="zh-CN">
              <a:latin typeface="微软雅黑" panose="020B0503020204020204" pitchFamily="34" charset="-122"/>
              <a:ea typeface="微软雅黑" panose="020B0503020204020204" pitchFamily="34" charset="-122"/>
              <a:cs typeface="微软雅黑" panose="020B0503020204020204" pitchFamily="34" charset="-122"/>
            </a:endParaRPr>
          </a:p>
          <a:p>
            <a:endParaRPr lang="zh-CN">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atin typeface="微软雅黑" panose="020B0503020204020204" pitchFamily="34" charset="-122"/>
                <a:ea typeface="微软雅黑" panose="020B0503020204020204" pitchFamily="34" charset="-122"/>
                <a:cs typeface="微软雅黑" panose="020B0503020204020204" pitchFamily="34" charset="-122"/>
                <a:sym typeface="+mn-ea"/>
              </a:rPr>
              <a:t>测试兼容性检测的正确率</a:t>
            </a:r>
            <a:endParaRPr lang="zh-CN">
              <a:latin typeface="微软雅黑" panose="020B0503020204020204" pitchFamily="34" charset="-122"/>
              <a:ea typeface="微软雅黑" panose="020B0503020204020204" pitchFamily="34" charset="-122"/>
              <a:cs typeface="微软雅黑" panose="020B0503020204020204" pitchFamily="34" charset="-122"/>
            </a:endParaRPr>
          </a:p>
          <a:p>
            <a:r>
              <a:rPr lang="zh-CN">
                <a:latin typeface="微软雅黑" panose="020B0503020204020204" pitchFamily="34" charset="-122"/>
                <a:ea typeface="微软雅黑" panose="020B0503020204020204" pitchFamily="34" charset="-122"/>
                <a:cs typeface="微软雅黑" panose="020B0503020204020204" pitchFamily="34" charset="-122"/>
                <a:sym typeface="+mn-ea"/>
              </a:rPr>
              <a:t>      个别不兼容配件无法通过京东网站给的参数判断，大部分配置单可以检测出是否兼容</a:t>
            </a:r>
            <a:endParaRPr lang="zh-CN">
              <a:latin typeface="微软雅黑" panose="020B0503020204020204" pitchFamily="34" charset="-122"/>
              <a:ea typeface="微软雅黑" panose="020B0503020204020204" pitchFamily="34" charset="-122"/>
              <a:cs typeface="微软雅黑" panose="020B0503020204020204" pitchFamily="34" charset="-122"/>
            </a:endParaRPr>
          </a:p>
          <a:p>
            <a:endParaRPr lang="zh-CN">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、测试主页</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Tips</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的轮播和刷新是否正常</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      主页每次轮播</a:t>
            </a:r>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a:latin typeface="微软雅黑" panose="020B0503020204020204" pitchFamily="34" charset="-122"/>
                <a:ea typeface="微软雅黑" panose="020B0503020204020204" pitchFamily="34" charset="-122"/>
                <a:cs typeface="微软雅黑" panose="020B0503020204020204" pitchFamily="34" charset="-122"/>
                <a:sym typeface="+mn-ea"/>
              </a:rPr>
              <a:t>条装机小知识，按刷新按钮更新五条，与预期相符      </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1127760" y="2854960"/>
            <a:ext cx="7821930" cy="114808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568707" y="2331340"/>
            <a:ext cx="5054586" cy="1200329"/>
          </a:xfrm>
          <a:prstGeom prst="rect">
            <a:avLst/>
          </a:prstGeom>
          <a:noFill/>
        </p:spPr>
        <p:txBody>
          <a:bodyPr wrap="square" rtlCol="0">
            <a:spAutoFit/>
          </a:bodyPr>
          <a:lstStyle/>
          <a:p>
            <a:pPr algn="dist"/>
            <a:r>
              <a:rPr lang="zh-CN" altLang="en-US" sz="7200" b="1" dirty="0">
                <a:latin typeface="微软雅黑" panose="020B0503020204020204" pitchFamily="34" charset="-122"/>
                <a:ea typeface="微软雅黑" panose="020B0503020204020204" pitchFamily="34" charset="-122"/>
              </a:rPr>
              <a:t>谢谢观看</a:t>
            </a:r>
          </a:p>
        </p:txBody>
      </p:sp>
      <p:sp>
        <p:nvSpPr>
          <p:cNvPr id="8" name="矩形 7"/>
          <p:cNvSpPr/>
          <p:nvPr/>
        </p:nvSpPr>
        <p:spPr>
          <a:xfrm>
            <a:off x="4579790" y="3633195"/>
            <a:ext cx="3032420" cy="461665"/>
          </a:xfrm>
          <a:prstGeom prst="rect">
            <a:avLst/>
          </a:prstGeom>
        </p:spPr>
        <p:txBody>
          <a:bodyPr wrap="square">
            <a:spAutoFit/>
          </a:bodyPr>
          <a:lstStyle/>
          <a:p>
            <a:pPr algn="dist"/>
            <a:r>
              <a:rPr lang="en-US" altLang="zh-CN" sz="2400" dirty="0"/>
              <a:t>THANK YOU!</a:t>
            </a:r>
            <a:endParaRPr lang="en-US" altLang="zh-CN" sz="2400" dirty="0">
              <a:latin typeface="Arial" panose="020B0604020202020204" pitchFamily="34" charset="0"/>
            </a:endParaRPr>
          </a:p>
        </p:txBody>
      </p:sp>
      <p:cxnSp>
        <p:nvCxnSpPr>
          <p:cNvPr id="9" name="直接连接符 8"/>
          <p:cNvCxnSpPr/>
          <p:nvPr/>
        </p:nvCxnSpPr>
        <p:spPr>
          <a:xfrm>
            <a:off x="3587994" y="3670575"/>
            <a:ext cx="49947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587994" y="4055332"/>
            <a:ext cx="50160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rot="10800000">
            <a:off x="-1809" y="6741886"/>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10800000">
            <a:off x="-1809" y="6270501"/>
            <a:ext cx="8625102" cy="1161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rot="10800000">
            <a:off x="3024679" y="57954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204623" y="5795483"/>
            <a:ext cx="7989186"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320155" y="946400"/>
            <a:ext cx="5468245"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809" y="0"/>
            <a:ext cx="12195618" cy="116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809" y="475317"/>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3024679" y="471386"/>
            <a:ext cx="6142642" cy="591128"/>
          </a:xfrm>
          <a:prstGeom prst="parallelogram">
            <a:avLst>
              <a:gd name="adj" fmla="val 495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566898" y="944064"/>
            <a:ext cx="8625102" cy="1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476,&quot;width&quot;:15419}"/>
</p:tagLst>
</file>

<file path=ppt/theme/theme1.xml><?xml version="1.0" encoding="utf-8"?>
<a:theme xmlns:a="http://schemas.openxmlformats.org/drawingml/2006/main" name="Office 主题">
  <a:themeElements>
    <a:clrScheme name="自定义 4">
      <a:dk1>
        <a:sysClr val="windowText" lastClr="000000"/>
      </a:dk1>
      <a:lt1>
        <a:sysClr val="window" lastClr="CCE8CF"/>
      </a:lt1>
      <a:dk2>
        <a:srgbClr val="1F497D"/>
      </a:dk2>
      <a:lt2>
        <a:srgbClr val="EEECE1"/>
      </a:lt2>
      <a:accent1>
        <a:srgbClr val="953734"/>
      </a:accent1>
      <a:accent2>
        <a:srgbClr val="7F7F7F"/>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1730</Words>
  <Application>Microsoft Office PowerPoint</Application>
  <PresentationFormat>宽屏</PresentationFormat>
  <Paragraphs>189</Paragraphs>
  <Slides>35</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35</vt:i4>
      </vt:variant>
    </vt:vector>
  </HeadingPairs>
  <TitlesOfParts>
    <vt:vector size="42" baseType="lpstr">
      <vt:lpstr>等线</vt:lpstr>
      <vt:lpstr>微软雅黑</vt:lpstr>
      <vt:lpstr>Arial</vt:lpstr>
      <vt:lpstr>Calibri</vt:lpstr>
      <vt:lpstr>Calibri Light</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林巧媚</dc:creator>
  <cp:lastModifiedBy>ykx Fisherman</cp:lastModifiedBy>
  <cp:revision>151</cp:revision>
  <dcterms:created xsi:type="dcterms:W3CDTF">2016-12-11T14:36:00Z</dcterms:created>
  <dcterms:modified xsi:type="dcterms:W3CDTF">2021-01-15T00:46:34Z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