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51"/>
  </p:handoutMasterIdLst>
  <p:sldIdLst>
    <p:sldId id="260" r:id="rId4"/>
    <p:sldId id="261" r:id="rId6"/>
    <p:sldId id="262" r:id="rId7"/>
    <p:sldId id="403" r:id="rId8"/>
    <p:sldId id="291" r:id="rId9"/>
    <p:sldId id="382" r:id="rId10"/>
    <p:sldId id="425" r:id="rId11"/>
    <p:sldId id="438" r:id="rId12"/>
    <p:sldId id="439" r:id="rId13"/>
    <p:sldId id="440" r:id="rId14"/>
    <p:sldId id="441" r:id="rId15"/>
    <p:sldId id="442" r:id="rId16"/>
    <p:sldId id="443" r:id="rId17"/>
    <p:sldId id="482" r:id="rId18"/>
    <p:sldId id="426" r:id="rId19"/>
    <p:sldId id="428" r:id="rId20"/>
    <p:sldId id="429" r:id="rId21"/>
    <p:sldId id="444" r:id="rId22"/>
    <p:sldId id="445" r:id="rId23"/>
    <p:sldId id="446" r:id="rId24"/>
    <p:sldId id="447" r:id="rId25"/>
    <p:sldId id="448" r:id="rId26"/>
    <p:sldId id="483" r:id="rId27"/>
    <p:sldId id="430" r:id="rId28"/>
    <p:sldId id="449" r:id="rId29"/>
    <p:sldId id="431" r:id="rId30"/>
    <p:sldId id="450" r:id="rId31"/>
    <p:sldId id="451" r:id="rId32"/>
    <p:sldId id="452" r:id="rId33"/>
    <p:sldId id="453" r:id="rId34"/>
    <p:sldId id="454" r:id="rId35"/>
    <p:sldId id="484" r:id="rId36"/>
    <p:sldId id="432" r:id="rId37"/>
    <p:sldId id="433" r:id="rId38"/>
    <p:sldId id="434" r:id="rId39"/>
    <p:sldId id="295" r:id="rId40"/>
    <p:sldId id="437" r:id="rId41"/>
    <p:sldId id="472" r:id="rId42"/>
    <p:sldId id="436" r:id="rId43"/>
    <p:sldId id="474" r:id="rId44"/>
    <p:sldId id="396" r:id="rId45"/>
    <p:sldId id="456" r:id="rId46"/>
    <p:sldId id="300" r:id="rId47"/>
    <p:sldId id="394" r:id="rId48"/>
    <p:sldId id="435" r:id="rId49"/>
    <p:sldId id="313" r:id="rId50"/>
  </p:sldIdLst>
  <p:sldSz cx="12192000" cy="6858000"/>
  <p:notesSz cx="6858000" cy="9144000"/>
  <p:custDataLst>
    <p:tags r:id="rId5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8" userDrawn="1">
          <p15:clr>
            <a:srgbClr val="A4A3A4"/>
          </p15:clr>
        </p15:guide>
        <p15:guide id="2" pos="395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zm"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95" autoAdjust="0"/>
  </p:normalViewPr>
  <p:slideViewPr>
    <p:cSldViewPr snapToGrid="0" showGuides="1">
      <p:cViewPr varScale="1">
        <p:scale>
          <a:sx n="104" d="100"/>
          <a:sy n="104" d="100"/>
        </p:scale>
        <p:origin x="96" y="76"/>
      </p:cViewPr>
      <p:guideLst>
        <p:guide orient="horz" pos="2188"/>
        <p:guide pos="3953"/>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6" Type="http://schemas.openxmlformats.org/officeDocument/2006/relationships/tags" Target="tags/tag115.xml"/><Relationship Id="rId55" Type="http://schemas.openxmlformats.org/officeDocument/2006/relationships/commentAuthors" Target="commentAuthors.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handoutMaster" Target="handoutMasters/handoutMaster1.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oleObject" Target="../embeddings/oleObject1.bin"/><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7.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7.emf"/><Relationship Id="rId3" Type="http://schemas.openxmlformats.org/officeDocument/2006/relationships/oleObject" Target="../embeddings/oleObject2.bin"/><Relationship Id="rId2" Type="http://schemas.openxmlformats.org/officeDocument/2006/relationships/tags" Target="../tags/tag36.xml"/><Relationship Id="rId1" Type="http://schemas.openxmlformats.org/officeDocument/2006/relationships/tags" Target="../tags/tag35.xml"/></Relationships>
</file>

<file path=ppt/slides/_rels/slide8.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2.xml"/><Relationship Id="rId4" Type="http://schemas.openxmlformats.org/officeDocument/2006/relationships/image" Target="../media/image8.emf"/><Relationship Id="rId3" Type="http://schemas.openxmlformats.org/officeDocument/2006/relationships/oleObject" Target="../embeddings/oleObject3.bin"/><Relationship Id="rId2" Type="http://schemas.openxmlformats.org/officeDocument/2006/relationships/tags" Target="../tags/tag38.xml"/><Relationship Id="rId1" Type="http://schemas.openxmlformats.org/officeDocument/2006/relationships/tags" Target="../tags/tag37.xml"/></Relationships>
</file>

<file path=ppt/slides/_rels/slide9.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2.xml"/><Relationship Id="rId4" Type="http://schemas.openxmlformats.org/officeDocument/2006/relationships/image" Target="../media/image9.emf"/><Relationship Id="rId3" Type="http://schemas.openxmlformats.org/officeDocument/2006/relationships/oleObject" Target="../embeddings/oleObject4.bin"/><Relationship Id="rId2" Type="http://schemas.openxmlformats.org/officeDocument/2006/relationships/tags" Target="../tags/tag40.xml"/><Relationship Id="rId1" Type="http://schemas.openxmlformats.org/officeDocument/2006/relationships/tags" Target="../tags/tag39.xml"/></Relationships>
</file>

<file path=ppt/slides/_rels/slide10.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slideLayout" Target="../slideLayouts/slideLayout2.xml"/><Relationship Id="rId4" Type="http://schemas.openxmlformats.org/officeDocument/2006/relationships/image" Target="../media/image10.emf"/><Relationship Id="rId3" Type="http://schemas.openxmlformats.org/officeDocument/2006/relationships/oleObject" Target="../embeddings/oleObject5.bin"/><Relationship Id="rId2" Type="http://schemas.openxmlformats.org/officeDocument/2006/relationships/tags" Target="../tags/tag42.xml"/><Relationship Id="rId1" Type="http://schemas.openxmlformats.org/officeDocument/2006/relationships/tags" Target="../tags/tag41.xml"/></Relationships>
</file>

<file path=ppt/slides/_rels/slide11.xml.rels><?xml version="1.0" encoding="UTF-8" standalone="yes"?>
<Relationships xmlns="http://schemas.openxmlformats.org/package/2006/relationships"><Relationship Id="rId6" Type="http://schemas.openxmlformats.org/officeDocument/2006/relationships/vmlDrawing" Target="../drawings/vmlDrawing6.vml"/><Relationship Id="rId5" Type="http://schemas.openxmlformats.org/officeDocument/2006/relationships/slideLayout" Target="../slideLayouts/slideLayout2.xml"/><Relationship Id="rId4" Type="http://schemas.openxmlformats.org/officeDocument/2006/relationships/image" Target="../media/image11.emf"/><Relationship Id="rId3" Type="http://schemas.openxmlformats.org/officeDocument/2006/relationships/oleObject" Target="../embeddings/oleObject6.bin"/><Relationship Id="rId2" Type="http://schemas.openxmlformats.org/officeDocument/2006/relationships/tags" Target="../tags/tag44.xml"/><Relationship Id="rId1" Type="http://schemas.openxmlformats.org/officeDocument/2006/relationships/tags" Target="../tags/tag43.xml"/></Relationships>
</file>

<file path=ppt/slides/_rels/slide12.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2.xml"/><Relationship Id="rId4" Type="http://schemas.openxmlformats.org/officeDocument/2006/relationships/image" Target="../media/image12.emf"/><Relationship Id="rId3" Type="http://schemas.openxmlformats.org/officeDocument/2006/relationships/oleObject" Target="../embeddings/oleObject7.bin"/><Relationship Id="rId2" Type="http://schemas.openxmlformats.org/officeDocument/2006/relationships/tags" Target="../tags/tag46.xml"/><Relationship Id="rId1" Type="http://schemas.openxmlformats.org/officeDocument/2006/relationships/tags" Target="../tags/tag45.xml"/></Relationships>
</file>

<file path=ppt/slides/_rels/slide13.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2.xml"/><Relationship Id="rId4" Type="http://schemas.openxmlformats.org/officeDocument/2006/relationships/image" Target="../media/image13.emf"/><Relationship Id="rId3" Type="http://schemas.openxmlformats.org/officeDocument/2006/relationships/oleObject" Target="../embeddings/oleObject8.bin"/><Relationship Id="rId2" Type="http://schemas.openxmlformats.org/officeDocument/2006/relationships/tags" Target="../tags/tag48.xml"/><Relationship Id="rId1" Type="http://schemas.openxmlformats.org/officeDocument/2006/relationships/tags" Target="../tags/tag47.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vmlDrawing" Target="../drawings/vmlDrawing9.vml"/><Relationship Id="rId5" Type="http://schemas.openxmlformats.org/officeDocument/2006/relationships/slideLayout" Target="../slideLayouts/slideLayout2.xml"/><Relationship Id="rId4" Type="http://schemas.openxmlformats.org/officeDocument/2006/relationships/image" Target="../media/image14.emf"/><Relationship Id="rId3" Type="http://schemas.openxmlformats.org/officeDocument/2006/relationships/oleObject" Target="../embeddings/oleObject9.bin"/><Relationship Id="rId2" Type="http://schemas.openxmlformats.org/officeDocument/2006/relationships/tags" Target="../tags/tag50.xml"/><Relationship Id="rId1" Type="http://schemas.openxmlformats.org/officeDocument/2006/relationships/tags" Target="../tags/tag49.xml"/></Relationships>
</file>

<file path=ppt/slides/_rels/slide15.xml.rels><?xml version="1.0" encoding="UTF-8" standalone="yes"?>
<Relationships xmlns="http://schemas.openxmlformats.org/package/2006/relationships"><Relationship Id="rId7" Type="http://schemas.openxmlformats.org/officeDocument/2006/relationships/vmlDrawing" Target="../drawings/vmlDrawing10.vml"/><Relationship Id="rId6"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oleObject" Target="../embeddings/oleObject10.bin"/><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16.xml.rels><?xml version="1.0" encoding="UTF-8" standalone="yes"?>
<Relationships xmlns="http://schemas.openxmlformats.org/package/2006/relationships"><Relationship Id="rId7" Type="http://schemas.openxmlformats.org/officeDocument/2006/relationships/vmlDrawing" Target="../drawings/vmlDrawing11.vml"/><Relationship Id="rId6"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oleObject" Target="../embeddings/oleObject11.bin"/><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s>
</file>

<file path=ppt/slides/_rels/slide17.xml.rels><?xml version="1.0" encoding="UTF-8" standalone="yes"?>
<Relationships xmlns="http://schemas.openxmlformats.org/package/2006/relationships"><Relationship Id="rId5" Type="http://schemas.openxmlformats.org/officeDocument/2006/relationships/vmlDrawing" Target="../drawings/vmlDrawing12.vml"/><Relationship Id="rId4" Type="http://schemas.openxmlformats.org/officeDocument/2006/relationships/slideLayout" Target="../slideLayouts/slideLayout2.xml"/><Relationship Id="rId3" Type="http://schemas.openxmlformats.org/officeDocument/2006/relationships/image" Target="../media/image18.emf"/><Relationship Id="rId2" Type="http://schemas.openxmlformats.org/officeDocument/2006/relationships/oleObject" Target="../embeddings/oleObject12.bin"/><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6" Type="http://schemas.openxmlformats.org/officeDocument/2006/relationships/vmlDrawing" Target="../drawings/vmlDrawing13.vml"/><Relationship Id="rId5" Type="http://schemas.openxmlformats.org/officeDocument/2006/relationships/slideLayout" Target="../slideLayouts/slideLayout2.xml"/><Relationship Id="rId4" Type="http://schemas.openxmlformats.org/officeDocument/2006/relationships/image" Target="../media/image20.emf"/><Relationship Id="rId3" Type="http://schemas.openxmlformats.org/officeDocument/2006/relationships/oleObject" Target="../embeddings/oleObject14.bin"/><Relationship Id="rId2" Type="http://schemas.openxmlformats.org/officeDocument/2006/relationships/image" Target="../media/image19.emf"/><Relationship Id="rId1"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5" Type="http://schemas.openxmlformats.org/officeDocument/2006/relationships/vmlDrawing" Target="../drawings/vmlDrawing14.vml"/><Relationship Id="rId4" Type="http://schemas.openxmlformats.org/officeDocument/2006/relationships/slideLayout" Target="../slideLayouts/slideLayout2.xml"/><Relationship Id="rId3" Type="http://schemas.openxmlformats.org/officeDocument/2006/relationships/image" Target="../media/image22.emf"/><Relationship Id="rId2" Type="http://schemas.openxmlformats.org/officeDocument/2006/relationships/oleObject" Target="../embeddings/oleObject15.bin"/><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5" Type="http://schemas.openxmlformats.org/officeDocument/2006/relationships/vmlDrawing" Target="../drawings/vmlDrawing15.vml"/><Relationship Id="rId4" Type="http://schemas.openxmlformats.org/officeDocument/2006/relationships/slideLayout" Target="../slideLayouts/slideLayout2.xml"/><Relationship Id="rId3" Type="http://schemas.openxmlformats.org/officeDocument/2006/relationships/image" Target="../media/image24.emf"/><Relationship Id="rId2" Type="http://schemas.openxmlformats.org/officeDocument/2006/relationships/oleObject" Target="../embeddings/oleObject16.bin"/><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16.vml"/><Relationship Id="rId4" Type="http://schemas.openxmlformats.org/officeDocument/2006/relationships/slideLayout" Target="../slideLayouts/slideLayout2.xml"/><Relationship Id="rId3" Type="http://schemas.openxmlformats.org/officeDocument/2006/relationships/image" Target="../media/image26.emf"/><Relationship Id="rId2" Type="http://schemas.openxmlformats.org/officeDocument/2006/relationships/oleObject" Target="../embeddings/oleObject17.bin"/><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5" Type="http://schemas.openxmlformats.org/officeDocument/2006/relationships/vmlDrawing" Target="../drawings/vmlDrawing17.vml"/><Relationship Id="rId4" Type="http://schemas.openxmlformats.org/officeDocument/2006/relationships/slideLayout" Target="../slideLayouts/slideLayout2.xml"/><Relationship Id="rId3" Type="http://schemas.openxmlformats.org/officeDocument/2006/relationships/image" Target="../media/image28.emf"/><Relationship Id="rId2" Type="http://schemas.openxmlformats.org/officeDocument/2006/relationships/oleObject" Target="../embeddings/oleObject18.bin"/><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18.vml"/><Relationship Id="rId4" Type="http://schemas.openxmlformats.org/officeDocument/2006/relationships/slideLayout" Target="../slideLayouts/slideLayout2.xml"/><Relationship Id="rId3" Type="http://schemas.openxmlformats.org/officeDocument/2006/relationships/image" Target="../media/image30.emf"/><Relationship Id="rId2" Type="http://schemas.openxmlformats.org/officeDocument/2006/relationships/oleObject" Target="../embeddings/oleObject19.bin"/><Relationship Id="rId1" Type="http://schemas.openxmlformats.org/officeDocument/2006/relationships/image" Target="../media/image29.png"/></Relationships>
</file>

<file path=ppt/slides/_rels/slide24.xml.rels><?xml version="1.0" encoding="UTF-8" standalone="yes"?>
<Relationships xmlns="http://schemas.openxmlformats.org/package/2006/relationships"><Relationship Id="rId7" Type="http://schemas.openxmlformats.org/officeDocument/2006/relationships/vmlDrawing" Target="../drawings/vmlDrawing19.vml"/><Relationship Id="rId6"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oleObject" Target="../embeddings/oleObject20.bin"/><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s>
</file>

<file path=ppt/slides/_rels/slide25.xml.rels><?xml version="1.0" encoding="UTF-8" standalone="yes"?>
<Relationships xmlns="http://schemas.openxmlformats.org/package/2006/relationships"><Relationship Id="rId7" Type="http://schemas.openxmlformats.org/officeDocument/2006/relationships/vmlDrawing" Target="../drawings/vmlDrawing20.vml"/><Relationship Id="rId6"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oleObject" Target="../embeddings/oleObject21.bin"/><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s>
</file>

<file path=ppt/slides/_rels/slide26.xml.rels><?xml version="1.0" encoding="UTF-8" standalone="yes"?>
<Relationships xmlns="http://schemas.openxmlformats.org/package/2006/relationships"><Relationship Id="rId7" Type="http://schemas.openxmlformats.org/officeDocument/2006/relationships/vmlDrawing" Target="../drawings/vmlDrawing21.vml"/><Relationship Id="rId6"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oleObject" Target="../embeddings/oleObject22.bin"/><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7.xml.rels><?xml version="1.0" encoding="UTF-8" standalone="yes"?>
<Relationships xmlns="http://schemas.openxmlformats.org/package/2006/relationships"><Relationship Id="rId7" Type="http://schemas.openxmlformats.org/officeDocument/2006/relationships/vmlDrawing" Target="../drawings/vmlDrawing22.vml"/><Relationship Id="rId6"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oleObject" Target="../embeddings/oleObject23.bin"/><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28.xml.rels><?xml version="1.0" encoding="UTF-8" standalone="yes"?>
<Relationships xmlns="http://schemas.openxmlformats.org/package/2006/relationships"><Relationship Id="rId7" Type="http://schemas.openxmlformats.org/officeDocument/2006/relationships/vmlDrawing" Target="../drawings/vmlDrawing23.vml"/><Relationship Id="rId6"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oleObject" Target="../embeddings/oleObject24.bin"/><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29.xml.rels><?xml version="1.0" encoding="UTF-8" standalone="yes"?>
<Relationships xmlns="http://schemas.openxmlformats.org/package/2006/relationships"><Relationship Id="rId7" Type="http://schemas.openxmlformats.org/officeDocument/2006/relationships/vmlDrawing" Target="../drawings/vmlDrawing24.vml"/><Relationship Id="rId6"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oleObject" Target="../embeddings/oleObject25.bin"/><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s>
</file>

<file path=ppt/slides/_rels/slide30.xml.rels><?xml version="1.0" encoding="UTF-8" standalone="yes"?>
<Relationships xmlns="http://schemas.openxmlformats.org/package/2006/relationships"><Relationship Id="rId7" Type="http://schemas.openxmlformats.org/officeDocument/2006/relationships/vmlDrawing" Target="../drawings/vmlDrawing25.vml"/><Relationship Id="rId6"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oleObject" Target="../embeddings/oleObject26.bin"/><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31.xml.rels><?xml version="1.0" encoding="UTF-8" standalone="yes"?>
<Relationships xmlns="http://schemas.openxmlformats.org/package/2006/relationships"><Relationship Id="rId7" Type="http://schemas.openxmlformats.org/officeDocument/2006/relationships/vmlDrawing" Target="../drawings/vmlDrawing26.vml"/><Relationship Id="rId6"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oleObject" Target="../embeddings/oleObject27.bin"/><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32.xml.rels><?xml version="1.0" encoding="UTF-8" standalone="yes"?>
<Relationships xmlns="http://schemas.openxmlformats.org/package/2006/relationships"><Relationship Id="rId7" Type="http://schemas.openxmlformats.org/officeDocument/2006/relationships/vmlDrawing" Target="../drawings/vmlDrawing27.vml"/><Relationship Id="rId6"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oleObject" Target="../embeddings/oleObject28.bin"/><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33.xml.rels><?xml version="1.0" encoding="UTF-8" standalone="yes"?>
<Relationships xmlns="http://schemas.openxmlformats.org/package/2006/relationships"><Relationship Id="rId7" Type="http://schemas.openxmlformats.org/officeDocument/2006/relationships/vmlDrawing" Target="../drawings/vmlDrawing28.vml"/><Relationship Id="rId6"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oleObject" Target="../embeddings/oleObject29.bin"/><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vmlDrawing" Target="../drawings/vmlDrawing29.vml"/><Relationship Id="rId6"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oleObject" Target="../embeddings/oleObject30.bin"/><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s>
</file>

<file path=ppt/slides/_rels/slide35.xml.rels><?xml version="1.0" encoding="UTF-8" standalone="yes"?>
<Relationships xmlns="http://schemas.openxmlformats.org/package/2006/relationships"><Relationship Id="rId7" Type="http://schemas.openxmlformats.org/officeDocument/2006/relationships/vmlDrawing" Target="../drawings/vmlDrawing30.vml"/><Relationship Id="rId6"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oleObject" Target="../embeddings/oleObject31.bin"/><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tags" Target="../tags/tag94.xml"/><Relationship Id="rId1" Type="http://schemas.openxmlformats.org/officeDocument/2006/relationships/tags" Target="../tags/tag93.xml"/></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98.xml"/><Relationship Id="rId4" Type="http://schemas.openxmlformats.org/officeDocument/2006/relationships/image" Target="../media/image44.png"/><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png"/><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6.png"/><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lang="zh-CN" altLang="en-US" dirty="0">
                <a:solidFill>
                  <a:sysClr val="window" lastClr="FFFFFF"/>
                </a:solidFill>
                <a:latin typeface="微软雅黑" panose="020B0503020204020204" pitchFamily="34" charset="-122"/>
                <a:ea typeface="微软雅黑" panose="020B0503020204020204" pitchFamily="34" charset="-122"/>
              </a:rPr>
              <a:t>张荣杰</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lang="zh-CN" altLang="en-US" dirty="0">
                <a:solidFill>
                  <a:sysClr val="window" lastClr="FFFFFF"/>
                </a:solidFill>
                <a:latin typeface="微软雅黑" panose="020B0503020204020204" pitchFamily="34" charset="-122"/>
                <a:ea typeface="微软雅黑" panose="020B0503020204020204" pitchFamily="34" charset="-122"/>
              </a:rPr>
              <a:t>吴</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章懋</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任宇</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李明勋</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软件工程课程设计汇报</a:t>
            </a:r>
            <a:endParaRPr lang="zh-CN" altLang="en-US" sz="2000" dirty="0">
              <a:solidFill>
                <a:sysClr val="window" lastClr="FFFFFF"/>
              </a:solidFill>
            </a:endParaRPr>
          </a:p>
          <a:p>
            <a:pPr lvl="0">
              <a:lnSpc>
                <a:spcPct val="125000"/>
              </a:lnSpc>
              <a:defRPr/>
            </a:pPr>
            <a:r>
              <a:rPr lang="zh-CN" altLang="en-US" dirty="0">
                <a:ln/>
                <a:solidFill>
                  <a:schemeClr val="tx1"/>
                </a:solidFill>
                <a:effectLst>
                  <a:outerShdw blurRad="38100" dist="19050" dir="2700000" algn="tl" rotWithShape="0">
                    <a:schemeClr val="dk1">
                      <a:alpha val="40000"/>
                    </a:schemeClr>
                  </a:outerShdw>
                </a:effectLst>
              </a:rPr>
              <a:t>考研信息平台</a:t>
            </a:r>
            <a:endParaRPr lang="zh-CN" altLang="en-US" dirty="0">
              <a:ln/>
              <a:solidFill>
                <a:schemeClr val="tx1"/>
              </a:solidFill>
              <a:effectLst>
                <a:outerShdw blurRad="38100" dist="19050" dir="2700000" algn="tl" rotWithShape="0">
                  <a:schemeClr val="dk1">
                    <a:alpha val="40000"/>
                  </a:schemeClr>
                </a:outerShdw>
              </a:effectLst>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lang="zh-CN" altLang="en-US" dirty="0">
                <a:solidFill>
                  <a:srgbClr val="024282"/>
                </a:solidFill>
                <a:latin typeface="微软雅黑" panose="020B0503020204020204" pitchFamily="34" charset="-122"/>
                <a:ea typeface="微软雅黑" panose="020B0503020204020204" pitchFamily="34" charset="-122"/>
              </a:rPr>
              <a:t>渠帅</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3890010" cy="908050"/>
            <a:chOff x="7213667" y="968193"/>
            <a:chExt cx="3890010" cy="908050"/>
          </a:xfrm>
        </p:grpSpPr>
        <p:sp>
          <p:nvSpPr>
            <p:cNvPr id="31" name="文本框 6"/>
            <p:cNvSpPr txBox="1">
              <a:spLocks noChangeArrowheads="1"/>
            </p:cNvSpPr>
            <p:nvPr>
              <p:custDataLst>
                <p:tags r:id="rId15"/>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软件创意与功能描述</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943"/>
              <a:ext cx="3890010" cy="36830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Ideas and Feature Descriptions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4188460" cy="883920"/>
            <a:chOff x="7213668" y="968193"/>
            <a:chExt cx="4188460" cy="883920"/>
          </a:xfrm>
        </p:grpSpPr>
        <p:sp>
          <p:nvSpPr>
            <p:cNvPr id="35" name="文本框 6"/>
            <p:cNvSpPr txBox="1">
              <a:spLocks noChangeArrowheads="1"/>
            </p:cNvSpPr>
            <p:nvPr>
              <p:custDataLst>
                <p:tags r:id="rId18"/>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noProof="0" dirty="0">
                  <a:ln>
                    <a:noFill/>
                  </a:ln>
                  <a:solidFill>
                    <a:srgbClr val="024282"/>
                  </a:solidFill>
                  <a:effectLst/>
                  <a:uLnTx/>
                  <a:uFillTx/>
                  <a:latin typeface="微软雅黑" panose="020B0503020204020204" pitchFamily="34" charset="-122"/>
                  <a:ea typeface="微软雅黑" panose="020B0503020204020204" pitchFamily="34" charset="-122"/>
                  <a:sym typeface="+mn-ea"/>
                </a:rPr>
                <a:t>软件需求与设计模型</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813"/>
              <a:ext cx="4188460" cy="36830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Requirements and Design Models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607488" cy="891996"/>
            <a:chOff x="7214249" y="968193"/>
            <a:chExt cx="3607488" cy="891996"/>
          </a:xfrm>
        </p:grpSpPr>
        <p:sp>
          <p:nvSpPr>
            <p:cNvPr id="38" name="文本框 6"/>
            <p:cNvSpPr txBox="1">
              <a:spLocks noChangeArrowheads="1"/>
            </p:cNvSpPr>
            <p:nvPr>
              <p:custDataLst>
                <p:tags r:id="rId21"/>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软件代码实现与测试</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607435"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Implementation and Testing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5825" y="3275965"/>
            <a:ext cx="8329930" cy="10172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6600" noProof="0" dirty="0">
                <a:ln>
                  <a:noFill/>
                </a:ln>
                <a:effectLst/>
                <a:uLnTx/>
                <a:uFillTx/>
                <a:sym typeface="+mn-ea"/>
              </a:rPr>
              <a:t>软件创意与功能描述</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2800" noProof="0" dirty="0">
                <a:ln>
                  <a:noFill/>
                </a:ln>
                <a:solidFill>
                  <a:srgbClr val="024282"/>
                </a:solidFill>
                <a:effectLst/>
                <a:uLnTx/>
                <a:uFillTx/>
                <a:latin typeface="Calibri Light" panose="020F0302020204030204" pitchFamily="34" charset="0"/>
                <a:ea typeface="方正兰亭黑_GBK"/>
                <a:sym typeface="+mn-ea"/>
              </a:rPr>
              <a:t>Software Ideas and Feature Descriptions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noProof="0" dirty="0">
                <a:ln>
                  <a:noFill/>
                </a:ln>
                <a:effectLst/>
                <a:uLnTx/>
                <a:uFillTx/>
                <a:sym typeface="+mn-ea"/>
              </a:rPr>
              <a:t>软件创意与功能描述</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custDataLst>
              <p:tags r:id="rId2"/>
            </p:custDataLst>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项目背景</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3"/>
            </p:custDataLst>
          </p:nvPr>
        </p:nvSpPr>
        <p:spPr>
          <a:xfrm>
            <a:off x="434975" y="1632585"/>
            <a:ext cx="11019790" cy="1456690"/>
          </a:xfrm>
          <a:prstGeom prst="rect">
            <a:avLst/>
          </a:prstGeom>
        </p:spPr>
        <p:txBody>
          <a:bodyPr wrap="square">
            <a:noAutofit/>
          </a:bodyPr>
          <a:lstStyle/>
          <a:p>
            <a:pPr indent="304800" algn="l"/>
            <a:r>
              <a:rPr lang="zh-CN" altLang="zh-CN" kern="100" dirty="0">
                <a:effectLst/>
                <a:latin typeface="Calibri" panose="020F0502020204030204" pitchFamily="34" charset="0"/>
                <a:ea typeface="宋体" panose="02010600030101010101" pitchFamily="2" charset="-122"/>
                <a:cs typeface="宋体" panose="02010600030101010101" pitchFamily="2" charset="-122"/>
              </a:rPr>
              <a:t>随着我国大学生就业市场的“内卷化”日益严重，越来越多的大学生面临着本科就业难题。因此，通过考研来提升竞争力成为大部分大学生的热门选择之一，但又由于考研与高考不同，许多大学生对考研信息的资料掌握不全而导致考研失败，最终加剧自身情绪焦虑的案例比比皆是。因此如何让大学生避免因信息差而导致考研失败成为大四学生亟待解决的难题。</a:t>
            </a:r>
            <a:r>
              <a:rPr lang="zh-CN" altLang="en-US" kern="100" dirty="0">
                <a:effectLst/>
                <a:latin typeface="Calibri" panose="020F0502020204030204" pitchFamily="34" charset="0"/>
                <a:ea typeface="宋体" panose="02010600030101010101" pitchFamily="2" charset="-122"/>
                <a:cs typeface="宋体" panose="02010600030101010101" pitchFamily="2" charset="-122"/>
              </a:rPr>
              <a:t>本项目面对广大准备考研的学生，提供最新、最即时的考研信息，以此来帮助广大考生准备考研相关事宜。</a:t>
            </a:r>
            <a:endParaRPr lang="zh-CN" altLang="zh-CN" kern="100" dirty="0">
              <a:effectLst/>
              <a:latin typeface="Calibri" panose="020F0502020204030204" pitchFamily="34" charset="0"/>
              <a:ea typeface="宋体" panose="02010600030101010101" pitchFamily="2" charset="-122"/>
              <a:cs typeface="宋体" panose="02010600030101010101" pitchFamily="2" charset="-122"/>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8" name="圆角矩形 6"/>
          <p:cNvSpPr/>
          <p:nvPr>
            <p:custDataLst>
              <p:tags r:id="rId4"/>
            </p:custDataLst>
          </p:nvPr>
        </p:nvSpPr>
        <p:spPr>
          <a:xfrm>
            <a:off x="434850" y="308922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软件创意</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custDataLst>
              <p:tags r:id="rId5"/>
            </p:custDataLst>
          </p:nvPr>
        </p:nvSpPr>
        <p:spPr>
          <a:xfrm>
            <a:off x="434975" y="3594100"/>
            <a:ext cx="10497185" cy="1289199"/>
          </a:xfrm>
          <a:prstGeom prst="rect">
            <a:avLst/>
          </a:prstGeom>
        </p:spPr>
        <p:txBody>
          <a:bodyPr wrap="square">
            <a:spAutoFit/>
          </a:bodyPr>
          <a:lstStyle/>
          <a:p>
            <a:pPr marL="342900" lvl="0" indent="-342900" algn="l">
              <a:buFont typeface="+mj-lt"/>
              <a:buAutoNum type="arabicPeriod"/>
            </a:pPr>
            <a:r>
              <a:rPr lang="zh-CN" altLang="zh-CN" sz="1800" kern="100" dirty="0">
                <a:effectLst/>
                <a:latin typeface="Calibri" panose="020F0502020204030204" pitchFamily="34" charset="0"/>
                <a:ea typeface="宋体" panose="02010600030101010101" pitchFamily="2" charset="-122"/>
                <a:cs typeface="宋体" panose="02010600030101010101" pitchFamily="2" charset="-122"/>
              </a:rPr>
              <a:t>使用爬虫获取各个学校的相关考研专业信息，如专业分数，</a:t>
            </a:r>
            <a:r>
              <a:rPr lang="zh-CN" altLang="en-US" kern="100" dirty="0">
                <a:latin typeface="Calibri" panose="020F0502020204030204" pitchFamily="34" charset="0"/>
                <a:ea typeface="宋体" panose="02010600030101010101" pitchFamily="2" charset="-122"/>
                <a:cs typeface="宋体" panose="02010600030101010101" pitchFamily="2" charset="-122"/>
              </a:rPr>
              <a:t>考试</a:t>
            </a:r>
            <a:r>
              <a:rPr lang="zh-CN" altLang="zh-CN" sz="1800" kern="100" dirty="0">
                <a:effectLst/>
                <a:latin typeface="Calibri" panose="020F0502020204030204" pitchFamily="34" charset="0"/>
                <a:ea typeface="宋体" panose="02010600030101010101" pitchFamily="2" charset="-122"/>
                <a:cs typeface="宋体" panose="02010600030101010101" pitchFamily="2" charset="-122"/>
              </a:rPr>
              <a:t>大纲，复录比等信息。</a:t>
            </a:r>
            <a:endParaRPr lang="zh-CN" altLang="zh-CN" sz="1800" kern="100" dirty="0">
              <a:effectLst/>
              <a:latin typeface="Calibri" panose="020F0502020204030204" pitchFamily="34" charset="0"/>
              <a:ea typeface="宋体" panose="02010600030101010101" pitchFamily="2" charset="-122"/>
              <a:cs typeface="宋体" panose="02010600030101010101" pitchFamily="2" charset="-122"/>
            </a:endParaRPr>
          </a:p>
          <a:p>
            <a:pPr marL="342900" lvl="0" indent="-342900" algn="l">
              <a:buFont typeface="+mj-lt"/>
              <a:buAutoNum type="arabicPeriod"/>
            </a:pPr>
            <a:r>
              <a:rPr lang="zh-CN" altLang="zh-CN" sz="1800" kern="100" dirty="0">
                <a:effectLst/>
                <a:latin typeface="Calibri" panose="020F0502020204030204" pitchFamily="34" charset="0"/>
                <a:ea typeface="宋体" panose="02010600030101010101" pitchFamily="2" charset="-122"/>
                <a:cs typeface="宋体" panose="02010600030101010101" pitchFamily="2" charset="-122"/>
              </a:rPr>
              <a:t>设置评论专区，并且通过智能算法根据评论总结出相关学校的大致情况并打上标签，方便考生能够更直观、方便的了解该学校以及相关专业。</a:t>
            </a:r>
            <a:endParaRPr lang="zh-CN" altLang="zh-CN" sz="1800" kern="100" dirty="0">
              <a:effectLst/>
              <a:latin typeface="Calibri" panose="020F0502020204030204" pitchFamily="34" charset="0"/>
              <a:ea typeface="宋体" panose="02010600030101010101" pitchFamily="2" charset="-122"/>
              <a:cs typeface="宋体" panose="02010600030101010101" pitchFamily="2"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2" name="圆角矩形 6"/>
          <p:cNvSpPr/>
          <p:nvPr>
            <p:custDataLst>
              <p:tags r:id="rId6"/>
            </p:custDataLst>
          </p:nvPr>
        </p:nvSpPr>
        <p:spPr>
          <a:xfrm>
            <a:off x="434850" y="453511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软件功能</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custDataLst>
              <p:tags r:id="rId7"/>
            </p:custDataLst>
          </p:nvPr>
        </p:nvSpPr>
        <p:spPr>
          <a:xfrm>
            <a:off x="561975" y="5031105"/>
            <a:ext cx="10497185" cy="774443"/>
          </a:xfrm>
          <a:prstGeom prst="rect">
            <a:avLst/>
          </a:prstGeom>
        </p:spPr>
        <p:txBody>
          <a:bodyPr wrap="square">
            <a:spAutoFit/>
          </a:bodyPr>
          <a:lstStyle/>
          <a:p>
            <a:pPr>
              <a:lnSpc>
                <a:spcPct val="130000"/>
              </a:lnSpc>
              <a:spcBef>
                <a:spcPts val="600"/>
              </a:spcBef>
              <a:defRPr/>
            </a:pPr>
            <a:r>
              <a:rPr lang="zh-CN" altLang="zh-CN" sz="1800" kern="100" dirty="0">
                <a:effectLst/>
                <a:ea typeface="宋体" panose="02010600030101010101" pitchFamily="2" charset="-122"/>
                <a:cs typeface="宋体" panose="02010600030101010101" pitchFamily="2" charset="-122"/>
              </a:rPr>
              <a:t>软件的主要功能包括考研院校专业信息查询，考生信息交流共享，专业导师评价，可以通过考生个人信息进行智能报考推荐指导。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5825" y="3246755"/>
            <a:ext cx="8326120" cy="104648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6600" noProof="0" dirty="0">
                <a:ln>
                  <a:noFill/>
                </a:ln>
                <a:effectLst/>
                <a:uLnTx/>
                <a:uFillTx/>
                <a:sym typeface="+mn-ea"/>
              </a:rPr>
              <a:t>软件需求与设计模型</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5825" y="4424045"/>
            <a:ext cx="7557135"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2800" noProof="0" dirty="0">
                <a:ln>
                  <a:noFill/>
                </a:ln>
                <a:solidFill>
                  <a:srgbClr val="024282"/>
                </a:solidFill>
                <a:effectLst/>
                <a:uLnTx/>
                <a:uFillTx/>
                <a:latin typeface="Calibri Light" panose="020F0302020204030204" pitchFamily="34" charset="0"/>
                <a:ea typeface="方正兰亭黑_GBK"/>
                <a:sym typeface="+mn-ea"/>
              </a:rPr>
              <a:t>Software Requirements and Design Models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软件需求模型</a:t>
            </a:r>
            <a:r>
              <a:rPr lang="en-US" altLang="zh-CN" dirty="0"/>
              <a:t>-</a:t>
            </a:r>
            <a:r>
              <a:rPr lang="zh-CN" altLang="en-US" dirty="0"/>
              <a:t>用例模型</a:t>
            </a:r>
            <a:endParaRPr lang="zh-CN" altLang="en-US" dirty="0"/>
          </a:p>
        </p:txBody>
      </p:sp>
      <p:grpSp>
        <p:nvGrpSpPr>
          <p:cNvPr id="54" name="组合 53"/>
          <p:cNvGrpSpPr/>
          <p:nvPr>
            <p:custDataLst>
              <p:tags r:id="rId1"/>
            </p:custDataLst>
          </p:nvPr>
        </p:nvGrpSpPr>
        <p:grpSpPr>
          <a:xfrm>
            <a:off x="392209" y="875414"/>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1387674" y="2325774"/>
            <a:ext cx="16569931" cy="778290"/>
          </a:xfrm>
          <a:prstGeom prst="rect">
            <a:avLst/>
          </a:prstGeom>
          <a:noFill/>
        </p:spPr>
        <p:txBody>
          <a:bodyPr wrap="square" rtlCol="0">
            <a:spAutoFit/>
          </a:bodyPr>
          <a:lstStyle/>
          <a:p>
            <a:pPr>
              <a:lnSpc>
                <a:spcPct val="130000"/>
              </a:lnSpc>
              <a:spcBef>
                <a:spcPts val="600"/>
              </a:spcBef>
              <a:spcAft>
                <a:spcPts val="0"/>
              </a:spcAft>
              <a:buClrTx/>
              <a:buSzTx/>
              <a:buFontTx/>
              <a:defRPr/>
            </a:pPr>
            <a:endParaRPr lang="en-US" altLang="zh-CN" sz="1600" noProof="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noProof="0" dirty="0">
              <a:solidFill>
                <a:srgbClr val="FF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152064" y="5956049"/>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系统用例模型</a:t>
            </a:r>
            <a:endParaRPr lang="zh-CN" altLang="en-US" dirty="0"/>
          </a:p>
        </p:txBody>
      </p:sp>
      <p:sp>
        <p:nvSpPr>
          <p:cNvPr id="8" name="Rectangle 4"/>
          <p:cNvSpPr>
            <a:spLocks noChangeArrowheads="1"/>
          </p:cNvSpPr>
          <p:nvPr/>
        </p:nvSpPr>
        <p:spPr bwMode="auto">
          <a:xfrm>
            <a:off x="721559" y="1055773"/>
            <a:ext cx="18638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2" name="对象 -2147482623"/>
          <p:cNvGraphicFramePr>
            <a:graphicFrameLocks noChangeAspect="1"/>
          </p:cNvGraphicFramePr>
          <p:nvPr/>
        </p:nvGraphicFramePr>
        <p:xfrm>
          <a:off x="3459163" y="1066165"/>
          <a:ext cx="5273675" cy="4725670"/>
        </p:xfrm>
        <a:graphic>
          <a:graphicData uri="http://schemas.openxmlformats.org/presentationml/2006/ole">
            <mc:AlternateContent xmlns:mc="http://schemas.openxmlformats.org/markup-compatibility/2006">
              <mc:Choice xmlns:v="urn:schemas-microsoft-com:vml" Requires="v">
                <p:oleObj spid="_x0000_s3076" name="" r:id="rId4" imgW="4117340" imgH="3691255" progId="Visio.Drawing.15">
                  <p:embed/>
                </p:oleObj>
              </mc:Choice>
              <mc:Fallback>
                <p:oleObj name="" r:id="rId4" imgW="4117340" imgH="3691255" progId="Visio.Drawing.15">
                  <p:embed/>
                  <p:pic>
                    <p:nvPicPr>
                      <p:cNvPr id="0" name="图片 3075"/>
                      <p:cNvPicPr/>
                      <p:nvPr/>
                    </p:nvPicPr>
                    <p:blipFill>
                      <a:blip r:embed="rId5"/>
                      <a:stretch>
                        <a:fillRect/>
                      </a:stretch>
                    </p:blipFill>
                    <p:spPr>
                      <a:xfrm>
                        <a:off x="3459163" y="1066165"/>
                        <a:ext cx="5273675" cy="4725670"/>
                      </a:xfrm>
                      <a:prstGeom prst="rect">
                        <a:avLst/>
                      </a:prstGeom>
                      <a:noFill/>
                      <a:ln w="38100">
                        <a:noFill/>
                        <a:miter/>
                      </a:ln>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注册账号用例描述及分析顺序图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692525"/>
          </a:xfrm>
          <a:prstGeom prst="rect">
            <a:avLst/>
          </a:prstGeom>
        </p:spPr>
        <p:txBody>
          <a:bodyPr wrap="square">
            <a:spAutoFit/>
          </a:bodyPr>
          <a:lstStyle/>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业务目标：用户注册账号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执行者：用户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触发条件：用户选择注册</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前置条件：用户进入注册界面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系统展示注册界面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用户输入用户名和密码并确认注册</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3.</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系统反馈注册账号并回到登录界面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扩展交互动作：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注册失败</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系统反馈密码格式错误或用户名已被占用并提示用户重新输入。</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用户重新输入用户名和密码。</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908385" y="6150534"/>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注册账号用例的顺序图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注册账号用例描述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2" name="对象 -2147482622"/>
          <p:cNvGraphicFramePr>
            <a:graphicFrameLocks noChangeAspect="1"/>
          </p:cNvGraphicFramePr>
          <p:nvPr/>
        </p:nvGraphicFramePr>
        <p:xfrm>
          <a:off x="107315" y="1858010"/>
          <a:ext cx="5484495" cy="3163570"/>
        </p:xfrm>
        <a:graphic>
          <a:graphicData uri="http://schemas.openxmlformats.org/presentationml/2006/ole">
            <mc:AlternateContent xmlns:mc="http://schemas.openxmlformats.org/markup-compatibility/2006">
              <mc:Choice xmlns:v="urn:schemas-microsoft-com:vml" Requires="v">
                <p:oleObj spid="_x0000_s3076" name="" r:id="rId3" imgW="6570345" imgH="3792855" progId="Visio.Drawing.15">
                  <p:embed/>
                </p:oleObj>
              </mc:Choice>
              <mc:Fallback>
                <p:oleObj name="" r:id="rId3" imgW="6570345" imgH="3792855" progId="Visio.Drawing.15">
                  <p:embed/>
                  <p:pic>
                    <p:nvPicPr>
                      <p:cNvPr id="0" name="图片 3075"/>
                      <p:cNvPicPr/>
                      <p:nvPr/>
                    </p:nvPicPr>
                    <p:blipFill>
                      <a:blip r:embed="rId4"/>
                      <a:stretch>
                        <a:fillRect/>
                      </a:stretch>
                    </p:blipFill>
                    <p:spPr>
                      <a:xfrm>
                        <a:off x="107315" y="1858010"/>
                        <a:ext cx="5484495" cy="3163570"/>
                      </a:xfrm>
                      <a:prstGeom prst="rect">
                        <a:avLst/>
                      </a:prstGeom>
                      <a:noFill/>
                      <a:ln w="38100">
                        <a:noFill/>
                        <a:miter/>
                      </a:ln>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账号登陆用例描述及分析顺序图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30955"/>
          </a:xfrm>
          <a:prstGeom prst="rect">
            <a:avLst/>
          </a:prstGeom>
        </p:spPr>
        <p:txBody>
          <a:bodyPr wrap="square">
            <a:spAutoFit/>
          </a:bodyPr>
          <a:lstStyle/>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业务目标：</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 </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用户登录个人账号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 </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前置条件：用户进入登录界面且已注册账号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用户输入账号和密码并确认登录</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系统跳转界面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扩展交互动作：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系统提示用户输入账号密码错误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1b.</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用户重新输入账号密码</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268486" y="6156671"/>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账号登陆用例的顺序图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账号登陆用例描述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2" name="对象 -2147482613"/>
          <p:cNvGraphicFramePr>
            <a:graphicFrameLocks noChangeAspect="1"/>
          </p:cNvGraphicFramePr>
          <p:nvPr/>
        </p:nvGraphicFramePr>
        <p:xfrm>
          <a:off x="118110" y="1829435"/>
          <a:ext cx="5539105" cy="3102610"/>
        </p:xfrm>
        <a:graphic>
          <a:graphicData uri="http://schemas.openxmlformats.org/presentationml/2006/ole">
            <mc:AlternateContent xmlns:mc="http://schemas.openxmlformats.org/markup-compatibility/2006">
              <mc:Choice xmlns:v="urn:schemas-microsoft-com:vml" Requires="v">
                <p:oleObj spid="_x0000_s3076" name="" r:id="rId3" imgW="6182995" imgH="3463925" progId="Visio.Drawing.15">
                  <p:embed/>
                </p:oleObj>
              </mc:Choice>
              <mc:Fallback>
                <p:oleObj name="" r:id="rId3" imgW="6182995" imgH="3463925" progId="Visio.Drawing.15">
                  <p:embed/>
                  <p:pic>
                    <p:nvPicPr>
                      <p:cNvPr id="0" name="图片 3075"/>
                      <p:cNvPicPr/>
                      <p:nvPr/>
                    </p:nvPicPr>
                    <p:blipFill>
                      <a:blip r:embed="rId4"/>
                      <a:stretch>
                        <a:fillRect/>
                      </a:stretch>
                    </p:blipFill>
                    <p:spPr>
                      <a:xfrm>
                        <a:off x="118110" y="1829435"/>
                        <a:ext cx="5539105" cy="3102610"/>
                      </a:xfrm>
                      <a:prstGeom prst="rect">
                        <a:avLst/>
                      </a:prstGeom>
                      <a:noFill/>
                      <a:ln w="38100">
                        <a:noFill/>
                        <a:miter/>
                      </a:ln>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获取信息用例描述及分析顺序图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30955"/>
          </a:xfrm>
          <a:prstGeom prst="rect">
            <a:avLst/>
          </a:prstGeom>
        </p:spPr>
        <p:txBody>
          <a:bodyPr wrap="square">
            <a:spAutoFit/>
          </a:bodyPr>
          <a:lstStyle/>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业务目标：获取和更新数据库信息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执行者：管理员</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触发条件：管理员选择获取信息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前置条件：管理员进入管理界面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管理员选择获取信息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系统获取信息并反馈更新成功</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扩展交互动作：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系统提示更新失败</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获取信息用例的顺序图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获取信息用例描述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147482612"/>
          <p:cNvGraphicFramePr>
            <a:graphicFrameLocks noChangeAspect="1"/>
          </p:cNvGraphicFramePr>
          <p:nvPr/>
        </p:nvGraphicFramePr>
        <p:xfrm>
          <a:off x="367665" y="2117090"/>
          <a:ext cx="5269230" cy="3145790"/>
        </p:xfrm>
        <a:graphic>
          <a:graphicData uri="http://schemas.openxmlformats.org/presentationml/2006/ole">
            <mc:AlternateContent xmlns:mc="http://schemas.openxmlformats.org/markup-compatibility/2006">
              <mc:Choice xmlns:v="urn:schemas-microsoft-com:vml" Requires="v">
                <p:oleObj spid="_x0000_s3076" name="" r:id="rId3" imgW="5650865" imgH="3376930" progId="Visio.Drawing.15">
                  <p:embed/>
                </p:oleObj>
              </mc:Choice>
              <mc:Fallback>
                <p:oleObj name="" r:id="rId3" imgW="5650865" imgH="3376930" progId="Visio.Drawing.15">
                  <p:embed/>
                  <p:pic>
                    <p:nvPicPr>
                      <p:cNvPr id="0" name="图片 3075"/>
                      <p:cNvPicPr/>
                      <p:nvPr/>
                    </p:nvPicPr>
                    <p:blipFill>
                      <a:blip r:embed="rId4"/>
                      <a:stretch>
                        <a:fillRect/>
                      </a:stretch>
                    </p:blipFill>
                    <p:spPr>
                      <a:xfrm>
                        <a:off x="367665" y="2117090"/>
                        <a:ext cx="5269230" cy="3145790"/>
                      </a:xfrm>
                      <a:prstGeom prst="rect">
                        <a:avLst/>
                      </a:prstGeom>
                      <a:noFill/>
                      <a:ln w="38100">
                        <a:noFill/>
                        <a:miter/>
                      </a:ln>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检索信息用例描述及分析顺序图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30955"/>
          </a:xfrm>
          <a:prstGeom prst="rect">
            <a:avLst/>
          </a:prstGeom>
        </p:spPr>
        <p:txBody>
          <a:bodyPr wrap="square">
            <a:spAutoFit/>
          </a:bodyPr>
          <a:lstStyle/>
          <a:p>
            <a:pPr indent="2667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业务目标：用户可以通过筛选条件检索想要的信息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执行者：用户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触发条件：选择信息检索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用户选择筛选条件或输入院校名称并选择搜索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系统显示检索结果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扩展交互动作：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用户输入院校名称错误</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2667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1b.</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系统反馈搜索不到结果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检索信息用例的顺序图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检索信息用例描述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179649" y="10408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147482619"/>
          <p:cNvGraphicFramePr>
            <a:graphicFrameLocks noChangeAspect="1"/>
          </p:cNvGraphicFramePr>
          <p:nvPr/>
        </p:nvGraphicFramePr>
        <p:xfrm>
          <a:off x="322580" y="2120583"/>
          <a:ext cx="5269230" cy="2707005"/>
        </p:xfrm>
        <a:graphic>
          <a:graphicData uri="http://schemas.openxmlformats.org/presentationml/2006/ole">
            <mc:AlternateContent xmlns:mc="http://schemas.openxmlformats.org/markup-compatibility/2006">
              <mc:Choice xmlns:v="urn:schemas-microsoft-com:vml" Requires="v">
                <p:oleObj spid="_x0000_s3076" name="" r:id="rId3" imgW="6202680" imgH="3188335" progId="Visio.Drawing.15">
                  <p:embed/>
                </p:oleObj>
              </mc:Choice>
              <mc:Fallback>
                <p:oleObj name="" r:id="rId3" imgW="6202680" imgH="3188335" progId="Visio.Drawing.15">
                  <p:embed/>
                  <p:pic>
                    <p:nvPicPr>
                      <p:cNvPr id="0" name="图片 3075"/>
                      <p:cNvPicPr/>
                      <p:nvPr/>
                    </p:nvPicPr>
                    <p:blipFill>
                      <a:blip r:embed="rId4"/>
                      <a:stretch>
                        <a:fillRect/>
                      </a:stretch>
                    </p:blipFill>
                    <p:spPr>
                      <a:xfrm>
                        <a:off x="322580" y="2120583"/>
                        <a:ext cx="5269230" cy="2707005"/>
                      </a:xfrm>
                      <a:prstGeom prst="rect">
                        <a:avLst/>
                      </a:prstGeom>
                      <a:noFill/>
                      <a:ln w="38100">
                        <a:noFill/>
                        <a:miter/>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发表评论用例描述及分析顺序图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2999740"/>
          </a:xfrm>
          <a:prstGeom prst="rect">
            <a:avLst/>
          </a:prstGeom>
        </p:spPr>
        <p:txBody>
          <a:bodyPr wrap="square">
            <a:spAutoFit/>
          </a:bodyPr>
          <a:lstStyle/>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业务目标：</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 </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用户对学校或专业进行评价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 </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触发条件：用户选择发表评论</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前置条件：用户打开评论界面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用户编辑并选择发表评论</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系统展示评论</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发表评论用例的顺序图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发表评论用例描述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179649" y="10408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140215" y="8867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4" name="对象 -2147482618"/>
          <p:cNvGraphicFramePr>
            <a:graphicFrameLocks noChangeAspect="1"/>
          </p:cNvGraphicFramePr>
          <p:nvPr/>
        </p:nvGraphicFramePr>
        <p:xfrm>
          <a:off x="392430" y="2106613"/>
          <a:ext cx="5269230" cy="2811145"/>
        </p:xfrm>
        <a:graphic>
          <a:graphicData uri="http://schemas.openxmlformats.org/presentationml/2006/ole">
            <mc:AlternateContent xmlns:mc="http://schemas.openxmlformats.org/markup-compatibility/2006">
              <mc:Choice xmlns:v="urn:schemas-microsoft-com:vml" Requires="v">
                <p:oleObj spid="_x0000_s3076" name="" r:id="rId3" imgW="5747385" imgH="3067050" progId="Visio.Drawing.15">
                  <p:embed/>
                </p:oleObj>
              </mc:Choice>
              <mc:Fallback>
                <p:oleObj name="" r:id="rId3" imgW="5747385" imgH="3067050" progId="Visio.Drawing.15">
                  <p:embed/>
                  <p:pic>
                    <p:nvPicPr>
                      <p:cNvPr id="0" name="图片 3075"/>
                      <p:cNvPicPr/>
                      <p:nvPr/>
                    </p:nvPicPr>
                    <p:blipFill>
                      <a:blip r:embed="rId4"/>
                      <a:stretch>
                        <a:fillRect/>
                      </a:stretch>
                    </p:blipFill>
                    <p:spPr>
                      <a:xfrm>
                        <a:off x="392430" y="2106613"/>
                        <a:ext cx="5269230" cy="2811145"/>
                      </a:xfrm>
                      <a:prstGeom prst="rect">
                        <a:avLst/>
                      </a:prstGeom>
                      <a:noFill/>
                      <a:ln w="38100">
                        <a:noFill/>
                        <a:miter/>
                      </a:ln>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删除评论用例描述及分析顺序图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2584450"/>
          </a:xfrm>
          <a:prstGeom prst="rect">
            <a:avLst/>
          </a:prstGeom>
        </p:spPr>
        <p:txBody>
          <a:bodyPr wrap="square">
            <a:spAutoFit/>
          </a:bodyPr>
          <a:lstStyle/>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执行者：用户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触发条件：用户打开评论界面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前置条件：用户发表过评论</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基本交互动作：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用户定位自己的评论并选择删除</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304800" algn="just">
              <a:lnSpc>
                <a:spcPct val="150000"/>
              </a:lnSpc>
            </a:pP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系统更新评论界面</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删除评论用例的顺序图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删除评论用例描述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179649" y="10408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140215" y="8867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2"/>
          <p:cNvSpPr>
            <a:spLocks noChangeArrowheads="1"/>
          </p:cNvSpPr>
          <p:nvPr/>
        </p:nvSpPr>
        <p:spPr bwMode="auto">
          <a:xfrm>
            <a:off x="179649" y="10570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5" name="对象 -2147482617"/>
          <p:cNvGraphicFramePr>
            <a:graphicFrameLocks noChangeAspect="1"/>
          </p:cNvGraphicFramePr>
          <p:nvPr/>
        </p:nvGraphicFramePr>
        <p:xfrm>
          <a:off x="269240" y="2285365"/>
          <a:ext cx="5269230" cy="2512060"/>
        </p:xfrm>
        <a:graphic>
          <a:graphicData uri="http://schemas.openxmlformats.org/presentationml/2006/ole">
            <mc:AlternateContent xmlns:mc="http://schemas.openxmlformats.org/markup-compatibility/2006">
              <mc:Choice xmlns:v="urn:schemas-microsoft-com:vml" Requires="v">
                <p:oleObj spid="_x0000_s3076" name="" r:id="rId3" imgW="5747385" imgH="2738120" progId="Visio.Drawing.15">
                  <p:embed/>
                </p:oleObj>
              </mc:Choice>
              <mc:Fallback>
                <p:oleObj name="" r:id="rId3" imgW="5747385" imgH="2738120" progId="Visio.Drawing.15">
                  <p:embed/>
                  <p:pic>
                    <p:nvPicPr>
                      <p:cNvPr id="0" name="图片 3075"/>
                      <p:cNvPicPr/>
                      <p:nvPr/>
                    </p:nvPicPr>
                    <p:blipFill>
                      <a:blip r:embed="rId4"/>
                      <a:stretch>
                        <a:fillRect/>
                      </a:stretch>
                    </p:blipFill>
                    <p:spPr>
                      <a:xfrm>
                        <a:off x="269240" y="2285365"/>
                        <a:ext cx="5269230" cy="2512060"/>
                      </a:xfrm>
                      <a:prstGeom prst="rect">
                        <a:avLst/>
                      </a:prstGeom>
                      <a:noFill/>
                      <a:ln w="38100">
                        <a:noFill/>
                        <a:miter/>
                      </a:ln>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85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评论总结用例描述及分析顺序图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415030"/>
          </a:xfrm>
          <a:prstGeom prst="rect">
            <a:avLst/>
          </a:prstGeom>
        </p:spPr>
        <p:txBody>
          <a:bodyPr wrap="square">
            <a:spAutoFit/>
          </a:bodyPr>
          <a:lstStyle/>
          <a:p>
            <a:pPr indent="304800" algn="just">
              <a:lnSpc>
                <a:spcPct val="150000"/>
              </a:lnSpc>
            </a:pP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业务目标：更新评论总结标签</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执行者：</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 </a:t>
            </a: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管理者</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触发条件：评论有更新</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前置条件：拥有其他评论数据</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基本交互动作：</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1.</a:t>
            </a: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管理员检测到评论有更新</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2.</a:t>
            </a: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系统更新评论数据并根据新评论得出新的评论总结</a:t>
            </a:r>
            <a:endPar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 </a:t>
            </a:r>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评论总结用例的顺序图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评论总结用例描述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179649" y="10408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140215" y="8867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2"/>
          <p:cNvSpPr>
            <a:spLocks noChangeArrowheads="1"/>
          </p:cNvSpPr>
          <p:nvPr/>
        </p:nvSpPr>
        <p:spPr bwMode="auto">
          <a:xfrm>
            <a:off x="179649" y="10570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2"/>
          <p:cNvSpPr>
            <a:spLocks noChangeArrowheads="1"/>
          </p:cNvSpPr>
          <p:nvPr/>
        </p:nvSpPr>
        <p:spPr bwMode="auto">
          <a:xfrm>
            <a:off x="290841" y="9417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6" name="对象 -2147482611"/>
          <p:cNvGraphicFramePr>
            <a:graphicFrameLocks noChangeAspect="1"/>
          </p:cNvGraphicFramePr>
          <p:nvPr/>
        </p:nvGraphicFramePr>
        <p:xfrm>
          <a:off x="269240" y="1901190"/>
          <a:ext cx="5269230" cy="3145790"/>
        </p:xfrm>
        <a:graphic>
          <a:graphicData uri="http://schemas.openxmlformats.org/presentationml/2006/ole">
            <mc:AlternateContent xmlns:mc="http://schemas.openxmlformats.org/markup-compatibility/2006">
              <mc:Choice xmlns:v="urn:schemas-microsoft-com:vml" Requires="v">
                <p:oleObj spid="_x0000_s3076" name="" r:id="rId3" imgW="5650865" imgH="3376930" progId="Visio.Drawing.15">
                  <p:embed/>
                </p:oleObj>
              </mc:Choice>
              <mc:Fallback>
                <p:oleObj name="" r:id="rId3" imgW="5650865" imgH="3376930" progId="Visio.Drawing.15">
                  <p:embed/>
                  <p:pic>
                    <p:nvPicPr>
                      <p:cNvPr id="0" name="图片 3075"/>
                      <p:cNvPicPr/>
                      <p:nvPr/>
                    </p:nvPicPr>
                    <p:blipFill>
                      <a:blip r:embed="rId4"/>
                      <a:stretch>
                        <a:fillRect/>
                      </a:stretch>
                    </p:blipFill>
                    <p:spPr>
                      <a:xfrm>
                        <a:off x="269240" y="1901190"/>
                        <a:ext cx="5269230" cy="3145790"/>
                      </a:xfrm>
                      <a:prstGeom prst="rect">
                        <a:avLst/>
                      </a:prstGeom>
                      <a:noFill/>
                      <a:ln w="38100">
                        <a:noFill/>
                        <a:miter/>
                      </a:ln>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院校</a:t>
            </a:r>
            <a:r>
              <a:rPr lang="zh-CN" altLang="en-US" dirty="0">
                <a:sym typeface="+mn-ea"/>
              </a:rPr>
              <a:t>推荐用例描述及分析顺序图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648960" y="1656080"/>
            <a:ext cx="4364355" cy="5634355"/>
          </a:xfrm>
          <a:prstGeom prst="rect">
            <a:avLst/>
          </a:prstGeom>
        </p:spPr>
        <p:txBody>
          <a:bodyPr wrap="square">
            <a:noAutofit/>
          </a:bodyPr>
          <a:lstStyle/>
          <a:p>
            <a:pPr indent="304800" algn="just">
              <a:lnSpc>
                <a:spcPct val="150000"/>
              </a:lnSpc>
            </a:pPr>
            <a:r>
              <a:rPr lang="zh-CN" altLang="en-US" sz="1400" kern="100" dirty="0">
                <a:effectLst/>
                <a:latin typeface="+mj-ea"/>
                <a:ea typeface="+mj-ea"/>
                <a:cs typeface="+mj-ea"/>
              </a:rPr>
              <a:t>业务目标：根据用户自身情况给用户推荐院校</a:t>
            </a:r>
            <a:endParaRPr lang="zh-CN" altLang="en-US" sz="1400" kern="100" dirty="0">
              <a:effectLst/>
              <a:latin typeface="+mj-ea"/>
              <a:ea typeface="+mj-ea"/>
              <a:cs typeface="+mj-ea"/>
            </a:endParaRPr>
          </a:p>
          <a:p>
            <a:pPr indent="304800" algn="just">
              <a:lnSpc>
                <a:spcPct val="150000"/>
              </a:lnSpc>
            </a:pPr>
            <a:r>
              <a:rPr lang="zh-CN" altLang="en-US" sz="1400" kern="100" dirty="0">
                <a:effectLst/>
                <a:latin typeface="+mj-ea"/>
                <a:ea typeface="+mj-ea"/>
                <a:cs typeface="+mj-ea"/>
              </a:rPr>
              <a:t>执行者：</a:t>
            </a:r>
            <a:r>
              <a:rPr lang="en-US" altLang="zh-CN" sz="1400" kern="100" dirty="0">
                <a:effectLst/>
                <a:latin typeface="+mj-ea"/>
                <a:ea typeface="+mj-ea"/>
                <a:cs typeface="+mj-ea"/>
              </a:rPr>
              <a:t> </a:t>
            </a:r>
            <a:r>
              <a:rPr lang="zh-CN" altLang="en-US" sz="1400" kern="100" dirty="0">
                <a:effectLst/>
                <a:latin typeface="+mj-ea"/>
                <a:ea typeface="+mj-ea"/>
                <a:cs typeface="+mj-ea"/>
              </a:rPr>
              <a:t>用户</a:t>
            </a:r>
            <a:endParaRPr lang="zh-CN" altLang="en-US" sz="1400" kern="100" dirty="0">
              <a:effectLst/>
              <a:latin typeface="+mj-ea"/>
              <a:ea typeface="+mj-ea"/>
              <a:cs typeface="+mj-ea"/>
            </a:endParaRPr>
          </a:p>
          <a:p>
            <a:pPr indent="304800" algn="just">
              <a:lnSpc>
                <a:spcPct val="150000"/>
              </a:lnSpc>
            </a:pPr>
            <a:r>
              <a:rPr lang="zh-CN" altLang="en-US" sz="1400" kern="100" dirty="0">
                <a:effectLst/>
                <a:latin typeface="+mj-ea"/>
                <a:ea typeface="+mj-ea"/>
                <a:cs typeface="+mj-ea"/>
              </a:rPr>
              <a:t>触发条件：用户选择推荐</a:t>
            </a:r>
            <a:endParaRPr lang="zh-CN" altLang="en-US" sz="1400" kern="100" dirty="0">
              <a:effectLst/>
              <a:latin typeface="+mj-ea"/>
              <a:ea typeface="+mj-ea"/>
              <a:cs typeface="+mj-ea"/>
            </a:endParaRPr>
          </a:p>
          <a:p>
            <a:pPr indent="304800" algn="just">
              <a:lnSpc>
                <a:spcPct val="150000"/>
              </a:lnSpc>
            </a:pPr>
            <a:r>
              <a:rPr lang="zh-CN" altLang="en-US" sz="1400" kern="100" dirty="0">
                <a:effectLst/>
                <a:latin typeface="+mj-ea"/>
                <a:ea typeface="+mj-ea"/>
                <a:cs typeface="+mj-ea"/>
              </a:rPr>
              <a:t>前置条件：用户已经登录账号</a:t>
            </a:r>
            <a:endParaRPr lang="zh-CN" altLang="en-US" sz="1400" kern="100" dirty="0">
              <a:effectLst/>
              <a:latin typeface="+mj-ea"/>
              <a:ea typeface="+mj-ea"/>
              <a:cs typeface="+mj-ea"/>
            </a:endParaRPr>
          </a:p>
          <a:p>
            <a:pPr indent="304800" algn="just">
              <a:lnSpc>
                <a:spcPct val="150000"/>
              </a:lnSpc>
            </a:pPr>
            <a:r>
              <a:rPr lang="zh-CN" altLang="en-US" sz="1400" kern="100" dirty="0">
                <a:effectLst/>
                <a:latin typeface="+mj-ea"/>
                <a:ea typeface="+mj-ea"/>
                <a:cs typeface="+mj-ea"/>
              </a:rPr>
              <a:t>基本交互动作：</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1.</a:t>
            </a:r>
            <a:r>
              <a:rPr lang="zh-CN" altLang="en-US" sz="1400" kern="100" dirty="0">
                <a:effectLst/>
                <a:latin typeface="+mj-ea"/>
                <a:ea typeface="+mj-ea"/>
                <a:cs typeface="+mj-ea"/>
              </a:rPr>
              <a:t>用户选择推荐</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2.</a:t>
            </a:r>
            <a:r>
              <a:rPr lang="zh-CN" altLang="en-US" sz="1400" kern="100" dirty="0">
                <a:effectLst/>
                <a:latin typeface="+mj-ea"/>
                <a:ea typeface="+mj-ea"/>
                <a:cs typeface="+mj-ea"/>
              </a:rPr>
              <a:t>系统随机生成题目并展示</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3.</a:t>
            </a:r>
            <a:r>
              <a:rPr lang="zh-CN" altLang="en-US" sz="1400" kern="100" dirty="0">
                <a:effectLst/>
                <a:latin typeface="+mj-ea"/>
                <a:ea typeface="+mj-ea"/>
                <a:cs typeface="+mj-ea"/>
              </a:rPr>
              <a:t>用户选择其答案</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4.</a:t>
            </a:r>
            <a:r>
              <a:rPr lang="zh-CN" altLang="en-US" sz="1400" kern="100" dirty="0">
                <a:effectLst/>
                <a:latin typeface="+mj-ea"/>
                <a:ea typeface="+mj-ea"/>
                <a:cs typeface="+mj-ea"/>
              </a:rPr>
              <a:t>系统将用户所选答案与正确答案对比并且筛选符合条件院校展示</a:t>
            </a:r>
            <a:endParaRPr lang="zh-CN" altLang="en-US" sz="1400" kern="100" dirty="0">
              <a:effectLst/>
              <a:latin typeface="+mj-ea"/>
              <a:ea typeface="+mj-ea"/>
              <a:cs typeface="+mj-ea"/>
            </a:endParaRPr>
          </a:p>
          <a:p>
            <a:pPr indent="304800" algn="just">
              <a:lnSpc>
                <a:spcPct val="150000"/>
              </a:lnSpc>
            </a:pPr>
            <a:r>
              <a:rPr lang="zh-CN" altLang="en-US" sz="1400" kern="100" dirty="0">
                <a:effectLst/>
                <a:latin typeface="+mj-ea"/>
                <a:ea typeface="+mj-ea"/>
                <a:cs typeface="+mj-ea"/>
              </a:rPr>
              <a:t>扩展交互动作：</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2a.</a:t>
            </a:r>
            <a:r>
              <a:rPr lang="zh-CN" altLang="en-US" sz="1400" kern="100" dirty="0">
                <a:effectLst/>
                <a:latin typeface="+mj-ea"/>
                <a:ea typeface="+mj-ea"/>
                <a:cs typeface="+mj-ea"/>
              </a:rPr>
              <a:t>用户未全部答完问卷就选择提交</a:t>
            </a:r>
            <a:endParaRPr lang="zh-CN" altLang="en-US" sz="1400" kern="100" dirty="0">
              <a:effectLst/>
              <a:latin typeface="+mj-ea"/>
              <a:ea typeface="+mj-ea"/>
              <a:cs typeface="+mj-ea"/>
            </a:endParaRPr>
          </a:p>
          <a:p>
            <a:pPr indent="304800" algn="just">
              <a:lnSpc>
                <a:spcPct val="150000"/>
              </a:lnSpc>
            </a:pPr>
            <a:r>
              <a:rPr lang="en-US" altLang="zh-CN" sz="1400" kern="100" dirty="0">
                <a:effectLst/>
                <a:latin typeface="+mj-ea"/>
                <a:ea typeface="+mj-ea"/>
                <a:cs typeface="+mj-ea"/>
              </a:rPr>
              <a:t>2b.</a:t>
            </a:r>
            <a:r>
              <a:rPr lang="zh-CN" altLang="en-US" sz="1400" kern="100" dirty="0">
                <a:effectLst/>
                <a:latin typeface="+mj-ea"/>
                <a:ea typeface="+mj-ea"/>
                <a:cs typeface="+mj-ea"/>
              </a:rPr>
              <a:t>系统返回错误信息</a:t>
            </a:r>
            <a:r>
              <a:rPr lang="en-US" altLang="zh-CN" sz="1400" kern="100" dirty="0">
                <a:effectLst/>
                <a:latin typeface="+mj-ea"/>
                <a:ea typeface="+mj-ea"/>
                <a:cs typeface="+mj-ea"/>
              </a:rPr>
              <a:t> </a:t>
            </a:r>
            <a:endParaRPr lang="zh-CN" altLang="zh-CN" sz="1400" kern="100" dirty="0">
              <a:effectLst/>
              <a:latin typeface="+mj-ea"/>
              <a:ea typeface="+mj-ea"/>
              <a:cs typeface="+mj-ea"/>
            </a:endParaRPr>
          </a:p>
        </p:txBody>
      </p:sp>
      <p:sp>
        <p:nvSpPr>
          <p:cNvPr id="9" name="文本框 8"/>
          <p:cNvSpPr txBox="1"/>
          <p:nvPr/>
        </p:nvSpPr>
        <p:spPr>
          <a:xfrm>
            <a:off x="1391225" y="613826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院校</a:t>
            </a:r>
            <a:r>
              <a:rPr lang="zh-CN" altLang="en-US" dirty="0"/>
              <a:t>推进用例的顺序图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院校</a:t>
            </a:r>
            <a:r>
              <a:rPr lang="zh-CN" altLang="en-US" kern="0" dirty="0">
                <a:solidFill>
                  <a:prstClr val="white"/>
                </a:solidFill>
                <a:latin typeface="微软雅黑" panose="020B0503020204020204" pitchFamily="34" charset="-122"/>
                <a:ea typeface="微软雅黑" panose="020B0503020204020204" pitchFamily="34" charset="-122"/>
              </a:rPr>
              <a:t>推荐用例描述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4"/>
          <p:cNvSpPr>
            <a:spLocks noChangeArrowheads="1"/>
          </p:cNvSpPr>
          <p:nvPr/>
        </p:nvSpPr>
        <p:spPr bwMode="auto">
          <a:xfrm>
            <a:off x="269309" y="9417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117991" y="944995"/>
            <a:ext cx="122819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201587" y="10738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179649" y="10408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140215" y="8867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2"/>
          <p:cNvSpPr>
            <a:spLocks noChangeArrowheads="1"/>
          </p:cNvSpPr>
          <p:nvPr/>
        </p:nvSpPr>
        <p:spPr bwMode="auto">
          <a:xfrm>
            <a:off x="179649" y="10570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2"/>
          <p:cNvSpPr>
            <a:spLocks noChangeArrowheads="1"/>
          </p:cNvSpPr>
          <p:nvPr/>
        </p:nvSpPr>
        <p:spPr bwMode="auto">
          <a:xfrm>
            <a:off x="290841" y="9417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6" name="对象 -2147482615"/>
          <p:cNvGraphicFramePr>
            <a:graphicFrameLocks noChangeAspect="1"/>
          </p:cNvGraphicFramePr>
          <p:nvPr/>
        </p:nvGraphicFramePr>
        <p:xfrm>
          <a:off x="290830" y="1723073"/>
          <a:ext cx="5269230" cy="3422015"/>
        </p:xfrm>
        <a:graphic>
          <a:graphicData uri="http://schemas.openxmlformats.org/presentationml/2006/ole">
            <mc:AlternateContent xmlns:mc="http://schemas.openxmlformats.org/markup-compatibility/2006">
              <mc:Choice xmlns:v="urn:schemas-microsoft-com:vml" Requires="v">
                <p:oleObj spid="_x0000_s17" name="" r:id="rId3" imgW="5210810" imgH="3386455" progId="Visio.Drawing.15">
                  <p:embed/>
                </p:oleObj>
              </mc:Choice>
              <mc:Fallback>
                <p:oleObj name="" r:id="rId3" imgW="5210810" imgH="3386455" progId="Visio.Drawing.15">
                  <p:embed/>
                  <p:pic>
                    <p:nvPicPr>
                      <p:cNvPr id="0" name="图片 16"/>
                      <p:cNvPicPr/>
                      <p:nvPr/>
                    </p:nvPicPr>
                    <p:blipFill>
                      <a:blip r:embed="rId4"/>
                      <a:stretch>
                        <a:fillRect/>
                      </a:stretch>
                    </p:blipFill>
                    <p:spPr>
                      <a:xfrm>
                        <a:off x="290830" y="1723073"/>
                        <a:ext cx="5269230" cy="3422015"/>
                      </a:xfrm>
                      <a:prstGeom prst="rect">
                        <a:avLst/>
                      </a:prstGeom>
                      <a:noFill/>
                      <a:ln w="38100">
                        <a:noFill/>
                        <a:miter/>
                      </a:ln>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软件需求模型</a:t>
            </a:r>
            <a:r>
              <a:rPr lang="en-US" altLang="zh-CN" dirty="0"/>
              <a:t>-</a:t>
            </a:r>
            <a:r>
              <a:rPr lang="zh-CN" altLang="en-US" dirty="0"/>
              <a:t>分析类图</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2544381" y="2410400"/>
            <a:ext cx="17803745" cy="451905"/>
          </a:xfrm>
          <a:prstGeom prst="rect">
            <a:avLst/>
          </a:prstGeom>
          <a:noFill/>
        </p:spPr>
        <p:txBody>
          <a:bodyPr wrap="square" rtlCol="0">
            <a:spAutoFit/>
          </a:bodyPr>
          <a:lstStyle/>
          <a:p>
            <a:pPr>
              <a:lnSpc>
                <a:spcPct val="130000"/>
              </a:lnSpc>
              <a:spcBef>
                <a:spcPts val="600"/>
              </a:spcBef>
              <a:spcAft>
                <a:spcPts val="0"/>
              </a:spcAft>
              <a:buClrTx/>
              <a:buSzTx/>
              <a:buFontTx/>
              <a:defRPr/>
            </a:pPr>
            <a:endParaRPr lang="zh-CN" altLang="en-US" sz="1600" noProof="0" dirty="0">
              <a:solidFill>
                <a:srgbClr val="FF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152064" y="5956049"/>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系统分析类图</a:t>
            </a:r>
            <a:endParaRPr lang="zh-CN" altLang="en-US" dirty="0"/>
          </a:p>
        </p:txBody>
      </p:sp>
      <p:sp>
        <p:nvSpPr>
          <p:cNvPr id="2" name="Rectangle 2"/>
          <p:cNvSpPr>
            <a:spLocks noChangeArrowheads="1"/>
          </p:cNvSpPr>
          <p:nvPr/>
        </p:nvSpPr>
        <p:spPr bwMode="auto">
          <a:xfrm>
            <a:off x="1878266" y="1147462"/>
            <a:ext cx="20026476" cy="4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614"/>
          <p:cNvGraphicFramePr>
            <a:graphicFrameLocks noChangeAspect="1"/>
          </p:cNvGraphicFramePr>
          <p:nvPr/>
        </p:nvGraphicFramePr>
        <p:xfrm>
          <a:off x="2966085" y="980440"/>
          <a:ext cx="5991860" cy="5090160"/>
        </p:xfrm>
        <a:graphic>
          <a:graphicData uri="http://schemas.openxmlformats.org/presentationml/2006/ole">
            <mc:AlternateContent xmlns:mc="http://schemas.openxmlformats.org/markup-compatibility/2006">
              <mc:Choice xmlns:v="urn:schemas-microsoft-com:vml" Requires="v">
                <p:oleObj spid="_x0000_s3076" name="" r:id="rId4" imgW="10344150" imgH="8790940" progId="Visio.Drawing.15">
                  <p:embed/>
                </p:oleObj>
              </mc:Choice>
              <mc:Fallback>
                <p:oleObj name="" r:id="rId4" imgW="10344150" imgH="8790940" progId="Visio.Drawing.15">
                  <p:embed/>
                  <p:pic>
                    <p:nvPicPr>
                      <p:cNvPr id="0" name="图片 3075"/>
                      <p:cNvPicPr/>
                      <p:nvPr/>
                    </p:nvPicPr>
                    <p:blipFill>
                      <a:blip r:embed="rId5"/>
                      <a:stretch>
                        <a:fillRect/>
                      </a:stretch>
                    </p:blipFill>
                    <p:spPr>
                      <a:xfrm>
                        <a:off x="2966085" y="980440"/>
                        <a:ext cx="5991860" cy="5090160"/>
                      </a:xfrm>
                      <a:prstGeom prst="rect">
                        <a:avLst/>
                      </a:prstGeom>
                      <a:noFill/>
                      <a:ln w="38100">
                        <a:noFill/>
                        <a:miter/>
                      </a:ln>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软件设计模型</a:t>
            </a:r>
            <a:r>
              <a:rPr lang="en-US" altLang="zh-CN" dirty="0"/>
              <a:t>-</a:t>
            </a:r>
            <a:r>
              <a:rPr lang="zh-CN" altLang="en-US" dirty="0"/>
              <a:t>体系结构设计模型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体系结构设计图</a:t>
            </a:r>
            <a:endParaRPr lang="zh-CN" altLang="en-US" dirty="0"/>
          </a:p>
        </p:txBody>
      </p:sp>
      <p:sp>
        <p:nvSpPr>
          <p:cNvPr id="2" name="Rectangle 2"/>
          <p:cNvSpPr>
            <a:spLocks noChangeArrowheads="1"/>
          </p:cNvSpPr>
          <p:nvPr/>
        </p:nvSpPr>
        <p:spPr bwMode="auto">
          <a:xfrm>
            <a:off x="-1572715" y="941768"/>
            <a:ext cx="2583851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623"/>
          <p:cNvGraphicFramePr>
            <a:graphicFrameLocks noChangeAspect="1"/>
          </p:cNvGraphicFramePr>
          <p:nvPr/>
        </p:nvGraphicFramePr>
        <p:xfrm>
          <a:off x="2447925" y="987425"/>
          <a:ext cx="7753985" cy="5008880"/>
        </p:xfrm>
        <a:graphic>
          <a:graphicData uri="http://schemas.openxmlformats.org/presentationml/2006/ole">
            <mc:AlternateContent xmlns:mc="http://schemas.openxmlformats.org/markup-compatibility/2006">
              <mc:Choice xmlns:v="urn:schemas-microsoft-com:vml" Requires="v">
                <p:oleObj spid="_x0000_s3076" name="" r:id="rId4" imgW="10939145" imgH="7073265" progId="Visio.Drawing.15">
                  <p:embed/>
                </p:oleObj>
              </mc:Choice>
              <mc:Fallback>
                <p:oleObj name="" r:id="rId4" imgW="10939145" imgH="7073265" progId="Visio.Drawing.15">
                  <p:embed/>
                  <p:pic>
                    <p:nvPicPr>
                      <p:cNvPr id="0" name="图片 3075"/>
                      <p:cNvPicPr/>
                      <p:nvPr/>
                    </p:nvPicPr>
                    <p:blipFill>
                      <a:blip r:embed="rId5"/>
                      <a:stretch>
                        <a:fillRect/>
                      </a:stretch>
                    </p:blipFill>
                    <p:spPr>
                      <a:xfrm>
                        <a:off x="2447925" y="987425"/>
                        <a:ext cx="7753985" cy="5008880"/>
                      </a:xfrm>
                      <a:prstGeom prst="rect">
                        <a:avLst/>
                      </a:prstGeom>
                      <a:noFill/>
                      <a:ln w="38100">
                        <a:noFill/>
                        <a:miter/>
                      </a:ln>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登录界面设计模型</a:t>
            </a:r>
            <a:endParaRPr lang="zh-CN" altLang="en-US" dirty="0"/>
          </a:p>
        </p:txBody>
      </p:sp>
      <p:sp>
        <p:nvSpPr>
          <p:cNvPr id="9" name="文本框 8"/>
          <p:cNvSpPr txBox="1"/>
          <p:nvPr/>
        </p:nvSpPr>
        <p:spPr>
          <a:xfrm>
            <a:off x="538194" y="5954153"/>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登录界面</a:t>
            </a:r>
            <a:endParaRPr lang="zh-CN" altLang="en-US" dirty="0"/>
          </a:p>
        </p:txBody>
      </p:sp>
      <p:sp>
        <p:nvSpPr>
          <p:cNvPr id="2" name="文本框 1"/>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登录界面类</a:t>
            </a:r>
            <a:endParaRPr lang="zh-CN" altLang="en-US"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66520" y="1620654"/>
            <a:ext cx="4882349" cy="4022149"/>
          </a:xfrm>
          <a:prstGeom prst="rect">
            <a:avLst/>
          </a:prstGeom>
          <a:noFill/>
          <a:ln>
            <a:noFill/>
          </a:ln>
        </p:spPr>
      </p:pic>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2147482622"/>
          <p:cNvGraphicFramePr>
            <a:graphicFrameLocks noChangeAspect="1"/>
          </p:cNvGraphicFramePr>
          <p:nvPr/>
        </p:nvGraphicFramePr>
        <p:xfrm>
          <a:off x="6009005" y="2032000"/>
          <a:ext cx="5269230" cy="1475740"/>
        </p:xfrm>
        <a:graphic>
          <a:graphicData uri="http://schemas.openxmlformats.org/presentationml/2006/ole">
            <mc:AlternateContent xmlns:mc="http://schemas.openxmlformats.org/markup-compatibility/2006">
              <mc:Choice xmlns:v="urn:schemas-microsoft-com:vml" Requires="v">
                <p:oleObj spid="_x0000_s3076" name="" r:id="rId2" imgW="4881880" imgH="1369060" progId="Visio.Drawing.15">
                  <p:embed/>
                </p:oleObj>
              </mc:Choice>
              <mc:Fallback>
                <p:oleObj name="" r:id="rId2" imgW="4881880" imgH="1369060" progId="Visio.Drawing.15">
                  <p:embed/>
                  <p:pic>
                    <p:nvPicPr>
                      <p:cNvPr id="0" name="图片 3075"/>
                      <p:cNvPicPr/>
                      <p:nvPr/>
                    </p:nvPicPr>
                    <p:blipFill>
                      <a:blip r:embed="rId3"/>
                      <a:stretch>
                        <a:fillRect/>
                      </a:stretch>
                    </p:blipFill>
                    <p:spPr>
                      <a:xfrm>
                        <a:off x="6009005" y="2032000"/>
                        <a:ext cx="5269230" cy="1475740"/>
                      </a:xfrm>
                      <a:prstGeom prst="rect">
                        <a:avLst/>
                      </a:prstGeom>
                      <a:noFill/>
                      <a:ln w="38100">
                        <a:noFill/>
                        <a:miter/>
                      </a:ln>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注册界面设计模型</a:t>
            </a:r>
            <a:endParaRPr lang="zh-CN" altLang="en-US" dirty="0"/>
          </a:p>
        </p:txBody>
      </p:sp>
      <p:sp>
        <p:nvSpPr>
          <p:cNvPr id="9" name="文本框 8"/>
          <p:cNvSpPr txBox="1"/>
          <p:nvPr/>
        </p:nvSpPr>
        <p:spPr>
          <a:xfrm>
            <a:off x="538194" y="5954153"/>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注册界面</a:t>
            </a:r>
            <a:endParaRPr lang="zh-CN" altLang="en-US" dirty="0"/>
          </a:p>
        </p:txBody>
      </p:sp>
      <p:sp>
        <p:nvSpPr>
          <p:cNvPr id="2" name="文本框 1"/>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5" name="对象 14"/>
          <p:cNvGraphicFramePr>
            <a:graphicFrameLocks noChangeAspect="1"/>
          </p:cNvGraphicFramePr>
          <p:nvPr/>
        </p:nvGraphicFramePr>
        <p:xfrm>
          <a:off x="233183" y="1659093"/>
          <a:ext cx="4862746" cy="4065841"/>
        </p:xfrm>
        <a:graphic>
          <a:graphicData uri="http://schemas.openxmlformats.org/presentationml/2006/ole">
            <mc:AlternateContent xmlns:mc="http://schemas.openxmlformats.org/markup-compatibility/2006">
              <mc:Choice xmlns:v="urn:schemas-microsoft-com:vml" Requires="v">
                <p:oleObj spid="_x0000_s3" name="Visio" r:id="rId1" imgW="2898140" imgH="2423795" progId="Visio.Drawing.15">
                  <p:embed/>
                </p:oleObj>
              </mc:Choice>
              <mc:Fallback>
                <p:oleObj name="Visio" r:id="rId1" imgW="2898140" imgH="2423795" progId="Visio.Drawing.15">
                  <p:embed/>
                  <p:pic>
                    <p:nvPicPr>
                      <p:cNvPr id="0" name="Object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183" y="1659093"/>
                        <a:ext cx="4862746" cy="4065841"/>
                      </a:xfrm>
                      <a:prstGeom prst="rect">
                        <a:avLst/>
                      </a:prstGeom>
                      <a:noFill/>
                    </p:spPr>
                  </p:pic>
                </p:oleObj>
              </mc:Fallback>
            </mc:AlternateContent>
          </a:graphicData>
        </a:graphic>
      </p:graphicFrame>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1" name="对象 -2147482620"/>
          <p:cNvGraphicFramePr>
            <a:graphicFrameLocks noChangeAspect="1"/>
          </p:cNvGraphicFramePr>
          <p:nvPr/>
        </p:nvGraphicFramePr>
        <p:xfrm>
          <a:off x="5738495" y="2772093"/>
          <a:ext cx="5269230" cy="1439545"/>
        </p:xfrm>
        <a:graphic>
          <a:graphicData uri="http://schemas.openxmlformats.org/presentationml/2006/ole">
            <mc:AlternateContent xmlns:mc="http://schemas.openxmlformats.org/markup-compatibility/2006">
              <mc:Choice xmlns:v="urn:schemas-microsoft-com:vml" Requires="v">
                <p:oleObj spid="_x0000_s3076" name="" r:id="rId3" imgW="5104130" imgH="1398270" progId="Visio.Drawing.15">
                  <p:embed/>
                </p:oleObj>
              </mc:Choice>
              <mc:Fallback>
                <p:oleObj name="" r:id="rId3" imgW="5104130" imgH="1398270" progId="Visio.Drawing.15">
                  <p:embed/>
                  <p:pic>
                    <p:nvPicPr>
                      <p:cNvPr id="0" name="图片 3075"/>
                      <p:cNvPicPr/>
                      <p:nvPr/>
                    </p:nvPicPr>
                    <p:blipFill>
                      <a:blip r:embed="rId4"/>
                      <a:stretch>
                        <a:fillRect/>
                      </a:stretch>
                    </p:blipFill>
                    <p:spPr>
                      <a:xfrm>
                        <a:off x="5738495" y="2772093"/>
                        <a:ext cx="5269230" cy="1439545"/>
                      </a:xfrm>
                      <a:prstGeom prst="rect">
                        <a:avLst/>
                      </a:prstGeom>
                      <a:noFill/>
                      <a:ln w="38100">
                        <a:noFill/>
                        <a:miter/>
                      </a:ln>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检索界面设计模型</a:t>
            </a:r>
            <a:endParaRPr lang="zh-CN" altLang="en-US" dirty="0"/>
          </a:p>
        </p:txBody>
      </p:sp>
      <p:sp>
        <p:nvSpPr>
          <p:cNvPr id="9" name="文本框 8"/>
          <p:cNvSpPr txBox="1"/>
          <p:nvPr/>
        </p:nvSpPr>
        <p:spPr>
          <a:xfrm>
            <a:off x="9181153" y="2244530"/>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检索界面</a:t>
            </a:r>
            <a:endParaRPr lang="zh-CN" altLang="en-US" dirty="0"/>
          </a:p>
        </p:txBody>
      </p:sp>
      <p:sp>
        <p:nvSpPr>
          <p:cNvPr id="2" name="文本框 1"/>
          <p:cNvSpPr txBox="1"/>
          <p:nvPr/>
        </p:nvSpPr>
        <p:spPr>
          <a:xfrm>
            <a:off x="9181152" y="5291661"/>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检索界面类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flipV="1">
            <a:off x="2153413" y="4965935"/>
            <a:ext cx="150657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pic>
        <p:nvPicPr>
          <p:cNvPr id="15"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543560" y="923290"/>
            <a:ext cx="8067040" cy="3538855"/>
          </a:xfrm>
          <a:prstGeom prst="rect">
            <a:avLst/>
          </a:prstGeom>
          <a:noFill/>
          <a:ln>
            <a:noFill/>
          </a:ln>
        </p:spPr>
      </p:pic>
      <p:graphicFrame>
        <p:nvGraphicFramePr>
          <p:cNvPr id="3" name="对象 -2147482602"/>
          <p:cNvGraphicFramePr>
            <a:graphicFrameLocks noChangeAspect="1"/>
          </p:cNvGraphicFramePr>
          <p:nvPr/>
        </p:nvGraphicFramePr>
        <p:xfrm>
          <a:off x="2288540" y="4419600"/>
          <a:ext cx="5269230" cy="1878330"/>
        </p:xfrm>
        <a:graphic>
          <a:graphicData uri="http://schemas.openxmlformats.org/presentationml/2006/ole">
            <mc:AlternateContent xmlns:mc="http://schemas.openxmlformats.org/markup-compatibility/2006">
              <mc:Choice xmlns:v="urn:schemas-microsoft-com:vml" Requires="v">
                <p:oleObj spid="_x0000_s3076" name="" r:id="rId2" imgW="5239385" imgH="1872615" progId="Visio.Drawing.15">
                  <p:embed/>
                </p:oleObj>
              </mc:Choice>
              <mc:Fallback>
                <p:oleObj name="" r:id="rId2" imgW="5239385" imgH="1872615" progId="Visio.Drawing.15">
                  <p:embed/>
                  <p:pic>
                    <p:nvPicPr>
                      <p:cNvPr id="0" name="图片 3075"/>
                      <p:cNvPicPr/>
                      <p:nvPr/>
                    </p:nvPicPr>
                    <p:blipFill>
                      <a:blip r:embed="rId3"/>
                      <a:stretch>
                        <a:fillRect/>
                      </a:stretch>
                    </p:blipFill>
                    <p:spPr>
                      <a:xfrm>
                        <a:off x="2288540" y="4419600"/>
                        <a:ext cx="5269230" cy="1878330"/>
                      </a:xfrm>
                      <a:prstGeom prst="rect">
                        <a:avLst/>
                      </a:prstGeom>
                      <a:noFill/>
                      <a:ln w="38100">
                        <a:noFill/>
                        <a:miter/>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管理界面设计模型</a:t>
            </a:r>
            <a:endParaRPr lang="zh-CN" altLang="en-US" dirty="0"/>
          </a:p>
        </p:txBody>
      </p:sp>
      <p:sp>
        <p:nvSpPr>
          <p:cNvPr id="9" name="文本框 8"/>
          <p:cNvSpPr txBox="1"/>
          <p:nvPr/>
        </p:nvSpPr>
        <p:spPr>
          <a:xfrm>
            <a:off x="6945738" y="2145951"/>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管理界面</a:t>
            </a:r>
            <a:endParaRPr lang="zh-CN" altLang="en-US" dirty="0"/>
          </a:p>
        </p:txBody>
      </p:sp>
      <p:sp>
        <p:nvSpPr>
          <p:cNvPr id="2" name="文本框 1"/>
          <p:cNvSpPr txBox="1"/>
          <p:nvPr/>
        </p:nvSpPr>
        <p:spPr>
          <a:xfrm>
            <a:off x="726083" y="5314433"/>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管理界面类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flipV="1">
            <a:off x="2153413" y="4965935"/>
            <a:ext cx="150657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5" name="Rectangle 2"/>
          <p:cNvSpPr>
            <a:spLocks noChangeArrowheads="1"/>
          </p:cNvSpPr>
          <p:nvPr/>
        </p:nvSpPr>
        <p:spPr bwMode="auto">
          <a:xfrm flipV="1">
            <a:off x="4503107" y="4973402"/>
            <a:ext cx="128049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pic>
        <p:nvPicPr>
          <p:cNvPr id="12" name="图片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539750" y="889635"/>
            <a:ext cx="7097395" cy="3624580"/>
          </a:xfrm>
          <a:prstGeom prst="rect">
            <a:avLst/>
          </a:prstGeom>
          <a:noFill/>
          <a:ln>
            <a:noFill/>
          </a:ln>
        </p:spPr>
      </p:pic>
      <p:graphicFrame>
        <p:nvGraphicFramePr>
          <p:cNvPr id="3" name="对象 -2147482601"/>
          <p:cNvGraphicFramePr>
            <a:graphicFrameLocks noChangeAspect="1"/>
          </p:cNvGraphicFramePr>
          <p:nvPr/>
        </p:nvGraphicFramePr>
        <p:xfrm>
          <a:off x="3777615" y="5011103"/>
          <a:ext cx="5269230" cy="991235"/>
        </p:xfrm>
        <a:graphic>
          <a:graphicData uri="http://schemas.openxmlformats.org/presentationml/2006/ole">
            <mc:AlternateContent xmlns:mc="http://schemas.openxmlformats.org/markup-compatibility/2006">
              <mc:Choice xmlns:v="urn:schemas-microsoft-com:vml" Requires="v">
                <p:oleObj spid="_x0000_s3076" name="" r:id="rId2" imgW="4717415" imgH="890270" progId="Visio.Drawing.15">
                  <p:embed/>
                </p:oleObj>
              </mc:Choice>
              <mc:Fallback>
                <p:oleObj name="" r:id="rId2" imgW="4717415" imgH="890270" progId="Visio.Drawing.15">
                  <p:embed/>
                  <p:pic>
                    <p:nvPicPr>
                      <p:cNvPr id="0" name="图片 3075"/>
                      <p:cNvPicPr/>
                      <p:nvPr/>
                    </p:nvPicPr>
                    <p:blipFill>
                      <a:blip r:embed="rId3"/>
                      <a:stretch>
                        <a:fillRect/>
                      </a:stretch>
                    </p:blipFill>
                    <p:spPr>
                      <a:xfrm>
                        <a:off x="3777615" y="5011103"/>
                        <a:ext cx="5269230" cy="991235"/>
                      </a:xfrm>
                      <a:prstGeom prst="rect">
                        <a:avLst/>
                      </a:prstGeom>
                      <a:noFill/>
                      <a:ln w="38100">
                        <a:noFill/>
                        <a:miter/>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信息界面设计模型</a:t>
            </a:r>
            <a:endParaRPr lang="zh-CN" altLang="en-US" dirty="0"/>
          </a:p>
        </p:txBody>
      </p:sp>
      <p:sp>
        <p:nvSpPr>
          <p:cNvPr id="9" name="文本框 8"/>
          <p:cNvSpPr txBox="1"/>
          <p:nvPr/>
        </p:nvSpPr>
        <p:spPr>
          <a:xfrm>
            <a:off x="138607" y="2835965"/>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信息界面</a:t>
            </a:r>
            <a:endParaRPr lang="zh-CN" altLang="en-US" dirty="0"/>
          </a:p>
        </p:txBody>
      </p:sp>
      <p:sp>
        <p:nvSpPr>
          <p:cNvPr id="2" name="文本框 1"/>
          <p:cNvSpPr txBox="1"/>
          <p:nvPr/>
        </p:nvSpPr>
        <p:spPr>
          <a:xfrm>
            <a:off x="6588264" y="4142456"/>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信息界面类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flipV="1">
            <a:off x="2153413" y="4965935"/>
            <a:ext cx="150657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5" name="Rectangle 2"/>
          <p:cNvSpPr>
            <a:spLocks noChangeArrowheads="1"/>
          </p:cNvSpPr>
          <p:nvPr/>
        </p:nvSpPr>
        <p:spPr bwMode="auto">
          <a:xfrm flipV="1">
            <a:off x="4503107" y="4973402"/>
            <a:ext cx="128049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8210" y="943156"/>
            <a:ext cx="11518430" cy="1832446"/>
          </a:xfrm>
          <a:prstGeom prst="rect">
            <a:avLst/>
          </a:prstGeom>
          <a:noFill/>
          <a:ln>
            <a:noFill/>
          </a:ln>
        </p:spPr>
      </p:pic>
      <p:sp>
        <p:nvSpPr>
          <p:cNvPr id="12" name="Rectangle 2"/>
          <p:cNvSpPr>
            <a:spLocks noChangeArrowheads="1"/>
          </p:cNvSpPr>
          <p:nvPr/>
        </p:nvSpPr>
        <p:spPr bwMode="auto">
          <a:xfrm flipV="1">
            <a:off x="727177" y="5398945"/>
            <a:ext cx="1957151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3" name="对象 -2147482617"/>
          <p:cNvGraphicFramePr>
            <a:graphicFrameLocks noChangeAspect="1"/>
          </p:cNvGraphicFramePr>
          <p:nvPr/>
        </p:nvGraphicFramePr>
        <p:xfrm>
          <a:off x="1127443" y="4286885"/>
          <a:ext cx="5273675" cy="923290"/>
        </p:xfrm>
        <a:graphic>
          <a:graphicData uri="http://schemas.openxmlformats.org/presentationml/2006/ole">
            <mc:AlternateContent xmlns:mc="http://schemas.openxmlformats.org/markup-compatibility/2006">
              <mc:Choice xmlns:v="urn:schemas-microsoft-com:vml" Requires="v">
                <p:oleObj spid="_x0000_s3076" name="" r:id="rId2" imgW="5046345" imgH="890270" progId="Visio.Drawing.15">
                  <p:embed/>
                </p:oleObj>
              </mc:Choice>
              <mc:Fallback>
                <p:oleObj name="" r:id="rId2" imgW="5046345" imgH="890270" progId="Visio.Drawing.15">
                  <p:embed/>
                  <p:pic>
                    <p:nvPicPr>
                      <p:cNvPr id="0" name="图片 3075"/>
                      <p:cNvPicPr/>
                      <p:nvPr/>
                    </p:nvPicPr>
                    <p:blipFill>
                      <a:blip r:embed="rId3"/>
                      <a:stretch>
                        <a:fillRect/>
                      </a:stretch>
                    </p:blipFill>
                    <p:spPr>
                      <a:xfrm>
                        <a:off x="1127443" y="4286885"/>
                        <a:ext cx="5273675" cy="923290"/>
                      </a:xfrm>
                      <a:prstGeom prst="rect">
                        <a:avLst/>
                      </a:prstGeom>
                      <a:noFill/>
                      <a:ln w="38100">
                        <a:noFill/>
                        <a:miter/>
                      </a:ln>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评论界面设计模型</a:t>
            </a:r>
            <a:endParaRPr lang="zh-CN" altLang="en-US" dirty="0"/>
          </a:p>
        </p:txBody>
      </p:sp>
      <p:sp>
        <p:nvSpPr>
          <p:cNvPr id="9" name="文本框 8"/>
          <p:cNvSpPr txBox="1"/>
          <p:nvPr/>
        </p:nvSpPr>
        <p:spPr>
          <a:xfrm>
            <a:off x="9046845" y="1849388"/>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评论界面</a:t>
            </a:r>
            <a:endParaRPr lang="zh-CN" altLang="en-US" dirty="0"/>
          </a:p>
        </p:txBody>
      </p:sp>
      <p:sp>
        <p:nvSpPr>
          <p:cNvPr id="2" name="文本框 1"/>
          <p:cNvSpPr txBox="1"/>
          <p:nvPr/>
        </p:nvSpPr>
        <p:spPr>
          <a:xfrm>
            <a:off x="9467797" y="4804644"/>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评论界面类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flipV="1">
            <a:off x="2153413" y="4965935"/>
            <a:ext cx="150657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5" name="Rectangle 2"/>
          <p:cNvSpPr>
            <a:spLocks noChangeArrowheads="1"/>
          </p:cNvSpPr>
          <p:nvPr/>
        </p:nvSpPr>
        <p:spPr bwMode="auto">
          <a:xfrm flipV="1">
            <a:off x="4503107" y="4973402"/>
            <a:ext cx="128049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flipV="1">
            <a:off x="727177" y="5398945"/>
            <a:ext cx="1957151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7" name="Rectangle 2"/>
          <p:cNvSpPr>
            <a:spLocks noChangeArrowheads="1"/>
          </p:cNvSpPr>
          <p:nvPr/>
        </p:nvSpPr>
        <p:spPr bwMode="auto">
          <a:xfrm flipV="1">
            <a:off x="233183" y="5088931"/>
            <a:ext cx="15478661" cy="6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pic>
        <p:nvPicPr>
          <p:cNvPr id="18" name="图片 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1020445" y="889635"/>
            <a:ext cx="7898765" cy="2926715"/>
          </a:xfrm>
          <a:prstGeom prst="rect">
            <a:avLst/>
          </a:prstGeom>
          <a:noFill/>
          <a:ln>
            <a:noFill/>
          </a:ln>
        </p:spPr>
      </p:pic>
      <p:graphicFrame>
        <p:nvGraphicFramePr>
          <p:cNvPr id="3" name="对象 -2147482600"/>
          <p:cNvGraphicFramePr>
            <a:graphicFrameLocks noChangeAspect="1"/>
          </p:cNvGraphicFramePr>
          <p:nvPr/>
        </p:nvGraphicFramePr>
        <p:xfrm>
          <a:off x="2224405" y="4141470"/>
          <a:ext cx="6571615" cy="2334895"/>
        </p:xfrm>
        <a:graphic>
          <a:graphicData uri="http://schemas.openxmlformats.org/presentationml/2006/ole">
            <mc:AlternateContent xmlns:mc="http://schemas.openxmlformats.org/markup-compatibility/2006">
              <mc:Choice xmlns:v="urn:schemas-microsoft-com:vml" Requires="v">
                <p:oleObj spid="_x0000_s3076" name="" r:id="rId2" imgW="4959350" imgH="1760855" progId="Visio.Drawing.15">
                  <p:embed/>
                </p:oleObj>
              </mc:Choice>
              <mc:Fallback>
                <p:oleObj name="" r:id="rId2" imgW="4959350" imgH="1760855" progId="Visio.Drawing.15">
                  <p:embed/>
                  <p:pic>
                    <p:nvPicPr>
                      <p:cNvPr id="0" name="图片 3075"/>
                      <p:cNvPicPr/>
                      <p:nvPr/>
                    </p:nvPicPr>
                    <p:blipFill>
                      <a:blip r:embed="rId3"/>
                      <a:stretch>
                        <a:fillRect/>
                      </a:stretch>
                    </p:blipFill>
                    <p:spPr>
                      <a:xfrm>
                        <a:off x="2224405" y="4141470"/>
                        <a:ext cx="6571615" cy="2334895"/>
                      </a:xfrm>
                      <a:prstGeom prst="rect">
                        <a:avLst/>
                      </a:prstGeom>
                      <a:noFill/>
                      <a:ln w="38100">
                        <a:noFill/>
                        <a:miter/>
                      </a:ln>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推荐界面设计模型</a:t>
            </a:r>
            <a:endParaRPr lang="zh-CN" altLang="en-US" dirty="0"/>
          </a:p>
        </p:txBody>
      </p:sp>
      <p:sp>
        <p:nvSpPr>
          <p:cNvPr id="9" name="文本框 8"/>
          <p:cNvSpPr txBox="1"/>
          <p:nvPr/>
        </p:nvSpPr>
        <p:spPr>
          <a:xfrm>
            <a:off x="908685" y="5579378"/>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推荐界面</a:t>
            </a:r>
            <a:endParaRPr lang="zh-CN" altLang="en-US" dirty="0"/>
          </a:p>
        </p:txBody>
      </p:sp>
      <p:sp>
        <p:nvSpPr>
          <p:cNvPr id="2" name="文本框 1"/>
          <p:cNvSpPr txBox="1"/>
          <p:nvPr/>
        </p:nvSpPr>
        <p:spPr>
          <a:xfrm>
            <a:off x="6913192" y="331302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推荐界面类</a:t>
            </a:r>
            <a:endParaRPr lang="zh-CN" altLang="en-US" dirty="0"/>
          </a:p>
        </p:txBody>
      </p:sp>
      <p:sp>
        <p:nvSpPr>
          <p:cNvPr id="8" name="Rectangle 2"/>
          <p:cNvSpPr>
            <a:spLocks noChangeArrowheads="1"/>
          </p:cNvSpPr>
          <p:nvPr/>
        </p:nvSpPr>
        <p:spPr bwMode="auto">
          <a:xfrm>
            <a:off x="5804452" y="28359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233183" y="1659093"/>
            <a:ext cx="146965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6" name="Rectangle 6"/>
          <p:cNvSpPr>
            <a:spLocks noChangeArrowheads="1"/>
          </p:cNvSpPr>
          <p:nvPr/>
        </p:nvSpPr>
        <p:spPr bwMode="auto">
          <a:xfrm>
            <a:off x="5429495" y="2143451"/>
            <a:ext cx="131909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flipV="1">
            <a:off x="727177" y="5398945"/>
            <a:ext cx="1957151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pic>
        <p:nvPicPr>
          <p:cNvPr id="13" name="图片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476568" y="944880"/>
            <a:ext cx="5268595" cy="4495800"/>
          </a:xfrm>
          <a:prstGeom prst="rect">
            <a:avLst/>
          </a:prstGeom>
          <a:noFill/>
          <a:ln>
            <a:noFill/>
          </a:ln>
        </p:spPr>
      </p:pic>
      <p:graphicFrame>
        <p:nvGraphicFramePr>
          <p:cNvPr id="3" name="对象 -2147482615"/>
          <p:cNvGraphicFramePr>
            <a:graphicFrameLocks noChangeAspect="1"/>
          </p:cNvGraphicFramePr>
          <p:nvPr/>
        </p:nvGraphicFramePr>
        <p:xfrm>
          <a:off x="6300470" y="1256983"/>
          <a:ext cx="5269230" cy="1303655"/>
        </p:xfrm>
        <a:graphic>
          <a:graphicData uri="http://schemas.openxmlformats.org/presentationml/2006/ole">
            <mc:AlternateContent xmlns:mc="http://schemas.openxmlformats.org/markup-compatibility/2006">
              <mc:Choice xmlns:v="urn:schemas-microsoft-com:vml" Requires="v">
                <p:oleObj spid="_x0000_s19" name="" r:id="rId2" imgW="5307330" imgH="1315720" progId="Visio.Drawing.15">
                  <p:embed/>
                </p:oleObj>
              </mc:Choice>
              <mc:Fallback>
                <p:oleObj name="" r:id="rId2" imgW="5307330" imgH="1315720" progId="Visio.Drawing.15">
                  <p:embed/>
                  <p:pic>
                    <p:nvPicPr>
                      <p:cNvPr id="0" name="图片 18"/>
                      <p:cNvPicPr/>
                      <p:nvPr/>
                    </p:nvPicPr>
                    <p:blipFill>
                      <a:blip r:embed="rId3"/>
                      <a:stretch>
                        <a:fillRect/>
                      </a:stretch>
                    </p:blipFill>
                    <p:spPr>
                      <a:xfrm>
                        <a:off x="6300470" y="1256983"/>
                        <a:ext cx="5269230" cy="1303655"/>
                      </a:xfrm>
                      <a:prstGeom prst="rect">
                        <a:avLst/>
                      </a:prstGeom>
                      <a:noFill/>
                      <a:ln w="38100">
                        <a:noFill/>
                        <a:miter/>
                      </a:ln>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考研信息系统界面设计模型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界面流的顺序图</a:t>
            </a:r>
            <a:endParaRPr lang="zh-CN" altLang="en-US" dirty="0"/>
          </a:p>
        </p:txBody>
      </p:sp>
      <p:sp>
        <p:nvSpPr>
          <p:cNvPr id="2" name="Rectangle 2"/>
          <p:cNvSpPr>
            <a:spLocks noChangeArrowheads="1"/>
          </p:cNvSpPr>
          <p:nvPr/>
        </p:nvSpPr>
        <p:spPr bwMode="auto">
          <a:xfrm>
            <a:off x="673767" y="1268386"/>
            <a:ext cx="21696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614"/>
          <p:cNvGraphicFramePr>
            <a:graphicFrameLocks noChangeAspect="1"/>
          </p:cNvGraphicFramePr>
          <p:nvPr/>
        </p:nvGraphicFramePr>
        <p:xfrm>
          <a:off x="965200" y="1268095"/>
          <a:ext cx="10027920" cy="4003040"/>
        </p:xfrm>
        <a:graphic>
          <a:graphicData uri="http://schemas.openxmlformats.org/presentationml/2006/ole">
            <mc:AlternateContent xmlns:mc="http://schemas.openxmlformats.org/markup-compatibility/2006">
              <mc:Choice xmlns:v="urn:schemas-microsoft-com:vml" Requires="v">
                <p:oleObj spid="_x0000_s3076" name="" r:id="rId4" imgW="7542530" imgH="3018790" progId="Visio.Drawing.15">
                  <p:embed/>
                </p:oleObj>
              </mc:Choice>
              <mc:Fallback>
                <p:oleObj name="" r:id="rId4" imgW="7542530" imgH="3018790" progId="Visio.Drawing.15">
                  <p:embed/>
                  <p:pic>
                    <p:nvPicPr>
                      <p:cNvPr id="0" name="图片 3075"/>
                      <p:cNvPicPr/>
                      <p:nvPr/>
                    </p:nvPicPr>
                    <p:blipFill>
                      <a:blip r:embed="rId5"/>
                      <a:stretch>
                        <a:fillRect/>
                      </a:stretch>
                    </p:blipFill>
                    <p:spPr>
                      <a:xfrm>
                        <a:off x="965200" y="1268095"/>
                        <a:ext cx="10027920" cy="4003040"/>
                      </a:xfrm>
                      <a:prstGeom prst="rect">
                        <a:avLst/>
                      </a:prstGeom>
                      <a:noFill/>
                      <a:ln w="38100">
                        <a:noFill/>
                        <a:miter/>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447272" y="5969168"/>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“账号登陆”</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613"/>
          <p:cNvGraphicFramePr>
            <a:graphicFrameLocks noChangeAspect="1"/>
          </p:cNvGraphicFramePr>
          <p:nvPr/>
        </p:nvGraphicFramePr>
        <p:xfrm>
          <a:off x="2585085" y="1171575"/>
          <a:ext cx="7175500" cy="4674870"/>
        </p:xfrm>
        <a:graphic>
          <a:graphicData uri="http://schemas.openxmlformats.org/presentationml/2006/ole">
            <mc:AlternateContent xmlns:mc="http://schemas.openxmlformats.org/markup-compatibility/2006">
              <mc:Choice xmlns:v="urn:schemas-microsoft-com:vml" Requires="v">
                <p:oleObj spid="_x0000_s3076" name="" r:id="rId4" imgW="4770120" imgH="3110865" progId="Visio.Drawing.15">
                  <p:embed/>
                </p:oleObj>
              </mc:Choice>
              <mc:Fallback>
                <p:oleObj name="" r:id="rId4" imgW="4770120" imgH="3110865" progId="Visio.Drawing.15">
                  <p:embed/>
                  <p:pic>
                    <p:nvPicPr>
                      <p:cNvPr id="0" name="图片 3075"/>
                      <p:cNvPicPr/>
                      <p:nvPr/>
                    </p:nvPicPr>
                    <p:blipFill>
                      <a:blip r:embed="rId5"/>
                      <a:stretch>
                        <a:fillRect/>
                      </a:stretch>
                    </p:blipFill>
                    <p:spPr>
                      <a:xfrm>
                        <a:off x="2585085" y="1171575"/>
                        <a:ext cx="7175500" cy="4674870"/>
                      </a:xfrm>
                      <a:prstGeom prst="rect">
                        <a:avLst/>
                      </a:prstGeom>
                      <a:noFill/>
                      <a:ln w="38100">
                        <a:noFill/>
                        <a:miter/>
                      </a:ln>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968240" y="5956300"/>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“账号注册”</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612"/>
          <p:cNvGraphicFramePr>
            <a:graphicFrameLocks noChangeAspect="1"/>
          </p:cNvGraphicFramePr>
          <p:nvPr/>
        </p:nvGraphicFramePr>
        <p:xfrm>
          <a:off x="1922780" y="1272540"/>
          <a:ext cx="8378825" cy="4484370"/>
        </p:xfrm>
        <a:graphic>
          <a:graphicData uri="http://schemas.openxmlformats.org/presentationml/2006/ole">
            <mc:AlternateContent xmlns:mc="http://schemas.openxmlformats.org/markup-compatibility/2006">
              <mc:Choice xmlns:v="urn:schemas-microsoft-com:vml" Requires="v">
                <p:oleObj spid="_x0000_s3076" name="" r:id="rId4" imgW="6405880" imgH="3430270" progId="Visio.Drawing.15">
                  <p:embed/>
                </p:oleObj>
              </mc:Choice>
              <mc:Fallback>
                <p:oleObj name="" r:id="rId4" imgW="6405880" imgH="3430270" progId="Visio.Drawing.15">
                  <p:embed/>
                  <p:pic>
                    <p:nvPicPr>
                      <p:cNvPr id="0" name="图片 3075"/>
                      <p:cNvPicPr/>
                      <p:nvPr/>
                    </p:nvPicPr>
                    <p:blipFill>
                      <a:blip r:embed="rId5"/>
                      <a:stretch>
                        <a:fillRect/>
                      </a:stretch>
                    </p:blipFill>
                    <p:spPr>
                      <a:xfrm>
                        <a:off x="1922780" y="1272540"/>
                        <a:ext cx="8378825" cy="4484370"/>
                      </a:xfrm>
                      <a:prstGeom prst="rect">
                        <a:avLst/>
                      </a:prstGeom>
                      <a:noFill/>
                      <a:ln w="38100">
                        <a:noFill/>
                        <a:miter/>
                      </a:ln>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968240" y="5956300"/>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“信息检索”</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9" name="对象 -2147482611"/>
          <p:cNvGraphicFramePr>
            <a:graphicFrameLocks noChangeAspect="1"/>
          </p:cNvGraphicFramePr>
          <p:nvPr/>
        </p:nvGraphicFramePr>
        <p:xfrm>
          <a:off x="1968500" y="1042035"/>
          <a:ext cx="8919845" cy="4773930"/>
        </p:xfrm>
        <a:graphic>
          <a:graphicData uri="http://schemas.openxmlformats.org/presentationml/2006/ole">
            <mc:AlternateContent xmlns:mc="http://schemas.openxmlformats.org/markup-compatibility/2006">
              <mc:Choice xmlns:v="urn:schemas-microsoft-com:vml" Requires="v">
                <p:oleObj spid="_x0000_s3076" name="" r:id="rId4" imgW="4634865" imgH="2482215" progId="Visio.Drawing.15">
                  <p:embed/>
                </p:oleObj>
              </mc:Choice>
              <mc:Fallback>
                <p:oleObj name="" r:id="rId4" imgW="4634865" imgH="2482215" progId="Visio.Drawing.15">
                  <p:embed/>
                  <p:pic>
                    <p:nvPicPr>
                      <p:cNvPr id="0" name="图片 3075"/>
                      <p:cNvPicPr/>
                      <p:nvPr/>
                    </p:nvPicPr>
                    <p:blipFill>
                      <a:blip r:embed="rId5"/>
                      <a:stretch>
                        <a:fillRect/>
                      </a:stretch>
                    </p:blipFill>
                    <p:spPr>
                      <a:xfrm>
                        <a:off x="1968500" y="1042035"/>
                        <a:ext cx="8919845" cy="4773930"/>
                      </a:xfrm>
                      <a:prstGeom prst="rect">
                        <a:avLst/>
                      </a:prstGeom>
                      <a:noFill/>
                      <a:ln w="38100">
                        <a:noFill/>
                        <a:miter/>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676775" y="5998210"/>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“信息获取”</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a:off x="649703" y="1125562"/>
            <a:ext cx="19171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9" name="对象 -2147482599"/>
          <p:cNvGraphicFramePr>
            <a:graphicFrameLocks noChangeAspect="1"/>
          </p:cNvGraphicFramePr>
          <p:nvPr/>
        </p:nvGraphicFramePr>
        <p:xfrm>
          <a:off x="1616075" y="1068070"/>
          <a:ext cx="9311005" cy="4888230"/>
        </p:xfrm>
        <a:graphic>
          <a:graphicData uri="http://schemas.openxmlformats.org/presentationml/2006/ole">
            <mc:AlternateContent xmlns:mc="http://schemas.openxmlformats.org/markup-compatibility/2006">
              <mc:Choice xmlns:v="urn:schemas-microsoft-com:vml" Requires="v">
                <p:oleObj spid="_x0000_s3076" name="" r:id="rId4" imgW="4625340" imgH="2428875" progId="Visio.Drawing.15">
                  <p:embed/>
                </p:oleObj>
              </mc:Choice>
              <mc:Fallback>
                <p:oleObj name="" r:id="rId4" imgW="4625340" imgH="2428875" progId="Visio.Drawing.15">
                  <p:embed/>
                  <p:pic>
                    <p:nvPicPr>
                      <p:cNvPr id="0" name="图片 3075"/>
                      <p:cNvPicPr/>
                      <p:nvPr/>
                    </p:nvPicPr>
                    <p:blipFill>
                      <a:blip r:embed="rId5"/>
                      <a:stretch>
                        <a:fillRect/>
                      </a:stretch>
                    </p:blipFill>
                    <p:spPr>
                      <a:xfrm>
                        <a:off x="1616075" y="1068070"/>
                        <a:ext cx="9311005" cy="4888230"/>
                      </a:xfrm>
                      <a:prstGeom prst="rect">
                        <a:avLst/>
                      </a:prstGeom>
                      <a:noFill/>
                      <a:ln w="38100">
                        <a:noFill/>
                        <a:miter/>
                      </a:ln>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648835" y="5949315"/>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“发表评论”</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a:off x="649703" y="1125562"/>
            <a:ext cx="19171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9" name="Rectangle 2"/>
          <p:cNvSpPr>
            <a:spLocks noChangeArrowheads="1"/>
          </p:cNvSpPr>
          <p:nvPr/>
        </p:nvSpPr>
        <p:spPr bwMode="auto">
          <a:xfrm>
            <a:off x="649702" y="1171280"/>
            <a:ext cx="173115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2" name="对象 -2147482609"/>
          <p:cNvGraphicFramePr>
            <a:graphicFrameLocks noChangeAspect="1"/>
          </p:cNvGraphicFramePr>
          <p:nvPr/>
        </p:nvGraphicFramePr>
        <p:xfrm>
          <a:off x="1635125" y="1125855"/>
          <a:ext cx="9146540" cy="4537710"/>
        </p:xfrm>
        <a:graphic>
          <a:graphicData uri="http://schemas.openxmlformats.org/presentationml/2006/ole">
            <mc:AlternateContent xmlns:mc="http://schemas.openxmlformats.org/markup-compatibility/2006">
              <mc:Choice xmlns:v="urn:schemas-microsoft-com:vml" Requires="v">
                <p:oleObj spid="_x0000_s3076" name="" r:id="rId4" imgW="4547870" imgH="2259330" progId="Visio.Drawing.15">
                  <p:embed/>
                </p:oleObj>
              </mc:Choice>
              <mc:Fallback>
                <p:oleObj name="" r:id="rId4" imgW="4547870" imgH="2259330" progId="Visio.Drawing.15">
                  <p:embed/>
                  <p:pic>
                    <p:nvPicPr>
                      <p:cNvPr id="0" name="图片 3075"/>
                      <p:cNvPicPr/>
                      <p:nvPr/>
                    </p:nvPicPr>
                    <p:blipFill>
                      <a:blip r:embed="rId5"/>
                      <a:stretch>
                        <a:fillRect/>
                      </a:stretch>
                    </p:blipFill>
                    <p:spPr>
                      <a:xfrm>
                        <a:off x="1635125" y="1125855"/>
                        <a:ext cx="9146540" cy="4537710"/>
                      </a:xfrm>
                      <a:prstGeom prst="rect">
                        <a:avLst/>
                      </a:prstGeom>
                      <a:noFill/>
                      <a:ln w="38100">
                        <a:noFill/>
                        <a:miter/>
                      </a:ln>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641850" y="5914390"/>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“删除评论”</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a:off x="649703" y="1125562"/>
            <a:ext cx="19171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9" name="Rectangle 2"/>
          <p:cNvSpPr>
            <a:spLocks noChangeArrowheads="1"/>
          </p:cNvSpPr>
          <p:nvPr/>
        </p:nvSpPr>
        <p:spPr bwMode="auto">
          <a:xfrm>
            <a:off x="649702" y="1171280"/>
            <a:ext cx="173115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649701" y="11712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3" name="对象 -2147482608"/>
          <p:cNvGraphicFramePr>
            <a:graphicFrameLocks noChangeAspect="1"/>
          </p:cNvGraphicFramePr>
          <p:nvPr/>
        </p:nvGraphicFramePr>
        <p:xfrm>
          <a:off x="2184400" y="1171575"/>
          <a:ext cx="8094345" cy="4491990"/>
        </p:xfrm>
        <a:graphic>
          <a:graphicData uri="http://schemas.openxmlformats.org/presentationml/2006/ole">
            <mc:AlternateContent xmlns:mc="http://schemas.openxmlformats.org/markup-compatibility/2006">
              <mc:Choice xmlns:v="urn:schemas-microsoft-com:vml" Requires="v">
                <p:oleObj spid="_x0000_s3076" name="" r:id="rId4" imgW="4542790" imgH="2520950" progId="Visio.Drawing.15">
                  <p:embed/>
                </p:oleObj>
              </mc:Choice>
              <mc:Fallback>
                <p:oleObj name="" r:id="rId4" imgW="4542790" imgH="2520950" progId="Visio.Drawing.15">
                  <p:embed/>
                  <p:pic>
                    <p:nvPicPr>
                      <p:cNvPr id="0" name="图片 3075"/>
                      <p:cNvPicPr/>
                      <p:nvPr/>
                    </p:nvPicPr>
                    <p:blipFill>
                      <a:blip r:embed="rId5"/>
                      <a:stretch>
                        <a:fillRect/>
                      </a:stretch>
                    </p:blipFill>
                    <p:spPr>
                      <a:xfrm>
                        <a:off x="2184400" y="1171575"/>
                        <a:ext cx="8094345" cy="4491990"/>
                      </a:xfrm>
                      <a:prstGeom prst="rect">
                        <a:avLst/>
                      </a:prstGeom>
                      <a:noFill/>
                      <a:ln w="38100">
                        <a:noFill/>
                        <a:miter/>
                      </a:ln>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605655" y="5956300"/>
            <a:ext cx="3297455" cy="369332"/>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“评论总结”</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a:off x="649703" y="1125562"/>
            <a:ext cx="19171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9" name="Rectangle 2"/>
          <p:cNvSpPr>
            <a:spLocks noChangeArrowheads="1"/>
          </p:cNvSpPr>
          <p:nvPr/>
        </p:nvSpPr>
        <p:spPr bwMode="auto">
          <a:xfrm>
            <a:off x="649702" y="1171280"/>
            <a:ext cx="173115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649701" y="11712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2"/>
          <p:cNvSpPr>
            <a:spLocks noChangeArrowheads="1"/>
          </p:cNvSpPr>
          <p:nvPr/>
        </p:nvSpPr>
        <p:spPr bwMode="auto">
          <a:xfrm>
            <a:off x="649701" y="1181759"/>
            <a:ext cx="1703324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5" name="对象 -2147482607"/>
          <p:cNvGraphicFramePr>
            <a:graphicFrameLocks noChangeAspect="1"/>
          </p:cNvGraphicFramePr>
          <p:nvPr/>
        </p:nvGraphicFramePr>
        <p:xfrm>
          <a:off x="1399540" y="1338580"/>
          <a:ext cx="9709150" cy="4450715"/>
        </p:xfrm>
        <a:graphic>
          <a:graphicData uri="http://schemas.openxmlformats.org/presentationml/2006/ole">
            <mc:AlternateContent xmlns:mc="http://schemas.openxmlformats.org/markup-compatibility/2006">
              <mc:Choice xmlns:v="urn:schemas-microsoft-com:vml" Requires="v">
                <p:oleObj spid="_x0000_s3076" name="" r:id="rId4" imgW="5835015" imgH="2675255" progId="Visio.Drawing.15">
                  <p:embed/>
                </p:oleObj>
              </mc:Choice>
              <mc:Fallback>
                <p:oleObj name="" r:id="rId4" imgW="5835015" imgH="2675255" progId="Visio.Drawing.15">
                  <p:embed/>
                  <p:pic>
                    <p:nvPicPr>
                      <p:cNvPr id="0" name="图片 3075"/>
                      <p:cNvPicPr/>
                      <p:nvPr/>
                    </p:nvPicPr>
                    <p:blipFill>
                      <a:blip r:embed="rId5"/>
                      <a:stretch>
                        <a:fillRect/>
                      </a:stretch>
                    </p:blipFill>
                    <p:spPr>
                      <a:xfrm>
                        <a:off x="1399540" y="1338580"/>
                        <a:ext cx="9709150" cy="4450715"/>
                      </a:xfrm>
                      <a:prstGeom prst="rect">
                        <a:avLst/>
                      </a:prstGeom>
                      <a:noFill/>
                      <a:ln w="38100">
                        <a:noFill/>
                        <a:miter/>
                      </a:ln>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605655" y="5956300"/>
            <a:ext cx="3297455" cy="368300"/>
          </a:xfrm>
          <a:prstGeom prst="rect">
            <a:avLst/>
          </a:prstGeom>
          <a:noFill/>
        </p:spPr>
        <p:txBody>
          <a:bodyPr wrap="square">
            <a:spAutoFit/>
          </a:bodyPr>
          <a:lstStyle/>
          <a:p>
            <a:r>
              <a:rPr lang="zh-CN" altLang="en-US" b="1" kern="100" dirty="0">
                <a:latin typeface="Calibri" panose="020F0502020204030204" pitchFamily="34" charset="0"/>
                <a:ea typeface="宋体" panose="02010600030101010101" pitchFamily="2" charset="-122"/>
                <a:cs typeface="Times New Roman" panose="02020603050405020304" pitchFamily="18" charset="0"/>
              </a:rPr>
              <a:t>“院校推荐”</a:t>
            </a:r>
            <a:r>
              <a:rPr lang="en-US" altLang="zh-CN" b="1" kern="100" dirty="0" err="1">
                <a:latin typeface="Calibri" panose="020F0502020204030204" pitchFamily="34" charset="0"/>
                <a:ea typeface="宋体" panose="02010600030101010101" pitchFamily="2" charset="-122"/>
                <a:cs typeface="Times New Roman" panose="02020603050405020304" pitchFamily="18" charset="0"/>
              </a:rPr>
              <a:t>用例设计顺序图</a:t>
            </a:r>
            <a:endParaRPr lang="en-US"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649704" y="1125563"/>
            <a:ext cx="24241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649704" y="1160799"/>
            <a:ext cx="248278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3" name="Rectangle 2"/>
          <p:cNvSpPr>
            <a:spLocks noChangeArrowheads="1"/>
          </p:cNvSpPr>
          <p:nvPr/>
        </p:nvSpPr>
        <p:spPr bwMode="auto">
          <a:xfrm>
            <a:off x="809409" y="1171281"/>
            <a:ext cx="244584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1" name="Rectangle 2"/>
          <p:cNvSpPr>
            <a:spLocks noChangeArrowheads="1"/>
          </p:cNvSpPr>
          <p:nvPr/>
        </p:nvSpPr>
        <p:spPr bwMode="auto">
          <a:xfrm>
            <a:off x="649703" y="1125562"/>
            <a:ext cx="19171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9" name="Rectangle 2"/>
          <p:cNvSpPr>
            <a:spLocks noChangeArrowheads="1"/>
          </p:cNvSpPr>
          <p:nvPr/>
        </p:nvSpPr>
        <p:spPr bwMode="auto">
          <a:xfrm>
            <a:off x="649702" y="1171280"/>
            <a:ext cx="173115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12" name="Rectangle 2"/>
          <p:cNvSpPr>
            <a:spLocks noChangeArrowheads="1"/>
          </p:cNvSpPr>
          <p:nvPr/>
        </p:nvSpPr>
        <p:spPr bwMode="auto">
          <a:xfrm>
            <a:off x="649701" y="11712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2"/>
          <p:cNvSpPr>
            <a:spLocks noChangeArrowheads="1"/>
          </p:cNvSpPr>
          <p:nvPr/>
        </p:nvSpPr>
        <p:spPr bwMode="auto">
          <a:xfrm>
            <a:off x="649701" y="1181759"/>
            <a:ext cx="1703324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15" name="对象 -2147482597"/>
          <p:cNvGraphicFramePr>
            <a:graphicFrameLocks noChangeAspect="1"/>
          </p:cNvGraphicFramePr>
          <p:nvPr/>
        </p:nvGraphicFramePr>
        <p:xfrm>
          <a:off x="2167255" y="1311910"/>
          <a:ext cx="7857490" cy="4549775"/>
        </p:xfrm>
        <a:graphic>
          <a:graphicData uri="http://schemas.openxmlformats.org/presentationml/2006/ole">
            <mc:AlternateContent xmlns:mc="http://schemas.openxmlformats.org/markup-compatibility/2006">
              <mc:Choice xmlns:v="urn:schemas-microsoft-com:vml" Requires="v">
                <p:oleObj spid="_x0000_s16" name="" r:id="rId4" imgW="5210810" imgH="3018790" progId="Visio.Drawing.15">
                  <p:embed/>
                </p:oleObj>
              </mc:Choice>
              <mc:Fallback>
                <p:oleObj name="" r:id="rId4" imgW="5210810" imgH="3018790" progId="Visio.Drawing.15">
                  <p:embed/>
                  <p:pic>
                    <p:nvPicPr>
                      <p:cNvPr id="0" name="图片 15"/>
                      <p:cNvPicPr/>
                      <p:nvPr/>
                    </p:nvPicPr>
                    <p:blipFill>
                      <a:blip r:embed="rId5"/>
                      <a:stretch>
                        <a:fillRect/>
                      </a:stretch>
                    </p:blipFill>
                    <p:spPr>
                      <a:xfrm>
                        <a:off x="2167255" y="1311910"/>
                        <a:ext cx="7857490" cy="4549775"/>
                      </a:xfrm>
                      <a:prstGeom prst="rect">
                        <a:avLst/>
                      </a:prstGeom>
                      <a:noFill/>
                      <a:ln w="38100">
                        <a:noFill/>
                        <a:miter/>
                      </a:ln>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系统设计类图</a:t>
            </a:r>
            <a:endParaRPr lang="zh-CN" altLang="en-US" dirty="0"/>
          </a:p>
        </p:txBody>
      </p:sp>
      <p:sp>
        <p:nvSpPr>
          <p:cNvPr id="2" name="Rectangle 2"/>
          <p:cNvSpPr>
            <a:spLocks noChangeArrowheads="1"/>
          </p:cNvSpPr>
          <p:nvPr/>
        </p:nvSpPr>
        <p:spPr bwMode="auto">
          <a:xfrm>
            <a:off x="709862" y="1214394"/>
            <a:ext cx="2471849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596"/>
          <p:cNvGraphicFramePr>
            <a:graphicFrameLocks noChangeAspect="1"/>
          </p:cNvGraphicFramePr>
          <p:nvPr/>
        </p:nvGraphicFramePr>
        <p:xfrm>
          <a:off x="3056890" y="972820"/>
          <a:ext cx="6055995" cy="4977765"/>
        </p:xfrm>
        <a:graphic>
          <a:graphicData uri="http://schemas.openxmlformats.org/presentationml/2006/ole">
            <mc:AlternateContent xmlns:mc="http://schemas.openxmlformats.org/markup-compatibility/2006">
              <mc:Choice xmlns:v="urn:schemas-microsoft-com:vml" Requires="v">
                <p:oleObj spid="_x0000_s3076" name="" r:id="rId4" imgW="10344150" imgH="8505190" progId="Visio.Drawing.15">
                  <p:embed/>
                </p:oleObj>
              </mc:Choice>
              <mc:Fallback>
                <p:oleObj name="" r:id="rId4" imgW="10344150" imgH="8505190" progId="Visio.Drawing.15">
                  <p:embed/>
                  <p:pic>
                    <p:nvPicPr>
                      <p:cNvPr id="0" name="图片 3075"/>
                      <p:cNvPicPr/>
                      <p:nvPr/>
                    </p:nvPicPr>
                    <p:blipFill>
                      <a:blip r:embed="rId5"/>
                      <a:stretch>
                        <a:fillRect/>
                      </a:stretch>
                    </p:blipFill>
                    <p:spPr>
                      <a:xfrm>
                        <a:off x="3056890" y="972820"/>
                        <a:ext cx="6055995" cy="4977765"/>
                      </a:xfrm>
                      <a:prstGeom prst="rect">
                        <a:avLst/>
                      </a:prstGeom>
                      <a:noFill/>
                      <a:ln w="38100">
                        <a:noFill/>
                        <a:miter/>
                      </a:ln>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数据模型设计</a:t>
            </a:r>
            <a:endParaRPr lang="zh-CN"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8566204" y="3476671"/>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数据设计类图</a:t>
            </a:r>
            <a:endParaRPr lang="zh-CN"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3403600" y="126056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147482595"/>
          <p:cNvGraphicFramePr>
            <a:graphicFrameLocks noChangeAspect="1"/>
          </p:cNvGraphicFramePr>
          <p:nvPr/>
        </p:nvGraphicFramePr>
        <p:xfrm>
          <a:off x="1480185" y="1099820"/>
          <a:ext cx="6038850" cy="5100320"/>
        </p:xfrm>
        <a:graphic>
          <a:graphicData uri="http://schemas.openxmlformats.org/presentationml/2006/ole">
            <mc:AlternateContent xmlns:mc="http://schemas.openxmlformats.org/markup-compatibility/2006">
              <mc:Choice xmlns:v="urn:schemas-microsoft-com:vml" Requires="v">
                <p:oleObj spid="_x0000_s3076" name="" r:id="rId4" imgW="6821805" imgH="5761990" progId="Visio.Drawing.15">
                  <p:embed/>
                </p:oleObj>
              </mc:Choice>
              <mc:Fallback>
                <p:oleObj name="" r:id="rId4" imgW="6821805" imgH="5761990" progId="Visio.Drawing.15">
                  <p:embed/>
                  <p:pic>
                    <p:nvPicPr>
                      <p:cNvPr id="0" name="图片 3075"/>
                      <p:cNvPicPr/>
                      <p:nvPr/>
                    </p:nvPicPr>
                    <p:blipFill>
                      <a:blip r:embed="rId5"/>
                      <a:stretch>
                        <a:fillRect/>
                      </a:stretch>
                    </p:blipFill>
                    <p:spPr>
                      <a:xfrm>
                        <a:off x="1480185" y="1099820"/>
                        <a:ext cx="6038850" cy="5100320"/>
                      </a:xfrm>
                      <a:prstGeom prst="rect">
                        <a:avLst/>
                      </a:prstGeom>
                      <a:noFill/>
                      <a:ln w="38100">
                        <a:noFill/>
                        <a:miter/>
                      </a:ln>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部署设计</a:t>
            </a:r>
            <a:endParaRPr lang="zh-CN"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8000570" y="3520440"/>
            <a:ext cx="1866791" cy="368300"/>
          </a:xfrm>
          <a:prstGeom prst="rect">
            <a:avLst/>
          </a:prstGeom>
          <a:noFill/>
        </p:spPr>
        <p:txBody>
          <a:bodyPr wrap="squar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系统部署图</a:t>
            </a:r>
            <a:endParaRPr lang="zh-CN" altLang="zh-CN"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 name="Rectangle 2"/>
          <p:cNvSpPr>
            <a:spLocks noChangeArrowheads="1"/>
          </p:cNvSpPr>
          <p:nvPr/>
        </p:nvSpPr>
        <p:spPr bwMode="auto">
          <a:xfrm>
            <a:off x="809410" y="1160798"/>
            <a:ext cx="2045514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3" name="对象 -2147482594"/>
          <p:cNvGraphicFramePr>
            <a:graphicFrameLocks noChangeAspect="1"/>
          </p:cNvGraphicFramePr>
          <p:nvPr/>
        </p:nvGraphicFramePr>
        <p:xfrm>
          <a:off x="2559685" y="1160780"/>
          <a:ext cx="4257040" cy="4995545"/>
        </p:xfrm>
        <a:graphic>
          <a:graphicData uri="http://schemas.openxmlformats.org/presentationml/2006/ole">
            <mc:AlternateContent xmlns:mc="http://schemas.openxmlformats.org/markup-compatibility/2006">
              <mc:Choice xmlns:v="urn:schemas-microsoft-com:vml" Requires="v">
                <p:oleObj spid="_x0000_s3076" name="" r:id="rId4" imgW="2447925" imgH="2874010" progId="Visio.Drawing.15">
                  <p:embed/>
                </p:oleObj>
              </mc:Choice>
              <mc:Fallback>
                <p:oleObj name="" r:id="rId4" imgW="2447925" imgH="2874010" progId="Visio.Drawing.15">
                  <p:embed/>
                  <p:pic>
                    <p:nvPicPr>
                      <p:cNvPr id="0" name="图片 3075"/>
                      <p:cNvPicPr/>
                      <p:nvPr/>
                    </p:nvPicPr>
                    <p:blipFill>
                      <a:blip r:embed="rId5"/>
                      <a:stretch>
                        <a:fillRect/>
                      </a:stretch>
                    </p:blipFill>
                    <p:spPr>
                      <a:xfrm>
                        <a:off x="2559685" y="1160780"/>
                        <a:ext cx="4257040" cy="4995545"/>
                      </a:xfrm>
                      <a:prstGeom prst="rect">
                        <a:avLst/>
                      </a:prstGeom>
                      <a:noFill/>
                      <a:ln w="38100">
                        <a:noFill/>
                        <a:miter/>
                      </a:ln>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5400" noProof="0" dirty="0">
                <a:ln>
                  <a:noFill/>
                </a:ln>
                <a:effectLst/>
                <a:uLnTx/>
                <a:uFillTx/>
                <a:sym typeface="+mn-ea"/>
              </a:rPr>
              <a:t>软件代码实现与测试</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en-US" altLang="zh-CN" sz="2400" noProof="0" dirty="0">
                <a:ln>
                  <a:noFill/>
                </a:ln>
                <a:solidFill>
                  <a:srgbClr val="024282"/>
                </a:solidFill>
                <a:effectLst/>
                <a:uLnTx/>
                <a:uFillTx/>
                <a:latin typeface="Calibri Light" panose="020F0302020204030204" pitchFamily="34" charset="0"/>
                <a:ea typeface="方正兰亭黑_GBK"/>
                <a:sym typeface="+mn-ea"/>
              </a:rPr>
              <a:t>Software Implementation and Testing</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a:sym typeface="+mn-ea"/>
              </a:rPr>
              <a:t>代码编写</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2935" y="1512570"/>
            <a:ext cx="5835015" cy="1280160"/>
          </a:xfrm>
          <a:prstGeom prst="rect">
            <a:avLst/>
          </a:prstGeom>
        </p:spPr>
        <p:txBody>
          <a:bodyPr wrap="square">
            <a:noAutofit/>
          </a:bodyPr>
          <a:lstStyle/>
          <a:p>
            <a:pPr marL="285750" indent="-285750">
              <a:lnSpc>
                <a:spcPct val="130000"/>
              </a:lnSpc>
              <a:spcBef>
                <a:spcPts val="600"/>
              </a:spcBef>
              <a:buFont typeface="Wingdings" panose="05000000000000000000" charset="0"/>
              <a:buChar char="Ø"/>
              <a:defRPr/>
            </a:pPr>
            <a:r>
              <a:rPr lang="zh-CN" altLang="en-US" sz="1600" dirty="0">
                <a:solidFill>
                  <a:schemeClr val="tx1"/>
                </a:solidFill>
                <a:latin typeface="微软雅黑" panose="020B0503020204020204" pitchFamily="34" charset="-122"/>
                <a:ea typeface="微软雅黑" panose="020B0503020204020204" pitchFamily="34" charset="-122"/>
              </a:rPr>
              <a:t>重用开源代码量</a:t>
            </a:r>
            <a:r>
              <a:rPr lang="en-US" altLang="zh-CN" sz="1600" dirty="0">
                <a:solidFill>
                  <a:schemeClr val="tx1"/>
                </a:solidFill>
                <a:latin typeface="微软雅黑" panose="020B0503020204020204" pitchFamily="34" charset="-122"/>
                <a:ea typeface="微软雅黑" panose="020B0503020204020204" pitchFamily="34" charset="-122"/>
              </a:rPr>
              <a:t>:0</a:t>
            </a:r>
            <a:endParaRPr lang="en-US" altLang="zh-CN" sz="16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charset="0"/>
              <a:buChar char="Ø"/>
              <a:defRPr/>
            </a:pPr>
            <a:r>
              <a:rPr lang="zh-CN" altLang="en-US" sz="1600" dirty="0">
                <a:solidFill>
                  <a:schemeClr val="tx1"/>
                </a:solidFill>
                <a:latin typeface="微软雅黑" panose="020B0503020204020204" pitchFamily="34" charset="-122"/>
                <a:ea typeface="微软雅黑" panose="020B0503020204020204" pitchFamily="34" charset="-122"/>
              </a:rPr>
              <a:t>独立编写代码量</a:t>
            </a:r>
            <a:r>
              <a:rPr lang="en-US" altLang="zh-CN" sz="1600" dirty="0">
                <a:solidFill>
                  <a:schemeClr val="tx1"/>
                </a:solidFill>
                <a:latin typeface="微软雅黑" panose="020B0503020204020204" pitchFamily="34" charset="-122"/>
                <a:ea typeface="微软雅黑" panose="020B0503020204020204" pitchFamily="34" charset="-122"/>
              </a:rPr>
              <a:t>:900</a:t>
            </a:r>
            <a:r>
              <a:rPr lang="zh-CN" altLang="en-US" sz="1600" dirty="0">
                <a:solidFill>
                  <a:schemeClr val="tx1"/>
                </a:solidFill>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624965" y="5886450"/>
            <a:ext cx="213296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a:sym typeface="+mn-ea"/>
              </a:rPr>
              <a:t>代码组织结构</a:t>
            </a:r>
            <a:r>
              <a:rPr lang="zh-CN" altLang="en-US" dirty="0"/>
              <a:t>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程序代码量</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3"/>
          <a:stretch>
            <a:fillRect/>
          </a:stretch>
        </p:blipFill>
        <p:spPr>
          <a:xfrm>
            <a:off x="965200" y="1405255"/>
            <a:ext cx="3611880" cy="447294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2329815" y="4274185"/>
            <a:ext cx="3466465" cy="1325245"/>
          </a:xfrm>
        </p:spPr>
        <p:txBody>
          <a:bodyPr>
            <a:normAutofit/>
          </a:bodyPr>
          <a:lstStyle/>
          <a:p>
            <a:r>
              <a:rPr lang="zh-CN" altLang="en-US">
                <a:latin typeface="微软雅黑" panose="020B0503020204020204" pitchFamily="34" charset="-122"/>
                <a:ea typeface="微软雅黑" panose="020B0503020204020204" pitchFamily="34" charset="-122"/>
              </a:rPr>
              <a:t>简单云</a:t>
            </a:r>
            <a:endParaRPr lang="zh-CN" altLang="en-US">
              <a:latin typeface="微软雅黑" panose="020B0503020204020204" pitchFamily="34" charset="-122"/>
              <a:ea typeface="微软雅黑" panose="020B0503020204020204" pitchFamily="34" charset="-122"/>
            </a:endParaRPr>
          </a:p>
        </p:txBody>
      </p:sp>
      <p:sp>
        <p:nvSpPr>
          <p:cNvPr id="4" name="文本框 3"/>
          <p:cNvSpPr txBox="1"/>
          <p:nvPr>
            <p:custDataLst>
              <p:tags r:id="rId2"/>
            </p:custDataLst>
          </p:nvPr>
        </p:nvSpPr>
        <p:spPr>
          <a:xfrm>
            <a:off x="5988226" y="4208340"/>
            <a:ext cx="2899573" cy="1285283"/>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400" kern="0" spc="0" dirty="0">
                <a:ln>
                  <a:noFill/>
                  <a:prstDash val="sysDot"/>
                </a:ln>
                <a:solidFill>
                  <a:schemeClr val="tx1">
                    <a:lumMod val="75000"/>
                    <a:lumOff val="25000"/>
                  </a:schemeClr>
                </a:solidFill>
                <a:latin typeface="+mn-ea"/>
                <a:cs typeface="+mn-ea"/>
                <a:sym typeface="+mn-ea"/>
              </a:rPr>
              <a:t>简单云(ezOne.work)由研发效能专家团队打造、不仅提供企业级云原生DevOps工具集， 更融合多年实践，提供咨询、培训、私有部署服务。SaaS免费试用，不限功能，不限人数，超额部分按量计费</a:t>
            </a:r>
            <a:endParaRPr lang="zh-CN" altLang="en-US" sz="1400" kern="0" spc="0" dirty="0">
              <a:ln>
                <a:noFill/>
                <a:prstDash val="sysDot"/>
              </a:ln>
              <a:solidFill>
                <a:schemeClr val="tx1">
                  <a:lumMod val="75000"/>
                  <a:lumOff val="25000"/>
                </a:schemeClr>
              </a:solidFill>
              <a:latin typeface="+mn-ea"/>
              <a:cs typeface="+mn-ea"/>
              <a:sym typeface="+mn-ea"/>
            </a:endParaRPr>
          </a:p>
        </p:txBody>
      </p:sp>
      <p:sp>
        <p:nvSpPr>
          <p:cNvPr id="31" name="图形 28" descr="343439383331313b343532303032333bc6f3d2b5bcf2bde9"/>
          <p:cNvSpPr/>
          <p:nvPr>
            <p:custDataLst>
              <p:tags r:id="rId3"/>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6" name="图片 2"/>
          <p:cNvPicPr>
            <a:picLocks noChangeAspect="1"/>
          </p:cNvPicPr>
          <p:nvPr/>
        </p:nvPicPr>
        <p:blipFill>
          <a:blip r:embed="rId4"/>
          <a:stretch>
            <a:fillRect/>
          </a:stretch>
        </p:blipFill>
        <p:spPr>
          <a:xfrm>
            <a:off x="1960245" y="992505"/>
            <a:ext cx="7752080" cy="3108960"/>
          </a:xfrm>
          <a:prstGeom prst="rect">
            <a:avLst/>
          </a:prstGeom>
          <a:noFill/>
          <a:ln>
            <a:noFill/>
          </a:ln>
        </p:spPr>
      </p:pic>
    </p:spTree>
    <p:custDataLst>
      <p:tags r:id="rId5"/>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软件质量保证</a:t>
            </a:r>
            <a:r>
              <a:rPr lang="en-US" altLang="zh-CN" dirty="0">
                <a:sym typeface="+mn-ea"/>
              </a:rPr>
              <a:t>-</a:t>
            </a:r>
            <a:r>
              <a:rPr lang="zh-CN" altLang="en-US" dirty="0">
                <a:sym typeface="+mn-ea"/>
              </a:rPr>
              <a:t>质量分析</a:t>
            </a:r>
            <a:endParaRPr lang="zh-CN" altLang="en-US"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66115" y="1270000"/>
            <a:ext cx="5857875" cy="4937760"/>
          </a:xfrm>
          <a:prstGeom prst="rect">
            <a:avLst/>
          </a:prstGeom>
          <a:noFill/>
        </p:spPr>
        <p:txBody>
          <a:bodyPr wrap="square" rtlCol="0">
            <a:noAutofit/>
          </a:bodyPr>
          <a:lstStyle/>
          <a:p>
            <a:pPr marL="285750" indent="-285750" algn="l">
              <a:lnSpc>
                <a:spcPct val="130000"/>
              </a:lnSpc>
              <a:spcBef>
                <a:spcPts val="600"/>
              </a:spcBef>
              <a:spcAft>
                <a:spcPts val="0"/>
              </a:spcAft>
              <a:buClrTx/>
              <a:buSzTx/>
              <a:buFont typeface="Wingdings" panose="05000000000000000000" charset="0"/>
              <a:buChar char="Ø"/>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程序代码风格</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张贴一部分代码以展示其风格</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r>
              <a:rPr lang="zh-CN" altLang="en-US" sz="1200" dirty="0">
                <a:latin typeface="微软雅黑" panose="020B0503020204020204" pitchFamily="34" charset="-122"/>
                <a:ea typeface="微软雅黑" panose="020B0503020204020204" pitchFamily="34" charset="-122"/>
                <a:sym typeface="+mn-ea"/>
              </a:rPr>
              <a:t>从代码布局上看</a:t>
            </a:r>
            <a:endParaRPr lang="zh-CN" altLang="en-US" sz="1200" dirty="0">
              <a:solidFill>
                <a:schemeClr val="tx1"/>
              </a:solidFill>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缩进应该是每行2个空格。请避免在源文件中使用Tab字符，</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因为在使用不同的源代码管理工具时，Tab字符可能会因用</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户设置的不同而扩展为不同的宽度。</a:t>
            </a:r>
            <a:endParaRPr lang="zh-CN" altLang="en-US" sz="1200" dirty="0">
              <a:solidFill>
                <a:schemeClr val="tx1"/>
              </a:solidFill>
              <a:latin typeface="+mn-ea"/>
              <a:cs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确保高质量代码的关键之一是有效的出入口管理。小米便签</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代码几乎避免使用了 goto 语句，加强异常处理，并且将方法、</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函数、类和过程等尽可能模块化。模块内部应该保持高内聚，</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模块之间的耦合应该尽可能低。在设计阶段，仔细考虑各个模</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块之间的相互关系，并且尽量按照模块设计的顺序组织代码。</a:t>
            </a:r>
            <a:endParaRPr lang="zh-CN" altLang="en-US" sz="1200" dirty="0">
              <a:latin typeface="+mn-ea"/>
              <a:cs typeface="+mn-ea"/>
              <a:sym typeface="+mn-ea"/>
            </a:endParaRPr>
          </a:p>
          <a:p>
            <a:pPr indent="457200" algn="l">
              <a:lnSpc>
                <a:spcPct val="130000"/>
              </a:lnSpc>
              <a:spcBef>
                <a:spcPts val="600"/>
              </a:spcBef>
              <a:spcAft>
                <a:spcPts val="0"/>
              </a:spcAft>
              <a:buClrTx/>
              <a:buSzTx/>
              <a:buFontTx/>
              <a:defRPr/>
            </a:pPr>
            <a:r>
              <a:rPr lang="zh-CN" altLang="en-US" sz="1200" dirty="0">
                <a:latin typeface="+mn-ea"/>
                <a:cs typeface="+mn-ea"/>
                <a:sym typeface="+mn-ea"/>
              </a:rPr>
              <a:t>确保代码风格的逻辑一致性，提高整体设计质量。</a:t>
            </a:r>
            <a:r>
              <a:rPr lang="en-US" altLang="zh-CN" sz="1200" noProof="0" dirty="0">
                <a:ln>
                  <a:noFill/>
                </a:ln>
                <a:effectLst/>
                <a:uLnTx/>
                <a:uFillTx/>
                <a:latin typeface="+mn-ea"/>
                <a:cs typeface="+mn-ea"/>
                <a:sym typeface="+mn-ea"/>
              </a:rPr>
              <a:t>上述示例代码中，每个模块的功能分布清晰，实现了同步过程中的各个功能，使代码简洁明了。这样的设计使得开发人员在需要修改同步处理代码时能够迅速找到相关的代码模块，从而更轻松地进行代码阅读和修改。这种清晰的模块化设计有助于提高代码的可维护性和可读性，使开发过程更高效</a:t>
            </a:r>
            <a:r>
              <a:rPr lang="zh-CN" altLang="en-US" sz="1200" noProof="0" dirty="0">
                <a:ln>
                  <a:noFill/>
                </a:ln>
                <a:effectLst/>
                <a:uLnTx/>
                <a:uFillTx/>
                <a:latin typeface="+mn-ea"/>
                <a:cs typeface="+mn-ea"/>
                <a:sym typeface="+mn-ea"/>
              </a:rPr>
              <a:t>。</a:t>
            </a:r>
            <a:endParaRPr lang="en-US" altLang="zh-CN" sz="1200" noProof="0" dirty="0">
              <a:ln>
                <a:noFill/>
              </a:ln>
              <a:solidFill>
                <a:srgbClr val="FF0000"/>
              </a:solidFill>
              <a:effectLst/>
              <a:uLnTx/>
              <a:uFillTx/>
              <a:latin typeface="+mn-ea"/>
              <a:cs typeface="+mn-ea"/>
            </a:endParaRPr>
          </a:p>
          <a:p>
            <a:pPr marL="285750" indent="-285750" algn="l">
              <a:lnSpc>
                <a:spcPct val="130000"/>
              </a:lnSpc>
              <a:spcBef>
                <a:spcPts val="600"/>
              </a:spcBef>
              <a:spcAft>
                <a:spcPts val="0"/>
              </a:spcAft>
              <a:buClrTx/>
              <a:buSzTx/>
              <a:buFont typeface="Arial" panose="020B0604020202020204" pitchFamily="34" charset="0"/>
              <a:buChar char="•"/>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4"/>
          <a:stretch>
            <a:fillRect/>
          </a:stretch>
        </p:blipFill>
        <p:spPr>
          <a:xfrm>
            <a:off x="5683250" y="1065530"/>
            <a:ext cx="5289550" cy="381571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软件质量保证</a:t>
            </a:r>
            <a:r>
              <a:rPr lang="en-US" altLang="zh-CN" dirty="0">
                <a:sym typeface="+mn-ea"/>
              </a:rPr>
              <a:t>-</a:t>
            </a:r>
            <a:r>
              <a:rPr lang="zh-CN" altLang="en-US" dirty="0">
                <a:sym typeface="+mn-ea"/>
              </a:rPr>
              <a:t>质量分析</a:t>
            </a:r>
            <a:endParaRPr lang="zh-CN" altLang="en-US"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66115" y="1270000"/>
            <a:ext cx="5857875" cy="4937760"/>
          </a:xfrm>
          <a:prstGeom prst="rect">
            <a:avLst/>
          </a:prstGeom>
          <a:noFill/>
        </p:spPr>
        <p:txBody>
          <a:bodyPr wrap="square" rtlCol="0">
            <a:noAutofit/>
          </a:bodyPr>
          <a:lstStyle/>
          <a:p>
            <a:pPr marL="285750" indent="-285750" algn="l">
              <a:lnSpc>
                <a:spcPct val="130000"/>
              </a:lnSpc>
              <a:spcBef>
                <a:spcPts val="600"/>
              </a:spcBef>
              <a:spcAft>
                <a:spcPts val="0"/>
              </a:spcAft>
              <a:buClrTx/>
              <a:buSzTx/>
              <a:buFont typeface="Wingdings" panose="05000000000000000000" charset="0"/>
              <a:buChar char="Ø"/>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采取了哪些质量保证手段</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如人工审查、自动工具分析、测试等</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Wingdings" panose="05000000000000000000" charset="0"/>
              <a:buChar char="Ø"/>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程序代码质量</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用</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简单云分析代码质量并展示其分析结果</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2" name="文本框 1"/>
          <p:cNvSpPr txBox="1"/>
          <p:nvPr/>
        </p:nvSpPr>
        <p:spPr>
          <a:xfrm>
            <a:off x="7457440" y="5898515"/>
            <a:ext cx="3074670"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简单云工具代码质量报告图</a:t>
            </a:r>
            <a:endParaRPr lang="zh-CN" altLang="en-US" dirty="0"/>
          </a:p>
        </p:txBody>
      </p:sp>
      <p:pic>
        <p:nvPicPr>
          <p:cNvPr id="3" name="图片 2"/>
          <p:cNvPicPr>
            <a:picLocks noChangeAspect="1"/>
          </p:cNvPicPr>
          <p:nvPr/>
        </p:nvPicPr>
        <p:blipFill>
          <a:blip r:embed="rId4"/>
          <a:stretch>
            <a:fillRect/>
          </a:stretch>
        </p:blipFill>
        <p:spPr>
          <a:xfrm>
            <a:off x="5339080" y="1160780"/>
            <a:ext cx="6027420" cy="457327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278" y="1254613"/>
            <a:ext cx="5834728" cy="1285240"/>
          </a:xfrm>
          <a:prstGeom prst="rect">
            <a:avLst/>
          </a:prstGeom>
        </p:spPr>
        <p:txBody>
          <a:bodyPr wrap="square">
            <a:spAutoFit/>
          </a:bodyPr>
          <a:lstStyle/>
          <a:p>
            <a:pPr indent="0">
              <a:lnSpc>
                <a:spcPct val="130000"/>
              </a:lnSpc>
              <a:spcBef>
                <a:spcPts val="600"/>
              </a:spcBef>
              <a:buFont typeface="Arial" panose="020B0604020202020204" pitchFamily="34" charset="0"/>
              <a:buNone/>
              <a:defRPr/>
            </a:pPr>
            <a:r>
              <a:rPr lang="zh-CN" altLang="en-US" sz="2000" dirty="0">
                <a:solidFill>
                  <a:schemeClr val="tx1"/>
                </a:solidFill>
                <a:latin typeface="微软雅黑" panose="020B0503020204020204" pitchFamily="34" charset="-122"/>
                <a:ea typeface="微软雅黑" panose="020B0503020204020204" pitchFamily="34" charset="-122"/>
              </a:rPr>
              <a:t>黑盒测试</a:t>
            </a:r>
            <a:endParaRPr lang="en-US" altLang="zh-CN" sz="20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Arial" panose="020B0604020202020204" pitchFamily="34" charset="0"/>
              <a:buChar char="•"/>
              <a:defRPr/>
            </a:pPr>
            <a:r>
              <a:rPr lang="en-US" altLang="zh-CN" sz="1600" dirty="0">
                <a:solidFill>
                  <a:schemeClr val="tx1"/>
                </a:solidFill>
                <a:latin typeface="微软雅黑" panose="020B0503020204020204" pitchFamily="34" charset="-122"/>
                <a:ea typeface="微软雅黑" panose="020B0503020204020204" pitchFamily="34" charset="-122"/>
              </a:rPr>
              <a:t>对</a:t>
            </a:r>
            <a:r>
              <a:rPr lang="zh-CN" altLang="en-US" sz="1600" dirty="0">
                <a:solidFill>
                  <a:schemeClr val="tx1"/>
                </a:solidFill>
                <a:latin typeface="微软雅黑" panose="020B0503020204020204" pitchFamily="34" charset="-122"/>
                <a:ea typeface="微软雅黑" panose="020B0503020204020204" pitchFamily="34" charset="-122"/>
              </a:rPr>
              <a:t>评论</a:t>
            </a:r>
            <a:r>
              <a:rPr lang="en-US" altLang="zh-CN" sz="1600" dirty="0">
                <a:solidFill>
                  <a:schemeClr val="tx1"/>
                </a:solidFill>
                <a:latin typeface="微软雅黑" panose="020B0503020204020204" pitchFamily="34" charset="-122"/>
                <a:ea typeface="微软雅黑" panose="020B0503020204020204" pitchFamily="34" charset="-122"/>
              </a:rPr>
              <a:t>模块开展了单元测试</a:t>
            </a:r>
            <a:endParaRPr lang="en-US" altLang="zh-CN" sz="16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Arial" panose="020B0604020202020204" pitchFamily="34" charset="0"/>
              <a:buChar char="•"/>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custDataLst>
              <p:tags r:id="rId3"/>
            </p:custDataLst>
          </p:nvPr>
        </p:nvGraphicFramePr>
        <p:xfrm>
          <a:off x="686435" y="2139315"/>
          <a:ext cx="8216265" cy="1511300"/>
        </p:xfrm>
        <a:graphic>
          <a:graphicData uri="http://schemas.openxmlformats.org/drawingml/2006/table">
            <a:tbl>
              <a:tblPr firstRow="1" bandRow="1">
                <a:tableStyleId>{5C22544A-7EE6-4342-B048-85BDC9FD1C3A}</a:tableStyleId>
              </a:tblPr>
              <a:tblGrid>
                <a:gridCol w="2738755"/>
                <a:gridCol w="2738755"/>
                <a:gridCol w="2738755"/>
              </a:tblGrid>
              <a:tr h="405765">
                <a:tc>
                  <a:txBody>
                    <a:bodyPr/>
                    <a:lstStyle/>
                    <a:p>
                      <a:pPr algn="l"/>
                      <a:r>
                        <a:rPr lang="zh-CN" altLang="en-US" dirty="0"/>
                        <a:t>输入</a:t>
                      </a:r>
                      <a:endParaRPr lang="zh-CN" altLang="en-US" dirty="0"/>
                    </a:p>
                  </a:txBody>
                  <a:tcPr/>
                </a:tc>
                <a:tc>
                  <a:txBody>
                    <a:bodyPr/>
                    <a:lstStyle/>
                    <a:p>
                      <a:r>
                        <a:rPr lang="zh-CN" altLang="en-US" dirty="0"/>
                        <a:t>有效类评价</a:t>
                      </a:r>
                      <a:endParaRPr lang="zh-CN" altLang="en-US" dirty="0"/>
                    </a:p>
                  </a:txBody>
                  <a:tcPr/>
                </a:tc>
                <a:tc>
                  <a:txBody>
                    <a:bodyPr/>
                    <a:lstStyle/>
                    <a:p>
                      <a:r>
                        <a:rPr lang="zh-CN" altLang="en-US" dirty="0"/>
                        <a:t>无效类评价</a:t>
                      </a:r>
                      <a:endParaRPr lang="zh-CN" altLang="en-US" dirty="0"/>
                    </a:p>
                  </a:txBody>
                  <a:tcPr/>
                </a:tc>
              </a:tr>
              <a:tr h="699770">
                <a:tc rowSpan="2">
                  <a:txBody>
                    <a:bodyPr/>
                    <a:lstStyle/>
                    <a:p>
                      <a:pPr algn="l"/>
                      <a:endParaRPr lang="en-US" altLang="zh-CN" dirty="0"/>
                    </a:p>
                    <a:p>
                      <a:pPr algn="l"/>
                      <a:r>
                        <a:rPr lang="zh-CN" altLang="en-US" dirty="0"/>
                        <a:t>评论文本</a:t>
                      </a:r>
                      <a:r>
                        <a:rPr lang="en-US" altLang="zh-CN" dirty="0"/>
                        <a:t>txt</a:t>
                      </a:r>
                      <a:endParaRPr lang="zh-CN" altLang="en-US" dirty="0"/>
                    </a:p>
                  </a:txBody>
                  <a:tcPr/>
                </a:tc>
                <a:tc>
                  <a:txBody>
                    <a:bodyPr/>
                    <a:lstStyle/>
                    <a:p>
                      <a:r>
                        <a:rPr lang="zh-CN" altLang="en-US" dirty="0"/>
                        <a:t>一条评论为一行的评论文本（</a:t>
                      </a:r>
                      <a:r>
                        <a:rPr lang="en-US" altLang="zh-CN" dirty="0"/>
                        <a:t>txt</a:t>
                      </a:r>
                      <a:r>
                        <a:rPr lang="zh-CN" altLang="en-US" dirty="0"/>
                        <a:t>）（</a:t>
                      </a:r>
                      <a:r>
                        <a:rPr lang="en-US" altLang="zh-CN" dirty="0"/>
                        <a:t>1</a:t>
                      </a:r>
                      <a:r>
                        <a:rPr lang="zh-CN" altLang="en-US" dirty="0"/>
                        <a:t>）</a:t>
                      </a:r>
                      <a:endParaRPr lang="zh-CN" altLang="en-US" dirty="0"/>
                    </a:p>
                  </a:txBody>
                  <a:tcPr/>
                </a:tc>
                <a:tc>
                  <a:txBody>
                    <a:bodyPr/>
                    <a:lstStyle/>
                    <a:p>
                      <a:r>
                        <a:rPr lang="zh-CN" altLang="en-US" dirty="0"/>
                        <a:t>非</a:t>
                      </a:r>
                      <a:r>
                        <a:rPr lang="en-US" altLang="zh-CN" dirty="0"/>
                        <a:t>txt</a:t>
                      </a:r>
                      <a:r>
                        <a:rPr lang="zh-CN" altLang="en-US" dirty="0"/>
                        <a:t>格式文件（</a:t>
                      </a:r>
                      <a:r>
                        <a:rPr lang="en-US" altLang="zh-CN" dirty="0"/>
                        <a:t>2</a:t>
                      </a:r>
                      <a:r>
                        <a:rPr lang="zh-CN" altLang="en-US" dirty="0"/>
                        <a:t>）</a:t>
                      </a:r>
                      <a:endParaRPr lang="zh-CN" altLang="en-US" dirty="0"/>
                    </a:p>
                  </a:txBody>
                  <a:tcPr/>
                </a:tc>
              </a:tr>
              <a:tr h="405765">
                <a:tc vMerge="1">
                  <a:tcPr/>
                </a:tc>
                <a:tc>
                  <a:txBody>
                    <a:bodyPr/>
                    <a:lstStyle/>
                    <a:p>
                      <a:endParaRPr lang="zh-CN" altLang="en-US"/>
                    </a:p>
                  </a:txBody>
                  <a:tcPr/>
                </a:tc>
                <a:tc>
                  <a:txBody>
                    <a:bodyPr/>
                    <a:lstStyle/>
                    <a:p>
                      <a:r>
                        <a:rPr lang="zh-CN" altLang="en-US" dirty="0"/>
                        <a:t>其他数据（</a:t>
                      </a:r>
                      <a:r>
                        <a:rPr lang="en-US" altLang="zh-CN" dirty="0"/>
                        <a:t>3</a:t>
                      </a:r>
                      <a:r>
                        <a:rPr lang="zh-CN" altLang="en-US" dirty="0"/>
                        <a:t>）</a:t>
                      </a:r>
                      <a:endParaRPr lang="zh-CN" altLang="en-US" dirty="0"/>
                    </a:p>
                  </a:txBody>
                  <a:tcPr/>
                </a:tc>
              </a:tr>
            </a:tbl>
          </a:graphicData>
        </a:graphic>
      </p:graphicFrame>
      <p:graphicFrame>
        <p:nvGraphicFramePr>
          <p:cNvPr id="8" name="表格 7"/>
          <p:cNvGraphicFramePr>
            <a:graphicFrameLocks noGrp="1"/>
          </p:cNvGraphicFramePr>
          <p:nvPr>
            <p:custDataLst>
              <p:tags r:id="rId4"/>
            </p:custDataLst>
          </p:nvPr>
        </p:nvGraphicFramePr>
        <p:xfrm>
          <a:off x="686435" y="3801745"/>
          <a:ext cx="8216265" cy="1833880"/>
        </p:xfrm>
        <a:graphic>
          <a:graphicData uri="http://schemas.openxmlformats.org/drawingml/2006/table">
            <a:tbl>
              <a:tblPr firstRow="1" bandRow="1">
                <a:tableStyleId>{5C22544A-7EE6-4342-B048-85BDC9FD1C3A}</a:tableStyleId>
              </a:tblPr>
              <a:tblGrid>
                <a:gridCol w="2738755"/>
                <a:gridCol w="2738755"/>
                <a:gridCol w="2738755"/>
              </a:tblGrid>
              <a:tr h="387985">
                <a:tc>
                  <a:txBody>
                    <a:bodyPr/>
                    <a:lstStyle/>
                    <a:p>
                      <a:r>
                        <a:rPr lang="zh-CN" altLang="en-US" dirty="0"/>
                        <a:t>输入数据</a:t>
                      </a:r>
                      <a:endParaRPr lang="zh-CN" altLang="en-US" dirty="0"/>
                    </a:p>
                  </a:txBody>
                  <a:tcPr/>
                </a:tc>
                <a:tc>
                  <a:txBody>
                    <a:bodyPr/>
                    <a:lstStyle/>
                    <a:p>
                      <a:r>
                        <a:rPr lang="zh-CN" altLang="en-US" dirty="0"/>
                        <a:t>预期结果</a:t>
                      </a:r>
                      <a:endParaRPr lang="zh-CN" altLang="en-US" dirty="0"/>
                    </a:p>
                  </a:txBody>
                  <a:tcPr/>
                </a:tc>
                <a:tc>
                  <a:txBody>
                    <a:bodyPr/>
                    <a:lstStyle/>
                    <a:p>
                      <a:r>
                        <a:rPr lang="zh-CN" altLang="en-US" dirty="0"/>
                        <a:t>覆盖范围</a:t>
                      </a:r>
                      <a:endParaRPr lang="zh-CN" altLang="en-US" dirty="0"/>
                    </a:p>
                  </a:txBody>
                  <a:tcPr/>
                </a:tc>
              </a:tr>
              <a:tr h="669925">
                <a:tc>
                  <a:txBody>
                    <a:bodyPr/>
                    <a:lstStyle/>
                    <a:p>
                      <a:r>
                        <a:rPr lang="zh-CN" altLang="en-US" dirty="0"/>
                        <a:t>一条评论为一行的评论文本（</a:t>
                      </a:r>
                      <a:r>
                        <a:rPr lang="en-US" altLang="zh-CN" dirty="0"/>
                        <a:t>txt</a:t>
                      </a:r>
                      <a:r>
                        <a:rPr lang="zh-CN" altLang="en-US" dirty="0"/>
                        <a:t>）</a:t>
                      </a:r>
                      <a:endParaRPr lang="zh-CN" altLang="en-US" dirty="0"/>
                    </a:p>
                  </a:txBody>
                  <a:tcPr/>
                </a:tc>
                <a:tc>
                  <a:txBody>
                    <a:bodyPr/>
                    <a:lstStyle/>
                    <a:p>
                      <a:r>
                        <a:rPr lang="zh-CN" altLang="en-US" dirty="0"/>
                        <a:t>输出</a:t>
                      </a:r>
                      <a:r>
                        <a:rPr lang="en-US" altLang="zh-CN" dirty="0"/>
                        <a:t>k</a:t>
                      </a:r>
                      <a:r>
                        <a:rPr lang="zh-CN" altLang="en-US" dirty="0"/>
                        <a:t>条关键词（</a:t>
                      </a:r>
                      <a:r>
                        <a:rPr lang="en-US" altLang="zh-CN" dirty="0"/>
                        <a:t>k</a:t>
                      </a:r>
                      <a:r>
                        <a:rPr lang="zh-CN" altLang="en-US" dirty="0"/>
                        <a:t>可以自定义数量）</a:t>
                      </a:r>
                      <a:endParaRPr lang="zh-CN" altLang="en-US" dirty="0"/>
                    </a:p>
                  </a:txBody>
                  <a:tcPr/>
                </a:tc>
                <a:tc>
                  <a:txBody>
                    <a:bodyPr/>
                    <a:lstStyle/>
                    <a:p>
                      <a:r>
                        <a:rPr lang="zh-CN" altLang="en-US" dirty="0"/>
                        <a:t>（</a:t>
                      </a:r>
                      <a:r>
                        <a:rPr lang="en-US" altLang="zh-CN" dirty="0"/>
                        <a:t>1</a:t>
                      </a:r>
                      <a:r>
                        <a:rPr lang="zh-CN" altLang="en-US" dirty="0"/>
                        <a:t>）</a:t>
                      </a:r>
                      <a:endParaRPr lang="zh-CN" altLang="en-US" dirty="0"/>
                    </a:p>
                  </a:txBody>
                  <a:tcPr/>
                </a:tc>
              </a:tr>
              <a:tr h="387985">
                <a:tc>
                  <a:txBody>
                    <a:bodyPr/>
                    <a:lstStyle/>
                    <a:p>
                      <a:r>
                        <a:rPr lang="zh-CN" altLang="en-US" dirty="0"/>
                        <a:t>非</a:t>
                      </a:r>
                      <a:r>
                        <a:rPr lang="en-US" altLang="zh-CN" dirty="0"/>
                        <a:t>txt</a:t>
                      </a:r>
                      <a:r>
                        <a:rPr lang="zh-CN" altLang="en-US" dirty="0"/>
                        <a:t>格式文件</a:t>
                      </a:r>
                      <a:endParaRPr lang="zh-CN" altLang="en-US" dirty="0"/>
                    </a:p>
                  </a:txBody>
                  <a:tcPr/>
                </a:tc>
                <a:tc>
                  <a:txBody>
                    <a:bodyPr/>
                    <a:lstStyle/>
                    <a:p>
                      <a:r>
                        <a:rPr lang="zh-CN" altLang="en-US" dirty="0"/>
                        <a:t>输出空，格式错误</a:t>
                      </a:r>
                      <a:endParaRPr lang="zh-CN" altLang="en-US" dirty="0"/>
                    </a:p>
                  </a:txBody>
                  <a:tcPr/>
                </a:tc>
                <a:tc>
                  <a:txBody>
                    <a:bodyPr/>
                    <a:lstStyle/>
                    <a:p>
                      <a:r>
                        <a:rPr lang="zh-CN" altLang="en-US" dirty="0"/>
                        <a:t>（</a:t>
                      </a:r>
                      <a:r>
                        <a:rPr lang="en-US" altLang="zh-CN" dirty="0"/>
                        <a:t>2</a:t>
                      </a:r>
                      <a:r>
                        <a:rPr lang="zh-CN" altLang="en-US" dirty="0"/>
                        <a:t>）</a:t>
                      </a:r>
                      <a:endParaRPr lang="zh-CN" altLang="en-US" dirty="0"/>
                    </a:p>
                  </a:txBody>
                  <a:tcPr/>
                </a:tc>
              </a:tr>
              <a:tr h="387985">
                <a:tc>
                  <a:txBody>
                    <a:bodyPr/>
                    <a:lstStyle/>
                    <a:p>
                      <a:r>
                        <a:rPr lang="zh-CN" altLang="en-US" dirty="0"/>
                        <a:t>图片</a:t>
                      </a:r>
                      <a:endParaRPr lang="zh-CN" altLang="en-US" dirty="0"/>
                    </a:p>
                  </a:txBody>
                  <a:tcPr/>
                </a:tc>
                <a:tc>
                  <a:txBody>
                    <a:bodyPr/>
                    <a:lstStyle/>
                    <a:p>
                      <a:r>
                        <a:rPr lang="zh-CN" altLang="en-US" dirty="0"/>
                        <a:t>错误</a:t>
                      </a:r>
                      <a:endParaRPr lang="zh-CN" altLang="en-US" dirty="0"/>
                    </a:p>
                  </a:txBody>
                  <a:tcPr/>
                </a:tc>
                <a:tc>
                  <a:txBody>
                    <a:bodyPr/>
                    <a:lstStyle/>
                    <a:p>
                      <a:r>
                        <a:rPr lang="zh-CN" altLang="en-US" dirty="0"/>
                        <a:t>（</a:t>
                      </a:r>
                      <a:r>
                        <a:rPr lang="en-US" altLang="zh-CN" dirty="0"/>
                        <a:t>3</a:t>
                      </a:r>
                      <a:r>
                        <a:rPr lang="zh-CN" altLang="en-US"/>
                        <a:t>）</a:t>
                      </a:r>
                      <a:endParaRPr lang="zh-CN" altLang="en-US" dirty="0"/>
                    </a:p>
                  </a:txBody>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278" y="1254613"/>
            <a:ext cx="5834728" cy="1285240"/>
          </a:xfrm>
          <a:prstGeom prst="rect">
            <a:avLst/>
          </a:prstGeom>
        </p:spPr>
        <p:txBody>
          <a:bodyPr wrap="square">
            <a:spAutoFit/>
          </a:bodyPr>
          <a:lstStyle/>
          <a:p>
            <a:pPr indent="0">
              <a:lnSpc>
                <a:spcPct val="130000"/>
              </a:lnSpc>
              <a:spcBef>
                <a:spcPts val="600"/>
              </a:spcBef>
              <a:buFont typeface="Arial" panose="020B0604020202020204" pitchFamily="34" charset="0"/>
              <a:buNone/>
              <a:defRPr/>
            </a:pPr>
            <a:r>
              <a:rPr lang="zh-CN" altLang="en-US" sz="2000" dirty="0">
                <a:solidFill>
                  <a:schemeClr val="tx1"/>
                </a:solidFill>
                <a:latin typeface="微软雅黑" panose="020B0503020204020204" pitchFamily="34" charset="-122"/>
                <a:ea typeface="微软雅黑" panose="020B0503020204020204" pitchFamily="34" charset="-122"/>
              </a:rPr>
              <a:t>黑盒测试</a:t>
            </a:r>
            <a:endParaRPr lang="en-US" altLang="zh-CN" sz="20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Arial" panose="020B0604020202020204" pitchFamily="34" charset="0"/>
              <a:buChar char="•"/>
              <a:defRPr/>
            </a:pPr>
            <a:r>
              <a:rPr lang="en-US" altLang="zh-CN" sz="1600" dirty="0">
                <a:solidFill>
                  <a:schemeClr val="tx1"/>
                </a:solidFill>
                <a:latin typeface="微软雅黑" panose="020B0503020204020204" pitchFamily="34" charset="-122"/>
                <a:ea typeface="微软雅黑" panose="020B0503020204020204" pitchFamily="34" charset="-122"/>
              </a:rPr>
              <a:t>对</a:t>
            </a:r>
            <a:r>
              <a:rPr lang="zh-CN" altLang="en-US" sz="1600" dirty="0">
                <a:latin typeface="微软雅黑" panose="020B0503020204020204" pitchFamily="34" charset="-122"/>
                <a:ea typeface="微软雅黑" panose="020B0503020204020204" pitchFamily="34" charset="-122"/>
              </a:rPr>
              <a:t>检索</a:t>
            </a:r>
            <a:r>
              <a:rPr lang="en-US" altLang="zh-CN" sz="1600" dirty="0" err="1">
                <a:solidFill>
                  <a:schemeClr val="tx1"/>
                </a:solidFill>
                <a:latin typeface="微软雅黑" panose="020B0503020204020204" pitchFamily="34" charset="-122"/>
                <a:ea typeface="微软雅黑" panose="020B0503020204020204" pitchFamily="34" charset="-122"/>
              </a:rPr>
              <a:t>模块开展了单元测试</a:t>
            </a:r>
            <a:endParaRPr lang="en-US" altLang="zh-CN" sz="16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Arial" panose="020B0604020202020204" pitchFamily="34" charset="0"/>
              <a:buChar char="•"/>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678718" y="2302990"/>
          <a:ext cx="9594474" cy="1483360"/>
        </p:xfrm>
        <a:graphic>
          <a:graphicData uri="http://schemas.openxmlformats.org/drawingml/2006/table">
            <a:tbl>
              <a:tblPr firstRow="1" bandRow="1">
                <a:tableStyleId>{5C22544A-7EE6-4342-B048-85BDC9FD1C3A}</a:tableStyleId>
              </a:tblPr>
              <a:tblGrid>
                <a:gridCol w="3198158"/>
                <a:gridCol w="3198158"/>
                <a:gridCol w="3198158"/>
              </a:tblGrid>
              <a:tr h="370840">
                <a:tc>
                  <a:txBody>
                    <a:bodyPr/>
                    <a:lstStyle/>
                    <a:p>
                      <a:r>
                        <a:rPr lang="zh-CN" altLang="en-US" dirty="0"/>
                        <a:t>输入</a:t>
                      </a:r>
                      <a:endParaRPr lang="zh-CN" altLang="en-US" dirty="0"/>
                    </a:p>
                  </a:txBody>
                  <a:tcPr/>
                </a:tc>
                <a:tc>
                  <a:txBody>
                    <a:bodyPr/>
                    <a:lstStyle/>
                    <a:p>
                      <a:r>
                        <a:rPr lang="zh-CN" altLang="en-US" dirty="0"/>
                        <a:t>有效类价表</a:t>
                      </a:r>
                      <a:endParaRPr lang="zh-CN" altLang="en-US" dirty="0"/>
                    </a:p>
                  </a:txBody>
                  <a:tcPr/>
                </a:tc>
                <a:tc>
                  <a:txBody>
                    <a:bodyPr/>
                    <a:lstStyle/>
                    <a:p>
                      <a:r>
                        <a:rPr lang="zh-CN" altLang="en-US" dirty="0"/>
                        <a:t>无效类价表</a:t>
                      </a:r>
                      <a:endParaRPr lang="zh-CN" altLang="en-US" dirty="0"/>
                    </a:p>
                  </a:txBody>
                  <a:tcPr/>
                </a:tc>
              </a:tr>
              <a:tr h="370840">
                <a:tc rowSpan="3">
                  <a:txBody>
                    <a:bodyPr/>
                    <a:lstStyle/>
                    <a:p>
                      <a:endParaRPr lang="en-US" altLang="zh-CN" dirty="0"/>
                    </a:p>
                    <a:p>
                      <a:r>
                        <a:rPr lang="zh-CN" altLang="en-US" dirty="0"/>
                        <a:t>学校或评论总结词条内容</a:t>
                      </a:r>
                      <a:endParaRPr lang="zh-CN" altLang="en-US" dirty="0"/>
                    </a:p>
                  </a:txBody>
                  <a:tcPr/>
                </a:tc>
                <a:tc>
                  <a:txBody>
                    <a:bodyPr/>
                    <a:lstStyle/>
                    <a:p>
                      <a:r>
                        <a:rPr lang="zh-CN" altLang="en-US" dirty="0"/>
                        <a:t>大学院校名称（</a:t>
                      </a:r>
                      <a:r>
                        <a:rPr lang="en-US" altLang="zh-CN" dirty="0"/>
                        <a:t>1</a:t>
                      </a:r>
                      <a:r>
                        <a:rPr lang="zh-CN" altLang="en-US" dirty="0"/>
                        <a:t>）</a:t>
                      </a:r>
                      <a:endParaRPr lang="zh-CN" altLang="en-US" dirty="0"/>
                    </a:p>
                  </a:txBody>
                  <a:tcPr/>
                </a:tc>
                <a:tc>
                  <a:txBody>
                    <a:bodyPr/>
                    <a:lstStyle/>
                    <a:p>
                      <a:r>
                        <a:rPr lang="zh-CN" altLang="en-US" dirty="0"/>
                        <a:t>非大学校院校名称（</a:t>
                      </a:r>
                      <a:r>
                        <a:rPr lang="en-US" altLang="zh-CN" dirty="0"/>
                        <a:t>3</a:t>
                      </a:r>
                      <a:r>
                        <a:rPr lang="zh-CN" altLang="en-US" dirty="0"/>
                        <a:t>）</a:t>
                      </a:r>
                      <a:endParaRPr lang="zh-CN" altLang="en-US" dirty="0"/>
                    </a:p>
                  </a:txBody>
                  <a:tcPr/>
                </a:tc>
              </a:tr>
              <a:tr h="370840">
                <a:tc vMerge="1">
                  <a:tcPr/>
                </a:tc>
                <a:tc rowSpan="2">
                  <a:txBody>
                    <a:bodyPr/>
                    <a:lstStyle/>
                    <a:p>
                      <a:r>
                        <a:rPr lang="zh-CN" altLang="en-US" dirty="0"/>
                        <a:t>评论总结词条（</a:t>
                      </a:r>
                      <a:r>
                        <a:rPr lang="en-US" altLang="zh-CN" dirty="0"/>
                        <a:t>2</a:t>
                      </a:r>
                      <a:r>
                        <a:rPr lang="zh-CN" altLang="en-US" dirty="0"/>
                        <a:t>）</a:t>
                      </a:r>
                      <a:endParaRPr lang="en-US" altLang="zh-CN" dirty="0"/>
                    </a:p>
                    <a:p>
                      <a:r>
                        <a:rPr lang="zh-CN" altLang="en-US" dirty="0"/>
                        <a:t>（可部分内容）</a:t>
                      </a:r>
                      <a:endParaRPr lang="zh-CN" altLang="en-US" dirty="0"/>
                    </a:p>
                  </a:txBody>
                  <a:tcPr/>
                </a:tc>
                <a:tc>
                  <a:txBody>
                    <a:bodyPr/>
                    <a:lstStyle/>
                    <a:p>
                      <a:r>
                        <a:rPr lang="zh-CN" altLang="en-US" dirty="0"/>
                        <a:t>非评论总结词条中的内容（</a:t>
                      </a:r>
                      <a:r>
                        <a:rPr lang="en-US" altLang="zh-CN" dirty="0"/>
                        <a:t>4</a:t>
                      </a:r>
                      <a:r>
                        <a:rPr lang="zh-CN" altLang="en-US" dirty="0"/>
                        <a:t>）</a:t>
                      </a:r>
                      <a:endParaRPr lang="zh-CN" altLang="en-US" dirty="0"/>
                    </a:p>
                  </a:txBody>
                  <a:tcPr/>
                </a:tc>
              </a:tr>
              <a:tr h="370840">
                <a:tc vMerge="1">
                  <a:tcPr/>
                </a:tc>
                <a:tc vMerge="1">
                  <a:tcPr/>
                </a:tc>
                <a:tc>
                  <a:txBody>
                    <a:bodyPr/>
                    <a:lstStyle/>
                    <a:p>
                      <a:r>
                        <a:rPr lang="zh-CN" altLang="en-US" dirty="0"/>
                        <a:t>其他数据（</a:t>
                      </a:r>
                      <a:r>
                        <a:rPr lang="en-US" altLang="zh-CN" dirty="0"/>
                        <a:t>5</a:t>
                      </a:r>
                      <a:r>
                        <a:rPr lang="zh-CN" altLang="en-US" dirty="0"/>
                        <a:t>）</a:t>
                      </a:r>
                      <a:endParaRPr lang="zh-CN" altLang="en-US" dirty="0"/>
                    </a:p>
                  </a:txBody>
                  <a:tcPr/>
                </a:tc>
              </a:tr>
            </a:tbl>
          </a:graphicData>
        </a:graphic>
      </p:graphicFrame>
      <p:graphicFrame>
        <p:nvGraphicFramePr>
          <p:cNvPr id="8" name="表格 7"/>
          <p:cNvGraphicFramePr>
            <a:graphicFrameLocks noGrp="1"/>
          </p:cNvGraphicFramePr>
          <p:nvPr/>
        </p:nvGraphicFramePr>
        <p:xfrm>
          <a:off x="678718" y="3944663"/>
          <a:ext cx="9594474" cy="2225040"/>
        </p:xfrm>
        <a:graphic>
          <a:graphicData uri="http://schemas.openxmlformats.org/drawingml/2006/table">
            <a:tbl>
              <a:tblPr firstRow="1" bandRow="1">
                <a:tableStyleId>{5C22544A-7EE6-4342-B048-85BDC9FD1C3A}</a:tableStyleId>
              </a:tblPr>
              <a:tblGrid>
                <a:gridCol w="3198158"/>
                <a:gridCol w="3198158"/>
                <a:gridCol w="3198158"/>
              </a:tblGrid>
              <a:tr h="370840">
                <a:tc>
                  <a:txBody>
                    <a:bodyPr/>
                    <a:lstStyle/>
                    <a:p>
                      <a:r>
                        <a:rPr lang="zh-CN" altLang="en-US" dirty="0"/>
                        <a:t>输入数据</a:t>
                      </a:r>
                      <a:endParaRPr lang="zh-CN" altLang="en-US" dirty="0"/>
                    </a:p>
                  </a:txBody>
                  <a:tcPr/>
                </a:tc>
                <a:tc>
                  <a:txBody>
                    <a:bodyPr/>
                    <a:lstStyle/>
                    <a:p>
                      <a:r>
                        <a:rPr lang="zh-CN" altLang="en-US" dirty="0"/>
                        <a:t>预期结果</a:t>
                      </a:r>
                      <a:endParaRPr lang="zh-CN" altLang="en-US" dirty="0"/>
                    </a:p>
                  </a:txBody>
                  <a:tcPr/>
                </a:tc>
                <a:tc>
                  <a:txBody>
                    <a:bodyPr/>
                    <a:lstStyle/>
                    <a:p>
                      <a:r>
                        <a:rPr lang="zh-CN" altLang="en-US" dirty="0"/>
                        <a:t>覆盖范围</a:t>
                      </a:r>
                      <a:endParaRPr lang="zh-CN" altLang="en-US" dirty="0"/>
                    </a:p>
                  </a:txBody>
                  <a:tcPr/>
                </a:tc>
              </a:tr>
              <a:tr h="370840">
                <a:tc>
                  <a:txBody>
                    <a:bodyPr/>
                    <a:lstStyle/>
                    <a:p>
                      <a:r>
                        <a:rPr lang="zh-CN" altLang="en-US" dirty="0"/>
                        <a:t>大学院校名称</a:t>
                      </a:r>
                      <a:endParaRPr lang="zh-CN" altLang="en-US" dirty="0"/>
                    </a:p>
                  </a:txBody>
                  <a:tcPr/>
                </a:tc>
                <a:tc>
                  <a:txBody>
                    <a:bodyPr/>
                    <a:lstStyle/>
                    <a:p>
                      <a:r>
                        <a:rPr lang="zh-CN" altLang="en-US" dirty="0"/>
                        <a:t>检索出该院校全部信息</a:t>
                      </a:r>
                      <a:endParaRPr lang="zh-CN" altLang="en-US" dirty="0"/>
                    </a:p>
                  </a:txBody>
                  <a:tcPr/>
                </a:tc>
                <a:tc>
                  <a:txBody>
                    <a:bodyPr/>
                    <a:lstStyle/>
                    <a:p>
                      <a:r>
                        <a:rPr lang="zh-CN" altLang="en-US" dirty="0"/>
                        <a:t>（</a:t>
                      </a:r>
                      <a:r>
                        <a:rPr lang="en-US" altLang="zh-CN" dirty="0"/>
                        <a:t>1</a:t>
                      </a:r>
                      <a:r>
                        <a:rPr lang="zh-CN" altLang="en-US" dirty="0"/>
                        <a:t>）</a:t>
                      </a:r>
                      <a:endParaRPr lang="zh-CN" altLang="en-US" dirty="0"/>
                    </a:p>
                  </a:txBody>
                  <a:tcPr/>
                </a:tc>
              </a:tr>
              <a:tr h="370840">
                <a:tc>
                  <a:txBody>
                    <a:bodyPr/>
                    <a:lstStyle/>
                    <a:p>
                      <a:r>
                        <a:rPr lang="zh-CN" altLang="en-US" dirty="0"/>
                        <a:t>部分或全部评论总结词条内容</a:t>
                      </a:r>
                      <a:endParaRPr lang="zh-CN" altLang="en-US" dirty="0"/>
                    </a:p>
                  </a:txBody>
                  <a:tcPr/>
                </a:tc>
                <a:tc>
                  <a:txBody>
                    <a:bodyPr/>
                    <a:lstStyle/>
                    <a:p>
                      <a:r>
                        <a:rPr lang="zh-CN" altLang="en-US" dirty="0"/>
                        <a:t>检索出该院校全部信息</a:t>
                      </a:r>
                      <a:endParaRPr lang="zh-CN" altLang="en-US" dirty="0"/>
                    </a:p>
                  </a:txBody>
                  <a:tcPr/>
                </a:tc>
                <a:tc>
                  <a:txBody>
                    <a:bodyPr/>
                    <a:lstStyle/>
                    <a:p>
                      <a:r>
                        <a:rPr lang="zh-CN" altLang="en-US" dirty="0"/>
                        <a:t>（</a:t>
                      </a:r>
                      <a:r>
                        <a:rPr lang="en-US" altLang="zh-CN" dirty="0"/>
                        <a:t>2</a:t>
                      </a:r>
                      <a:r>
                        <a:rPr lang="zh-CN" altLang="en-US" dirty="0"/>
                        <a:t>）</a:t>
                      </a:r>
                      <a:endParaRPr lang="zh-CN" altLang="en-US" dirty="0"/>
                    </a:p>
                  </a:txBody>
                  <a:tcPr/>
                </a:tc>
              </a:tr>
              <a:tr h="370840">
                <a:tc>
                  <a:txBody>
                    <a:bodyPr/>
                    <a:lstStyle/>
                    <a:p>
                      <a:r>
                        <a:rPr lang="zh-CN" altLang="en-US" dirty="0"/>
                        <a:t>非大学院校名称</a:t>
                      </a:r>
                      <a:endParaRPr lang="zh-CN" altLang="en-US" dirty="0"/>
                    </a:p>
                  </a:txBody>
                  <a:tcPr/>
                </a:tc>
                <a:tc>
                  <a:txBody>
                    <a:bodyPr/>
                    <a:lstStyle/>
                    <a:p>
                      <a:r>
                        <a:rPr lang="zh-CN" altLang="en-US" dirty="0"/>
                        <a:t>检索为空，未知院校</a:t>
                      </a:r>
                      <a:endParaRPr lang="zh-CN" altLang="en-US" dirty="0"/>
                    </a:p>
                  </a:txBody>
                  <a:tcPr/>
                </a:tc>
                <a:tc>
                  <a:txBody>
                    <a:bodyPr/>
                    <a:lstStyle/>
                    <a:p>
                      <a:r>
                        <a:rPr lang="zh-CN" altLang="en-US" dirty="0"/>
                        <a:t>（</a:t>
                      </a:r>
                      <a:r>
                        <a:rPr lang="en-US" altLang="zh-CN" dirty="0"/>
                        <a:t>3</a:t>
                      </a:r>
                      <a:r>
                        <a:rPr lang="zh-CN" altLang="en-US" dirty="0"/>
                        <a:t>）</a:t>
                      </a:r>
                      <a:endParaRPr lang="zh-CN" altLang="en-US" dirty="0"/>
                    </a:p>
                  </a:txBody>
                  <a:tcPr/>
                </a:tc>
              </a:tr>
              <a:tr h="370840">
                <a:tc>
                  <a:txBody>
                    <a:bodyPr/>
                    <a:lstStyle/>
                    <a:p>
                      <a:r>
                        <a:rPr lang="zh-CN" altLang="en-US" dirty="0"/>
                        <a:t>非评论总结词条内容</a:t>
                      </a:r>
                      <a:endParaRPr lang="zh-CN" altLang="en-US" dirty="0"/>
                    </a:p>
                  </a:txBody>
                  <a:tcPr/>
                </a:tc>
                <a:tc>
                  <a:txBody>
                    <a:bodyPr/>
                    <a:lstStyle/>
                    <a:p>
                      <a:r>
                        <a:rPr lang="zh-CN" altLang="en-US" dirty="0"/>
                        <a:t>检索为空</a:t>
                      </a:r>
                      <a:endParaRPr lang="zh-CN" altLang="en-US" dirty="0"/>
                    </a:p>
                  </a:txBody>
                  <a:tcPr/>
                </a:tc>
                <a:tc>
                  <a:txBody>
                    <a:bodyPr/>
                    <a:lstStyle/>
                    <a:p>
                      <a:r>
                        <a:rPr lang="zh-CN" altLang="en-US" dirty="0"/>
                        <a:t>（</a:t>
                      </a:r>
                      <a:r>
                        <a:rPr lang="en-US" altLang="zh-CN" dirty="0"/>
                        <a:t>4</a:t>
                      </a:r>
                      <a:r>
                        <a:rPr lang="zh-CN" altLang="en-US" dirty="0"/>
                        <a:t>）</a:t>
                      </a:r>
                      <a:endParaRPr lang="zh-CN" altLang="en-US" dirty="0"/>
                    </a:p>
                  </a:txBody>
                  <a:tcPr/>
                </a:tc>
              </a:tr>
              <a:tr h="370840">
                <a:tc>
                  <a:txBody>
                    <a:bodyPr/>
                    <a:lstStyle/>
                    <a:p>
                      <a:r>
                        <a:rPr lang="zh-CN" altLang="en-US" dirty="0"/>
                        <a:t>校长名字</a:t>
                      </a:r>
                      <a:endParaRPr lang="zh-CN" altLang="en-US" dirty="0"/>
                    </a:p>
                  </a:txBody>
                  <a:tcPr/>
                </a:tc>
                <a:tc>
                  <a:txBody>
                    <a:bodyPr/>
                    <a:lstStyle/>
                    <a:p>
                      <a:r>
                        <a:rPr lang="zh-CN" altLang="en-US"/>
                        <a:t>错误</a:t>
                      </a:r>
                      <a:endParaRPr lang="zh-CN" altLang="en-US" dirty="0"/>
                    </a:p>
                  </a:txBody>
                  <a:tcPr/>
                </a:tc>
                <a:tc>
                  <a:txBody>
                    <a:bodyPr/>
                    <a:lstStyle/>
                    <a:p>
                      <a:r>
                        <a:rPr lang="zh-CN" altLang="en-US" dirty="0"/>
                        <a:t>（</a:t>
                      </a:r>
                      <a:r>
                        <a:rPr lang="en-US" altLang="zh-CN" dirty="0"/>
                        <a:t>5</a:t>
                      </a:r>
                      <a:r>
                        <a:rPr lang="zh-CN" altLang="en-US" dirty="0"/>
                        <a:t>）</a:t>
                      </a:r>
                      <a:endParaRPr lang="zh-CN" altLang="en-US" dirty="0"/>
                    </a:p>
                  </a:txBody>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663029"/>
            <a:ext cx="10881898" cy="1370965"/>
          </a:xfrm>
          <a:prstGeom prst="rect">
            <a:avLst/>
          </a:prstGeom>
        </p:spPr>
        <p:txBody>
          <a:bodyPr wrap="square">
            <a:sp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sym typeface="+mn-ea"/>
              </a:rPr>
              <a:t>在开发过程中团队加入到头歌实践教学平台并且使用</a:t>
            </a:r>
            <a:r>
              <a:rPr lang="en-US" altLang="zh-CN" sz="1600" dirty="0">
                <a:latin typeface="微软雅黑" panose="020B0503020204020204" pitchFamily="34" charset="-122"/>
                <a:ea typeface="微软雅黑" panose="020B0503020204020204" pitchFamily="34" charset="-122"/>
                <a:sym typeface="+mn-ea"/>
              </a:rPr>
              <a:t>Git</a:t>
            </a:r>
            <a:r>
              <a:rPr lang="zh-CN" altLang="en-US" sz="1600" dirty="0">
                <a:latin typeface="微软雅黑" panose="020B0503020204020204" pitchFamily="34" charset="-122"/>
                <a:ea typeface="微软雅黑" panose="020B0503020204020204" pitchFamily="34" charset="-122"/>
                <a:sym typeface="+mn-ea"/>
              </a:rPr>
              <a:t>进行代码上传编辑。Git作为一个分布式版本控制系统，允许团队成员在本地独立开发的同时，保证每个人的修改都能被集中管理，确保代码的一致性和可追溯性。在头歌实践教学平台中，开发者可以通过Git创建、修改和提交代码，所有修改都会记录在版本历史中。这样，团队成员可以随时查看和恢复历史版本，避免因错误或冲突而丢失重要的工作进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开源社区的使用</a:t>
            </a:r>
            <a:endParaRPr lang="zh-CN" altLang="en-US"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663029"/>
            <a:ext cx="10881898" cy="3048000"/>
          </a:xfrm>
          <a:prstGeom prst="rect">
            <a:avLst/>
          </a:prstGeom>
        </p:spPr>
        <p:txBody>
          <a:bodyPr wrap="square">
            <a:spAutoFit/>
          </a:bodyPr>
          <a:lstStyle/>
          <a:p>
            <a:pPr marL="285750" indent="-285750">
              <a:lnSpc>
                <a:spcPct val="130000"/>
              </a:lnSpc>
              <a:spcBef>
                <a:spcPts val="600"/>
              </a:spcBef>
              <a:buFont typeface="Wingdings" panose="05000000000000000000" charset="0"/>
              <a:buChar char="Ø"/>
              <a:defRPr/>
            </a:pPr>
            <a:r>
              <a:rPr lang="zh-CN" altLang="en-US" sz="1600" dirty="0">
                <a:latin typeface="微软雅黑" panose="020B0503020204020204" pitchFamily="34" charset="-122"/>
                <a:ea typeface="微软雅黑" panose="020B0503020204020204" pitchFamily="34" charset="-122"/>
                <a:sym typeface="+mn-ea"/>
              </a:rPr>
              <a:t>实践的收获：在实践的过程中，我们了解到如何对一个项目进行分布式开发管理。并且了解了一个软件的基本开发流程以及各个流程中所使用到的开发工具。并且在团队开发的过程中，我们学会了如何与团队之间高效协作与沟通，团队中的每一位成员都通过任务分配、工作协作和定期的进度评估，不断推进项目的进程。通过这种合作，我们不仅提升了技术能力，也增强了团队的凝聚力和协作精神。</a:t>
            </a:r>
            <a:endParaRPr lang="zh-CN" altLang="en-US" sz="16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charset="0"/>
              <a:buChar char="Ø"/>
              <a:defRPr/>
            </a:pPr>
            <a:r>
              <a:rPr lang="zh-CN" altLang="en-US" sz="1600" dirty="0">
                <a:latin typeface="微软雅黑" panose="020B0503020204020204" pitchFamily="34" charset="-122"/>
                <a:ea typeface="微软雅黑" panose="020B0503020204020204" pitchFamily="34" charset="-122"/>
                <a:sym typeface="+mn-ea"/>
              </a:rPr>
              <a:t>困难和问题：在实践过程中，我们首先面临着在项目环境配置方面的问题。项目的开发和运行依赖于多个工具和语言环境，如何让每个人保持同一的环境配置需要我们解决。除了环境配置，团队协作中也面临一些问题，特别是在多人协作开发时，如何有效管理代码版本、避免冲突和与团队精确沟通也是一个难题。在技术方面，由于对开发工具掌握并不熟练，项目也面临着推进缓慢等问题。总的来说，这些技术性和管理性的难题需要我们调整，并通过团队合作和沟通逐步解决。</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实践收获与感受</a:t>
            </a:r>
            <a:endParaRPr lang="zh-CN" altLang="en-US"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7.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8.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9.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0.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1.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5.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f"/>
  <p:tag name="KSO_WM_UNIT_INDEX" val="1"/>
  <p:tag name="KSO_WM_UNIT_ID" val="custom20234812_1*f*1"/>
  <p:tag name="KSO_WM_TEMPLATE_CATEGORY" val="custom"/>
  <p:tag name="KSO_WM_TEMPLATE_INDEX" val="20234812"/>
  <p:tag name="KSO_WM_UNIT_LAYERLEVEL" val="1"/>
  <p:tag name="KSO_WM_TAG_VERSION" val="3.0"/>
  <p:tag name="KSO_WM_BEAUTIFY_FLAG" val="#wm#"/>
  <p:tag name="KSO_WM_UNIT_PRESET_TEXT" val="单击此处添加文本，简明扼要地阐述观点。根据需要可增减文字，以便观者理解您传达的思想。&#1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98.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9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7.xml><?xml version="1.0" encoding="utf-8"?>
<p:tagLst xmlns:p="http://schemas.openxmlformats.org/presentationml/2006/main">
  <p:tag name="TABLE_ENDDRAG_ORIGIN_RECT" val="646*119"/>
  <p:tag name="TABLE_ENDDRAG_RECT" val="54*168*646*119"/>
</p:tagLst>
</file>

<file path=ppt/tags/tag108.xml><?xml version="1.0" encoding="utf-8"?>
<p:tagLst xmlns:p="http://schemas.openxmlformats.org/presentationml/2006/main">
  <p:tag name="TABLE_ENDDRAG_ORIGIN_RECT" val="646*144"/>
  <p:tag name="TABLE_ENDDRAG_RECT" val="54*299*646*144"/>
</p:tagLst>
</file>

<file path=ppt/tags/tag10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5.xml><?xml version="1.0" encoding="utf-8"?>
<p:tagLst xmlns:p="http://schemas.openxmlformats.org/presentationml/2006/main">
  <p:tag name="COMMONDATA" val="eyJoZGlkIjoiNDdjZmYxNDc3MWNmNjE0N2I1N2NlZjNiZTZjOTJmMTYifQ=="/>
  <p:tag name="commondata" val="eyJoZGlkIjoiNmVkY2JmMmI1OGYxNGViZDk2MjY0NDY2MTg5MzRhZmY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4086</Words>
  <Application>WPS 演示</Application>
  <PresentationFormat>宽屏</PresentationFormat>
  <Paragraphs>493</Paragraphs>
  <Slides>46</Slides>
  <Notes>3</Notes>
  <HiddenSlides>0</HiddenSlides>
  <MMClips>0</MMClips>
  <ScaleCrop>false</ScaleCrop>
  <HeadingPairs>
    <vt:vector size="8" baseType="variant">
      <vt:variant>
        <vt:lpstr>已用的字体</vt:lpstr>
      </vt:variant>
      <vt:variant>
        <vt:i4>21</vt:i4>
      </vt:variant>
      <vt:variant>
        <vt:lpstr>主题</vt:lpstr>
      </vt:variant>
      <vt:variant>
        <vt:i4>2</vt:i4>
      </vt:variant>
      <vt:variant>
        <vt:lpstr>嵌入 OLE 服务器</vt:lpstr>
      </vt:variant>
      <vt:variant>
        <vt:i4>31</vt:i4>
      </vt:variant>
      <vt:variant>
        <vt:lpstr>幻灯片标题</vt:lpstr>
      </vt:variant>
      <vt:variant>
        <vt:i4>46</vt:i4>
      </vt:variant>
    </vt:vector>
  </HeadingPairs>
  <TitlesOfParts>
    <vt:vector size="100"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仿宋</vt:lpstr>
      <vt:lpstr>Wingdings</vt:lpstr>
      <vt:lpstr>Segoe UI</vt:lpstr>
      <vt:lpstr>1_Office 主题</vt:lpstr>
      <vt:lpstr>自定义设计方案</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简单云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qs</cp:lastModifiedBy>
  <cp:revision>170</cp:revision>
  <dcterms:created xsi:type="dcterms:W3CDTF">2020-07-27T01:08:00Z</dcterms:created>
  <dcterms:modified xsi:type="dcterms:W3CDTF">2024-11-23T06:54:57Z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E62B42C76E5F4E41B81AD4C60D3AA2E0_13</vt:lpwstr>
  </property>
  <property fmtid="{D5CDD505-2E9C-101B-9397-08002B2CF9AE}" pid="3" name="KSOProductBuildVer">
    <vt:lpwstr>2052-12.1.0.18912</vt:lpwstr>
  </property>
</Properties>
</file>