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handoutMasterIdLst>
    <p:handoutMasterId r:id="rId53"/>
  </p:handoutMasterIdLst>
  <p:sldIdLst>
    <p:sldId id="256" r:id="rId3"/>
    <p:sldId id="321" r:id="rId4"/>
    <p:sldId id="431" r:id="rId6"/>
    <p:sldId id="340" r:id="rId7"/>
    <p:sldId id="393" r:id="rId8"/>
    <p:sldId id="395" r:id="rId9"/>
    <p:sldId id="396" r:id="rId10"/>
    <p:sldId id="397" r:id="rId11"/>
    <p:sldId id="398" r:id="rId12"/>
    <p:sldId id="399" r:id="rId13"/>
    <p:sldId id="400" r:id="rId14"/>
    <p:sldId id="401" r:id="rId15"/>
    <p:sldId id="394" r:id="rId16"/>
    <p:sldId id="390" r:id="rId17"/>
    <p:sldId id="392" r:id="rId18"/>
    <p:sldId id="331" r:id="rId19"/>
    <p:sldId id="330" r:id="rId20"/>
    <p:sldId id="349" r:id="rId21"/>
    <p:sldId id="353" r:id="rId22"/>
    <p:sldId id="354" r:id="rId23"/>
    <p:sldId id="355" r:id="rId24"/>
    <p:sldId id="356" r:id="rId25"/>
    <p:sldId id="371" r:id="rId26"/>
    <p:sldId id="366" r:id="rId27"/>
    <p:sldId id="386" r:id="rId28"/>
    <p:sldId id="369" r:id="rId29"/>
    <p:sldId id="387" r:id="rId30"/>
    <p:sldId id="367" r:id="rId31"/>
    <p:sldId id="388" r:id="rId32"/>
    <p:sldId id="368" r:id="rId33"/>
    <p:sldId id="389" r:id="rId34"/>
    <p:sldId id="370" r:id="rId35"/>
    <p:sldId id="432" r:id="rId36"/>
    <p:sldId id="433" r:id="rId37"/>
    <p:sldId id="352" r:id="rId38"/>
    <p:sldId id="325" r:id="rId39"/>
    <p:sldId id="482" r:id="rId40"/>
    <p:sldId id="473" r:id="rId41"/>
    <p:sldId id="484" r:id="rId42"/>
    <p:sldId id="485" r:id="rId43"/>
    <p:sldId id="332" r:id="rId44"/>
    <p:sldId id="480" r:id="rId45"/>
    <p:sldId id="481" r:id="rId46"/>
    <p:sldId id="483" r:id="rId47"/>
    <p:sldId id="326" r:id="rId48"/>
    <p:sldId id="329" r:id="rId49"/>
    <p:sldId id="328" r:id="rId50"/>
    <p:sldId id="471" r:id="rId51"/>
    <p:sldId id="470" r:id="rId52"/>
  </p:sldIdLst>
  <p:sldSz cx="9144000" cy="6858000" type="screen4x3"/>
  <p:notesSz cx="7099300" cy="10234295"/>
  <p:custDataLst>
    <p:tags r:id="rId5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494" autoAdjust="0"/>
  </p:normalViewPr>
  <p:slideViewPr>
    <p:cSldViewPr showGuides="1">
      <p:cViewPr varScale="1">
        <p:scale>
          <a:sx n="118" d="100"/>
          <a:sy n="118" d="100"/>
        </p:scale>
        <p:origin x="1738" y="91"/>
      </p:cViewPr>
      <p:guideLst>
        <p:guide orient="horz" pos="214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195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7" Type="http://schemas.openxmlformats.org/officeDocument/2006/relationships/tags" Target="tags/tag28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handoutMaster" Target="handoutMasters/handoutMaster1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  <a:p>
            <a:pPr lvl="1" eaLnBrk="1" latinLnBrk="0" hangingPunct="1"/>
            <a:r>
              <a:rPr kumimoji="0" lang="zh-CN" altLang="en-US"/>
              <a:t>第二级</a:t>
            </a:r>
            <a:endParaRPr kumimoji="0" lang="zh-CN" altLang="en-US"/>
          </a:p>
          <a:p>
            <a:pPr lvl="2" eaLnBrk="1" latinLnBrk="0" hangingPunct="1"/>
            <a:r>
              <a:rPr kumimoji="0" lang="zh-CN" altLang="en-US"/>
              <a:t>第三级</a:t>
            </a:r>
            <a:endParaRPr kumimoji="0" lang="zh-CN" altLang="en-US"/>
          </a:p>
          <a:p>
            <a:pPr lvl="3" eaLnBrk="1" latinLnBrk="0" hangingPunct="1"/>
            <a:r>
              <a:rPr kumimoji="0" lang="zh-CN" altLang="en-US"/>
              <a:t>第四级</a:t>
            </a:r>
            <a:endParaRPr kumimoji="0" lang="zh-CN" altLang="en-US"/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tags" Target="../tags/tag9.xml"/><Relationship Id="rId2" Type="http://schemas.openxmlformats.org/officeDocument/2006/relationships/image" Target="../media/image9.png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tags" Target="../tags/tag11.xml"/><Relationship Id="rId2" Type="http://schemas.openxmlformats.org/officeDocument/2006/relationships/image" Target="../media/image11.png"/><Relationship Id="rId1" Type="http://schemas.openxmlformats.org/officeDocument/2006/relationships/tags" Target="../tags/tag10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tags" Target="../tags/tag13.xml"/><Relationship Id="rId2" Type="http://schemas.openxmlformats.org/officeDocument/2006/relationships/image" Target="../media/image13.png"/><Relationship Id="rId1" Type="http://schemas.openxmlformats.org/officeDocument/2006/relationships/tags" Target="../tags/tag12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tags" Target="../tags/tag15.xml"/><Relationship Id="rId2" Type="http://schemas.openxmlformats.org/officeDocument/2006/relationships/image" Target="../media/image15.png"/><Relationship Id="rId1" Type="http://schemas.openxmlformats.org/officeDocument/2006/relationships/tags" Target="../tags/tag14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tags" Target="../tags/tag17.xml"/><Relationship Id="rId2" Type="http://schemas.openxmlformats.org/officeDocument/2006/relationships/image" Target="../media/image17.png"/><Relationship Id="rId1" Type="http://schemas.openxmlformats.org/officeDocument/2006/relationships/tags" Target="../tags/tag16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tags" Target="../tags/tag18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tags" Target="../tags/tag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tags" Target="../tags/tag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tags" Target="../tags/tag2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tags" Target="../tags/tag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tags" Target="../tags/tag24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tags" Target="../tags/tag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5.png"/><Relationship Id="rId3" Type="http://schemas.openxmlformats.org/officeDocument/2006/relationships/tags" Target="../tags/tag26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1" Type="http://schemas.openxmlformats.org/officeDocument/2006/relationships/tags" Target="../tags/tag2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340768"/>
            <a:ext cx="7772400" cy="172819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“摩登老人”</a:t>
            </a:r>
            <a:endParaRPr lang="zh-CN" altLang="en-US" sz="4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84324" y="3429000"/>
            <a:ext cx="6121400" cy="1584176"/>
          </a:xfrm>
          <a:noFill/>
        </p:spPr>
        <p:txBody>
          <a:bodyPr>
            <a:norm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汇报人： 张心驰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项目团队成员：池钰恒、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张心驰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457200" lvl="1" indent="457200"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左天祥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、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陈柯宇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、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张馨蕾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457200" lvl="1" indent="457200" algn="ctr" eaLnBrk="1" hangingPunct="1">
              <a:lnSpc>
                <a:spcPct val="120000"/>
              </a:lnSpc>
            </a:pP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/>
              <a:t>需求模型与文档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/>
              <a:t>背景：</a:t>
            </a:r>
            <a:r>
              <a:rPr lang="zh-CN" altLang="en-US" dirty="0">
                <a:sym typeface="+mn-ea"/>
              </a:rPr>
              <a:t>我国人口老龄化问题日趋严重。老年人服务行业目前是一个日益重要的领域，随着全球老龄化趋势的加剧，为老年人提供服务的行业吸引了越来越多的人的目光。</a:t>
            </a:r>
            <a:endParaRPr lang="zh-CN" altLang="en-US" b="0" dirty="0"/>
          </a:p>
          <a:p>
            <a:pPr lvl="1"/>
            <a:r>
              <a:rPr lang="zh-CN" altLang="en-US" dirty="0">
                <a:sym typeface="+mn-ea"/>
              </a:rPr>
              <a:t>欲解决的问题：</a:t>
            </a:r>
            <a:endParaRPr lang="zh-CN" altLang="en-US" dirty="0">
              <a:sym typeface="+mn-ea"/>
            </a:endParaRPr>
          </a:p>
          <a:p>
            <a:pPr lvl="2"/>
            <a:r>
              <a:rPr lang="zh-CN" altLang="en-US" dirty="0">
                <a:sym typeface="+mn-ea"/>
              </a:rPr>
              <a:t>部分老年人对穿搭有着需求，却缺乏与他人交流的机会，</a:t>
            </a:r>
            <a:r>
              <a:rPr lang="zh-CN" altLang="en-US" dirty="0">
                <a:sym typeface="+mn-ea"/>
              </a:rPr>
              <a:t>缺乏专业建议，对时尚潮流不了解</a:t>
            </a:r>
            <a:r>
              <a:rPr lang="zh-CN" altLang="en-US" dirty="0">
                <a:sym typeface="+mn-ea"/>
              </a:rPr>
              <a:t>因此不能满足需求</a:t>
            </a:r>
            <a:endParaRPr lang="zh-CN" altLang="en-US" dirty="0"/>
          </a:p>
          <a:p>
            <a:pPr lvl="1"/>
            <a:r>
              <a:rPr lang="zh-CN" altLang="en-US" dirty="0"/>
              <a:t>实际意义和价值：</a:t>
            </a:r>
            <a:endParaRPr lang="zh-CN" altLang="en-US" dirty="0"/>
          </a:p>
          <a:p>
            <a:pPr lvl="2"/>
            <a:r>
              <a:rPr lang="zh-CN" altLang="en-US" sz="2100" dirty="0"/>
              <a:t>贴合未来人口老龄化的环境；解决老人</a:t>
            </a:r>
            <a:r>
              <a:rPr lang="zh-CN" altLang="en-US" sz="2100" dirty="0"/>
              <a:t>用户此方面需求</a:t>
            </a:r>
            <a:endParaRPr lang="zh-CN" altLang="en-US" dirty="0"/>
          </a:p>
          <a:p>
            <a:r>
              <a:rPr lang="zh-CN" altLang="en-US" dirty="0"/>
              <a:t>核心功能</a:t>
            </a:r>
            <a:endParaRPr lang="zh-CN" altLang="en-US" dirty="0"/>
          </a:p>
          <a:p>
            <a:pPr marL="0" lvl="1"/>
            <a:r>
              <a:rPr lang="zh-CN" altLang="en-US" dirty="0">
                <a:sym typeface="+mn-ea"/>
              </a:rPr>
              <a:t>为用户推荐服装并给出购买链接</a:t>
            </a:r>
            <a:endParaRPr lang="zh-CN" altLang="en-US" dirty="0"/>
          </a:p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1.根据偏好设置匹配</a:t>
            </a:r>
            <a:r>
              <a:rPr lang="zh-CN" altLang="en-US" dirty="0">
                <a:sym typeface="+mn-ea"/>
              </a:rPr>
              <a:t>服装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2.对某衣物的热度进行</a:t>
            </a:r>
            <a:r>
              <a:rPr lang="zh-CN" altLang="en-US" dirty="0">
                <a:sym typeface="+mn-ea"/>
              </a:rPr>
              <a:t>预测</a:t>
            </a:r>
            <a:endParaRPr lang="zh-CN" altLang="en-US" dirty="0">
              <a:sym typeface="+mn-ea"/>
            </a:endParaRPr>
          </a:p>
          <a:p>
            <a:pPr marL="393065" lvl="1" indent="0">
              <a:buNone/>
            </a:pPr>
            <a:endParaRPr lang="zh-CN" altLang="en-US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用例模型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pic>
        <p:nvPicPr>
          <p:cNvPr id="2" name="图片 2" descr="9077ee39f214d72f732d36519c3cf0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55875" y="2060258"/>
            <a:ext cx="5274310" cy="405828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顺序图</a:t>
            </a:r>
            <a:r>
              <a:rPr lang="en-US" altLang="zh-CN" dirty="0"/>
              <a:t>1——</a:t>
            </a:r>
            <a:r>
              <a:rPr lang="zh-CN" altLang="en-US" dirty="0"/>
              <a:t>“语音指引”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pic>
        <p:nvPicPr>
          <p:cNvPr id="2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59205" y="2564765"/>
            <a:ext cx="6704965" cy="30270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lstStyle/>
          <a:p>
            <a:r>
              <a:rPr lang="zh-CN" altLang="en-US" sz="3000" dirty="0"/>
              <a:t>语音指引用例描述</a:t>
            </a:r>
            <a:endParaRPr lang="zh-CN" altLang="en-US" sz="3000" dirty="0"/>
          </a:p>
          <a:p>
            <a:r>
              <a:rPr lang="zh-CN" altLang="en-US" b="0" dirty="0"/>
              <a:t>业务目标： 播放语音指引老年用户操作和使用小程序</a:t>
            </a:r>
            <a:endParaRPr lang="zh-CN" altLang="en-US" b="0" dirty="0"/>
          </a:p>
          <a:p>
            <a:r>
              <a:rPr lang="zh-CN" altLang="en-US" b="0" dirty="0"/>
              <a:t>执行者： 用户</a:t>
            </a:r>
            <a:endParaRPr lang="zh-CN" altLang="en-US" b="0" dirty="0"/>
          </a:p>
          <a:p>
            <a:r>
              <a:rPr lang="zh-CN" altLang="en-US" b="0" dirty="0"/>
              <a:t>触发条件：用户选择页面上语音播放功能</a:t>
            </a:r>
            <a:endParaRPr lang="zh-CN" altLang="en-US" b="0" dirty="0"/>
          </a:p>
          <a:p>
            <a:r>
              <a:rPr lang="zh-CN" altLang="en-US" b="0" dirty="0"/>
              <a:t>前置条件： 用户处于小程序主页面</a:t>
            </a:r>
            <a:endParaRPr lang="zh-CN" altLang="en-US" b="0" dirty="0"/>
          </a:p>
          <a:p>
            <a:r>
              <a:rPr lang="zh-CN" altLang="en-US" b="0" dirty="0"/>
              <a:t>基本交互动作：</a:t>
            </a:r>
            <a:endParaRPr lang="zh-CN" altLang="en-US" b="0" dirty="0"/>
          </a:p>
          <a:p>
            <a:r>
              <a:rPr lang="zh-CN" altLang="en-US" b="0" dirty="0"/>
              <a:t>1. 用户选择“播放说明”功能，系统播放语音，指引用户使用小程序</a:t>
            </a:r>
            <a:endParaRPr lang="zh-CN" altLang="en-US" b="0" dirty="0"/>
          </a:p>
          <a:p>
            <a:r>
              <a:rPr lang="zh-CN" altLang="en-US" b="0" dirty="0"/>
              <a:t>2. 用户选择“暂停说明”，系统停止播放语音</a:t>
            </a:r>
            <a:endParaRPr lang="zh-CN" altLang="en-US" b="0" dirty="0"/>
          </a:p>
          <a:p>
            <a:r>
              <a:rPr lang="zh-CN" altLang="en-US" b="0" dirty="0"/>
              <a:t>3. 语音播放完毕后结束</a:t>
            </a:r>
            <a:endParaRPr lang="zh-CN" altLang="en-US" b="0" dirty="0"/>
          </a:p>
          <a:p>
            <a:r>
              <a:rPr lang="zh-CN" altLang="en-US" b="0" dirty="0"/>
              <a:t>扩展交互动作：无</a:t>
            </a:r>
            <a:endParaRPr lang="zh-CN" altLang="en-US" b="0" dirty="0"/>
          </a:p>
          <a:p>
            <a:r>
              <a:rPr lang="zh-CN" altLang="en-US" b="0" dirty="0"/>
              <a:t>后置条件：无</a:t>
            </a:r>
            <a:endParaRPr lang="zh-CN" altLang="en-US" b="0" dirty="0"/>
          </a:p>
          <a:p>
            <a:r>
              <a:rPr lang="zh-CN" altLang="en-US" b="0" dirty="0"/>
              <a:t>业务规则：无</a:t>
            </a:r>
            <a:endParaRPr lang="zh-CN" altLang="en-US" b="0" dirty="0"/>
          </a:p>
          <a:p>
            <a:r>
              <a:rPr lang="zh-CN" altLang="en-US" b="0" dirty="0"/>
              <a:t>性能需求： 扬声器正常</a:t>
            </a:r>
            <a:endParaRPr lang="zh-CN" altLang="en-US" b="0" dirty="0"/>
          </a:p>
          <a:p>
            <a:r>
              <a:rPr lang="zh-CN" altLang="en-US" b="0" dirty="0"/>
              <a:t>可靠性需求：无 </a:t>
            </a:r>
            <a:endParaRPr lang="zh-CN" altLang="en-US" b="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700" dirty="0">
                <a:sym typeface="+mn-ea"/>
              </a:rPr>
              <a:t>软件需求模型</a:t>
            </a:r>
            <a:endParaRPr lang="zh-CN" altLang="en-US" sz="2700" dirty="0"/>
          </a:p>
          <a:p>
            <a:pPr lvl="1"/>
            <a:r>
              <a:rPr lang="zh-CN" altLang="en-US" sz="2700" dirty="0">
                <a:sym typeface="+mn-ea"/>
              </a:rPr>
              <a:t>顺序图</a:t>
            </a:r>
            <a:r>
              <a:rPr lang="en-US" altLang="zh-CN" sz="2700" dirty="0">
                <a:sym typeface="+mn-ea"/>
              </a:rPr>
              <a:t>2——</a:t>
            </a:r>
            <a:r>
              <a:rPr lang="zh-CN" altLang="en-US" sz="2700" dirty="0">
                <a:sym typeface="+mn-ea"/>
              </a:rPr>
              <a:t>“私人穿搭套餐定制”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pic>
        <p:nvPicPr>
          <p:cNvPr id="4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63395" y="2708910"/>
            <a:ext cx="5721350" cy="3009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lstStyle/>
          <a:p>
            <a:r>
              <a:rPr lang="zh-CN" altLang="en-US" sz="3000" dirty="0">
                <a:sym typeface="+mn-ea"/>
              </a:rPr>
              <a:t>私人穿搭套餐定制</a:t>
            </a:r>
            <a:r>
              <a:rPr lang="zh-CN" altLang="en-US" sz="3000" dirty="0"/>
              <a:t>用例描述</a:t>
            </a:r>
            <a:endParaRPr lang="zh-CN" altLang="en-US" sz="3000" dirty="0"/>
          </a:p>
          <a:p>
            <a:r>
              <a:rPr lang="zh-CN" altLang="en-US" b="0" dirty="0"/>
              <a:t>业务目标：根据老年用户的需求提供穿搭方案</a:t>
            </a:r>
            <a:endParaRPr lang="zh-CN" altLang="en-US" b="0" dirty="0"/>
          </a:p>
          <a:p>
            <a:r>
              <a:rPr lang="zh-CN" altLang="en-US" b="0" dirty="0"/>
              <a:t>执行者： 用户</a:t>
            </a:r>
            <a:endParaRPr lang="zh-CN" altLang="en-US" b="0" dirty="0"/>
          </a:p>
          <a:p>
            <a:r>
              <a:rPr lang="zh-CN" altLang="en-US" b="0" dirty="0"/>
              <a:t>触发条件：用户在推荐功能执行后通过选择某一套穿搭；从‘热度及趋势’功能中，选择一套穿搭</a:t>
            </a:r>
            <a:endParaRPr lang="zh-CN" altLang="en-US" b="0" dirty="0"/>
          </a:p>
          <a:p>
            <a:r>
              <a:rPr lang="zh-CN" altLang="en-US" b="0" dirty="0"/>
              <a:t>前置条件： 无</a:t>
            </a:r>
            <a:endParaRPr lang="zh-CN" altLang="en-US" b="0" dirty="0"/>
          </a:p>
          <a:p>
            <a:r>
              <a:rPr lang="zh-CN" altLang="en-US" b="0" dirty="0"/>
              <a:t>基本交互动作：</a:t>
            </a:r>
            <a:endParaRPr lang="zh-CN" altLang="en-US" b="0" dirty="0"/>
          </a:p>
          <a:p>
            <a:r>
              <a:rPr lang="zh-CN" altLang="en-US" b="0" dirty="0"/>
              <a:t>1. 用户选择“穿搭设计”功能</a:t>
            </a:r>
            <a:endParaRPr lang="zh-CN" altLang="en-US" b="0" dirty="0"/>
          </a:p>
          <a:p>
            <a:r>
              <a:rPr lang="zh-CN" altLang="en-US" b="0" dirty="0"/>
              <a:t>2. 用户选择对应偏好，后选择“进入服装展示”功能</a:t>
            </a:r>
            <a:endParaRPr lang="zh-CN" altLang="en-US" b="0" dirty="0"/>
          </a:p>
          <a:p>
            <a:r>
              <a:rPr lang="zh-CN" altLang="en-US" b="0" dirty="0"/>
              <a:t>3. 系统向用户展示推荐的服装。</a:t>
            </a:r>
            <a:endParaRPr lang="zh-CN" altLang="en-US" b="0" dirty="0"/>
          </a:p>
          <a:p>
            <a:r>
              <a:rPr lang="zh-CN" altLang="en-US" b="0" dirty="0"/>
              <a:t>扩展交互动作：无</a:t>
            </a:r>
            <a:endParaRPr lang="zh-CN" altLang="en-US" b="0" dirty="0"/>
          </a:p>
          <a:p>
            <a:r>
              <a:rPr lang="zh-CN" altLang="en-US" b="0" dirty="0"/>
              <a:t>后置条件：无</a:t>
            </a:r>
            <a:endParaRPr lang="zh-CN" altLang="en-US" b="0" dirty="0"/>
          </a:p>
          <a:p>
            <a:r>
              <a:rPr lang="zh-CN" altLang="en-US" b="0" dirty="0"/>
              <a:t>业务规则：无</a:t>
            </a:r>
            <a:endParaRPr lang="zh-CN" altLang="en-US" b="0" dirty="0"/>
          </a:p>
          <a:p>
            <a:r>
              <a:rPr lang="zh-CN" altLang="en-US" b="0" dirty="0"/>
              <a:t>性能需求： 无</a:t>
            </a:r>
            <a:endParaRPr lang="zh-CN" altLang="en-US" b="0" dirty="0"/>
          </a:p>
          <a:p>
            <a:r>
              <a:rPr lang="zh-CN" altLang="en-US" b="0" dirty="0"/>
              <a:t>可靠性需求：无 </a:t>
            </a:r>
            <a:endParaRPr lang="zh-CN" altLang="en-US" b="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700" dirty="0">
                <a:sym typeface="+mn-ea"/>
              </a:rPr>
              <a:t>软件需求模型</a:t>
            </a:r>
            <a:endParaRPr lang="zh-CN" altLang="en-US" sz="2700" dirty="0"/>
          </a:p>
          <a:p>
            <a:pPr lvl="1"/>
            <a:r>
              <a:rPr lang="zh-CN" altLang="en-US" sz="2700" dirty="0">
                <a:sym typeface="+mn-ea"/>
              </a:rPr>
              <a:t>顺序图</a:t>
            </a:r>
            <a:r>
              <a:rPr lang="en-US" altLang="zh-CN" sz="2700" dirty="0">
                <a:sym typeface="+mn-ea"/>
              </a:rPr>
              <a:t>3——</a:t>
            </a:r>
            <a:r>
              <a:rPr lang="zh-CN" altLang="en-US" sz="2700" dirty="0">
                <a:sym typeface="+mn-ea"/>
              </a:rPr>
              <a:t>“提供购买链接”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15695" y="2493010"/>
            <a:ext cx="6725285" cy="3121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40000"/>
          </a:bodyPr>
          <a:lstStyle/>
          <a:p>
            <a:r>
              <a:rPr lang="zh-CN" altLang="en-US" sz="4000" dirty="0"/>
              <a:t>提供购买链接用例描述</a:t>
            </a:r>
            <a:endParaRPr lang="zh-CN" altLang="en-US" sz="4000" dirty="0"/>
          </a:p>
          <a:p>
            <a:endParaRPr lang="zh-CN" altLang="en-US" sz="3000" dirty="0"/>
          </a:p>
          <a:p>
            <a:r>
              <a:rPr lang="zh-CN" altLang="en-US" sz="3000" b="0" dirty="0"/>
              <a:t>业务目标：根据老年用户选择的穿搭方案，提供相应服装的购买链接跳转至购买页面</a:t>
            </a:r>
            <a:endParaRPr lang="zh-CN" altLang="en-US" sz="3000" b="0" dirty="0"/>
          </a:p>
          <a:p>
            <a:r>
              <a:rPr lang="zh-CN" altLang="en-US" sz="3000" b="0" dirty="0"/>
              <a:t>执行者：用户</a:t>
            </a:r>
            <a:endParaRPr lang="zh-CN" altLang="en-US" sz="3000" b="0" dirty="0"/>
          </a:p>
          <a:p>
            <a:r>
              <a:rPr lang="zh-CN" altLang="en-US" sz="3000" b="0" dirty="0"/>
              <a:t>触发条件：在“进入服装展示”功能中，用户选择套餐一或二；在“趋势预测”功能中，选择某一套餐</a:t>
            </a:r>
            <a:endParaRPr lang="zh-CN" altLang="en-US" sz="3000" b="0" dirty="0"/>
          </a:p>
          <a:p>
            <a:r>
              <a:rPr lang="zh-CN" altLang="en-US" sz="3000" b="0" dirty="0"/>
              <a:t>前置条件： 用户处于“服装展示”页面当中</a:t>
            </a:r>
            <a:endParaRPr lang="zh-CN" altLang="en-US" sz="3000" b="0" dirty="0"/>
          </a:p>
          <a:p>
            <a:r>
              <a:rPr lang="zh-CN" altLang="en-US" sz="3000" b="0" dirty="0"/>
              <a:t>基本交互动作：</a:t>
            </a:r>
            <a:endParaRPr lang="zh-CN" altLang="en-US" sz="3000" b="0" dirty="0"/>
          </a:p>
          <a:p>
            <a:r>
              <a:rPr lang="zh-CN" altLang="en-US" sz="3000" b="0" dirty="0"/>
              <a:t>1. 用户执行“服装推荐”</a:t>
            </a:r>
            <a:endParaRPr lang="zh-CN" altLang="en-US" sz="3000" b="0" dirty="0"/>
          </a:p>
          <a:p>
            <a:r>
              <a:rPr lang="zh-CN" altLang="en-US" sz="3000" b="0" dirty="0"/>
              <a:t>1.1 用户选择套餐一或二</a:t>
            </a:r>
            <a:endParaRPr lang="zh-CN" altLang="en-US" sz="3000" b="0" dirty="0"/>
          </a:p>
          <a:p>
            <a:r>
              <a:rPr lang="zh-CN" altLang="en-US" sz="3000" b="0" dirty="0"/>
              <a:t>1.1.1 系统向用户展示服装的购买链接。</a:t>
            </a:r>
            <a:endParaRPr lang="zh-CN" altLang="en-US" sz="3000" b="0" dirty="0"/>
          </a:p>
          <a:p>
            <a:r>
              <a:rPr lang="zh-CN" altLang="en-US" sz="3000" b="0" dirty="0"/>
              <a:t>2.用户执行“趋势预测”</a:t>
            </a:r>
            <a:endParaRPr lang="zh-CN" altLang="en-US" sz="3000" b="0" dirty="0"/>
          </a:p>
          <a:p>
            <a:r>
              <a:rPr lang="zh-CN" altLang="en-US" sz="3000" b="0" dirty="0"/>
              <a:t>2.1用户选择某一套餐</a:t>
            </a:r>
            <a:endParaRPr lang="zh-CN" altLang="en-US" sz="3000" b="0" dirty="0"/>
          </a:p>
          <a:p>
            <a:r>
              <a:rPr lang="zh-CN" altLang="en-US" sz="3000" b="0" dirty="0"/>
              <a:t>2.1.1系统向用户展示服装的购买链接。</a:t>
            </a:r>
            <a:endParaRPr lang="zh-CN" altLang="en-US" sz="3000" b="0" dirty="0"/>
          </a:p>
          <a:p>
            <a:r>
              <a:rPr lang="zh-CN" altLang="en-US" sz="3000" b="0" dirty="0"/>
              <a:t>扩展交互动作：无</a:t>
            </a:r>
            <a:endParaRPr lang="zh-CN" altLang="en-US" sz="3000" b="0" dirty="0"/>
          </a:p>
          <a:p>
            <a:r>
              <a:rPr lang="zh-CN" altLang="en-US" sz="3000" b="0" dirty="0"/>
              <a:t>后置条件：无</a:t>
            </a:r>
            <a:endParaRPr lang="zh-CN" altLang="en-US" sz="3000" b="0" dirty="0"/>
          </a:p>
          <a:p>
            <a:r>
              <a:rPr lang="zh-CN" altLang="en-US" sz="3000" b="0" dirty="0"/>
              <a:t>业务规则：无</a:t>
            </a:r>
            <a:endParaRPr lang="zh-CN" altLang="en-US" sz="3000" b="0" dirty="0"/>
          </a:p>
          <a:p>
            <a:r>
              <a:rPr lang="zh-CN" altLang="en-US" sz="3000" b="0" dirty="0"/>
              <a:t>性能需求： 无</a:t>
            </a:r>
            <a:endParaRPr lang="zh-CN" altLang="en-US" sz="3000" b="0" dirty="0"/>
          </a:p>
          <a:p>
            <a:r>
              <a:rPr lang="zh-CN" altLang="en-US" sz="3000" b="0" dirty="0"/>
              <a:t>可靠性需求：无 </a:t>
            </a:r>
            <a:endParaRPr lang="zh-CN" altLang="en-US" sz="3000" b="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700" dirty="0">
                <a:sym typeface="+mn-ea"/>
              </a:rPr>
              <a:t>软件需求模型</a:t>
            </a:r>
            <a:endParaRPr lang="zh-CN" altLang="en-US" sz="2700" dirty="0"/>
          </a:p>
          <a:p>
            <a:pPr lvl="1"/>
            <a:r>
              <a:rPr lang="zh-CN" altLang="en-US" sz="2700" dirty="0">
                <a:sym typeface="+mn-ea"/>
              </a:rPr>
              <a:t>顺序图</a:t>
            </a:r>
            <a:r>
              <a:rPr lang="en-US" altLang="zh-CN" sz="2700" dirty="0">
                <a:sym typeface="+mn-ea"/>
              </a:rPr>
              <a:t>4——</a:t>
            </a:r>
            <a:r>
              <a:rPr lang="zh-CN" altLang="en-US" sz="2700" dirty="0">
                <a:sym typeface="+mn-ea"/>
              </a:rPr>
              <a:t>“趋势预测”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pic>
        <p:nvPicPr>
          <p:cNvPr id="6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75740" y="2379345"/>
            <a:ext cx="6081395" cy="3548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0000"/>
          </a:bodyPr>
          <a:lstStyle/>
          <a:p>
            <a:r>
              <a:rPr lang="zh-CN" altLang="en-US" sz="3600" dirty="0"/>
              <a:t>趋势预测用例描述</a:t>
            </a:r>
            <a:endParaRPr lang="zh-CN" altLang="en-US" sz="3600" dirty="0"/>
          </a:p>
          <a:p>
            <a:endParaRPr lang="zh-CN" altLang="en-US" sz="3000" dirty="0"/>
          </a:p>
          <a:p>
            <a:r>
              <a:rPr lang="zh-CN" altLang="en-US" sz="3000" b="0" dirty="0"/>
              <a:t>业务目标：向用户展示最火热套餐的点击量折线统计图；并向用户展示对该套餐未来点击量的走势预测</a:t>
            </a:r>
            <a:endParaRPr lang="zh-CN" altLang="en-US" sz="3000" b="0" dirty="0"/>
          </a:p>
          <a:p>
            <a:r>
              <a:rPr lang="zh-CN" altLang="en-US" sz="3000" b="0" dirty="0"/>
              <a:t>执行者：用户</a:t>
            </a:r>
            <a:endParaRPr lang="zh-CN" altLang="en-US" sz="3000" b="0" dirty="0"/>
          </a:p>
          <a:p>
            <a:r>
              <a:rPr lang="zh-CN" altLang="en-US" sz="3000" b="0" dirty="0"/>
              <a:t>触发条件：用户选择“套餐热度统计”功能</a:t>
            </a:r>
            <a:endParaRPr lang="zh-CN" altLang="en-US" sz="3000" b="0" dirty="0"/>
          </a:p>
          <a:p>
            <a:r>
              <a:rPr lang="zh-CN" altLang="en-US" sz="3000" b="0" dirty="0"/>
              <a:t>前置条件： 用户处于首页面当中</a:t>
            </a:r>
            <a:endParaRPr lang="zh-CN" altLang="en-US" sz="3000" b="0" dirty="0"/>
          </a:p>
          <a:p>
            <a:r>
              <a:rPr lang="zh-CN" altLang="en-US" sz="3000" b="0" dirty="0"/>
              <a:t>基本交互动作：</a:t>
            </a:r>
            <a:endParaRPr lang="zh-CN" altLang="en-US" sz="3000" b="0" dirty="0"/>
          </a:p>
          <a:p>
            <a:r>
              <a:rPr lang="zh-CN" altLang="en-US" sz="3000" b="0" dirty="0"/>
              <a:t>1. 用户执行“趋势预测”</a:t>
            </a:r>
            <a:endParaRPr lang="zh-CN" altLang="en-US" sz="3000" b="0" dirty="0"/>
          </a:p>
          <a:p>
            <a:r>
              <a:rPr lang="zh-CN" altLang="en-US" sz="3000" b="0" dirty="0"/>
              <a:t>2. 系统向用户展示最热套餐</a:t>
            </a:r>
            <a:endParaRPr lang="zh-CN" altLang="en-US" sz="3000" b="0" dirty="0"/>
          </a:p>
          <a:p>
            <a:r>
              <a:rPr lang="zh-CN" altLang="en-US" sz="3000" b="0" dirty="0"/>
              <a:t>扩展交互动作：无</a:t>
            </a:r>
            <a:endParaRPr lang="zh-CN" altLang="en-US" sz="3000" b="0" dirty="0"/>
          </a:p>
          <a:p>
            <a:r>
              <a:rPr lang="zh-CN" altLang="en-US" sz="3000" b="0" dirty="0"/>
              <a:t>后置条件：无</a:t>
            </a:r>
            <a:endParaRPr lang="zh-CN" altLang="en-US" sz="3000" b="0" dirty="0"/>
          </a:p>
          <a:p>
            <a:r>
              <a:rPr lang="zh-CN" altLang="en-US" sz="3000" b="0" dirty="0"/>
              <a:t>业务规则：无</a:t>
            </a:r>
            <a:endParaRPr lang="zh-CN" altLang="en-US" sz="3000" b="0" dirty="0"/>
          </a:p>
          <a:p>
            <a:r>
              <a:rPr lang="zh-CN" altLang="en-US" sz="3000" b="0" dirty="0"/>
              <a:t>性能需求： 无</a:t>
            </a:r>
            <a:endParaRPr lang="zh-CN" altLang="en-US" sz="3000" b="0" dirty="0"/>
          </a:p>
          <a:p>
            <a:r>
              <a:rPr lang="zh-CN" altLang="en-US" sz="3000" b="0" dirty="0"/>
              <a:t>可靠性需求：无 </a:t>
            </a:r>
            <a:endParaRPr lang="zh-CN" altLang="en-US" sz="3000" b="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分析类图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9475" y="1181100"/>
            <a:ext cx="4508500" cy="56769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sz="2300" dirty="0">
                <a:sym typeface="+mn-ea"/>
              </a:rPr>
              <a:t>描述软件系统的非功能需求</a:t>
            </a:r>
            <a:endParaRPr lang="zh-CN" altLang="en-US" sz="2300" dirty="0">
              <a:sym typeface="+mn-ea"/>
            </a:endParaRPr>
          </a:p>
          <a:p>
            <a:pPr lvl="1"/>
            <a:r>
              <a:rPr lang="zh-CN" altLang="en-US" sz="2000" dirty="0">
                <a:sym typeface="+mn-ea"/>
              </a:rPr>
              <a:t>性能要求</a:t>
            </a:r>
            <a:endParaRPr lang="zh-CN" altLang="en-US" sz="2000" dirty="0"/>
          </a:p>
          <a:p>
            <a:pPr marL="109855" indent="0">
              <a:buNone/>
            </a:pPr>
            <a:r>
              <a:rPr lang="zh-CN" altLang="en-US" sz="1800" b="0" dirty="0"/>
              <a:t>1).功能响应时间要求:网络连接建立后，云端服务器一定可以响应用户发送的请求;非常重要的功能不超过100ms,其余功能不超过460ms；</a:t>
            </a:r>
            <a:endParaRPr lang="zh-CN" altLang="en-US" sz="1800" b="0" dirty="0"/>
          </a:p>
          <a:p>
            <a:pPr marL="109855" indent="0">
              <a:buNone/>
            </a:pPr>
            <a:endParaRPr lang="zh-CN" altLang="en-US" sz="1800" b="0" dirty="0"/>
          </a:p>
          <a:p>
            <a:pPr marL="109855" indent="0">
              <a:buNone/>
            </a:pPr>
            <a:r>
              <a:rPr lang="zh-CN" altLang="en-US" sz="1800" b="0" dirty="0"/>
              <a:t>2).语音播放质量清晰</a:t>
            </a:r>
            <a:endParaRPr lang="zh-CN" altLang="en-US" sz="1800" b="0" dirty="0"/>
          </a:p>
          <a:p>
            <a:pPr marL="109855" indent="0">
              <a:buNone/>
            </a:pPr>
            <a:endParaRPr lang="zh-CN" altLang="en-US" sz="1800" b="0" dirty="0"/>
          </a:p>
          <a:p>
            <a:pPr marL="109855" indent="0">
              <a:buNone/>
            </a:pPr>
            <a:r>
              <a:rPr lang="zh-CN" altLang="en-US" sz="1800" b="0" dirty="0"/>
              <a:t>3).可靠性要求:用户使用该系统时,云端服务器和手机客户端能够访问,机器人正常运行。系统支持7*24长期稳定运行,并且系统维护不能影响到小程序的性能发挥。</a:t>
            </a:r>
            <a:endParaRPr lang="zh-CN" altLang="en-US" sz="1800" b="0" dirty="0"/>
          </a:p>
          <a:p>
            <a:endParaRPr lang="zh-CN" altLang="en-US" sz="1800" b="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软件需求文档</a:t>
            </a:r>
            <a:endParaRPr lang="zh-CN" altLang="en-US" dirty="0"/>
          </a:p>
          <a:p>
            <a:pPr lvl="1"/>
            <a:r>
              <a:rPr lang="zh-CN" altLang="en-US" sz="2300" dirty="0"/>
              <a:t>介绍项目所产生的软件需求文档，包括软件需求构思与创意文档、软件需求规格说明书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软件开发技术</a:t>
            </a:r>
            <a:endParaRPr lang="en-US" altLang="zh-CN"/>
          </a:p>
          <a:p>
            <a:pPr lvl="1"/>
            <a:r>
              <a:rPr lang="zh-CN" altLang="en-US"/>
              <a:t>微信小程序开发技术</a:t>
            </a:r>
            <a:endParaRPr lang="en-US" altLang="zh-CN"/>
          </a:p>
          <a:p>
            <a:r>
              <a:rPr lang="zh-CN" altLang="en-US"/>
              <a:t>编程语言</a:t>
            </a:r>
            <a:endParaRPr lang="en-US" altLang="zh-CN"/>
          </a:p>
          <a:p>
            <a:pPr lvl="1"/>
            <a:r>
              <a:rPr lang="en-US" altLang="zh-CN"/>
              <a:t>Python</a:t>
            </a:r>
            <a:endParaRPr lang="en-US" altLang="zh-CN"/>
          </a:p>
          <a:p>
            <a:pPr lvl="1"/>
            <a:r>
              <a:rPr lang="en-US" altLang="zh-CN"/>
              <a:t>Javascript</a:t>
            </a:r>
            <a:endParaRPr lang="en-US" altLang="zh-CN"/>
          </a:p>
          <a:p>
            <a:pPr lvl="1"/>
            <a:r>
              <a:rPr lang="en-US" altLang="zh-CN"/>
              <a:t>wxml</a:t>
            </a:r>
            <a:endParaRPr lang="en-US" altLang="zh-CN"/>
          </a:p>
          <a:p>
            <a:r>
              <a:rPr lang="zh-CN" altLang="en-US"/>
              <a:t>软件工具</a:t>
            </a:r>
            <a:endParaRPr lang="en-US" altLang="zh-CN"/>
          </a:p>
          <a:p>
            <a:pPr lvl="1"/>
            <a:r>
              <a:rPr lang="zh-CN" altLang="en-US"/>
              <a:t>代码质量分析工具</a:t>
            </a:r>
            <a:r>
              <a:rPr lang="en-US" altLang="zh-CN"/>
              <a:t>SonarQube</a:t>
            </a:r>
            <a:endParaRPr lang="en-US" altLang="zh-CN"/>
          </a:p>
          <a:p>
            <a:pPr lvl="1"/>
            <a:r>
              <a:rPr lang="zh-CN" altLang="en-US"/>
              <a:t>开发环境：微信开发者工具</a:t>
            </a:r>
            <a:endParaRPr lang="zh-CN" altLang="en-US"/>
          </a:p>
          <a:p>
            <a:pPr lvl="1"/>
            <a:r>
              <a:rPr lang="zh-CN" altLang="en-US"/>
              <a:t>部分编码</a:t>
            </a:r>
            <a:r>
              <a:rPr lang="zh-CN" altLang="en-US"/>
              <a:t>环境：</a:t>
            </a:r>
            <a:r>
              <a:rPr lang="en-US" altLang="zh-CN"/>
              <a:t>pycharm</a:t>
            </a:r>
            <a:endParaRPr lang="en-US" altLang="zh-CN"/>
          </a:p>
          <a:p>
            <a:endParaRPr lang="en-US" altLang="zh-CN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开发技术与工具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体系结构设计及其模型</a:t>
            </a:r>
            <a:endParaRPr lang="en-US" altLang="zh-CN"/>
          </a:p>
          <a:p>
            <a:r>
              <a:rPr lang="zh-CN" altLang="en-US" sz="2400" b="0"/>
              <a:t>逻辑视图</a:t>
            </a:r>
            <a:endParaRPr lang="zh-CN" altLang="en-US" sz="2400" b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99385" y="1917065"/>
            <a:ext cx="5253355" cy="489966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r>
              <a:rPr lang="zh-CN" altLang="en-US" sz="2300" b="0">
                <a:sym typeface="+mn-ea"/>
              </a:rPr>
              <a:t>界面一</a:t>
            </a:r>
            <a:endParaRPr lang="zh-CN" altLang="en-US" sz="2300" b="0"/>
          </a:p>
          <a:p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2" name="图片 1" descr="9bfa8aa52b235be398fe800a5e5edd29_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43305" y="2245995"/>
            <a:ext cx="2360930" cy="3326130"/>
          </a:xfrm>
          <a:prstGeom prst="rect">
            <a:avLst/>
          </a:prstGeom>
        </p:spPr>
      </p:pic>
      <p:pic>
        <p:nvPicPr>
          <p:cNvPr id="3" name="图片 2" descr="b9b0d2665acf408b48efe5a6c454b5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491865" y="2708910"/>
            <a:ext cx="4359275" cy="166116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r>
              <a:rPr lang="zh-CN" altLang="en-US" sz="2400" b="0"/>
              <a:t>界面</a:t>
            </a:r>
            <a:r>
              <a:rPr lang="zh-CN" altLang="en-US" sz="2400" b="0"/>
              <a:t>二</a:t>
            </a:r>
            <a:endParaRPr lang="zh-CN" altLang="en-US" sz="2400" b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5" name="图片 3" descr="2f48a7f612de8052b1595b66e4b073f3_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15695" y="2217420"/>
            <a:ext cx="2555875" cy="3746500"/>
          </a:xfrm>
          <a:prstGeom prst="rect">
            <a:avLst/>
          </a:prstGeom>
        </p:spPr>
      </p:pic>
      <p:pic>
        <p:nvPicPr>
          <p:cNvPr id="15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635375" y="3242310"/>
            <a:ext cx="4434205" cy="177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r>
              <a:rPr lang="zh-CN" altLang="en-US" sz="2400" b="0"/>
              <a:t>界面</a:t>
            </a:r>
            <a:r>
              <a:rPr lang="zh-CN" altLang="en-US" sz="2400" b="0"/>
              <a:t>三</a:t>
            </a:r>
            <a:endParaRPr lang="zh-CN" altLang="en-US" sz="2400" b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8" name="图片 8" descr="7731865b940629f919f3fbe2633d5879_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55650" y="2277110"/>
            <a:ext cx="3074035" cy="3696970"/>
          </a:xfrm>
          <a:prstGeom prst="rect">
            <a:avLst/>
          </a:prstGeom>
        </p:spPr>
      </p:pic>
      <p:pic>
        <p:nvPicPr>
          <p:cNvPr id="6" name="图片 6" descr="833efc03a0c33bc8dfc885afe89500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754120" y="2900680"/>
            <a:ext cx="4646930" cy="153225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r>
              <a:rPr lang="zh-CN" altLang="en-US" sz="2300" b="0">
                <a:sym typeface="+mn-ea"/>
              </a:rPr>
              <a:t>界面四</a:t>
            </a:r>
            <a:endParaRPr lang="zh-CN" altLang="en-US" sz="2300" b="0"/>
          </a:p>
          <a:p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7" name="图片 7" descr="5c4aa2950a347bfafd383f69a2492ede_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1505" y="2157095"/>
            <a:ext cx="2705100" cy="3614420"/>
          </a:xfrm>
          <a:prstGeom prst="rect">
            <a:avLst/>
          </a:prstGeom>
        </p:spPr>
      </p:pic>
      <p:pic>
        <p:nvPicPr>
          <p:cNvPr id="5" name="图片 5" descr="e0f34fec52b5f465ac87aebb35b2b310_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636010" y="3364230"/>
            <a:ext cx="4972685" cy="132524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r>
              <a:rPr lang="zh-CN" altLang="en-US" sz="2300" b="0">
                <a:sym typeface="+mn-ea"/>
              </a:rPr>
              <a:t>界面五</a:t>
            </a:r>
            <a:endParaRPr lang="zh-CN" altLang="en-US" sz="2300" b="0"/>
          </a:p>
          <a:p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10" name="图片 10" descr="9c66d0e6311aa594f919edc30985bec9_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9160" y="2277110"/>
            <a:ext cx="2313940" cy="3665220"/>
          </a:xfrm>
          <a:prstGeom prst="rect">
            <a:avLst/>
          </a:prstGeom>
        </p:spPr>
      </p:pic>
      <p:pic>
        <p:nvPicPr>
          <p:cNvPr id="9" name="图片 9" descr="3a60bc89ad6e29ea2bbd7f1b8bc8f1c8_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347720" y="2997835"/>
            <a:ext cx="4609465" cy="167068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r>
              <a:rPr lang="zh-CN" altLang="en-US" sz="2300" b="0">
                <a:sym typeface="+mn-ea"/>
              </a:rPr>
              <a:t>屏幕跳转</a:t>
            </a:r>
            <a:r>
              <a:rPr lang="zh-CN" altLang="en-US" sz="2300" b="0">
                <a:sym typeface="+mn-ea"/>
              </a:rPr>
              <a:t>关系</a:t>
            </a:r>
            <a:endParaRPr lang="zh-CN" altLang="en-US" sz="2300" b="0">
              <a:sym typeface="+mn-ea"/>
            </a:endParaRP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12" name="图片 12" descr="2cfbf3686c96535196360d66039ddace_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59205" y="2270125"/>
            <a:ext cx="6591935" cy="376618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lvl="1"/>
            <a:r>
              <a:rPr lang="zh-CN" altLang="en-US" sz="2000"/>
              <a:t>设计</a:t>
            </a:r>
            <a:r>
              <a:rPr lang="zh-CN" altLang="en-US" sz="2000"/>
              <a:t>顺序图</a:t>
            </a:r>
            <a:endParaRPr lang="zh-CN" altLang="en-US" sz="2000"/>
          </a:p>
          <a:p>
            <a:pPr lvl="1"/>
            <a:r>
              <a:rPr lang="zh-CN" altLang="en-US" sz="1800"/>
              <a:t>用例</a:t>
            </a:r>
            <a:r>
              <a:rPr lang="en-US" altLang="zh-CN" sz="1800"/>
              <a:t>1——</a:t>
            </a:r>
            <a:r>
              <a:rPr lang="zh-CN" altLang="en-US" sz="1800"/>
              <a:t>语音指引</a:t>
            </a:r>
            <a:endParaRPr lang="zh-CN" altLang="en-US" sz="1800"/>
          </a:p>
          <a:p>
            <a:endParaRPr lang="zh-CN" altLang="en-US" sz="180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57200" y="2637155"/>
            <a:ext cx="8027035" cy="278384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lvl="1"/>
            <a:r>
              <a:rPr lang="zh-CN" altLang="en-US" sz="1800"/>
              <a:t>用例</a:t>
            </a:r>
            <a:r>
              <a:rPr lang="en-US" altLang="zh-CN" sz="1800"/>
              <a:t>1——</a:t>
            </a:r>
            <a:r>
              <a:rPr lang="zh-CN" altLang="en-US" sz="1800"/>
              <a:t>语音指引</a:t>
            </a:r>
            <a:endParaRPr lang="zh-CN" altLang="en-US" sz="1800"/>
          </a:p>
          <a:p>
            <a:pPr marL="109855" indent="457200">
              <a:buNone/>
            </a:pPr>
            <a:r>
              <a:rPr lang="zh-CN" altLang="en-US" sz="1800" b="0"/>
              <a:t>用户通过界面类</a:t>
            </a:r>
            <a:r>
              <a:rPr lang="en-US" altLang="zh-CN" sz="1800" b="0"/>
              <a:t>“homepage”</a:t>
            </a:r>
            <a:r>
              <a:rPr lang="zh-CN" altLang="en-US" sz="1800" b="0"/>
              <a:t>向控制类</a:t>
            </a:r>
            <a:r>
              <a:rPr lang="en-US" altLang="zh-CN" sz="1800" b="0"/>
              <a:t>“voice manage”</a:t>
            </a:r>
            <a:r>
              <a:rPr lang="zh-CN" altLang="en-US" sz="1800" b="0"/>
              <a:t>发消息</a:t>
            </a:r>
            <a:r>
              <a:rPr lang="en-US" altLang="zh-CN" sz="1800" b="0"/>
              <a:t>“Button call”</a:t>
            </a:r>
            <a:endParaRPr lang="en-US" altLang="zh-CN" sz="1800" b="0"/>
          </a:p>
          <a:p>
            <a:pPr marL="109855" indent="457200">
              <a:buNone/>
            </a:pPr>
            <a:endParaRPr lang="en-US" altLang="zh-CN" sz="1800" b="0">
              <a:sym typeface="+mn-ea"/>
            </a:endParaRPr>
          </a:p>
          <a:p>
            <a:pPr marL="109855" indent="457200">
              <a:buNone/>
            </a:pPr>
            <a:r>
              <a:rPr lang="en-US" altLang="zh-CN" sz="1800" b="0">
                <a:sym typeface="+mn-ea"/>
              </a:rPr>
              <a:t>“voice manage”</a:t>
            </a:r>
            <a:r>
              <a:rPr lang="zh-CN" altLang="en-US" sz="1800" b="0"/>
              <a:t>调用其内的</a:t>
            </a:r>
            <a:r>
              <a:rPr lang="en-US" altLang="zh-CN" sz="1800" b="0"/>
              <a:t>“Send_Call_Message”,</a:t>
            </a:r>
            <a:r>
              <a:rPr lang="zh-CN" altLang="en-US" sz="1800" b="0"/>
              <a:t>取出数据库中保存好的的语音文件。</a:t>
            </a:r>
            <a:endParaRPr lang="zh-CN" altLang="en-US" sz="1800" b="0"/>
          </a:p>
          <a:p>
            <a:pPr marL="109855" indent="457200">
              <a:buNone/>
            </a:pPr>
            <a:endParaRPr lang="zh-CN" altLang="en-US" sz="1800" b="0"/>
          </a:p>
          <a:p>
            <a:pPr marL="109855" indent="457200">
              <a:buNone/>
            </a:pPr>
            <a:r>
              <a:rPr lang="zh-CN" altLang="en-US" sz="1800" b="0"/>
              <a:t>数据库</a:t>
            </a:r>
            <a:r>
              <a:rPr lang="en-US" altLang="zh-CN" sz="1800" b="0"/>
              <a:t>“</a:t>
            </a:r>
            <a:r>
              <a:rPr lang="en-US" altLang="zh-CN" sz="1800" b="0"/>
              <a:t>Voice”</a:t>
            </a:r>
            <a:r>
              <a:rPr lang="zh-CN" altLang="en-US" sz="1800" b="0"/>
              <a:t>将音频文件通过</a:t>
            </a:r>
            <a:r>
              <a:rPr lang="en-US" altLang="zh-CN" sz="1800" b="0"/>
              <a:t>“Voice content”</a:t>
            </a:r>
            <a:r>
              <a:rPr lang="zh-CN" altLang="en-US" sz="1800" b="0"/>
              <a:t>返回给</a:t>
            </a:r>
            <a:r>
              <a:rPr lang="en-US" altLang="zh-CN" sz="1800" b="0"/>
              <a:t>“</a:t>
            </a:r>
            <a:r>
              <a:rPr lang="en-US" altLang="zh-CN" sz="1800" b="0">
                <a:sym typeface="+mn-ea"/>
              </a:rPr>
              <a:t>voice manage”</a:t>
            </a:r>
            <a:endParaRPr lang="en-US" altLang="zh-CN" sz="1800" b="0">
              <a:sym typeface="+mn-ea"/>
            </a:endParaRPr>
          </a:p>
          <a:p>
            <a:pPr marL="109855" indent="457200">
              <a:buNone/>
            </a:pPr>
            <a:endParaRPr lang="en-US" altLang="zh-CN" sz="1800" b="0">
              <a:sym typeface="+mn-ea"/>
            </a:endParaRPr>
          </a:p>
          <a:p>
            <a:pPr marL="109855" indent="457200">
              <a:buNone/>
            </a:pPr>
            <a:r>
              <a:rPr lang="en-US" altLang="zh-CN" sz="1800" b="0">
                <a:sym typeface="+mn-ea"/>
              </a:rPr>
              <a:t>“voice manage”</a:t>
            </a:r>
            <a:r>
              <a:rPr lang="zh-CN" altLang="en-US" sz="1800" b="0">
                <a:sym typeface="+mn-ea"/>
              </a:rPr>
              <a:t>控制</a:t>
            </a:r>
            <a:r>
              <a:rPr lang="zh-CN" altLang="en-US" sz="1800" b="0"/>
              <a:t>扬声器向用户播放该</a:t>
            </a:r>
            <a:r>
              <a:rPr lang="zh-CN" altLang="en-US" sz="1800" b="0"/>
              <a:t>音频。</a:t>
            </a:r>
            <a:endParaRPr lang="zh-CN" altLang="en-US" sz="1800" b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lvl="1"/>
            <a:r>
              <a:rPr lang="zh-CN" altLang="en-US" sz="2000"/>
              <a:t>设计</a:t>
            </a:r>
            <a:r>
              <a:rPr lang="zh-CN" altLang="en-US" sz="2000"/>
              <a:t>顺序图</a:t>
            </a:r>
            <a:endParaRPr lang="zh-CN" altLang="en-US" sz="2000"/>
          </a:p>
          <a:p>
            <a:pPr lvl="1"/>
            <a:r>
              <a:rPr lang="zh-CN" altLang="en-US" sz="1800"/>
              <a:t>用例</a:t>
            </a:r>
            <a:r>
              <a:rPr lang="en-US" altLang="zh-CN" sz="1800"/>
              <a:t>2——私人穿搭定制</a:t>
            </a:r>
            <a:endParaRPr lang="en-US" altLang="zh-CN" sz="1800"/>
          </a:p>
          <a:p>
            <a:endParaRPr lang="zh-CN" altLang="en-US" sz="180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71550" y="2493010"/>
            <a:ext cx="6895465" cy="333692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用例设计及其模型</a:t>
            </a:r>
            <a:endParaRPr lang="zh-CN" altLang="en-US" sz="2000"/>
          </a:p>
          <a:p>
            <a:pPr lvl="1"/>
            <a:r>
              <a:rPr lang="zh-CN" altLang="en-US" sz="1800"/>
              <a:t>用例</a:t>
            </a:r>
            <a:r>
              <a:rPr lang="en-US" altLang="zh-CN" sz="1800"/>
              <a:t>2——私人穿搭定制</a:t>
            </a:r>
            <a:endParaRPr lang="en-US" altLang="zh-CN" sz="1800"/>
          </a:p>
          <a:p>
            <a:r>
              <a:rPr lang="zh-CN" altLang="en-US" sz="1800" b="0"/>
              <a:t>用户进入</a:t>
            </a:r>
            <a:r>
              <a:rPr lang="en-US" altLang="zh-CN" sz="1800" b="0"/>
              <a:t>”homepage“</a:t>
            </a:r>
            <a:r>
              <a:rPr lang="zh-CN" altLang="en-US" sz="1800" b="0"/>
              <a:t>界面类</a:t>
            </a:r>
            <a:endParaRPr lang="zh-CN" altLang="en-US" sz="1800" b="0"/>
          </a:p>
          <a:p>
            <a:r>
              <a:rPr lang="zh-CN" altLang="en-US" sz="1800" b="0"/>
              <a:t>在</a:t>
            </a:r>
            <a:r>
              <a:rPr lang="en-US" altLang="zh-CN" sz="1800" b="0"/>
              <a:t>”homepage“</a:t>
            </a:r>
            <a:r>
              <a:rPr lang="zh-CN" altLang="en-US" sz="1800" b="0"/>
              <a:t>界面类中调用</a:t>
            </a:r>
            <a:r>
              <a:rPr lang="en-US" altLang="zh-CN" sz="1800" b="0"/>
              <a:t>”enter cloth config“</a:t>
            </a:r>
            <a:r>
              <a:rPr lang="zh-CN" altLang="en-US" sz="1800" b="0"/>
              <a:t>进入</a:t>
            </a:r>
            <a:r>
              <a:rPr lang="en-US" altLang="zh-CN" sz="1800" b="0"/>
              <a:t>”Input information interface“</a:t>
            </a:r>
            <a:r>
              <a:rPr lang="zh-CN" altLang="en-US" sz="1800" b="0"/>
              <a:t>界面类。</a:t>
            </a:r>
            <a:endParaRPr lang="zh-CN" altLang="en-US" sz="1800" b="0"/>
          </a:p>
          <a:p>
            <a:r>
              <a:rPr lang="en-US" altLang="zh-CN" sz="1800" b="0">
                <a:sym typeface="+mn-ea"/>
              </a:rPr>
              <a:t>”Input information interface“</a:t>
            </a:r>
            <a:r>
              <a:rPr lang="zh-CN" altLang="en-US" sz="1800" b="0">
                <a:sym typeface="+mn-ea"/>
              </a:rPr>
              <a:t>发送用户的</a:t>
            </a:r>
            <a:r>
              <a:rPr lang="en-US" altLang="zh-CN" sz="1800" b="0">
                <a:sym typeface="+mn-ea"/>
              </a:rPr>
              <a:t>”input“</a:t>
            </a:r>
            <a:r>
              <a:rPr lang="zh-CN" altLang="en-US" sz="1800" b="0">
                <a:sym typeface="+mn-ea"/>
              </a:rPr>
              <a:t>消息给</a:t>
            </a:r>
            <a:r>
              <a:rPr lang="en-US" altLang="zh-CN" sz="1800" b="0">
                <a:sym typeface="+mn-ea"/>
              </a:rPr>
              <a:t>”Wearing Scheme Manager“</a:t>
            </a:r>
            <a:r>
              <a:rPr lang="zh-CN" altLang="en-US" sz="1800" b="0">
                <a:sym typeface="+mn-ea"/>
              </a:rPr>
              <a:t>控制类</a:t>
            </a:r>
            <a:endParaRPr lang="zh-CN" altLang="en-US" sz="1800" b="0">
              <a:sym typeface="+mn-ea"/>
            </a:endParaRPr>
          </a:p>
          <a:p>
            <a:r>
              <a:rPr lang="en-US" altLang="zh-CN" sz="1800" b="0">
                <a:sym typeface="+mn-ea"/>
              </a:rPr>
              <a:t>”Wearing Scheme Manager“</a:t>
            </a:r>
            <a:r>
              <a:rPr lang="zh-CN" altLang="en-US" sz="1800" b="0">
                <a:sym typeface="+mn-ea"/>
              </a:rPr>
              <a:t>调用</a:t>
            </a:r>
            <a:r>
              <a:rPr lang="en-US" altLang="zh-CN" sz="1800" b="0">
                <a:sym typeface="+mn-ea"/>
              </a:rPr>
              <a:t>”select picture“</a:t>
            </a:r>
            <a:r>
              <a:rPr lang="zh-CN" altLang="en-US" sz="1800" b="0">
                <a:sym typeface="+mn-ea"/>
              </a:rPr>
              <a:t>向</a:t>
            </a:r>
            <a:r>
              <a:rPr lang="en-US" altLang="zh-CN" sz="1800" b="0">
                <a:sym typeface="+mn-ea"/>
              </a:rPr>
              <a:t>”Database“</a:t>
            </a:r>
            <a:r>
              <a:rPr lang="zh-CN" altLang="en-US" sz="1800" b="0">
                <a:sym typeface="+mn-ea"/>
              </a:rPr>
              <a:t>请求服装</a:t>
            </a:r>
            <a:r>
              <a:rPr lang="zh-CN" altLang="en-US" sz="1800" b="0">
                <a:sym typeface="+mn-ea"/>
              </a:rPr>
              <a:t>数据</a:t>
            </a:r>
            <a:endParaRPr lang="zh-CN" altLang="en-US" sz="1800" b="0">
              <a:sym typeface="+mn-ea"/>
            </a:endParaRPr>
          </a:p>
          <a:p>
            <a:r>
              <a:rPr lang="en-US" altLang="zh-CN" sz="1800" b="0">
                <a:sym typeface="+mn-ea"/>
              </a:rPr>
              <a:t>”Database“</a:t>
            </a:r>
            <a:r>
              <a:rPr lang="zh-CN" altLang="en-US" sz="1800" b="0">
                <a:sym typeface="+mn-ea"/>
              </a:rPr>
              <a:t>返回图片到</a:t>
            </a:r>
            <a:r>
              <a:rPr lang="en-US" altLang="zh-CN" sz="1800" b="0">
                <a:sym typeface="+mn-ea"/>
              </a:rPr>
              <a:t>”Wearing Scheme Manager“</a:t>
            </a:r>
            <a:r>
              <a:rPr lang="zh-CN" altLang="en-US" sz="1800" b="0">
                <a:sym typeface="+mn-ea"/>
              </a:rPr>
              <a:t>再到</a:t>
            </a:r>
            <a:r>
              <a:rPr lang="en-US" altLang="zh-CN" sz="1800" b="0">
                <a:sym typeface="+mn-ea"/>
              </a:rPr>
              <a:t>”Recommendation interface“</a:t>
            </a:r>
            <a:r>
              <a:rPr lang="zh-CN" altLang="en-US" sz="1800" b="0">
                <a:sym typeface="+mn-ea"/>
              </a:rPr>
              <a:t>界面类展示服装</a:t>
            </a:r>
            <a:r>
              <a:rPr lang="zh-CN" altLang="en-US" sz="1800" b="0">
                <a:sym typeface="+mn-ea"/>
              </a:rPr>
              <a:t>图片</a:t>
            </a:r>
            <a:endParaRPr lang="zh-CN" altLang="en-US" sz="1800" b="0">
              <a:sym typeface="+mn-ea"/>
            </a:endParaRP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lvl="1"/>
            <a:r>
              <a:rPr lang="zh-CN" altLang="en-US" sz="2000"/>
              <a:t>设计</a:t>
            </a:r>
            <a:r>
              <a:rPr lang="zh-CN" altLang="en-US" sz="2000"/>
              <a:t>顺序图</a:t>
            </a:r>
            <a:endParaRPr lang="zh-CN" altLang="en-US" sz="2000"/>
          </a:p>
          <a:p>
            <a:pPr lvl="1"/>
            <a:r>
              <a:rPr lang="zh-CN" altLang="en-US" sz="1800"/>
              <a:t>用例</a:t>
            </a:r>
            <a:r>
              <a:rPr lang="en-US" altLang="zh-CN" sz="1800"/>
              <a:t>3——提供</a:t>
            </a:r>
            <a:r>
              <a:rPr lang="zh-CN" altLang="en-US" sz="1800"/>
              <a:t>购买链接</a:t>
            </a:r>
            <a:endParaRPr lang="en-US" altLang="zh-CN" sz="1800"/>
          </a:p>
          <a:p>
            <a:endParaRPr lang="zh-CN" altLang="en-US" sz="180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5605" y="2493010"/>
            <a:ext cx="8242300" cy="36131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lvl="1"/>
            <a:r>
              <a:rPr lang="zh-CN" altLang="en-US" sz="1800"/>
              <a:t>用例</a:t>
            </a:r>
            <a:r>
              <a:rPr lang="en-US" altLang="zh-CN" sz="1800"/>
              <a:t>3——提供</a:t>
            </a:r>
            <a:r>
              <a:rPr lang="zh-CN" altLang="en-US" sz="1800"/>
              <a:t>购买链接</a:t>
            </a:r>
            <a:endParaRPr lang="en-US" altLang="zh-CN" sz="1800"/>
          </a:p>
          <a:p>
            <a:r>
              <a:rPr lang="zh-CN" altLang="en-US" sz="1800" b="0"/>
              <a:t>①在使用用例</a:t>
            </a:r>
            <a:r>
              <a:rPr lang="en-US" altLang="zh-CN" sz="1800" b="0"/>
              <a:t>2</a:t>
            </a:r>
            <a:r>
              <a:rPr lang="zh-CN" altLang="en-US" sz="1800" b="0"/>
              <a:t>的过程当中，在</a:t>
            </a:r>
            <a:r>
              <a:rPr lang="en-US" altLang="zh-CN" sz="1800" b="0"/>
              <a:t>”Recommendation interface“</a:t>
            </a:r>
            <a:r>
              <a:rPr lang="zh-CN" altLang="en-US" sz="1800" b="0"/>
              <a:t>界面当中选择一服装，于是跳转到</a:t>
            </a:r>
            <a:r>
              <a:rPr lang="en-US" altLang="zh-CN" sz="1800" b="0"/>
              <a:t>”Link display interface”</a:t>
            </a:r>
            <a:r>
              <a:rPr lang="zh-CN" altLang="en-US" sz="1800" b="0"/>
              <a:t>界面类</a:t>
            </a:r>
            <a:endParaRPr lang="zh-CN" altLang="en-US" sz="1800" b="0"/>
          </a:p>
          <a:p>
            <a:r>
              <a:rPr lang="en-US" altLang="zh-CN" sz="1800" b="0"/>
              <a:t>“</a:t>
            </a:r>
            <a:r>
              <a:rPr lang="en-US" altLang="zh-CN" sz="1800" b="0">
                <a:sym typeface="+mn-ea"/>
              </a:rPr>
              <a:t>Link display interface</a:t>
            </a:r>
            <a:r>
              <a:rPr lang="en-US" altLang="zh-CN" sz="1800" b="0"/>
              <a:t>”</a:t>
            </a:r>
            <a:r>
              <a:rPr lang="zh-CN" altLang="en-US" sz="1800" b="0"/>
              <a:t>向</a:t>
            </a:r>
            <a:r>
              <a:rPr lang="en-US" altLang="zh-CN" sz="1800" b="0"/>
              <a:t>“Link Manager”</a:t>
            </a:r>
            <a:r>
              <a:rPr lang="zh-CN" altLang="en-US" sz="1800" b="0"/>
              <a:t>控制类发送请求</a:t>
            </a:r>
            <a:r>
              <a:rPr lang="en-US" altLang="zh-CN" sz="1800" b="0"/>
              <a:t>“</a:t>
            </a:r>
            <a:r>
              <a:rPr lang="en-US" altLang="zh-CN" sz="1800" b="0"/>
              <a:t>request”</a:t>
            </a:r>
            <a:endParaRPr lang="en-US" altLang="zh-CN" sz="1800" b="0"/>
          </a:p>
          <a:p>
            <a:r>
              <a:rPr lang="en-US" altLang="zh-CN" sz="1800" b="0"/>
              <a:t>“</a:t>
            </a:r>
            <a:r>
              <a:rPr lang="en-US" altLang="zh-CN" sz="1800" b="0">
                <a:sym typeface="+mn-ea"/>
              </a:rPr>
              <a:t>Link Manager</a:t>
            </a:r>
            <a:r>
              <a:rPr lang="en-US" altLang="zh-CN" sz="1800" b="0"/>
              <a:t>”</a:t>
            </a:r>
            <a:r>
              <a:rPr lang="zh-CN" altLang="en-US" sz="1800" b="0"/>
              <a:t>接到请求将服装对应信息发给</a:t>
            </a:r>
            <a:r>
              <a:rPr lang="en-US" altLang="zh-CN" sz="1800" b="0"/>
              <a:t>“</a:t>
            </a:r>
            <a:r>
              <a:rPr lang="en-US" altLang="zh-CN" sz="1800" b="0"/>
              <a:t>Database”</a:t>
            </a:r>
            <a:endParaRPr lang="en-US" altLang="zh-CN" sz="1800" b="0"/>
          </a:p>
          <a:p>
            <a:r>
              <a:rPr lang="en-US" altLang="zh-CN" sz="1800" b="0">
                <a:sym typeface="+mn-ea"/>
              </a:rPr>
              <a:t>“Database”</a:t>
            </a:r>
            <a:r>
              <a:rPr lang="zh-CN" altLang="en-US" sz="1800" b="0"/>
              <a:t>将链接返回给</a:t>
            </a:r>
            <a:r>
              <a:rPr lang="en-US" altLang="zh-CN" sz="1800" b="0"/>
              <a:t>“Link display interface”</a:t>
            </a:r>
            <a:r>
              <a:rPr lang="zh-CN" altLang="en-US" sz="1800" b="0"/>
              <a:t>展示链接</a:t>
            </a:r>
            <a:endParaRPr lang="zh-CN" altLang="en-US" sz="1800" b="0"/>
          </a:p>
          <a:p>
            <a:pPr marL="109855" indent="0">
              <a:buNone/>
            </a:pPr>
            <a:endParaRPr lang="en-US" altLang="zh-CN" sz="1800" b="0"/>
          </a:p>
          <a:p>
            <a:r>
              <a:rPr lang="zh-CN" altLang="en-US" sz="1800" b="0"/>
              <a:t>②在使用用例</a:t>
            </a:r>
            <a:r>
              <a:rPr lang="en-US" altLang="zh-CN" sz="1800" b="0"/>
              <a:t>4</a:t>
            </a:r>
            <a:r>
              <a:rPr lang="zh-CN" altLang="en-US" sz="1800" b="0"/>
              <a:t>的过程中</a:t>
            </a:r>
            <a:r>
              <a:rPr lang="en-US" altLang="zh-CN" sz="1800" b="0"/>
              <a:t>“Display page（predict）”</a:t>
            </a:r>
            <a:r>
              <a:rPr lang="zh-CN" altLang="en-US" sz="1800" b="0"/>
              <a:t>界面类</a:t>
            </a:r>
            <a:r>
              <a:rPr lang="zh-CN" altLang="en-US" sz="1800" b="0">
                <a:sym typeface="+mn-ea"/>
              </a:rPr>
              <a:t>向</a:t>
            </a:r>
            <a:r>
              <a:rPr lang="en-US" altLang="zh-CN" sz="1800" b="0">
                <a:sym typeface="+mn-ea"/>
              </a:rPr>
              <a:t>“Link Manager”</a:t>
            </a:r>
            <a:r>
              <a:rPr lang="zh-CN" altLang="en-US" sz="1800" b="0">
                <a:sym typeface="+mn-ea"/>
              </a:rPr>
              <a:t>控制类发送请求</a:t>
            </a:r>
            <a:r>
              <a:rPr lang="en-US" altLang="zh-CN" sz="1800" b="0">
                <a:sym typeface="+mn-ea"/>
              </a:rPr>
              <a:t>“request”</a:t>
            </a:r>
            <a:endParaRPr lang="en-US" altLang="zh-CN" sz="1800" b="0">
              <a:sym typeface="+mn-ea"/>
            </a:endParaRPr>
          </a:p>
          <a:p>
            <a:r>
              <a:rPr lang="en-US" altLang="zh-CN" sz="1800" b="0">
                <a:sym typeface="+mn-ea"/>
              </a:rPr>
              <a:t>Link Manager</a:t>
            </a:r>
            <a:r>
              <a:rPr lang="en-US" altLang="zh-CN" sz="1800" b="0">
                <a:sym typeface="+mn-ea"/>
              </a:rPr>
              <a:t>”</a:t>
            </a:r>
            <a:r>
              <a:rPr lang="zh-CN" altLang="en-US" sz="1800" b="0">
                <a:sym typeface="+mn-ea"/>
              </a:rPr>
              <a:t>接到请求将服装对应信息发给</a:t>
            </a:r>
            <a:r>
              <a:rPr lang="en-US" altLang="zh-CN" sz="1800" b="0">
                <a:sym typeface="+mn-ea"/>
              </a:rPr>
              <a:t>“Database”</a:t>
            </a:r>
            <a:endParaRPr lang="en-US" altLang="zh-CN" sz="1800" b="0"/>
          </a:p>
          <a:p>
            <a:r>
              <a:rPr lang="en-US" altLang="zh-CN" sz="1800" b="0">
                <a:sym typeface="+mn-ea"/>
              </a:rPr>
              <a:t>“Database”</a:t>
            </a:r>
            <a:r>
              <a:rPr lang="zh-CN" altLang="en-US" sz="1800" b="0">
                <a:sym typeface="+mn-ea"/>
              </a:rPr>
              <a:t>将链接返回给</a:t>
            </a:r>
            <a:r>
              <a:rPr lang="en-US" altLang="zh-CN" sz="1800" b="0">
                <a:sym typeface="+mn-ea"/>
              </a:rPr>
              <a:t>“Display page（predict）”</a:t>
            </a:r>
            <a:r>
              <a:rPr lang="zh-CN" altLang="en-US" sz="1800" b="0">
                <a:sym typeface="+mn-ea"/>
              </a:rPr>
              <a:t>展示链接</a:t>
            </a:r>
            <a:endParaRPr lang="zh-CN" altLang="en-US" sz="1800" b="0"/>
          </a:p>
          <a:p>
            <a:endParaRPr lang="zh-CN" altLang="en-US" sz="1800" b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lvl="1"/>
            <a:r>
              <a:rPr lang="zh-CN" altLang="en-US" sz="2000"/>
              <a:t>设计</a:t>
            </a:r>
            <a:r>
              <a:rPr lang="zh-CN" altLang="en-US" sz="2000"/>
              <a:t>顺序图</a:t>
            </a:r>
            <a:endParaRPr lang="zh-CN" altLang="en-US" sz="2000"/>
          </a:p>
          <a:p>
            <a:pPr lvl="1"/>
            <a:r>
              <a:rPr lang="zh-CN" altLang="en-US" sz="1800"/>
              <a:t>用例</a:t>
            </a:r>
            <a:r>
              <a:rPr lang="en-US" altLang="zh-CN" sz="1800"/>
              <a:t>4——趋势预测</a:t>
            </a:r>
            <a:endParaRPr lang="en-US" altLang="zh-CN" sz="1800"/>
          </a:p>
          <a:p>
            <a:endParaRPr lang="zh-CN" altLang="en-US" sz="180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19250" y="2420620"/>
            <a:ext cx="5723255" cy="384365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lvl="1"/>
            <a:r>
              <a:rPr lang="zh-CN" altLang="en-US" sz="1800"/>
              <a:t>用例</a:t>
            </a:r>
            <a:r>
              <a:rPr lang="en-US" altLang="zh-CN" sz="1800"/>
              <a:t>4——趋势预测</a:t>
            </a:r>
            <a:endParaRPr lang="en-US" altLang="zh-CN" sz="1800"/>
          </a:p>
          <a:p>
            <a:r>
              <a:rPr lang="zh-CN" altLang="en-US" sz="1800" b="0"/>
              <a:t>在</a:t>
            </a:r>
            <a:r>
              <a:rPr lang="en-US" altLang="zh-CN" sz="1800" b="0"/>
              <a:t>“home page”</a:t>
            </a:r>
            <a:r>
              <a:rPr lang="zh-CN" altLang="en-US" sz="1800" b="0"/>
              <a:t>界面中向</a:t>
            </a:r>
            <a:r>
              <a:rPr lang="en-US" altLang="zh-CN" sz="1800" b="0"/>
              <a:t>“Display page”</a:t>
            </a:r>
            <a:r>
              <a:rPr lang="zh-CN" altLang="en-US" sz="1800" b="0"/>
              <a:t>界面类发送请求消息</a:t>
            </a:r>
            <a:r>
              <a:rPr lang="en-US" altLang="zh-CN" sz="1800" b="0"/>
              <a:t>“Transmission user request”</a:t>
            </a:r>
            <a:r>
              <a:rPr lang="zh-CN" altLang="en-US" sz="1800" b="0"/>
              <a:t>进入</a:t>
            </a:r>
            <a:r>
              <a:rPr lang="en-US" altLang="zh-CN" sz="1800" b="0"/>
              <a:t>“Display page”</a:t>
            </a:r>
            <a:r>
              <a:rPr lang="zh-CN" altLang="en-US" sz="1800" b="0"/>
              <a:t>界面</a:t>
            </a:r>
            <a:endParaRPr lang="zh-CN" altLang="en-US" sz="1800" b="0"/>
          </a:p>
          <a:p>
            <a:endParaRPr lang="en-US" altLang="zh-CN" sz="1800" b="0">
              <a:sym typeface="+mn-ea"/>
            </a:endParaRPr>
          </a:p>
          <a:p>
            <a:r>
              <a:rPr lang="en-US" altLang="zh-CN" sz="1800" b="0">
                <a:sym typeface="+mn-ea"/>
              </a:rPr>
              <a:t>“Display page”</a:t>
            </a:r>
            <a:r>
              <a:rPr lang="zh-CN" altLang="en-US" sz="1800" b="0">
                <a:sym typeface="+mn-ea"/>
              </a:rPr>
              <a:t>向</a:t>
            </a:r>
            <a:r>
              <a:rPr lang="en-US" altLang="zh-CN" sz="1800" b="0">
                <a:sym typeface="+mn-ea"/>
              </a:rPr>
              <a:t>“Database”</a:t>
            </a:r>
            <a:r>
              <a:rPr lang="zh-CN" altLang="en-US" sz="1800" b="0">
                <a:sym typeface="+mn-ea"/>
              </a:rPr>
              <a:t>发送消息</a:t>
            </a:r>
            <a:r>
              <a:rPr lang="en-US" altLang="zh-CN" sz="1800" b="0">
                <a:sym typeface="+mn-ea"/>
              </a:rPr>
              <a:t>“Query wear pictures”</a:t>
            </a:r>
            <a:r>
              <a:rPr lang="zh-CN" altLang="en-US" sz="1800" b="0">
                <a:sym typeface="+mn-ea"/>
              </a:rPr>
              <a:t>请求点击量</a:t>
            </a:r>
            <a:r>
              <a:rPr lang="zh-CN" altLang="en-US" sz="1800" b="0">
                <a:sym typeface="+mn-ea"/>
              </a:rPr>
              <a:t>数据</a:t>
            </a:r>
            <a:endParaRPr lang="zh-CN" altLang="en-US" sz="1800" b="0">
              <a:sym typeface="+mn-ea"/>
            </a:endParaRPr>
          </a:p>
          <a:p>
            <a:endParaRPr lang="en-US" altLang="zh-CN" sz="1800" b="0">
              <a:sym typeface="+mn-ea"/>
            </a:endParaRPr>
          </a:p>
          <a:p>
            <a:r>
              <a:rPr lang="en-US" altLang="zh-CN" sz="1800" b="0">
                <a:sym typeface="+mn-ea"/>
              </a:rPr>
              <a:t>“Database”</a:t>
            </a:r>
            <a:r>
              <a:rPr lang="zh-CN" altLang="en-US" sz="1800" b="0">
                <a:sym typeface="+mn-ea"/>
              </a:rPr>
              <a:t>将数据返回到</a:t>
            </a:r>
            <a:r>
              <a:rPr lang="en-US" altLang="zh-CN" sz="1800" b="0">
                <a:sym typeface="+mn-ea"/>
              </a:rPr>
              <a:t>“Trend Predictor”</a:t>
            </a:r>
            <a:r>
              <a:rPr lang="zh-CN" altLang="en-US" sz="1800" b="0">
                <a:sym typeface="+mn-ea"/>
              </a:rPr>
              <a:t>控制类进行</a:t>
            </a:r>
            <a:r>
              <a:rPr lang="zh-CN" altLang="en-US" sz="1800" b="0">
                <a:sym typeface="+mn-ea"/>
              </a:rPr>
              <a:t>热度预测</a:t>
            </a:r>
            <a:endParaRPr lang="zh-CN" altLang="en-US" sz="1800" b="0">
              <a:sym typeface="+mn-ea"/>
            </a:endParaRPr>
          </a:p>
          <a:p>
            <a:endParaRPr lang="en-US" altLang="zh-CN" sz="1800" b="0">
              <a:sym typeface="+mn-ea"/>
            </a:endParaRPr>
          </a:p>
          <a:p>
            <a:r>
              <a:rPr lang="en-US" altLang="zh-CN" sz="1800" b="0">
                <a:sym typeface="+mn-ea"/>
              </a:rPr>
              <a:t>“Trend Predictor”</a:t>
            </a:r>
            <a:r>
              <a:rPr lang="zh-CN" altLang="en-US" sz="1800" b="0">
                <a:sym typeface="+mn-ea"/>
              </a:rPr>
              <a:t>将结果以图片输出到</a:t>
            </a:r>
            <a:r>
              <a:rPr lang="en-US" altLang="zh-CN" sz="1800" b="0">
                <a:sym typeface="+mn-ea"/>
              </a:rPr>
              <a:t>“Display page”</a:t>
            </a:r>
            <a:endParaRPr lang="en-US" altLang="zh-CN" sz="1800" b="0">
              <a:sym typeface="+mn-ea"/>
            </a:endParaRP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lvl="1"/>
            <a:r>
              <a:rPr lang="zh-CN" altLang="en-US" sz="2000"/>
              <a:t>设计</a:t>
            </a:r>
            <a:r>
              <a:rPr lang="zh-CN" altLang="en-US" sz="2000"/>
              <a:t>类图</a:t>
            </a:r>
            <a:endParaRPr lang="zh-CN" altLang="en-US" sz="200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43755" y="476885"/>
            <a:ext cx="3467100" cy="57721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marL="0" lvl="1"/>
            <a:r>
              <a:rPr lang="zh-CN" altLang="en-US" sz="2000">
                <a:sym typeface="+mn-ea"/>
              </a:rPr>
              <a:t>类属性、方法和类间关系：</a:t>
            </a:r>
            <a:endParaRPr lang="zh-CN" altLang="en-US" sz="2000"/>
          </a:p>
          <a:p>
            <a:pPr lvl="1"/>
            <a:r>
              <a:rPr lang="zh-CN" altLang="en-US" sz="1800"/>
              <a:t>界面类：</a:t>
            </a:r>
            <a:endParaRPr lang="zh-CN" altLang="en-US" sz="1800"/>
          </a:p>
          <a:p>
            <a:pPr lvl="1"/>
            <a:r>
              <a:rPr lang="en-US" altLang="zh-CN" sz="1600"/>
              <a:t>login UI</a:t>
            </a:r>
            <a:r>
              <a:rPr lang="zh-CN" altLang="en-US" sz="1600"/>
              <a:t>：登陆界面</a:t>
            </a:r>
            <a:endParaRPr lang="zh-CN" altLang="en-US" sz="1600"/>
          </a:p>
          <a:p>
            <a:pPr lvl="1"/>
            <a:endParaRPr lang="en-US" altLang="zh-CN" sz="1600"/>
          </a:p>
          <a:p>
            <a:pPr lvl="1"/>
            <a:r>
              <a:rPr lang="en-US" altLang="zh-CN" sz="1600"/>
              <a:t>home page</a:t>
            </a:r>
            <a:r>
              <a:rPr lang="zh-CN" altLang="en-US" sz="1600"/>
              <a:t>：小程序首页，有多个方法进入其他界面</a:t>
            </a:r>
            <a:endParaRPr lang="zh-CN" altLang="en-US" sz="1600"/>
          </a:p>
          <a:p>
            <a:pPr lvl="1"/>
            <a:endParaRPr lang="zh-CN" altLang="en-US" sz="1600"/>
          </a:p>
          <a:p>
            <a:pPr lvl="1"/>
            <a:r>
              <a:rPr lang="zh-CN" altLang="en-US" sz="1600"/>
              <a:t>Input information interface：用户填写偏好信息</a:t>
            </a:r>
            <a:endParaRPr lang="zh-CN" altLang="en-US" sz="1600"/>
          </a:p>
          <a:p>
            <a:pPr lvl="1"/>
            <a:endParaRPr lang="zh-CN" altLang="en-US" sz="1600"/>
          </a:p>
          <a:p>
            <a:pPr lvl="1"/>
            <a:r>
              <a:rPr lang="zh-CN" altLang="en-US" sz="1600"/>
              <a:t>Recommendation</a:t>
            </a:r>
            <a:r>
              <a:rPr lang="en-US" altLang="zh-CN" sz="1600"/>
              <a:t> </a:t>
            </a:r>
            <a:r>
              <a:rPr lang="zh-CN" altLang="en-US" sz="1600"/>
              <a:t>interface：调用</a:t>
            </a:r>
            <a:r>
              <a:rPr lang="en-US" altLang="zh-CN" sz="1600"/>
              <a:t>select</a:t>
            </a:r>
            <a:r>
              <a:rPr lang="zh-CN" altLang="en-US" sz="1600"/>
              <a:t>（）将偏好信息传至Wearing Scheme Manager，并接收、展示其返回的服装</a:t>
            </a:r>
            <a:endParaRPr lang="zh-CN" altLang="en-US" sz="1600"/>
          </a:p>
          <a:p>
            <a:pPr lvl="1"/>
            <a:endParaRPr lang="zh-CN" altLang="en-US" sz="1600"/>
          </a:p>
          <a:p>
            <a:pPr lvl="1"/>
            <a:r>
              <a:rPr lang="zh-CN" altLang="en-US" sz="1600"/>
              <a:t>Display page（predict）：接收、展示Trend Predictor返回的趋势图和服装</a:t>
            </a:r>
            <a:endParaRPr lang="zh-CN" altLang="en-US" sz="1600"/>
          </a:p>
          <a:p>
            <a:pPr lvl="1"/>
            <a:endParaRPr lang="zh-CN" altLang="en-US" sz="1600"/>
          </a:p>
          <a:p>
            <a:pPr lvl="1"/>
            <a:r>
              <a:rPr lang="zh-CN" altLang="en-US" sz="1600"/>
              <a:t>Link display interface：向Link Manager发送请求，请求某衣服链接，并接收、展示返回的链接</a:t>
            </a:r>
            <a:endParaRPr lang="zh-CN" altLang="en-US" sz="160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marL="0" lvl="1"/>
            <a:r>
              <a:rPr lang="zh-CN" altLang="en-US" sz="2000">
                <a:sym typeface="+mn-ea"/>
              </a:rPr>
              <a:t>类属性、方法和类间关系：</a:t>
            </a:r>
            <a:endParaRPr lang="zh-CN" altLang="en-US" sz="2000"/>
          </a:p>
          <a:p>
            <a:pPr lvl="1"/>
            <a:r>
              <a:rPr lang="zh-CN" altLang="en-US" sz="1800"/>
              <a:t>控制类：</a:t>
            </a:r>
            <a:endParaRPr lang="zh-CN" altLang="en-US" sz="1800"/>
          </a:p>
          <a:p>
            <a:pPr lvl="1"/>
            <a:r>
              <a:rPr lang="zh-CN" altLang="en-US" sz="1600"/>
              <a:t>Voice Manager：使用开发环境内接口调用数据库语音并控制扬声器播放</a:t>
            </a:r>
            <a:endParaRPr lang="zh-CN" altLang="en-US" sz="1600"/>
          </a:p>
          <a:p>
            <a:pPr lvl="1"/>
            <a:endParaRPr lang="zh-CN" altLang="en-US" sz="1600"/>
          </a:p>
          <a:p>
            <a:pPr lvl="1"/>
            <a:r>
              <a:rPr lang="zh-CN" altLang="en-US" sz="1600"/>
              <a:t>Trend Predictor：分析数据并绘制趋势图并返回</a:t>
            </a:r>
            <a:endParaRPr lang="zh-CN" altLang="en-US" sz="1600"/>
          </a:p>
          <a:p>
            <a:pPr lvl="1"/>
            <a:endParaRPr lang="zh-CN" altLang="en-US" sz="1600"/>
          </a:p>
          <a:p>
            <a:pPr lvl="1"/>
            <a:r>
              <a:rPr lang="zh-CN" altLang="en-US" sz="1600"/>
              <a:t>Wearing Scheme Manager：根据偏好选择对应衣物</a:t>
            </a:r>
            <a:endParaRPr lang="zh-CN" altLang="en-US" sz="1600"/>
          </a:p>
          <a:p>
            <a:pPr lvl="1"/>
            <a:endParaRPr lang="zh-CN" altLang="en-US" sz="1600"/>
          </a:p>
          <a:p>
            <a:pPr lvl="1"/>
            <a:r>
              <a:rPr lang="zh-CN" altLang="en-US" sz="1600"/>
              <a:t>Link Manager：从数据库获取目标衣物链接并返回</a:t>
            </a:r>
            <a:endParaRPr lang="zh-CN" altLang="en-US" sz="1600"/>
          </a:p>
          <a:p>
            <a:pPr lvl="1"/>
            <a:endParaRPr lang="zh-CN" altLang="en-US" sz="1800"/>
          </a:p>
          <a:p>
            <a:pPr lvl="1"/>
            <a:r>
              <a:rPr lang="zh-CN" altLang="en-US" sz="1800"/>
              <a:t>实体类：</a:t>
            </a:r>
            <a:endParaRPr lang="zh-CN" altLang="en-US" sz="1800"/>
          </a:p>
          <a:p>
            <a:pPr lvl="1"/>
            <a:r>
              <a:rPr lang="en-US" altLang="zh-CN" sz="1600"/>
              <a:t>Database</a:t>
            </a:r>
            <a:r>
              <a:rPr lang="zh-CN" altLang="en-US" sz="1600"/>
              <a:t>：保存衣物信息</a:t>
            </a:r>
            <a:endParaRPr lang="zh-CN" altLang="en-US" sz="1600"/>
          </a:p>
          <a:p>
            <a:pPr lvl="1"/>
            <a:endParaRPr lang="zh-CN" altLang="en-US" sz="1600"/>
          </a:p>
          <a:p>
            <a:pPr lvl="1"/>
            <a:r>
              <a:rPr lang="en-US" altLang="zh-CN" sz="1600"/>
              <a:t>Voice</a:t>
            </a:r>
            <a:r>
              <a:rPr lang="zh-CN" altLang="en-US" sz="1600"/>
              <a:t>：</a:t>
            </a:r>
            <a:r>
              <a:rPr lang="zh-CN" altLang="en-US" sz="1600">
                <a:sym typeface="+mn-ea"/>
              </a:rPr>
              <a:t>保存指引语音</a:t>
            </a:r>
            <a:endParaRPr lang="zh-CN" altLang="en-US" sz="1600"/>
          </a:p>
          <a:p>
            <a:pPr lvl="1"/>
            <a:endParaRPr lang="zh-CN" altLang="en-US" sz="1800"/>
          </a:p>
          <a:p>
            <a:pPr lvl="1"/>
            <a:endParaRPr lang="zh-CN" altLang="en-US" sz="1800"/>
          </a:p>
          <a:p>
            <a:pPr lvl="1"/>
            <a:endParaRPr lang="zh-CN" altLang="en-US" sz="180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数据设计及其模型</a:t>
            </a:r>
            <a:endParaRPr lang="zh-CN" altLang="en-US" sz="2000" b="0"/>
          </a:p>
          <a:p>
            <a:r>
              <a:rPr lang="zh-CN" altLang="en-US" sz="2000" b="0"/>
              <a:t>数据设计</a:t>
            </a:r>
            <a:r>
              <a:rPr lang="zh-CN" altLang="en-US" sz="2000" b="0"/>
              <a:t>类图</a:t>
            </a:r>
            <a:endParaRPr lang="zh-CN" altLang="en-US" sz="2000" b="0"/>
          </a:p>
          <a:p>
            <a:pPr lvl="1"/>
            <a:r>
              <a:rPr lang="en-US" altLang="zh-CN" sz="1600" b="0"/>
              <a:t>database</a:t>
            </a:r>
            <a:r>
              <a:rPr lang="zh-CN" altLang="en-US" sz="1600" b="0"/>
              <a:t>：存放</a:t>
            </a:r>
            <a:r>
              <a:rPr lang="en-US" altLang="zh-CN" sz="1600" b="0"/>
              <a:t>cloth</a:t>
            </a:r>
            <a:r>
              <a:rPr lang="zh-CN" altLang="en-US" sz="1600" b="0"/>
              <a:t>数据表，该表有</a:t>
            </a:r>
            <a:r>
              <a:rPr lang="en-US" altLang="zh-CN" sz="1600" b="0"/>
              <a:t>7</a:t>
            </a:r>
            <a:r>
              <a:rPr lang="zh-CN" altLang="en-US" sz="1600" b="0"/>
              <a:t>个字段分别记录数百件衣物的图片链接、购买链接、颜色、用途（目的）、适用季节、性别、点击量</a:t>
            </a:r>
            <a:endParaRPr lang="zh-CN" altLang="en-US" sz="1600" b="0"/>
          </a:p>
          <a:p>
            <a:pPr lvl="1"/>
            <a:r>
              <a:rPr lang="en-US" altLang="zh-CN" sz="1600" b="0"/>
              <a:t>voice</a:t>
            </a:r>
            <a:r>
              <a:rPr lang="zh-CN" altLang="en-US" sz="1600" b="0"/>
              <a:t>：存放</a:t>
            </a:r>
            <a:r>
              <a:rPr lang="zh-CN" altLang="en-US" sz="1600" b="0"/>
              <a:t>音频</a:t>
            </a:r>
            <a:endParaRPr lang="zh-CN" altLang="en-US" sz="1600" b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19250" y="3140710"/>
            <a:ext cx="5715000" cy="30607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代码组织结构</a:t>
            </a:r>
            <a:endParaRPr lang="en-US" altLang="zh-CN"/>
          </a:p>
          <a:p>
            <a:endParaRPr lang="en-US" altLang="zh-CN"/>
          </a:p>
        </p:txBody>
      </p:sp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代码编写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851910" y="1196975"/>
            <a:ext cx="2169795" cy="469201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程序代码量</a:t>
            </a:r>
            <a:endParaRPr lang="en-US" altLang="zh-CN"/>
          </a:p>
          <a:p>
            <a:pPr lvl="1"/>
            <a:r>
              <a:rPr lang="zh-CN" altLang="en-US"/>
              <a:t>软件系统的代码总量(LOC)（包含开源软件代码）：</a:t>
            </a:r>
            <a:r>
              <a:rPr lang="en-US" altLang="zh-CN"/>
              <a:t>2</a:t>
            </a:r>
            <a:r>
              <a:rPr lang="en-US" altLang="zh-CN"/>
              <a:t>w+</a:t>
            </a:r>
            <a:endParaRPr lang="en-US" altLang="zh-CN"/>
          </a:p>
          <a:p>
            <a:pPr lvl="1"/>
            <a:r>
              <a:rPr lang="zh-CN" altLang="en-US"/>
              <a:t>项目团队独立编写的代码量(LOC)：</a:t>
            </a:r>
            <a:r>
              <a:rPr lang="en-US" altLang="zh-CN"/>
              <a:t>1</a:t>
            </a:r>
            <a:r>
              <a:rPr lang="en-US" altLang="zh-CN"/>
              <a:t>w</a:t>
            </a:r>
            <a:endParaRPr lang="en-US" altLang="zh-CN"/>
          </a:p>
          <a:p>
            <a:pPr lvl="1"/>
            <a:r>
              <a:rPr lang="en-US" altLang="zh-CN"/>
              <a:t>开源软件的代码量(LOC)</a:t>
            </a:r>
            <a:r>
              <a:rPr lang="zh-CN" altLang="en-US"/>
              <a:t>：</a:t>
            </a:r>
            <a:r>
              <a:rPr lang="en-US" altLang="zh-CN"/>
              <a:t>1</a:t>
            </a:r>
            <a:r>
              <a:rPr lang="en-US" altLang="zh-CN"/>
              <a:t>w</a:t>
            </a:r>
            <a:endParaRPr lang="en-US" altLang="zh-CN"/>
          </a:p>
        </p:txBody>
      </p:sp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代码编写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测试演示一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9385" y="1481455"/>
            <a:ext cx="4541520" cy="12814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385" y="2924810"/>
            <a:ext cx="4420870" cy="15449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6065" y="4699000"/>
            <a:ext cx="4328795" cy="15716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341880" y="1726565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测试演示二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2061210"/>
            <a:ext cx="7679055" cy="353568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测试演示三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965" y="2061210"/>
            <a:ext cx="7925435" cy="353631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zh-CN" altLang="en-US" dirty="0"/>
              <a:t>测试工具：</a:t>
            </a:r>
            <a:r>
              <a:rPr lang="en-US" altLang="zh-CN" dirty="0"/>
              <a:t>sonarlin</a:t>
            </a:r>
            <a:r>
              <a:rPr lang="en-US" altLang="zh-CN" dirty="0"/>
              <a:t>t</a:t>
            </a:r>
            <a:endParaRPr lang="en-US" altLang="zh-CN" dirty="0"/>
          </a:p>
          <a:p>
            <a:pPr lvl="2"/>
            <a:r>
              <a:rPr lang="zh-CN" altLang="en-US" dirty="0"/>
              <a:t>爬虫</a:t>
            </a:r>
            <a:r>
              <a:rPr lang="zh-CN" altLang="en-US" dirty="0"/>
              <a:t>程序测试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695" y="2924810"/>
            <a:ext cx="7105015" cy="145351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zh-CN" altLang="en-US" dirty="0"/>
              <a:t>测试工具：</a:t>
            </a:r>
            <a:r>
              <a:rPr lang="en-US" altLang="zh-CN" dirty="0"/>
              <a:t>sonarlin</a:t>
            </a:r>
            <a:r>
              <a:rPr lang="en-US" altLang="zh-CN" dirty="0"/>
              <a:t>t</a:t>
            </a:r>
            <a:endParaRPr lang="en-US" altLang="zh-CN" dirty="0"/>
          </a:p>
          <a:p>
            <a:pPr lvl="2"/>
            <a:r>
              <a:rPr lang="zh-CN" altLang="en-US" dirty="0"/>
              <a:t>点击量</a:t>
            </a:r>
            <a:r>
              <a:rPr lang="zh-CN" altLang="en-US" dirty="0"/>
              <a:t>预测程序测试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305" y="2997200"/>
            <a:ext cx="6967220" cy="246316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zh-CN" altLang="en-US" dirty="0"/>
              <a:t>测试工具：</a:t>
            </a:r>
            <a:r>
              <a:rPr lang="en-US" altLang="zh-CN" dirty="0"/>
              <a:t>sonarlin</a:t>
            </a:r>
            <a:r>
              <a:rPr lang="en-US" altLang="zh-CN" dirty="0"/>
              <a:t>t</a:t>
            </a:r>
            <a:endParaRPr lang="en-US" altLang="zh-CN" dirty="0"/>
          </a:p>
          <a:p>
            <a:pPr lvl="2"/>
            <a:r>
              <a:rPr lang="zh-CN" altLang="en-US" dirty="0"/>
              <a:t>服装</a:t>
            </a:r>
            <a:r>
              <a:rPr lang="zh-CN" altLang="en-US" dirty="0"/>
              <a:t>推荐程序测试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2853055"/>
            <a:ext cx="7263765" cy="153987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测试演示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pic>
        <p:nvPicPr>
          <p:cNvPr id="2" name="56e7c3327e179c89d587e9420978cb66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3620" y="1268730"/>
            <a:ext cx="1951990" cy="447865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lvl="1"/>
            <a:r>
              <a:rPr lang="zh-CN" altLang="en-US" sz="2000" dirty="0"/>
              <a:t>要求在网络环境下运行</a:t>
            </a:r>
            <a:endParaRPr lang="zh-CN" altLang="en-US" sz="2000" dirty="0"/>
          </a:p>
        </p:txBody>
      </p:sp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pic>
        <p:nvPicPr>
          <p:cNvPr id="22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38338" y="2611438"/>
            <a:ext cx="5267325" cy="163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3175000" y="4864735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zh-CN" sz="2000"/>
              <a:t>CSDN</a:t>
            </a:r>
            <a:r>
              <a:rPr lang="zh-CN" altLang="en-US" sz="2000"/>
              <a:t>：解决</a:t>
            </a:r>
            <a:r>
              <a:rPr lang="en-US" altLang="zh-CN" sz="2000"/>
              <a:t>Javascript</a:t>
            </a:r>
            <a:r>
              <a:rPr lang="zh-CN" altLang="en-US" sz="2000"/>
              <a:t>和</a:t>
            </a:r>
            <a:r>
              <a:rPr lang="en-US" altLang="zh-CN" sz="2000"/>
              <a:t>python</a:t>
            </a:r>
            <a:r>
              <a:rPr lang="zh-CN" altLang="en-US" sz="2000"/>
              <a:t>技术问题</a:t>
            </a:r>
            <a:endParaRPr lang="zh-CN" altLang="en-US" sz="2000"/>
          </a:p>
          <a:p>
            <a:pPr lvl="1"/>
            <a:endParaRPr lang="zh-CN" altLang="en-US" sz="2000"/>
          </a:p>
          <a:p>
            <a:pPr lvl="1"/>
            <a:r>
              <a:rPr lang="zh-CN" altLang="en-US" sz="2000"/>
              <a:t>小红书：学习多位博主的穿搭方法</a:t>
            </a:r>
            <a:endParaRPr lang="zh-CN" altLang="en-US" sz="2000"/>
          </a:p>
          <a:p>
            <a:pPr lvl="1"/>
            <a:endParaRPr lang="zh-CN" altLang="en-US" sz="2000"/>
          </a:p>
          <a:p>
            <a:pPr lvl="1"/>
            <a:r>
              <a:rPr lang="zh-CN" altLang="en-US" sz="2000"/>
              <a:t>微信公众文档</a:t>
            </a:r>
            <a:r>
              <a:rPr lang="en-US" altLang="zh-CN" sz="2000"/>
              <a:t>-</a:t>
            </a:r>
            <a:r>
              <a:rPr lang="zh-CN" altLang="en-US" sz="2000"/>
              <a:t>小程序：学习</a:t>
            </a:r>
            <a:r>
              <a:rPr lang="en-US" altLang="zh-CN" sz="2000"/>
              <a:t>wxml</a:t>
            </a:r>
            <a:r>
              <a:rPr lang="zh-CN" altLang="en-US" sz="2000"/>
              <a:t>以及云开发数据库的使用</a:t>
            </a:r>
            <a:endParaRPr lang="zh-CN" altLang="en-US" sz="2000"/>
          </a:p>
          <a:p>
            <a:pPr lvl="1"/>
            <a:endParaRPr lang="zh-CN" altLang="en-US" sz="2000"/>
          </a:p>
          <a:p>
            <a:pPr lvl="1"/>
            <a:r>
              <a:rPr lang="en-US" altLang="zh-CN" sz="2000"/>
              <a:t>bilibil</a:t>
            </a:r>
            <a:r>
              <a:rPr lang="zh-CN" altLang="en-US" sz="2000"/>
              <a:t>：学习小程序界面建立</a:t>
            </a:r>
            <a:endParaRPr lang="zh-CN" altLang="en-US" sz="20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实践的收获</a:t>
            </a:r>
            <a:endParaRPr lang="en-US" altLang="zh-CN" dirty="0"/>
          </a:p>
          <a:p>
            <a:pPr lvl="1"/>
            <a:r>
              <a:rPr lang="en-US" altLang="zh-CN" sz="2000" dirty="0"/>
              <a:t>1.</a:t>
            </a:r>
            <a:r>
              <a:rPr lang="zh-CN" altLang="en-US" sz="2000" dirty="0"/>
              <a:t>本组同学熟悉了微信开发者工具这一开发环境</a:t>
            </a:r>
            <a:endParaRPr lang="zh-CN" altLang="en-US" sz="2000" dirty="0"/>
          </a:p>
          <a:p>
            <a:pPr lvl="1"/>
            <a:endParaRPr lang="zh-CN" altLang="en-US" sz="2000" dirty="0"/>
          </a:p>
          <a:p>
            <a:pPr lvl="1"/>
            <a:r>
              <a:rPr lang="en-US" altLang="zh-CN" sz="2000" dirty="0"/>
              <a:t>2.</a:t>
            </a:r>
            <a:r>
              <a:rPr lang="zh-CN" altLang="en-US" sz="2000" dirty="0"/>
              <a:t>锤炼了编程能力、复习了软件工程知识</a:t>
            </a:r>
            <a:endParaRPr lang="zh-CN" altLang="en-US" sz="2000" dirty="0"/>
          </a:p>
          <a:p>
            <a:pPr lvl="1"/>
            <a:endParaRPr lang="en-US" altLang="zh-CN" sz="2000" dirty="0"/>
          </a:p>
          <a:p>
            <a:pPr lvl="1"/>
            <a:r>
              <a:rPr lang="en-US" altLang="zh-CN" sz="2000" dirty="0"/>
              <a:t>3.</a:t>
            </a:r>
            <a:r>
              <a:rPr lang="zh-CN" altLang="en-US" sz="2000" dirty="0"/>
              <a:t>体会软件生命周期中的概念阶段、需求阶段、设计阶段、实现阶段、测试阶段、安装和调试阶段、运行和维护阶段</a:t>
            </a:r>
            <a:endParaRPr lang="zh-CN" altLang="en-US" sz="2000" dirty="0"/>
          </a:p>
          <a:p>
            <a:pPr lvl="1"/>
            <a:endParaRPr lang="zh-CN" altLang="en-US" sz="2000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心得和体会</a:t>
            </a:r>
            <a:endParaRPr lang="en-US" altLang="zh-CN" dirty="0"/>
          </a:p>
          <a:p>
            <a:pPr lvl="1"/>
            <a:r>
              <a:rPr lang="en-US" altLang="zh-CN" sz="2000" dirty="0"/>
              <a:t>1.</a:t>
            </a:r>
            <a:r>
              <a:rPr lang="zh-CN" altLang="en-US" sz="2000" dirty="0"/>
              <a:t>在选择开发环境时应该选择自己更熟悉的，比如上一学期使用过的</a:t>
            </a:r>
            <a:r>
              <a:rPr lang="en-US" altLang="zh-CN" sz="2000" dirty="0"/>
              <a:t>Android studio</a:t>
            </a:r>
            <a:r>
              <a:rPr lang="zh-CN" altLang="en-US" sz="2000" dirty="0"/>
              <a:t>，能让开发过程产生的问题减少</a:t>
            </a:r>
            <a:endParaRPr lang="zh-CN" altLang="en-US" sz="2000" dirty="0"/>
          </a:p>
          <a:p>
            <a:pPr lvl="1"/>
            <a:endParaRPr lang="zh-CN" altLang="en-US" sz="2000" dirty="0"/>
          </a:p>
          <a:p>
            <a:pPr lvl="1"/>
            <a:r>
              <a:rPr lang="en-US" altLang="zh-CN" sz="2000" dirty="0"/>
              <a:t>2.</a:t>
            </a:r>
            <a:r>
              <a:rPr lang="zh-CN" altLang="en-US" sz="2000" dirty="0"/>
              <a:t>团队中能力会有强有弱，要根据不同成员的长处和兴趣为其分工</a:t>
            </a:r>
            <a:endParaRPr lang="zh-CN" altLang="en-US" sz="2000" dirty="0"/>
          </a:p>
          <a:p>
            <a:pPr lvl="1"/>
            <a:endParaRPr lang="zh-CN" altLang="en-US" sz="2000" dirty="0"/>
          </a:p>
          <a:p>
            <a:pPr lvl="1"/>
            <a:r>
              <a:rPr lang="en-US" altLang="zh-CN" sz="2000" dirty="0"/>
              <a:t>3.</a:t>
            </a:r>
            <a:r>
              <a:rPr lang="zh-CN" altLang="en-US" sz="2000" dirty="0"/>
              <a:t>软件的设计要贴合实际，否则部分功能的实现不能达到预期</a:t>
            </a:r>
            <a:endParaRPr lang="zh-CN" altLang="en-US" sz="2000" dirty="0"/>
          </a:p>
          <a:p>
            <a:pPr lvl="1"/>
            <a:endParaRPr lang="zh-CN" altLang="en-US" sz="2000" dirty="0"/>
          </a:p>
          <a:p>
            <a:pPr lvl="1"/>
            <a:r>
              <a:rPr lang="en-US" altLang="zh-CN" sz="2000" dirty="0"/>
              <a:t>4.</a:t>
            </a:r>
            <a:r>
              <a:rPr lang="zh-CN" altLang="en-US" sz="2000" dirty="0"/>
              <a:t>队伍成员协同开发需要多交流，由于对不同问题的观点有优劣，将成员的观点集中讨论选择，可以将问题更全面地解决。也可以查漏补缺、</a:t>
            </a:r>
            <a:r>
              <a:rPr lang="zh-CN" altLang="en-US" sz="2000" dirty="0"/>
              <a:t>对比提升</a:t>
            </a:r>
            <a:endParaRPr lang="zh-CN" altLang="en-US" sz="2000" dirty="0"/>
          </a:p>
          <a:p>
            <a:pPr lvl="1"/>
            <a:endParaRPr lang="zh-CN" altLang="en-US" sz="2000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困难和问题</a:t>
            </a:r>
            <a:endParaRPr lang="en-US" altLang="zh-CN" dirty="0"/>
          </a:p>
          <a:p>
            <a:pPr lvl="1"/>
            <a:r>
              <a:rPr lang="en-US" altLang="zh-CN" sz="2000" dirty="0"/>
              <a:t>1.</a:t>
            </a:r>
            <a:r>
              <a:rPr lang="zh-CN" altLang="en-US" sz="2000" dirty="0"/>
              <a:t>微信开发者工具本组成员为第一次使用，对于开发环境并不熟悉</a:t>
            </a:r>
            <a:endParaRPr lang="zh-CN" altLang="en-US" sz="2000" dirty="0"/>
          </a:p>
          <a:p>
            <a:pPr lvl="1"/>
            <a:endParaRPr lang="en-US" altLang="zh-CN" sz="2000" dirty="0"/>
          </a:p>
          <a:p>
            <a:pPr lvl="1"/>
            <a:r>
              <a:rPr lang="en-US" altLang="zh-CN" sz="2000" dirty="0"/>
              <a:t>2.</a:t>
            </a:r>
            <a:r>
              <a:rPr lang="zh-CN" altLang="en-US" sz="2000" dirty="0"/>
              <a:t>开发环境自带有</a:t>
            </a:r>
            <a:r>
              <a:rPr lang="en-US" altLang="zh-CN" sz="2000" dirty="0"/>
              <a:t>“</a:t>
            </a:r>
            <a:r>
              <a:rPr lang="zh-CN" altLang="en-US" sz="2000" dirty="0"/>
              <a:t>云开发</a:t>
            </a:r>
            <a:r>
              <a:rPr lang="en-US" altLang="zh-CN" sz="2000" dirty="0"/>
              <a:t>”</a:t>
            </a:r>
            <a:r>
              <a:rPr lang="zh-CN" altLang="en-US" sz="2000" dirty="0"/>
              <a:t>代替了数据库，小程序可以通过原生接口直接请求云开发。但云开发过度依赖于平台，会受到多种限制</a:t>
            </a:r>
            <a:endParaRPr lang="zh-CN" altLang="en-US" sz="2000" dirty="0"/>
          </a:p>
          <a:p>
            <a:pPr lvl="1"/>
            <a:endParaRPr lang="en-US" altLang="zh-CN" sz="2000" dirty="0"/>
          </a:p>
          <a:p>
            <a:pPr lvl="1"/>
            <a:r>
              <a:rPr lang="en-US" altLang="zh-CN" sz="2000" dirty="0"/>
              <a:t>3.</a:t>
            </a:r>
            <a:r>
              <a:rPr lang="zh-CN" altLang="en-US" sz="2000" dirty="0"/>
              <a:t>我们原有的</a:t>
            </a:r>
            <a:r>
              <a:rPr lang="en-US" altLang="zh-CN" sz="2000" dirty="0"/>
              <a:t>“</a:t>
            </a:r>
            <a:r>
              <a:rPr lang="zh-CN" altLang="en-US" sz="2000" dirty="0"/>
              <a:t>穿搭推荐</a:t>
            </a:r>
            <a:r>
              <a:rPr lang="en-US" altLang="zh-CN" sz="2000" dirty="0"/>
              <a:t>”</a:t>
            </a:r>
            <a:r>
              <a:rPr lang="zh-CN" altLang="en-US" sz="2000" dirty="0"/>
              <a:t>创意依赖于机器学习知识，由于时间精力有限，不能按原计划实现</a:t>
            </a:r>
            <a:endParaRPr lang="zh-CN" altLang="en-US" sz="2000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commondata" val="eyJoZGlkIjoiMTk0ZTU0Y2QxZGIzYzFkYjI2Y2RhYjFkOWIyNWVkYTI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4511</Words>
  <Application>WPS 演示</Application>
  <PresentationFormat>全屏显示(4:3)</PresentationFormat>
  <Paragraphs>450</Paragraphs>
  <Slides>49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61" baseType="lpstr">
      <vt:lpstr>Arial</vt:lpstr>
      <vt:lpstr>宋体</vt:lpstr>
      <vt:lpstr>Wingdings</vt:lpstr>
      <vt:lpstr>Times New Roman</vt:lpstr>
      <vt:lpstr>Wingdings 3</vt:lpstr>
      <vt:lpstr>Verdana</vt:lpstr>
      <vt:lpstr>Wingdings 2</vt:lpstr>
      <vt:lpstr>微软雅黑</vt:lpstr>
      <vt:lpstr>Lucida Sans Unicode</vt:lpstr>
      <vt:lpstr>Arial Unicode MS</vt:lpstr>
      <vt:lpstr>黑体</vt:lpstr>
      <vt:lpstr>聚合</vt:lpstr>
      <vt:lpstr>软件工程课程实践汇报 “摩登老人”</vt:lpstr>
      <vt:lpstr>汇报内容</vt:lpstr>
      <vt:lpstr>软件需求与创意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开发技术与工具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代码编写</vt:lpstr>
      <vt:lpstr>代码编写</vt:lpstr>
      <vt:lpstr>软件测试</vt:lpstr>
      <vt:lpstr>软件测试</vt:lpstr>
      <vt:lpstr>软件测试</vt:lpstr>
      <vt:lpstr>软件质量与保证</vt:lpstr>
      <vt:lpstr>软件质量与保证</vt:lpstr>
      <vt:lpstr>软件质量与保证</vt:lpstr>
      <vt:lpstr>软件测试</vt:lpstr>
      <vt:lpstr>系统部署与运行</vt:lpstr>
      <vt:lpstr>开源社区的使用</vt:lpstr>
      <vt:lpstr>实践收获与感受</vt:lpstr>
      <vt:lpstr>实践收获与感受</vt:lpstr>
      <vt:lpstr>实践收获与感受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51305</cp:lastModifiedBy>
  <cp:revision>364</cp:revision>
  <dcterms:created xsi:type="dcterms:W3CDTF">2113-01-01T00:00:00Z</dcterms:created>
  <dcterms:modified xsi:type="dcterms:W3CDTF">2023-11-16T15:28:33Z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2052-12.1.0.15712</vt:lpwstr>
  </property>
  <property fmtid="{D5CDD505-2E9C-101B-9397-08002B2CF9AE}" pid="4" name="ICV">
    <vt:lpwstr>54B3D287979445CBA8959BF9E9BEC06D_13</vt:lpwstr>
  </property>
</Properties>
</file>