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39"/>
  </p:notesMasterIdLst>
  <p:handoutMasterIdLst>
    <p:handoutMasterId r:id="rId40"/>
  </p:handoutMasterIdLst>
  <p:sldIdLst>
    <p:sldId id="260" r:id="rId3"/>
    <p:sldId id="261" r:id="rId4"/>
    <p:sldId id="262" r:id="rId5"/>
    <p:sldId id="382" r:id="rId6"/>
    <p:sldId id="383" r:id="rId7"/>
    <p:sldId id="399" r:id="rId8"/>
    <p:sldId id="401" r:id="rId9"/>
    <p:sldId id="400" r:id="rId10"/>
    <p:sldId id="402" r:id="rId11"/>
    <p:sldId id="403" r:id="rId12"/>
    <p:sldId id="405" r:id="rId13"/>
    <p:sldId id="404" r:id="rId14"/>
    <p:sldId id="291" r:id="rId15"/>
    <p:sldId id="384" r:id="rId16"/>
    <p:sldId id="385" r:id="rId17"/>
    <p:sldId id="386" r:id="rId18"/>
    <p:sldId id="406" r:id="rId19"/>
    <p:sldId id="407" r:id="rId20"/>
    <p:sldId id="408" r:id="rId21"/>
    <p:sldId id="295" r:id="rId22"/>
    <p:sldId id="388" r:id="rId23"/>
    <p:sldId id="389" r:id="rId24"/>
    <p:sldId id="387" r:id="rId25"/>
    <p:sldId id="390" r:id="rId26"/>
    <p:sldId id="433" r:id="rId27"/>
    <p:sldId id="391" r:id="rId28"/>
    <p:sldId id="392" r:id="rId29"/>
    <p:sldId id="393" r:id="rId30"/>
    <p:sldId id="397" r:id="rId31"/>
    <p:sldId id="396" r:id="rId32"/>
    <p:sldId id="398" r:id="rId33"/>
    <p:sldId id="300" r:id="rId34"/>
    <p:sldId id="394" r:id="rId35"/>
    <p:sldId id="429" r:id="rId36"/>
    <p:sldId id="431" r:id="rId37"/>
    <p:sldId id="313" r:id="rId38"/>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4" autoAdjust="0"/>
    <p:restoredTop sz="94660"/>
  </p:normalViewPr>
  <p:slideViewPr>
    <p:cSldViewPr snapToGrid="0" showGuides="1">
      <p:cViewPr varScale="1">
        <p:scale>
          <a:sx n="63" d="100"/>
          <a:sy n="63" d="100"/>
        </p:scale>
        <p:origin x="516" y="60"/>
      </p:cViewPr>
      <p:guideLst>
        <p:guide orient="horz" pos="2112"/>
        <p:guide pos="38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2024/6/3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2024/6/3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2024/6/3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：衡文昊</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张珈衔</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何声炬</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王喆宇</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kumimoji="0" lang="zh-CN" altLang="en-US" sz="1800" b="0" i="0" u="none" strike="noStrike" kern="1200" cap="none" spc="0" normalizeH="0" baseline="0" noProof="0" dirty="0" smtClean="0">
                <a:ln>
                  <a:noFill/>
                </a:ln>
                <a:solidFill>
                  <a:srgbClr val="024282"/>
                </a:solidFill>
                <a:effectLst/>
                <a:uLnTx/>
                <a:uFillTx/>
                <a:latin typeface="微软雅黑" panose="020B0503020204020204" pitchFamily="34" charset="-122"/>
                <a:ea typeface="微软雅黑" panose="020B0503020204020204" pitchFamily="34" charset="-122"/>
                <a:cs typeface="+mn-cs"/>
              </a:rPr>
              <a:t>：</a:t>
            </a:r>
            <a:r>
              <a:rPr lang="zh-CN" altLang="en-US" dirty="0">
                <a:solidFill>
                  <a:srgbClr val="024282"/>
                </a:solidFill>
                <a:latin typeface="微软雅黑" panose="020B0503020204020204" pitchFamily="34" charset="-122"/>
                <a:ea typeface="微软雅黑" panose="020B0503020204020204" pitchFamily="34" charset="-122"/>
              </a:rPr>
              <a:t>童文科</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p:cNvPicPr>
            <a:picLocks noChangeAspect="1"/>
          </p:cNvPicPr>
          <p:nvPr/>
        </p:nvPicPr>
        <p:blipFill>
          <a:blip r:embed="rId8"/>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2"/>
            </p:custDataLst>
          </p:nvPr>
        </p:nvGrpSpPr>
        <p:grpSpPr>
          <a:xfrm>
            <a:off x="286268" y="981343"/>
            <a:ext cx="4829032" cy="5448818"/>
            <a:chOff x="5591944" y="980728"/>
            <a:chExt cx="6065777" cy="3168350"/>
          </a:xfrm>
        </p:grpSpPr>
        <p:sp>
          <p:nvSpPr>
            <p:cNvPr id="16" name="矩形 15"/>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1"/>
          <p:cNvPicPr>
            <a:picLocks noChangeAspect="1"/>
          </p:cNvPicPr>
          <p:nvPr/>
        </p:nvPicPr>
        <p:blipFill>
          <a:blip r:embed="rId9"/>
          <a:stretch>
            <a:fillRect/>
          </a:stretch>
        </p:blipFill>
        <p:spPr>
          <a:xfrm>
            <a:off x="5780840" y="1446147"/>
            <a:ext cx="5807210" cy="432600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r>
              <a:rPr lang="zh-CN" altLang="en-US" sz="16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张珈衔、童文科：</a:t>
            </a:r>
            <a:endParaRPr lang="en-US" altLang="zh-CN" sz="16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595694" y="1682464"/>
          <a:ext cx="8927488" cy="4499080"/>
        </p:xfrm>
        <a:graphic>
          <a:graphicData uri="http://schemas.openxmlformats.org/drawingml/2006/table">
            <a:tbl>
              <a:tblPr firstRow="1" firstCol="1" bandRow="1">
                <a:tableStyleId>{5C22544A-7EE6-4342-B048-85BDC9FD1C3A}</a:tableStyleId>
              </a:tblPr>
              <a:tblGrid>
                <a:gridCol w="1745379">
                  <a:extLst>
                    <a:ext uri="{9D8B030D-6E8A-4147-A177-3AD203B41FA5}">
                      <a16:colId xmlns:a16="http://schemas.microsoft.com/office/drawing/2014/main" val="20000"/>
                    </a:ext>
                  </a:extLst>
                </a:gridCol>
                <a:gridCol w="794795">
                  <a:extLst>
                    <a:ext uri="{9D8B030D-6E8A-4147-A177-3AD203B41FA5}">
                      <a16:colId xmlns:a16="http://schemas.microsoft.com/office/drawing/2014/main" val="20001"/>
                    </a:ext>
                  </a:extLst>
                </a:gridCol>
                <a:gridCol w="3193657">
                  <a:extLst>
                    <a:ext uri="{9D8B030D-6E8A-4147-A177-3AD203B41FA5}">
                      <a16:colId xmlns:a16="http://schemas.microsoft.com/office/drawing/2014/main" val="20002"/>
                    </a:ext>
                  </a:extLst>
                </a:gridCol>
                <a:gridCol w="3193657">
                  <a:extLst>
                    <a:ext uri="{9D8B030D-6E8A-4147-A177-3AD203B41FA5}">
                      <a16:colId xmlns:a16="http://schemas.microsoft.com/office/drawing/2014/main" val="20003"/>
                    </a:ext>
                  </a:extLst>
                </a:gridCol>
              </a:tblGrid>
              <a:tr h="287073">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74146">
                <a:tc rowSpan="4">
                  <a:txBody>
                    <a:bodyPr/>
                    <a:lstStyle/>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4">
                  <a:txBody>
                    <a:bodyPr/>
                    <a:lstStyle/>
                    <a:p>
                      <a:pPr algn="just">
                        <a:spcAft>
                          <a:spcPts val="0"/>
                        </a:spcAft>
                      </a:pPr>
                      <a:r>
                        <a:rPr lang="en-US" sz="1050" kern="100">
                          <a:effectLst/>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sz="1050" kern="100" dirty="0" smtClean="0">
                        <a:effectLst/>
                      </a:endParaRPr>
                    </a:p>
                    <a:p>
                      <a:pPr algn="ctr">
                        <a:spcAft>
                          <a:spcPts val="0"/>
                        </a:spcAft>
                      </a:pPr>
                      <a:r>
                        <a:rPr lang="en-US" sz="1050" kern="100" dirty="0" smtClean="0">
                          <a:effectLst/>
                        </a:rPr>
                        <a:t>Contact</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a:effectLst/>
                        </a:rPr>
                        <a:t>联系人管理类，用于获取手机中联系人的信息。</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861219">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smtClean="0">
                          <a:effectLst/>
                        </a:rPr>
                        <a:t>Notes</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用于存放小米便签中需要的变量与常量及其数据类型，是小米便签最底层的数据类。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435364">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NotesDatabaseHelper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此类是一个数据库帮助类，用于管理小米便签的数据库，包括：创建数据库和数据库版本更新。其继承自</a:t>
                      </a:r>
                      <a:r>
                        <a:rPr lang="en-US" sz="1050" kern="100" dirty="0">
                          <a:effectLst/>
                        </a:rPr>
                        <a:t>Android</a:t>
                      </a:r>
                      <a:r>
                        <a:rPr lang="zh-CN" sz="1050" kern="100" dirty="0">
                          <a:effectLst/>
                        </a:rPr>
                        <a:t>所提供的一个工具类</a:t>
                      </a:r>
                      <a:r>
                        <a:rPr lang="en-US" sz="1050" kern="100" dirty="0" err="1">
                          <a:effectLst/>
                        </a:rPr>
                        <a:t>SOLiteOpenHelper</a:t>
                      </a:r>
                      <a:r>
                        <a:rPr lang="zh-CN" sz="1050" kern="100" dirty="0">
                          <a:effectLst/>
                        </a:rPr>
                        <a:t>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148291">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NotesProvider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内容提供类，主要为其他应用程序或组件提供对“</a:t>
                      </a:r>
                      <a:r>
                        <a:rPr lang="en-US" sz="1050" kern="100" dirty="0">
                          <a:effectLst/>
                        </a:rPr>
                        <a:t>Notes</a:t>
                      </a:r>
                      <a:r>
                        <a:rPr lang="zh-CN" sz="1050" kern="100" dirty="0">
                          <a:effectLst/>
                        </a:rPr>
                        <a:t>”类的数据的访问。它允许其他应用程序查询、插入、更新和删除数据。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i="0" u="none" strike="noStrike" kern="1200" normalizeH="0" baseline="0" noProof="0" smtClean="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i="0" u="none" strike="noStrike" kern="1200" normalizeH="0" baseline="0" noProof="0" dirty="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algn="ctr"/>
            <a:endParaRPr lang="zh-CN" altLang="en-US" sz="5400" b="0" cap="none" spc="0" dirty="0">
              <a:ln w="0"/>
              <a:solidFill>
                <a:schemeClr val="tx1"/>
              </a:solidFill>
              <a:effectLst>
                <a:outerShdw blurRad="38100" dist="19050" dir="2700000" algn="tl" rotWithShape="0">
                  <a:schemeClr val="dk1">
                    <a:alpha val="40000"/>
                  </a:schemeClr>
                </a:outerShdw>
              </a:effectLst>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algn="ctr"/>
            <a:r>
              <a:rPr lang="zh-CN" altLang="en-US" sz="2400" dirty="0">
                <a:ln w="0"/>
                <a:effectLst>
                  <a:outerShdw blurRad="38100" dist="19050" dir="2700000" algn="tl" rotWithShape="0">
                    <a:schemeClr val="dk1">
                      <a:alpha val="40000"/>
                    </a:schemeClr>
                  </a:outerShdw>
                </a:effectLst>
              </a:rPr>
              <a:t>顺序图</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6167761" y="1212903"/>
            <a:ext cx="5456943" cy="5478423"/>
          </a:xfrm>
          <a:prstGeom prst="rect">
            <a:avLst/>
          </a:prstGeom>
          <a:noFill/>
        </p:spPr>
        <p:txBody>
          <a:bodyPr wrap="none" lIns="91440" tIns="45720" rIns="91440" bIns="45720">
            <a:spAutoFit/>
          </a:bodyPr>
          <a:lstStyle/>
          <a:p>
            <a:r>
              <a:rPr lang="en-US" altLang="zh-CN" sz="900" dirty="0"/>
              <a:t>package </a:t>
            </a:r>
            <a:r>
              <a:rPr lang="en-US" altLang="zh-CN" sz="900" dirty="0" err="1"/>
              <a:t>net.micode.notes.data</a:t>
            </a:r>
            <a:r>
              <a:rPr lang="en-US" altLang="zh-CN" sz="900" dirty="0"/>
              <a:t>;</a:t>
            </a:r>
            <a:endParaRPr lang="zh-CN" altLang="zh-CN" sz="900" dirty="0"/>
          </a:p>
          <a:p>
            <a:r>
              <a:rPr lang="en-US" altLang="zh-CN" sz="900" dirty="0"/>
              <a:t> </a:t>
            </a:r>
            <a:r>
              <a:rPr lang="en-US" altLang="zh-CN" sz="900" dirty="0" smtClean="0"/>
              <a:t>import </a:t>
            </a:r>
            <a:r>
              <a:rPr lang="en-US" altLang="zh-CN" sz="900" dirty="0" err="1"/>
              <a:t>android.content.Context</a:t>
            </a:r>
            <a:r>
              <a:rPr lang="en-US" altLang="zh-CN" sz="900" dirty="0"/>
              <a:t>;</a:t>
            </a:r>
            <a:endParaRPr lang="zh-CN" altLang="zh-CN" sz="900" dirty="0"/>
          </a:p>
          <a:p>
            <a:r>
              <a:rPr lang="en-US" altLang="zh-CN" sz="900" dirty="0"/>
              <a:t>import </a:t>
            </a:r>
            <a:r>
              <a:rPr lang="en-US" altLang="zh-CN" sz="900" dirty="0" err="1"/>
              <a:t>android.database.Cursor</a:t>
            </a:r>
            <a:r>
              <a:rPr lang="en-US" altLang="zh-CN" sz="900" dirty="0"/>
              <a:t>;</a:t>
            </a:r>
            <a:endParaRPr lang="zh-CN" altLang="zh-CN" sz="900" dirty="0"/>
          </a:p>
          <a:p>
            <a:r>
              <a:rPr lang="en-US" altLang="zh-CN" sz="900" dirty="0"/>
              <a:t>import </a:t>
            </a:r>
            <a:r>
              <a:rPr lang="en-US" altLang="zh-CN" sz="900" dirty="0" err="1"/>
              <a:t>android.provider.ContactsContract.CommonDataKinds.Phone</a:t>
            </a:r>
            <a:r>
              <a:rPr lang="en-US" altLang="zh-CN" sz="900" dirty="0"/>
              <a:t>;</a:t>
            </a:r>
            <a:endParaRPr lang="zh-CN" altLang="zh-CN" sz="900" dirty="0"/>
          </a:p>
          <a:p>
            <a:r>
              <a:rPr lang="en-US" altLang="zh-CN" sz="900" dirty="0"/>
              <a:t>import </a:t>
            </a:r>
            <a:r>
              <a:rPr lang="en-US" altLang="zh-CN" sz="900" dirty="0" err="1"/>
              <a:t>android.provider.ContactsContract.Data</a:t>
            </a:r>
            <a:r>
              <a:rPr lang="en-US" altLang="zh-CN" sz="900" dirty="0"/>
              <a:t>;</a:t>
            </a:r>
            <a:endParaRPr lang="zh-CN" altLang="zh-CN" sz="900" dirty="0"/>
          </a:p>
          <a:p>
            <a:r>
              <a:rPr lang="en-US" altLang="zh-CN" sz="900" dirty="0"/>
              <a:t>import </a:t>
            </a:r>
            <a:r>
              <a:rPr lang="en-US" altLang="zh-CN" sz="900" dirty="0" err="1"/>
              <a:t>android.telephony.PhoneNumberUtils</a:t>
            </a:r>
            <a:r>
              <a:rPr lang="en-US" altLang="zh-CN" sz="900" dirty="0"/>
              <a:t>;</a:t>
            </a:r>
            <a:endParaRPr lang="zh-CN" altLang="zh-CN" sz="900" dirty="0"/>
          </a:p>
          <a:p>
            <a:r>
              <a:rPr lang="en-US" altLang="zh-CN" sz="900" dirty="0"/>
              <a:t>import </a:t>
            </a:r>
            <a:r>
              <a:rPr lang="en-US" altLang="zh-CN" sz="900" dirty="0" err="1"/>
              <a:t>android.util.Log</a:t>
            </a:r>
            <a:r>
              <a:rPr lang="en-US" altLang="zh-CN" sz="900" dirty="0"/>
              <a:t>;</a:t>
            </a:r>
            <a:endParaRPr lang="zh-CN" altLang="zh-CN" sz="900" dirty="0"/>
          </a:p>
          <a:p>
            <a:r>
              <a:rPr lang="en-US" altLang="zh-CN" sz="900" dirty="0"/>
              <a:t> </a:t>
            </a:r>
            <a:endParaRPr lang="zh-CN" altLang="zh-CN" sz="900" dirty="0"/>
          </a:p>
          <a:p>
            <a:r>
              <a:rPr lang="en-US" altLang="zh-CN" sz="900" dirty="0"/>
              <a:t>import </a:t>
            </a:r>
            <a:r>
              <a:rPr lang="en-US" altLang="zh-CN" sz="900" dirty="0" err="1"/>
              <a:t>java.util.HashMap</a:t>
            </a:r>
            <a:r>
              <a:rPr lang="en-US" altLang="zh-CN" sz="900" dirty="0"/>
              <a:t>;</a:t>
            </a:r>
            <a:endParaRPr lang="zh-CN" altLang="zh-CN" sz="900" dirty="0"/>
          </a:p>
          <a:p>
            <a:r>
              <a:rPr lang="en-US" altLang="zh-CN" sz="900" dirty="0"/>
              <a:t> </a:t>
            </a:r>
            <a:endParaRPr lang="zh-CN" altLang="zh-CN" sz="900" dirty="0"/>
          </a:p>
          <a:p>
            <a:r>
              <a:rPr lang="en-US" altLang="zh-CN" sz="900" dirty="0"/>
              <a:t>public class Contact {</a:t>
            </a:r>
            <a:endParaRPr lang="zh-CN" altLang="zh-CN" sz="900" dirty="0"/>
          </a:p>
          <a:p>
            <a:r>
              <a:rPr lang="en-US" altLang="zh-CN" sz="900" dirty="0"/>
              <a:t>//    </a:t>
            </a:r>
            <a:r>
              <a:rPr lang="zh-CN" altLang="zh-CN" sz="900" dirty="0"/>
              <a:t>用于处理联系人信息</a:t>
            </a:r>
          </a:p>
          <a:p>
            <a:r>
              <a:rPr lang="en-US" altLang="zh-CN" sz="900" dirty="0"/>
              <a:t>//    </a:t>
            </a:r>
            <a:r>
              <a:rPr lang="zh-CN" altLang="zh-CN" sz="900" dirty="0"/>
              <a:t>实现了从联系人数据库中获取指定电话号码对应的联系人姓名的功能</a:t>
            </a:r>
          </a:p>
          <a:p>
            <a:r>
              <a:rPr lang="en-US" altLang="zh-CN" sz="900" dirty="0"/>
              <a:t> </a:t>
            </a:r>
            <a:endParaRPr lang="zh-CN" altLang="zh-CN" sz="900" dirty="0"/>
          </a:p>
          <a:p>
            <a:r>
              <a:rPr lang="en-US" altLang="zh-CN" sz="900" dirty="0"/>
              <a:t>    //</a:t>
            </a:r>
            <a:r>
              <a:rPr lang="en-US" altLang="zh-CN" sz="900" dirty="0" err="1"/>
              <a:t>sContactCache</a:t>
            </a:r>
            <a:r>
              <a:rPr lang="zh-CN" altLang="zh-CN" sz="900" dirty="0"/>
              <a:t>：用于缓存电话号码和对应的联系人姓名</a:t>
            </a:r>
          </a:p>
          <a:p>
            <a:r>
              <a:rPr lang="en-US" altLang="zh-CN" sz="900" dirty="0"/>
              <a:t>    //TAG</a:t>
            </a:r>
            <a:r>
              <a:rPr lang="zh-CN" altLang="zh-CN" sz="900" dirty="0"/>
              <a:t>：用于日志输出的标识</a:t>
            </a:r>
          </a:p>
          <a:p>
            <a:r>
              <a:rPr lang="en-US" altLang="zh-CN" sz="900" dirty="0"/>
              <a:t>    private static </a:t>
            </a:r>
            <a:r>
              <a:rPr lang="en-US" altLang="zh-CN" sz="900" dirty="0" err="1"/>
              <a:t>HashMap</a:t>
            </a:r>
            <a:r>
              <a:rPr lang="en-US" altLang="zh-CN" sz="900" dirty="0"/>
              <a:t>&lt;String, String&gt; </a:t>
            </a:r>
            <a:r>
              <a:rPr lang="en-US" altLang="zh-CN" sz="900" dirty="0" err="1"/>
              <a:t>sContactCache</a:t>
            </a:r>
            <a:r>
              <a:rPr lang="en-US" altLang="zh-CN" sz="900" dirty="0"/>
              <a:t>;</a:t>
            </a:r>
            <a:endParaRPr lang="zh-CN" altLang="zh-CN" sz="900" dirty="0"/>
          </a:p>
          <a:p>
            <a:r>
              <a:rPr lang="en-US" altLang="zh-CN" sz="900" dirty="0"/>
              <a:t>    private static final String TAG = "Contact";</a:t>
            </a:r>
            <a:endParaRPr lang="zh-CN" altLang="zh-CN" sz="900" dirty="0"/>
          </a:p>
          <a:p>
            <a:r>
              <a:rPr lang="en-US" altLang="zh-CN" sz="900" dirty="0"/>
              <a:t> </a:t>
            </a:r>
            <a:endParaRPr lang="zh-CN" altLang="zh-CN" sz="900" dirty="0"/>
          </a:p>
          <a:p>
            <a:r>
              <a:rPr lang="en-US" altLang="zh-CN" sz="900" dirty="0"/>
              <a:t>    //SQL</a:t>
            </a:r>
            <a:r>
              <a:rPr lang="zh-CN" altLang="zh-CN" sz="900" dirty="0"/>
              <a:t>查询条件（</a:t>
            </a:r>
            <a:r>
              <a:rPr lang="en-US" altLang="zh-CN" sz="900" dirty="0"/>
              <a:t> WHERE </a:t>
            </a:r>
            <a:r>
              <a:rPr lang="zh-CN" altLang="zh-CN" sz="900" dirty="0"/>
              <a:t>后面的语句），用于从联系人数据库中筛选出与给定电话号码匹配的联系人。</a:t>
            </a:r>
          </a:p>
          <a:p>
            <a:r>
              <a:rPr lang="en-US" altLang="zh-CN" sz="900" dirty="0"/>
              <a:t>    private static final String CALLER_ID_SELECTION = "PHONE_NUMBERS_EQUAL(" + </a:t>
            </a:r>
            <a:r>
              <a:rPr lang="en-US" altLang="zh-CN" sz="900" dirty="0" err="1"/>
              <a:t>Phone.NUMBER</a:t>
            </a:r>
            <a:endParaRPr lang="zh-CN" altLang="zh-CN" sz="900" dirty="0"/>
          </a:p>
          <a:p>
            <a:r>
              <a:rPr lang="en-US" altLang="zh-CN" sz="900" dirty="0"/>
              <a:t>    + ",?) AND " + </a:t>
            </a:r>
            <a:r>
              <a:rPr lang="en-US" altLang="zh-CN" sz="900" dirty="0" err="1"/>
              <a:t>Data.MIMETYPE</a:t>
            </a:r>
            <a:r>
              <a:rPr lang="en-US" altLang="zh-CN" sz="900" dirty="0"/>
              <a:t> + "='" + </a:t>
            </a:r>
            <a:r>
              <a:rPr lang="en-US" altLang="zh-CN" sz="900" dirty="0" err="1"/>
              <a:t>Phone.CONTENT_ITEM_TYPE</a:t>
            </a:r>
            <a:r>
              <a:rPr lang="en-US" altLang="zh-CN" sz="900" dirty="0"/>
              <a:t> + "'"</a:t>
            </a:r>
            <a:endParaRPr lang="zh-CN" altLang="zh-CN" sz="900" dirty="0"/>
          </a:p>
          <a:p>
            <a:r>
              <a:rPr lang="en-US" altLang="zh-CN" sz="900" dirty="0"/>
              <a:t>    + " AND " + </a:t>
            </a:r>
            <a:r>
              <a:rPr lang="en-US" altLang="zh-CN" sz="900" dirty="0" err="1"/>
              <a:t>Data.RAW_CONTACT_ID</a:t>
            </a:r>
            <a:r>
              <a:rPr lang="en-US" altLang="zh-CN" sz="900" dirty="0"/>
              <a:t> + " IN "</a:t>
            </a:r>
            <a:endParaRPr lang="zh-CN" altLang="zh-CN" sz="900" dirty="0"/>
          </a:p>
          <a:p>
            <a:r>
              <a:rPr lang="en-US" altLang="zh-CN" sz="900" dirty="0"/>
              <a:t>            + "(SELECT </a:t>
            </a:r>
            <a:r>
              <a:rPr lang="en-US" altLang="zh-CN" sz="900" dirty="0" err="1"/>
              <a:t>raw_contact_id</a:t>
            </a:r>
            <a:r>
              <a:rPr lang="en-US" altLang="zh-CN" sz="900" dirty="0"/>
              <a:t> "</a:t>
            </a:r>
            <a:endParaRPr lang="zh-CN" altLang="zh-CN" sz="900" dirty="0"/>
          </a:p>
          <a:p>
            <a:r>
              <a:rPr lang="en-US" altLang="zh-CN" sz="900" dirty="0"/>
              <a:t>            + " FROM </a:t>
            </a:r>
            <a:r>
              <a:rPr lang="en-US" altLang="zh-CN" sz="900" dirty="0" err="1"/>
              <a:t>phone_lookup</a:t>
            </a:r>
            <a:r>
              <a:rPr lang="en-US" altLang="zh-CN" sz="900" dirty="0"/>
              <a:t>"</a:t>
            </a:r>
            <a:endParaRPr lang="zh-CN" altLang="zh-CN" sz="900" dirty="0"/>
          </a:p>
          <a:p>
            <a:r>
              <a:rPr lang="en-US" altLang="zh-CN" sz="900" dirty="0"/>
              <a:t>            + " WHERE </a:t>
            </a:r>
            <a:r>
              <a:rPr lang="en-US" altLang="zh-CN" sz="900" dirty="0" err="1"/>
              <a:t>min_match</a:t>
            </a:r>
            <a:r>
              <a:rPr lang="en-US" altLang="zh-CN" sz="900" dirty="0"/>
              <a:t> = '+')";</a:t>
            </a:r>
            <a:endParaRPr lang="zh-CN" altLang="zh-CN" sz="900" dirty="0"/>
          </a:p>
          <a:p>
            <a:r>
              <a:rPr lang="en-US" altLang="zh-CN" sz="900" dirty="0"/>
              <a:t> </a:t>
            </a:r>
            <a:r>
              <a:rPr lang="en-US" altLang="zh-CN" sz="900" dirty="0" smtClean="0"/>
              <a:t>   //</a:t>
            </a:r>
            <a:r>
              <a:rPr lang="zh-CN" altLang="zh-CN" sz="900" dirty="0"/>
              <a:t>功能简介：用于从</a:t>
            </a:r>
            <a:r>
              <a:rPr lang="en-US" altLang="zh-CN" sz="900" dirty="0"/>
              <a:t>Android</a:t>
            </a:r>
            <a:r>
              <a:rPr lang="zh-CN" altLang="zh-CN" sz="900" dirty="0"/>
              <a:t>设备的联系人数据库中获取与给定电话号码对应的联系人姓名。</a:t>
            </a:r>
          </a:p>
          <a:p>
            <a:r>
              <a:rPr lang="en-US" altLang="zh-CN" sz="900" dirty="0"/>
              <a:t>    //</a:t>
            </a:r>
            <a:r>
              <a:rPr lang="zh-CN" altLang="zh-CN" sz="900" dirty="0"/>
              <a:t>参数</a:t>
            </a:r>
            <a:r>
              <a:rPr lang="en-US" altLang="zh-CN" sz="900" dirty="0"/>
              <a:t>:Context</a:t>
            </a:r>
            <a:r>
              <a:rPr lang="zh-CN" altLang="zh-CN" sz="900" dirty="0"/>
              <a:t>对象</a:t>
            </a:r>
            <a:r>
              <a:rPr lang="en-US" altLang="zh-CN" sz="900" dirty="0"/>
              <a:t>:</a:t>
            </a:r>
            <a:r>
              <a:rPr lang="zh-CN" altLang="zh-CN" sz="900" dirty="0"/>
              <a:t>用于访问系统服务和应用资源</a:t>
            </a:r>
            <a:r>
              <a:rPr lang="en-US" altLang="zh-CN" sz="900" dirty="0"/>
              <a:t>    </a:t>
            </a:r>
            <a:r>
              <a:rPr lang="en-US" altLang="zh-CN" sz="900" dirty="0" err="1"/>
              <a:t>phoneNumber</a:t>
            </a:r>
            <a:r>
              <a:rPr lang="en-US" altLang="zh-CN" sz="900" dirty="0"/>
              <a:t>:</a:t>
            </a:r>
            <a:r>
              <a:rPr lang="zh-CN" altLang="zh-CN" sz="900" dirty="0"/>
              <a:t>需要查询的联系人电话号码</a:t>
            </a:r>
          </a:p>
          <a:p>
            <a:r>
              <a:rPr lang="en-US" altLang="zh-CN" sz="900" dirty="0"/>
              <a:t>    public static String </a:t>
            </a:r>
            <a:r>
              <a:rPr lang="en-US" altLang="zh-CN" sz="900" dirty="0" err="1"/>
              <a:t>getContact</a:t>
            </a:r>
            <a:r>
              <a:rPr lang="en-US" altLang="zh-CN" sz="900" dirty="0"/>
              <a:t>(Context </a:t>
            </a:r>
            <a:r>
              <a:rPr lang="en-US" altLang="zh-CN" sz="900" dirty="0" err="1"/>
              <a:t>context</a:t>
            </a:r>
            <a:r>
              <a:rPr lang="en-US" altLang="zh-CN" sz="900" dirty="0"/>
              <a:t>, String </a:t>
            </a:r>
            <a:r>
              <a:rPr lang="en-US" altLang="zh-CN" sz="900" dirty="0" err="1"/>
              <a:t>phoneNumber</a:t>
            </a:r>
            <a:r>
              <a:rPr lang="en-US" altLang="zh-CN" sz="900" dirty="0"/>
              <a:t>) {</a:t>
            </a:r>
            <a:endParaRPr lang="zh-CN" altLang="zh-CN" sz="900" dirty="0"/>
          </a:p>
          <a:p>
            <a:r>
              <a:rPr lang="en-US" altLang="zh-CN" sz="900" dirty="0"/>
              <a:t>        // </a:t>
            </a:r>
            <a:r>
              <a:rPr lang="zh-CN" altLang="zh-CN" sz="900" dirty="0"/>
              <a:t>没映射表就建表，有就查缓存中有没有这个联系人</a:t>
            </a:r>
          </a:p>
          <a:p>
            <a:r>
              <a:rPr lang="en-US" altLang="zh-CN" sz="900" dirty="0"/>
              <a:t>        if(</a:t>
            </a:r>
            <a:r>
              <a:rPr lang="en-US" altLang="zh-CN" sz="900" dirty="0" err="1"/>
              <a:t>sContactCache</a:t>
            </a:r>
            <a:r>
              <a:rPr lang="en-US" altLang="zh-CN" sz="900" dirty="0"/>
              <a:t> == null) {</a:t>
            </a:r>
            <a:endParaRPr lang="zh-CN" altLang="zh-CN" sz="900" dirty="0"/>
          </a:p>
          <a:p>
            <a:r>
              <a:rPr lang="en-US" altLang="zh-CN" sz="900" dirty="0"/>
              <a:t>            </a:t>
            </a:r>
            <a:r>
              <a:rPr lang="en-US" altLang="zh-CN" sz="900" dirty="0" err="1"/>
              <a:t>sContactCache</a:t>
            </a:r>
            <a:r>
              <a:rPr lang="en-US" altLang="zh-CN" sz="900" dirty="0"/>
              <a:t> = new </a:t>
            </a:r>
            <a:r>
              <a:rPr lang="en-US" altLang="zh-CN" sz="900" dirty="0" err="1"/>
              <a:t>HashMap</a:t>
            </a:r>
            <a:r>
              <a:rPr lang="en-US" altLang="zh-CN" sz="900" dirty="0"/>
              <a:t>&lt;String, String&gt;();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        if(</a:t>
            </a:r>
            <a:r>
              <a:rPr lang="en-US" altLang="zh-CN" sz="900" dirty="0" err="1"/>
              <a:t>sContactCache.containsKey</a:t>
            </a:r>
            <a:r>
              <a:rPr lang="en-US" altLang="zh-CN" sz="900" dirty="0"/>
              <a:t>(</a:t>
            </a:r>
            <a:r>
              <a:rPr lang="en-US" altLang="zh-CN" sz="900" dirty="0" err="1"/>
              <a:t>phoneNumber</a:t>
            </a:r>
            <a:r>
              <a:rPr lang="en-US" altLang="zh-CN" sz="900" dirty="0"/>
              <a:t>)) {</a:t>
            </a:r>
            <a:endParaRPr lang="zh-CN" altLang="zh-CN" sz="900" dirty="0"/>
          </a:p>
          <a:p>
            <a:r>
              <a:rPr lang="en-US" altLang="zh-CN" sz="900" dirty="0"/>
              <a:t>            return </a:t>
            </a:r>
            <a:r>
              <a:rPr lang="en-US" altLang="zh-CN" sz="900" dirty="0" err="1"/>
              <a:t>sContactCache.get</a:t>
            </a:r>
            <a:r>
              <a:rPr lang="en-US" altLang="zh-CN" sz="900" dirty="0"/>
              <a:t>(</a:t>
            </a:r>
            <a:r>
              <a:rPr lang="en-US" altLang="zh-CN" sz="900" dirty="0" err="1"/>
              <a:t>phoneNumber</a:t>
            </a:r>
            <a:r>
              <a:rPr lang="en-US" altLang="zh-CN" sz="900" dirty="0"/>
              <a: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800" dirty="0"/>
              <a:t>        </a:t>
            </a:r>
            <a:endParaRPr lang="zh-CN" altLang="zh-CN" sz="800" dirty="0"/>
          </a:p>
        </p:txBody>
      </p:sp>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167761" y="1212903"/>
            <a:ext cx="5336717" cy="5324535"/>
          </a:xfrm>
          <a:prstGeom prst="rect">
            <a:avLst/>
          </a:prstGeom>
          <a:noFill/>
        </p:spPr>
        <p:txBody>
          <a:bodyPr wrap="none" lIns="91440" tIns="45720" rIns="91440" bIns="45720">
            <a:spAutoFit/>
          </a:bodyPr>
          <a:lstStyle/>
          <a:p>
            <a:r>
              <a:rPr lang="en-US" altLang="zh-CN" sz="900" dirty="0"/>
              <a:t>//</a:t>
            </a:r>
            <a:r>
              <a:rPr lang="zh-CN" altLang="zh-CN" sz="900" dirty="0"/>
              <a:t>缓存没有，就查询数据库</a:t>
            </a:r>
          </a:p>
          <a:p>
            <a:r>
              <a:rPr lang="en-US" altLang="zh-CN" sz="900" dirty="0"/>
              <a:t>        //</a:t>
            </a:r>
            <a:r>
              <a:rPr lang="zh-CN" altLang="zh-CN" sz="900" dirty="0"/>
              <a:t>构造一个</a:t>
            </a:r>
            <a:r>
              <a:rPr lang="en-US" altLang="zh-CN" sz="900" dirty="0"/>
              <a:t>SQL</a:t>
            </a:r>
            <a:r>
              <a:rPr lang="zh-CN" altLang="zh-CN" sz="900" dirty="0"/>
              <a:t>查询条件：</a:t>
            </a:r>
            <a:r>
              <a:rPr lang="en-US" altLang="zh-CN" sz="900" dirty="0"/>
              <a:t>CALLER_ID_SELECTION</a:t>
            </a:r>
            <a:r>
              <a:rPr lang="zh-CN" altLang="zh-CN" sz="900" dirty="0"/>
              <a:t>中的</a:t>
            </a:r>
            <a:r>
              <a:rPr lang="en-US" altLang="zh-CN" sz="900" dirty="0"/>
              <a:t>"+"</a:t>
            </a:r>
            <a:r>
              <a:rPr lang="zh-CN" altLang="zh-CN" sz="900" dirty="0"/>
              <a:t>被替换为电话号码的最小匹配值</a:t>
            </a:r>
          </a:p>
          <a:p>
            <a:r>
              <a:rPr lang="en-US" altLang="zh-CN" sz="900" dirty="0"/>
              <a:t>        //</a:t>
            </a:r>
            <a:r>
              <a:rPr lang="zh-CN" altLang="zh-CN" sz="900" dirty="0"/>
              <a:t>然后执行查询语句</a:t>
            </a:r>
          </a:p>
          <a:p>
            <a:r>
              <a:rPr lang="en-US" altLang="zh-CN" sz="900" dirty="0"/>
              <a:t>        String selection = </a:t>
            </a:r>
            <a:r>
              <a:rPr lang="en-US" altLang="zh-CN" sz="900" dirty="0" err="1"/>
              <a:t>CALLER_ID_SELECTION.replace</a:t>
            </a:r>
            <a:r>
              <a:rPr lang="en-US" altLang="zh-CN" sz="900" dirty="0"/>
              <a:t>("+",</a:t>
            </a:r>
            <a:endParaRPr lang="zh-CN" altLang="zh-CN" sz="900" dirty="0"/>
          </a:p>
          <a:p>
            <a:r>
              <a:rPr lang="en-US" altLang="zh-CN" sz="900" dirty="0"/>
              <a:t>                </a:t>
            </a:r>
            <a:r>
              <a:rPr lang="en-US" altLang="zh-CN" sz="900" dirty="0" err="1"/>
              <a:t>PhoneNumberUtils.toCallerIDMinMatch</a:t>
            </a:r>
            <a:r>
              <a:rPr lang="en-US" altLang="zh-CN" sz="900" dirty="0"/>
              <a:t>(</a:t>
            </a:r>
            <a:r>
              <a:rPr lang="en-US" altLang="zh-CN" sz="900" dirty="0" err="1"/>
              <a:t>phoneNumber</a:t>
            </a:r>
            <a:r>
              <a:rPr lang="en-US" altLang="zh-CN" sz="900" dirty="0"/>
              <a:t>));</a:t>
            </a:r>
            <a:endParaRPr lang="zh-CN" altLang="zh-CN" sz="900" dirty="0"/>
          </a:p>
          <a:p>
            <a:r>
              <a:rPr lang="en-US" altLang="zh-CN" sz="900" dirty="0"/>
              <a:t>        Cursor </a:t>
            </a:r>
            <a:r>
              <a:rPr lang="en-US" altLang="zh-CN" sz="900" dirty="0" err="1"/>
              <a:t>cursor</a:t>
            </a:r>
            <a:r>
              <a:rPr lang="en-US" altLang="zh-CN" sz="900" dirty="0"/>
              <a:t> = </a:t>
            </a:r>
            <a:r>
              <a:rPr lang="en-US" altLang="zh-CN" sz="900" dirty="0" err="1"/>
              <a:t>context.getContentResolver</a:t>
            </a:r>
            <a:r>
              <a:rPr lang="en-US" altLang="zh-CN" sz="900" dirty="0"/>
              <a:t>().query(</a:t>
            </a:r>
            <a:endParaRPr lang="zh-CN" altLang="zh-CN" sz="900" dirty="0"/>
          </a:p>
          <a:p>
            <a:r>
              <a:rPr lang="en-US" altLang="zh-CN" sz="900" dirty="0"/>
              <a:t>                </a:t>
            </a:r>
            <a:r>
              <a:rPr lang="en-US" altLang="zh-CN" sz="900" dirty="0" err="1"/>
              <a:t>Data.CONTENT_URI</a:t>
            </a:r>
            <a:r>
              <a:rPr lang="en-US" altLang="zh-CN" sz="900" dirty="0"/>
              <a:t>,</a:t>
            </a:r>
            <a:endParaRPr lang="zh-CN" altLang="zh-CN" sz="900" dirty="0"/>
          </a:p>
          <a:p>
            <a:r>
              <a:rPr lang="en-US" altLang="zh-CN" sz="900" dirty="0"/>
              <a:t>                new String [] { </a:t>
            </a:r>
            <a:r>
              <a:rPr lang="en-US" altLang="zh-CN" sz="900" dirty="0" err="1"/>
              <a:t>Phone.DISPLAY_NAME</a:t>
            </a:r>
            <a:r>
              <a:rPr lang="en-US" altLang="zh-CN" sz="900" dirty="0"/>
              <a:t> },</a:t>
            </a:r>
            <a:endParaRPr lang="zh-CN" altLang="zh-CN" sz="900" dirty="0"/>
          </a:p>
          <a:p>
            <a:r>
              <a:rPr lang="en-US" altLang="zh-CN" sz="900" dirty="0"/>
              <a:t>                selection,</a:t>
            </a:r>
            <a:endParaRPr lang="zh-CN" altLang="zh-CN" sz="900" dirty="0"/>
          </a:p>
          <a:p>
            <a:r>
              <a:rPr lang="en-US" altLang="zh-CN" sz="900" dirty="0"/>
              <a:t>                new String[] { </a:t>
            </a:r>
            <a:r>
              <a:rPr lang="en-US" altLang="zh-CN" sz="900" dirty="0" err="1"/>
              <a:t>phoneNumber</a:t>
            </a:r>
            <a:r>
              <a:rPr lang="en-US" altLang="zh-CN" sz="900" dirty="0"/>
              <a:t> },</a:t>
            </a:r>
            <a:endParaRPr lang="zh-CN" altLang="zh-CN" sz="900" dirty="0"/>
          </a:p>
          <a:p>
            <a:r>
              <a:rPr lang="en-US" altLang="zh-CN" sz="900" dirty="0"/>
              <a:t>                null);</a:t>
            </a:r>
            <a:endParaRPr lang="zh-CN" altLang="zh-CN" sz="900" dirty="0"/>
          </a:p>
          <a:p>
            <a:r>
              <a:rPr lang="en-US" altLang="zh-CN" sz="900" dirty="0"/>
              <a:t> </a:t>
            </a:r>
            <a:endParaRPr lang="zh-CN" altLang="zh-CN" sz="900" dirty="0"/>
          </a:p>
          <a:p>
            <a:r>
              <a:rPr lang="en-US" altLang="zh-CN" sz="900" dirty="0"/>
              <a:t>        //</a:t>
            </a:r>
            <a:r>
              <a:rPr lang="zh-CN" altLang="zh-CN" sz="900" dirty="0"/>
              <a:t>判断查询结果：</a:t>
            </a:r>
          </a:p>
          <a:p>
            <a:r>
              <a:rPr lang="en-US" altLang="zh-CN" sz="900" dirty="0"/>
              <a:t>        //</a:t>
            </a:r>
            <a:r>
              <a:rPr lang="zh-CN" altLang="zh-CN" sz="900" dirty="0"/>
              <a:t>查询结果不为空，且能够移动到第一条记录：</a:t>
            </a:r>
          </a:p>
          <a:p>
            <a:r>
              <a:rPr lang="en-US" altLang="zh-CN" sz="900" dirty="0"/>
              <a:t>        //  </a:t>
            </a:r>
            <a:r>
              <a:rPr lang="zh-CN" altLang="zh-CN" sz="900" dirty="0"/>
              <a:t>那么就尝试从</a:t>
            </a:r>
            <a:r>
              <a:rPr lang="en-US" altLang="zh-CN" sz="900" dirty="0"/>
              <a:t>Cursor</a:t>
            </a:r>
            <a:r>
              <a:rPr lang="zh-CN" altLang="zh-CN" sz="900" dirty="0"/>
              <a:t>中获取联系人姓名，并将其存入缓存</a:t>
            </a:r>
            <a:r>
              <a:rPr lang="en-US" altLang="zh-CN" sz="900" dirty="0" err="1"/>
              <a:t>sContactCache</a:t>
            </a:r>
            <a:r>
              <a:rPr lang="zh-CN" altLang="zh-CN" sz="900" dirty="0"/>
              <a:t>。然后返回联系人姓名。</a:t>
            </a:r>
          </a:p>
          <a:p>
            <a:r>
              <a:rPr lang="en-US" altLang="zh-CN" sz="900" dirty="0"/>
              <a:t>        //  </a:t>
            </a:r>
            <a:r>
              <a:rPr lang="zh-CN" altLang="zh-CN" sz="900" dirty="0"/>
              <a:t>异常情况：如果在获取字符串时发生数组越界异常，则记录一个错误日志并返回</a:t>
            </a:r>
            <a:r>
              <a:rPr lang="en-US" altLang="zh-CN" sz="900" dirty="0"/>
              <a:t>null</a:t>
            </a:r>
            <a:r>
              <a:rPr lang="zh-CN" altLang="zh-CN" sz="900" dirty="0"/>
              <a:t>。</a:t>
            </a:r>
          </a:p>
          <a:p>
            <a:r>
              <a:rPr lang="en-US" altLang="zh-CN" sz="900" dirty="0"/>
              <a:t>        //  </a:t>
            </a:r>
            <a:r>
              <a:rPr lang="zh-CN" altLang="zh-CN" sz="900" dirty="0"/>
              <a:t>最后都要确保关闭</a:t>
            </a:r>
            <a:r>
              <a:rPr lang="en-US" altLang="zh-CN" sz="900" dirty="0"/>
              <a:t>Cursor</a:t>
            </a:r>
            <a:r>
              <a:rPr lang="zh-CN" altLang="zh-CN" sz="900" dirty="0"/>
              <a:t>对象，以避免内存泄漏。</a:t>
            </a:r>
          </a:p>
          <a:p>
            <a:r>
              <a:rPr lang="en-US" altLang="zh-CN" sz="900" dirty="0"/>
              <a:t>        //</a:t>
            </a:r>
            <a:r>
              <a:rPr lang="zh-CN" altLang="zh-CN" sz="900" dirty="0"/>
              <a:t>如果查询结果为空或者没有记录可以移动到（即没有找到匹配的联系人）：</a:t>
            </a:r>
          </a:p>
          <a:p>
            <a:r>
              <a:rPr lang="en-US" altLang="zh-CN" sz="900" dirty="0"/>
              <a:t>        //  </a:t>
            </a:r>
            <a:r>
              <a:rPr lang="zh-CN" altLang="zh-CN" sz="900" dirty="0"/>
              <a:t>则记录一条调试日志并返回</a:t>
            </a:r>
            <a:r>
              <a:rPr lang="en-US" altLang="zh-CN" sz="900" dirty="0"/>
              <a:t>null</a:t>
            </a:r>
            <a:endParaRPr lang="zh-CN" altLang="zh-CN" sz="900" dirty="0"/>
          </a:p>
          <a:p>
            <a:r>
              <a:rPr lang="en-US" altLang="zh-CN" sz="900" dirty="0"/>
              <a:t>        if (cursor != null &amp;&amp; </a:t>
            </a:r>
            <a:r>
              <a:rPr lang="en-US" altLang="zh-CN" sz="900" dirty="0" err="1"/>
              <a:t>cursor.moveToFirst</a:t>
            </a:r>
            <a:r>
              <a:rPr lang="en-US" altLang="zh-CN" sz="900" dirty="0"/>
              <a:t>()) {</a:t>
            </a:r>
            <a:endParaRPr lang="zh-CN" altLang="zh-CN" sz="900" dirty="0"/>
          </a:p>
          <a:p>
            <a:r>
              <a:rPr lang="en-US" altLang="zh-CN" sz="900" dirty="0"/>
              <a:t>            try {</a:t>
            </a:r>
            <a:endParaRPr lang="zh-CN" altLang="zh-CN" sz="900" dirty="0"/>
          </a:p>
          <a:p>
            <a:r>
              <a:rPr lang="en-US" altLang="zh-CN" sz="900" dirty="0"/>
              <a:t>                String name = </a:t>
            </a:r>
            <a:r>
              <a:rPr lang="en-US" altLang="zh-CN" sz="900" dirty="0" err="1"/>
              <a:t>cursor.getString</a:t>
            </a:r>
            <a:r>
              <a:rPr lang="en-US" altLang="zh-CN" sz="900" dirty="0"/>
              <a:t>(0);</a:t>
            </a:r>
            <a:endParaRPr lang="zh-CN" altLang="zh-CN" sz="900" dirty="0"/>
          </a:p>
          <a:p>
            <a:r>
              <a:rPr lang="en-US" altLang="zh-CN" sz="900" dirty="0"/>
              <a:t>                </a:t>
            </a:r>
            <a:r>
              <a:rPr lang="en-US" altLang="zh-CN" sz="900" dirty="0" err="1"/>
              <a:t>sContactCache.put</a:t>
            </a:r>
            <a:r>
              <a:rPr lang="en-US" altLang="zh-CN" sz="900" dirty="0"/>
              <a:t>(</a:t>
            </a:r>
            <a:r>
              <a:rPr lang="en-US" altLang="zh-CN" sz="900" dirty="0" err="1"/>
              <a:t>phoneNumber</a:t>
            </a:r>
            <a:r>
              <a:rPr lang="en-US" altLang="zh-CN" sz="900" dirty="0"/>
              <a:t>, name);</a:t>
            </a:r>
            <a:endParaRPr lang="zh-CN" altLang="zh-CN" sz="900" dirty="0"/>
          </a:p>
          <a:p>
            <a:r>
              <a:rPr lang="en-US" altLang="zh-CN" sz="900" dirty="0"/>
              <a:t>                return name;</a:t>
            </a:r>
            <a:endParaRPr lang="zh-CN" altLang="zh-CN" sz="900" dirty="0"/>
          </a:p>
          <a:p>
            <a:r>
              <a:rPr lang="en-US" altLang="zh-CN" sz="900" dirty="0"/>
              <a:t>            } catch (</a:t>
            </a:r>
            <a:r>
              <a:rPr lang="en-US" altLang="zh-CN" sz="900" dirty="0" err="1"/>
              <a:t>IndexOutOfBoundsException</a:t>
            </a:r>
            <a:r>
              <a:rPr lang="en-US" altLang="zh-CN" sz="900" dirty="0"/>
              <a:t> e) {</a:t>
            </a:r>
            <a:endParaRPr lang="zh-CN" altLang="zh-CN" sz="900" dirty="0"/>
          </a:p>
          <a:p>
            <a:r>
              <a:rPr lang="en-US" altLang="zh-CN" sz="900" dirty="0"/>
              <a:t>                </a:t>
            </a:r>
            <a:r>
              <a:rPr lang="en-US" altLang="zh-CN" sz="900" dirty="0" err="1"/>
              <a:t>Log.e</a:t>
            </a:r>
            <a:r>
              <a:rPr lang="en-US" altLang="zh-CN" sz="900" dirty="0"/>
              <a:t>(TAG, " Cursor get string error " + </a:t>
            </a:r>
            <a:r>
              <a:rPr lang="en-US" altLang="zh-CN" sz="900" dirty="0" err="1"/>
              <a:t>e.toString</a:t>
            </a:r>
            <a:r>
              <a:rPr lang="en-US" altLang="zh-CN" sz="900" dirty="0"/>
              <a:t>());</a:t>
            </a:r>
            <a:endParaRPr lang="zh-CN" altLang="zh-CN" sz="900" dirty="0"/>
          </a:p>
          <a:p>
            <a:r>
              <a:rPr lang="en-US" altLang="zh-CN" sz="900" dirty="0"/>
              <a:t>                return null;</a:t>
            </a:r>
            <a:endParaRPr lang="zh-CN" altLang="zh-CN" sz="900" dirty="0"/>
          </a:p>
          <a:p>
            <a:r>
              <a:rPr lang="en-US" altLang="zh-CN" sz="900" dirty="0"/>
              <a:t>            } finally {</a:t>
            </a:r>
            <a:endParaRPr lang="zh-CN" altLang="zh-CN" sz="900" dirty="0"/>
          </a:p>
          <a:p>
            <a:r>
              <a:rPr lang="en-US" altLang="zh-CN" sz="900" dirty="0"/>
              <a:t>                </a:t>
            </a:r>
            <a:r>
              <a:rPr lang="en-US" altLang="zh-CN" sz="900" dirty="0" err="1"/>
              <a:t>cursor.close</a:t>
            </a:r>
            <a:r>
              <a:rPr lang="en-US" altLang="zh-CN" sz="900" dirty="0"/>
              <a:t>();</a:t>
            </a:r>
            <a:endParaRPr lang="zh-CN" altLang="zh-CN" sz="900" dirty="0"/>
          </a:p>
          <a:p>
            <a:r>
              <a:rPr lang="en-US" altLang="zh-CN" sz="900" dirty="0"/>
              <a:t>            }</a:t>
            </a:r>
            <a:endParaRPr lang="zh-CN" altLang="zh-CN" sz="900" dirty="0"/>
          </a:p>
          <a:p>
            <a:r>
              <a:rPr lang="en-US" altLang="zh-CN" sz="900" dirty="0"/>
              <a:t>        } else {</a:t>
            </a:r>
            <a:endParaRPr lang="zh-CN" altLang="zh-CN" sz="900" dirty="0"/>
          </a:p>
          <a:p>
            <a:r>
              <a:rPr lang="en-US" altLang="zh-CN" sz="900" dirty="0"/>
              <a:t>            </a:t>
            </a:r>
            <a:r>
              <a:rPr lang="en-US" altLang="zh-CN" sz="900" dirty="0" err="1"/>
              <a:t>Log.d</a:t>
            </a:r>
            <a:r>
              <a:rPr lang="en-US" altLang="zh-CN" sz="900" dirty="0"/>
              <a:t>(TAG, "No contact matched with number:" + </a:t>
            </a:r>
            <a:r>
              <a:rPr lang="en-US" altLang="zh-CN" sz="900" dirty="0" err="1"/>
              <a:t>phoneNumber</a:t>
            </a:r>
            <a:r>
              <a:rPr lang="en-US" altLang="zh-CN" sz="900" dirty="0"/>
              <a:t>);</a:t>
            </a:r>
            <a:endParaRPr lang="zh-CN" altLang="zh-CN" sz="900" dirty="0"/>
          </a:p>
          <a:p>
            <a:r>
              <a:rPr lang="en-US" altLang="zh-CN" sz="900" dirty="0"/>
              <a:t>            return null;</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a:t>
            </a:r>
            <a:endParaRPr lang="zh-CN" altLang="zh-CN" sz="90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3935700" y="5103099"/>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完成</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代码阅读后我们通过利用</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IDEA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工具对该部分</a:t>
            </a:r>
            <a:endPar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代码进行分析得到</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Data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4933950" y="2034489"/>
            <a:ext cx="5543549" cy="3491458"/>
          </a:xfrm>
          <a:prstGeom prst="rect">
            <a:avLst/>
          </a:prstGeom>
          <a:noFill/>
          <a:ln>
            <a:noFill/>
          </a:ln>
        </p:spPr>
      </p:pic>
      <p:sp>
        <p:nvSpPr>
          <p:cNvPr id="3" name="矩形 2"/>
          <p:cNvSpPr/>
          <p:nvPr/>
        </p:nvSpPr>
        <p:spPr>
          <a:xfrm>
            <a:off x="6930468" y="5766007"/>
            <a:ext cx="902811" cy="523220"/>
          </a:xfrm>
          <a:prstGeom prst="rect">
            <a:avLst/>
          </a:prstGeom>
          <a:noFill/>
        </p:spPr>
        <p:txBody>
          <a:bodyPr wrap="none" lIns="91440" tIns="45720" rIns="91440" bIns="45720">
            <a:spAutoFit/>
          </a:bodyPr>
          <a:lstStyle/>
          <a:p>
            <a:pPr algn="ctr"/>
            <a:r>
              <a:rPr lang="zh-CN" altLang="en-US" sz="2800" dirty="0">
                <a:ln w="0"/>
                <a:effectLst>
                  <a:outerShdw blurRad="38100" dist="19050" dir="2700000" algn="tl" rotWithShape="0">
                    <a:schemeClr val="dk1">
                      <a:alpha val="40000"/>
                    </a:schemeClr>
                  </a:outerShdw>
                </a:effectLst>
              </a:rPr>
              <a:t>类图</a:t>
            </a:r>
            <a:endParaRPr lang="zh-CN" altLang="en-US" sz="2800" b="0" cap="none" spc="0" dirty="0">
              <a:ln w="0"/>
              <a:solidFill>
                <a:schemeClr val="tx1"/>
              </a:solidFill>
              <a:effectLst>
                <a:outerShdw blurRad="38100" dist="19050" dir="2700000" algn="tl" rotWithShape="0">
                  <a:schemeClr val="dk1">
                    <a:alpha val="40000"/>
                  </a:schemeClr>
                </a:outerShdw>
              </a:effectLst>
            </a:endParaRPr>
          </a:p>
        </p:txBody>
      </p:sp>
      <p:grpSp>
        <p:nvGrpSpPr>
          <p:cNvPr id="17" name="组合 16"/>
          <p:cNvGrpSpPr/>
          <p:nvPr/>
        </p:nvGrpSpPr>
        <p:grpSpPr>
          <a:xfrm>
            <a:off x="403670" y="2005210"/>
            <a:ext cx="11577539" cy="3982402"/>
            <a:chOff x="403670" y="2005210"/>
            <a:chExt cx="11577539" cy="3982402"/>
          </a:xfrm>
        </p:grpSpPr>
        <p:sp>
          <p:nvSpPr>
            <p:cNvPr id="8" name="文本框 7"/>
            <p:cNvSpPr txBox="1"/>
            <p:nvPr/>
          </p:nvSpPr>
          <p:spPr>
            <a:xfrm>
              <a:off x="7833279" y="2005210"/>
              <a:ext cx="3775393" cy="307777"/>
            </a:xfrm>
            <a:prstGeom prst="rect">
              <a:avLst/>
            </a:prstGeom>
            <a:noFill/>
          </p:spPr>
          <p:txBody>
            <a:bodyPr wrap="none" rtlCol="0">
              <a:spAutoFit/>
            </a:bodyPr>
            <a:lstStyle/>
            <a:p>
              <a:r>
                <a:rPr lang="zh-CN" altLang="zh-CN" sz="1400" dirty="0"/>
                <a:t>联系人管理类，用于获取手机中联系人的信息</a:t>
              </a:r>
              <a:endParaRPr lang="zh-CN" altLang="en-US" sz="1400" dirty="0"/>
            </a:p>
          </p:txBody>
        </p:sp>
        <p:sp>
          <p:nvSpPr>
            <p:cNvPr id="9" name="文本框 8"/>
            <p:cNvSpPr txBox="1"/>
            <p:nvPr/>
          </p:nvSpPr>
          <p:spPr>
            <a:xfrm>
              <a:off x="928971" y="2861587"/>
              <a:ext cx="4273227" cy="523220"/>
            </a:xfrm>
            <a:prstGeom prst="rect">
              <a:avLst/>
            </a:prstGeom>
            <a:noFill/>
          </p:spPr>
          <p:txBody>
            <a:bodyPr wrap="square" rtlCol="0">
              <a:spAutoFit/>
            </a:bodyPr>
            <a:lstStyle/>
            <a:p>
              <a:r>
                <a:rPr lang="zh-CN" altLang="zh-CN" sz="1400" dirty="0"/>
                <a:t>用于存放小米便签中需要的变量与常量及其数据类型</a:t>
              </a:r>
              <a:r>
                <a:rPr lang="zh-CN" altLang="zh-CN" sz="1400" dirty="0" smtClean="0"/>
                <a:t>，</a:t>
              </a:r>
              <a:endParaRPr lang="en-US" altLang="zh-CN" sz="1400" dirty="0" smtClean="0"/>
            </a:p>
            <a:p>
              <a:r>
                <a:rPr lang="zh-CN" altLang="zh-CN" sz="1400" dirty="0" smtClean="0"/>
                <a:t>是</a:t>
              </a:r>
              <a:r>
                <a:rPr lang="zh-CN" altLang="zh-CN" sz="1400" dirty="0"/>
                <a:t>小米便签最底层的数据类。</a:t>
              </a:r>
              <a:endParaRPr lang="zh-CN" altLang="en-US" sz="1400" dirty="0"/>
            </a:p>
          </p:txBody>
        </p:sp>
        <p:sp>
          <p:nvSpPr>
            <p:cNvPr id="14" name="文本框 13"/>
            <p:cNvSpPr txBox="1"/>
            <p:nvPr/>
          </p:nvSpPr>
          <p:spPr>
            <a:xfrm>
              <a:off x="7833279" y="5525947"/>
              <a:ext cx="4147930" cy="461665"/>
            </a:xfrm>
            <a:prstGeom prst="rect">
              <a:avLst/>
            </a:prstGeom>
            <a:noFill/>
          </p:spPr>
          <p:txBody>
            <a:bodyPr wrap="none" rtlCol="0">
              <a:spAutoFit/>
            </a:bodyPr>
            <a:lstStyle/>
            <a:p>
              <a:r>
                <a:rPr lang="zh-CN" altLang="zh-CN" sz="1200" dirty="0"/>
                <a:t>此类是一个数据库帮助类，用于管理小米便签的数据库</a:t>
              </a:r>
              <a:r>
                <a:rPr lang="zh-CN" altLang="zh-CN" sz="1200" dirty="0" smtClean="0"/>
                <a:t>，</a:t>
              </a:r>
              <a:endParaRPr lang="en-US" altLang="zh-CN" sz="1200" dirty="0" smtClean="0"/>
            </a:p>
            <a:p>
              <a:r>
                <a:rPr lang="zh-CN" altLang="zh-CN" sz="1200" dirty="0" smtClean="0"/>
                <a:t>其</a:t>
              </a:r>
              <a:r>
                <a:rPr lang="zh-CN" altLang="zh-CN" sz="1200" dirty="0"/>
                <a:t>继承自</a:t>
              </a:r>
              <a:r>
                <a:rPr lang="en-US" altLang="zh-CN" sz="1200" dirty="0"/>
                <a:t>Android</a:t>
              </a:r>
              <a:r>
                <a:rPr lang="zh-CN" altLang="zh-CN" sz="1200" dirty="0"/>
                <a:t>所提供的一个工具类</a:t>
              </a:r>
              <a:r>
                <a:rPr lang="en-US" altLang="zh-CN" sz="1200" dirty="0" err="1"/>
                <a:t>SOLiteOpenHelper</a:t>
              </a:r>
              <a:r>
                <a:rPr lang="zh-CN" altLang="zh-CN" sz="1200" dirty="0"/>
                <a:t>类。</a:t>
              </a:r>
              <a:endParaRPr lang="zh-CN" altLang="en-US" sz="1200" dirty="0"/>
            </a:p>
          </p:txBody>
        </p:sp>
        <p:sp>
          <p:nvSpPr>
            <p:cNvPr id="16" name="文本框 15"/>
            <p:cNvSpPr txBox="1"/>
            <p:nvPr/>
          </p:nvSpPr>
          <p:spPr>
            <a:xfrm>
              <a:off x="403670" y="5196659"/>
              <a:ext cx="5323830" cy="461665"/>
            </a:xfrm>
            <a:prstGeom prst="rect">
              <a:avLst/>
            </a:prstGeom>
            <a:noFill/>
          </p:spPr>
          <p:txBody>
            <a:bodyPr wrap="none" rtlCol="0">
              <a:spAutoFit/>
            </a:bodyPr>
            <a:lstStyle/>
            <a:p>
              <a:r>
                <a:rPr lang="zh-CN" altLang="zh-CN" sz="1200" dirty="0"/>
                <a:t>内容提供类，主要为其他应用程序或组件提供对“</a:t>
              </a:r>
              <a:r>
                <a:rPr lang="en-US" altLang="zh-CN" sz="1200" dirty="0"/>
                <a:t>Notes</a:t>
              </a:r>
              <a:r>
                <a:rPr lang="zh-CN" altLang="zh-CN" sz="1200" dirty="0"/>
                <a:t>”类的数据的访问</a:t>
              </a:r>
              <a:r>
                <a:rPr lang="zh-CN" altLang="zh-CN" sz="1200" dirty="0" smtClean="0"/>
                <a:t>。</a:t>
              </a:r>
              <a:endParaRPr lang="en-US" altLang="zh-CN" sz="1200" dirty="0" smtClean="0"/>
            </a:p>
            <a:p>
              <a:r>
                <a:rPr lang="zh-CN" altLang="zh-CN" sz="1200" dirty="0" smtClean="0"/>
                <a:t>它</a:t>
              </a:r>
              <a:r>
                <a:rPr lang="zh-CN" altLang="zh-CN" sz="1200" dirty="0"/>
                <a:t>允许其他应用程序查询、插入、更新和删除数据</a:t>
              </a:r>
              <a:endParaRPr lang="zh-CN" altLang="en-US" sz="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宇 衡文昊 何声炬</a:t>
            </a: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graphicFrame>
        <p:nvGraphicFramePr>
          <p:cNvPr id="3" name="表格 2"/>
          <p:cNvGraphicFramePr>
            <a:graphicFrameLocks noGrp="1"/>
          </p:cNvGraphicFramePr>
          <p:nvPr/>
        </p:nvGraphicFramePr>
        <p:xfrm>
          <a:off x="1752597" y="2040254"/>
          <a:ext cx="8077201" cy="4251000"/>
        </p:xfrm>
        <a:graphic>
          <a:graphicData uri="http://schemas.openxmlformats.org/drawingml/2006/table">
            <a:tbl>
              <a:tblPr firstRow="1" firstCol="1" bandRow="1">
                <a:tableStyleId>{5C22544A-7EE6-4342-B048-85BDC9FD1C3A}</a:tableStyleId>
              </a:tblPr>
              <a:tblGrid>
                <a:gridCol w="771527">
                  <a:extLst>
                    <a:ext uri="{9D8B030D-6E8A-4147-A177-3AD203B41FA5}">
                      <a16:colId xmlns:a16="http://schemas.microsoft.com/office/drawing/2014/main" val="20000"/>
                    </a:ext>
                  </a:extLst>
                </a:gridCol>
                <a:gridCol w="1000125">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4076699">
                  <a:extLst>
                    <a:ext uri="{9D8B030D-6E8A-4147-A177-3AD203B41FA5}">
                      <a16:colId xmlns:a16="http://schemas.microsoft.com/office/drawing/2014/main" val="20003"/>
                    </a:ext>
                  </a:extLst>
                </a:gridCol>
              </a:tblGrid>
              <a:tr h="478033">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r>
                        <a:rPr lang="en-US" sz="1050" kern="100" dirty="0" err="1" smtClean="0">
                          <a:effectLst/>
                        </a:rPr>
                        <a:t>gtask</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1050" kern="100" dirty="0" smtClean="0">
                        <a:effectLst/>
                      </a:endParaRPr>
                    </a:p>
                    <a:p>
                      <a:pPr algn="just">
                        <a:spcAft>
                          <a:spcPts val="0"/>
                        </a:spcAft>
                      </a:pPr>
                      <a:r>
                        <a:rPr lang="en-US" sz="1050" kern="100" dirty="0" err="1" smtClean="0">
                          <a:effectLst/>
                        </a:rPr>
                        <a:t>MetaData</a:t>
                      </a:r>
                      <a:endParaRPr lang="en-US" sz="1050" kern="100" dirty="0" smtClean="0">
                        <a:effectLst/>
                      </a:endParaRPr>
                    </a:p>
                    <a:p>
                      <a:pPr algn="just">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用于同步任务的元数据。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dirty="0">
                          <a:effectLst/>
                        </a:rPr>
                        <a:t>Node</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同步认为的节点管理，用于设置、保存同步任务的信息。</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dirty="0" err="1">
                          <a:effectLst/>
                        </a:rPr>
                        <a:t>SqlData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数据库中的数据类，功能包括数据读取、数据获取、数据提交</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005584">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SqlNode</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数据库中的便签数据，功能包括便签内容读取、从数据库中获取便签、设置便签内容、提交便签到数据库</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256980">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Task</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同步任务，将创建、更新和同步动作包装为</a:t>
                      </a:r>
                      <a:r>
                        <a:rPr lang="en-US" sz="1050" kern="100" dirty="0">
                          <a:effectLst/>
                        </a:rPr>
                        <a:t>JSON</a:t>
                      </a:r>
                      <a:r>
                        <a:rPr lang="zh-CN" sz="1050" kern="100" dirty="0">
                          <a:effectLst/>
                        </a:rPr>
                        <a:t>对象，用</a:t>
                      </a:r>
                      <a:r>
                        <a:rPr lang="en-US" sz="1050" kern="100" dirty="0">
                          <a:effectLst/>
                        </a:rPr>
                        <a:t>JSON</a:t>
                      </a:r>
                      <a:r>
                        <a:rPr lang="zh-CN" sz="1050" kern="100" dirty="0">
                          <a:effectLst/>
                        </a:rPr>
                        <a:t>对节点内容进行设置、获取同步信息进行设置，获取同步信息进行本地与远程进行同步</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TaskList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管理</a:t>
                      </a:r>
                      <a:r>
                        <a:rPr lang="en-US" sz="1050" kern="100" dirty="0">
                          <a:effectLst/>
                        </a:rPr>
                        <a:t>task</a:t>
                      </a:r>
                      <a:r>
                        <a:rPr lang="zh-CN" sz="1050" kern="100" dirty="0">
                          <a:effectLst/>
                        </a:rPr>
                        <a:t>的同步信息，将其编为列表形式。</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bl>
          </a:graphicData>
        </a:graphic>
      </p:graphicFrame>
      <p:graphicFrame>
        <p:nvGraphicFramePr>
          <p:cNvPr id="8" name="表格 7"/>
          <p:cNvGraphicFramePr>
            <a:graphicFrameLocks noGrp="1"/>
          </p:cNvGraphicFramePr>
          <p:nvPr/>
        </p:nvGraphicFramePr>
        <p:xfrm>
          <a:off x="1752598" y="1560194"/>
          <a:ext cx="8077201" cy="480060"/>
        </p:xfrm>
        <a:graphic>
          <a:graphicData uri="http://schemas.openxmlformats.org/drawingml/2006/table">
            <a:tbl>
              <a:tblPr firstRow="1" firstCol="1" bandRow="1">
                <a:tableStyleId>{5C22544A-7EE6-4342-B048-85BDC9FD1C3A}</a:tableStyleId>
              </a:tblPr>
              <a:tblGrid>
                <a:gridCol w="745670">
                  <a:extLst>
                    <a:ext uri="{9D8B030D-6E8A-4147-A177-3AD203B41FA5}">
                      <a16:colId xmlns:a16="http://schemas.microsoft.com/office/drawing/2014/main" val="20000"/>
                    </a:ext>
                  </a:extLst>
                </a:gridCol>
                <a:gridCol w="1016261">
                  <a:extLst>
                    <a:ext uri="{9D8B030D-6E8A-4147-A177-3AD203B41FA5}">
                      <a16:colId xmlns:a16="http://schemas.microsoft.com/office/drawing/2014/main" val="20001"/>
                    </a:ext>
                  </a:extLst>
                </a:gridCol>
                <a:gridCol w="2231718">
                  <a:extLst>
                    <a:ext uri="{9D8B030D-6E8A-4147-A177-3AD203B41FA5}">
                      <a16:colId xmlns:a16="http://schemas.microsoft.com/office/drawing/2014/main" val="20002"/>
                    </a:ext>
                  </a:extLst>
                </a:gridCol>
                <a:gridCol w="4083552">
                  <a:extLst>
                    <a:ext uri="{9D8B030D-6E8A-4147-A177-3AD203B41FA5}">
                      <a16:colId xmlns:a16="http://schemas.microsoft.com/office/drawing/2014/main" val="20003"/>
                    </a:ext>
                  </a:extLst>
                </a:gridCol>
              </a:tblGrid>
              <a:tr h="0">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167761" y="1212903"/>
            <a:ext cx="5107488" cy="5363007"/>
          </a:xfrm>
          <a:prstGeom prst="rect">
            <a:avLst/>
          </a:prstGeom>
          <a:noFill/>
        </p:spPr>
        <p:txBody>
          <a:bodyPr wrap="none" lIns="91440" tIns="45720" rIns="91440" bIns="45720">
            <a:spAutoFit/>
          </a:bodyPr>
          <a:lstStyle/>
          <a:p>
            <a:r>
              <a:rPr lang="en-US" altLang="zh-CN" sz="1050" dirty="0"/>
              <a:t>package </a:t>
            </a:r>
            <a:r>
              <a:rPr lang="en-US" altLang="zh-CN" sz="1050" dirty="0" err="1"/>
              <a:t>net.micode.notes.gtask.data</a:t>
            </a:r>
            <a:r>
              <a:rPr lang="en-US" altLang="zh-CN" sz="1050" dirty="0"/>
              <a:t>;</a:t>
            </a:r>
            <a:endParaRPr lang="zh-CN" altLang="zh-CN" sz="1050" dirty="0"/>
          </a:p>
          <a:p>
            <a:r>
              <a:rPr lang="en-US" altLang="zh-CN" sz="1050" dirty="0"/>
              <a:t> </a:t>
            </a:r>
            <a:endParaRPr lang="zh-CN" altLang="zh-CN" sz="1050" dirty="0"/>
          </a:p>
          <a:p>
            <a:r>
              <a:rPr lang="en-US" altLang="zh-CN" sz="1050" dirty="0"/>
              <a:t>public class </a:t>
            </a:r>
            <a:r>
              <a:rPr lang="en-US" altLang="zh-CN" sz="1050" dirty="0" err="1"/>
              <a:t>MetaData</a:t>
            </a:r>
            <a:r>
              <a:rPr lang="en-US" altLang="zh-CN" sz="1050" dirty="0"/>
              <a:t> extends Task {</a:t>
            </a:r>
            <a:endParaRPr lang="zh-CN" altLang="zh-CN" sz="1050" dirty="0"/>
          </a:p>
          <a:p>
            <a:r>
              <a:rPr lang="en-US" altLang="zh-CN" sz="1050" dirty="0"/>
              <a:t>	/*</a:t>
            </a:r>
            <a:endParaRPr lang="zh-CN" altLang="zh-CN" sz="1050" dirty="0"/>
          </a:p>
          <a:p>
            <a:r>
              <a:rPr lang="en-US" altLang="zh-CN" sz="1050" dirty="0"/>
              <a:t>	 * </a:t>
            </a:r>
            <a:r>
              <a:rPr lang="zh-CN" altLang="zh-CN" sz="1050" dirty="0"/>
              <a:t>功能描述：得到类的简写名称存入字符串</a:t>
            </a:r>
            <a:r>
              <a:rPr lang="en-US" altLang="zh-CN" sz="1050" dirty="0"/>
              <a:t>TAG</a:t>
            </a:r>
            <a:r>
              <a:rPr lang="zh-CN" altLang="zh-CN" sz="1050" dirty="0"/>
              <a:t>中</a:t>
            </a:r>
          </a:p>
          <a:p>
            <a:r>
              <a:rPr lang="en-US" altLang="zh-CN" sz="1050" dirty="0"/>
              <a:t>	 * </a:t>
            </a:r>
            <a:r>
              <a:rPr lang="zh-CN" altLang="zh-CN" sz="1050" dirty="0"/>
              <a:t>实现过程：调用</a:t>
            </a:r>
            <a:r>
              <a:rPr lang="en-US" altLang="zh-CN" sz="1050" dirty="0" err="1"/>
              <a:t>getSimpleName</a:t>
            </a:r>
            <a:r>
              <a:rPr lang="en-US" altLang="zh-CN" sz="1050" dirty="0"/>
              <a:t> ()</a:t>
            </a:r>
            <a:r>
              <a:rPr lang="zh-CN" altLang="zh-CN" sz="1050" dirty="0"/>
              <a:t>函数</a:t>
            </a:r>
          </a:p>
          <a:p>
            <a:r>
              <a:rPr lang="en-US" altLang="zh-CN" sz="1050" dirty="0"/>
              <a:t>	 */</a:t>
            </a:r>
            <a:endParaRPr lang="zh-CN" altLang="zh-CN" sz="1050" dirty="0"/>
          </a:p>
          <a:p>
            <a:r>
              <a:rPr lang="en-US" altLang="zh-CN" sz="1050" dirty="0"/>
              <a:t>    private final static String TAG = </a:t>
            </a:r>
            <a:r>
              <a:rPr lang="en-US" altLang="zh-CN" sz="1050" dirty="0" err="1"/>
              <a:t>MetaData.class.getSimpleName</a:t>
            </a:r>
            <a:r>
              <a:rPr lang="en-US" altLang="zh-CN" sz="1050" dirty="0"/>
              <a:t>();</a:t>
            </a:r>
            <a:endParaRPr lang="zh-CN" altLang="zh-CN" sz="1050" dirty="0"/>
          </a:p>
          <a:p>
            <a:r>
              <a:rPr lang="en-US" altLang="zh-CN" sz="1050" dirty="0"/>
              <a:t>    private String </a:t>
            </a:r>
            <a:r>
              <a:rPr lang="en-US" altLang="zh-CN" sz="1050" dirty="0" err="1"/>
              <a:t>mRelatedGid</a:t>
            </a:r>
            <a:r>
              <a:rPr lang="en-US" altLang="zh-CN" sz="1050" dirty="0"/>
              <a:t> = null;</a:t>
            </a:r>
            <a:endParaRPr lang="zh-CN" altLang="zh-CN" sz="1050" dirty="0"/>
          </a:p>
          <a:p>
            <a:r>
              <a:rPr lang="en-US" altLang="zh-CN" sz="1050" dirty="0"/>
              <a:t>    /*</a:t>
            </a:r>
            <a:endParaRPr lang="zh-CN" altLang="zh-CN" sz="1050" dirty="0"/>
          </a:p>
          <a:p>
            <a:r>
              <a:rPr lang="en-US" altLang="zh-CN" sz="1050" dirty="0"/>
              <a:t>     * </a:t>
            </a:r>
            <a:r>
              <a:rPr lang="zh-CN" altLang="zh-CN" sz="1050" dirty="0"/>
              <a:t>功能描述：设置数据，即生成元数据库</a:t>
            </a:r>
          </a:p>
          <a:p>
            <a:r>
              <a:rPr lang="en-US" altLang="zh-CN" sz="1050" dirty="0"/>
              <a:t>     * </a:t>
            </a:r>
            <a:r>
              <a:rPr lang="zh-CN" altLang="zh-CN" sz="1050" dirty="0"/>
              <a:t>实现过程：调用</a:t>
            </a:r>
            <a:r>
              <a:rPr lang="en-US" altLang="zh-CN" sz="1050" dirty="0" err="1"/>
              <a:t>JSONObject</a:t>
            </a:r>
            <a:r>
              <a:rPr lang="zh-CN" altLang="zh-CN" sz="1050" dirty="0"/>
              <a:t>库函数</a:t>
            </a:r>
            <a:r>
              <a:rPr lang="en-US" altLang="zh-CN" sz="1050" dirty="0"/>
              <a:t>put ()</a:t>
            </a:r>
            <a:r>
              <a:rPr lang="zh-CN" altLang="zh-CN" sz="1050" dirty="0"/>
              <a:t>，</a:t>
            </a:r>
            <a:r>
              <a:rPr lang="en-US" altLang="zh-CN" sz="1050" dirty="0"/>
              <a:t>Task</a:t>
            </a:r>
            <a:r>
              <a:rPr lang="zh-CN" altLang="zh-CN" sz="1050" dirty="0"/>
              <a:t>类中的</a:t>
            </a:r>
            <a:r>
              <a:rPr lang="en-US" altLang="zh-CN" sz="1050" dirty="0" err="1"/>
              <a:t>setNotes</a:t>
            </a:r>
            <a:r>
              <a:rPr lang="en-US" altLang="zh-CN" sz="1050" dirty="0"/>
              <a:t> ()</a:t>
            </a:r>
            <a:r>
              <a:rPr lang="zh-CN" altLang="zh-CN" sz="1050" dirty="0"/>
              <a:t>和</a:t>
            </a:r>
            <a:r>
              <a:rPr lang="en-US" altLang="zh-CN" sz="1050" dirty="0" err="1"/>
              <a:t>setName</a:t>
            </a:r>
            <a:r>
              <a:rPr lang="en-US" altLang="zh-CN" sz="1050" dirty="0"/>
              <a:t> ()</a:t>
            </a:r>
            <a:r>
              <a:rPr lang="zh-CN" altLang="zh-CN" sz="1050" dirty="0"/>
              <a:t>函数</a:t>
            </a:r>
          </a:p>
          <a:p>
            <a:r>
              <a:rPr lang="en-US" altLang="zh-CN" sz="1050" dirty="0"/>
              <a:t>     * </a:t>
            </a:r>
            <a:r>
              <a:rPr lang="zh-CN" altLang="zh-CN" sz="1050" dirty="0"/>
              <a:t>参数注解：</a:t>
            </a:r>
          </a:p>
          <a:p>
            <a:r>
              <a:rPr lang="en-US" altLang="zh-CN" sz="1050" dirty="0"/>
              <a:t>     */</a:t>
            </a:r>
            <a:endParaRPr lang="zh-CN" altLang="zh-CN" sz="1050" dirty="0"/>
          </a:p>
          <a:p>
            <a:r>
              <a:rPr lang="en-US" altLang="zh-CN" sz="1050" dirty="0"/>
              <a:t>    public void </a:t>
            </a:r>
            <a:r>
              <a:rPr lang="en-US" altLang="zh-CN" sz="1050" dirty="0" err="1"/>
              <a:t>setMeta</a:t>
            </a:r>
            <a:r>
              <a:rPr lang="en-US" altLang="zh-CN" sz="1050" dirty="0"/>
              <a:t>(String </a:t>
            </a:r>
            <a:r>
              <a:rPr lang="en-US" altLang="zh-CN" sz="1050" dirty="0" err="1"/>
              <a:t>gid</a:t>
            </a:r>
            <a:r>
              <a:rPr lang="en-US" altLang="zh-CN" sz="1050" dirty="0"/>
              <a:t>, </a:t>
            </a:r>
            <a:r>
              <a:rPr lang="en-US" altLang="zh-CN" sz="1050" dirty="0" err="1"/>
              <a:t>JSONObject</a:t>
            </a:r>
            <a:r>
              <a:rPr lang="en-US" altLang="zh-CN" sz="1050" dirty="0"/>
              <a:t> </a:t>
            </a:r>
            <a:r>
              <a:rPr lang="en-US" altLang="zh-CN" sz="1050" dirty="0" err="1"/>
              <a:t>metaInfo</a:t>
            </a:r>
            <a:r>
              <a:rPr lang="en-US" altLang="zh-CN" sz="1050" dirty="0"/>
              <a:t>) </a:t>
            </a:r>
            <a:endParaRPr lang="zh-CN" altLang="zh-CN" sz="1050" dirty="0"/>
          </a:p>
          <a:p>
            <a:r>
              <a:rPr lang="en-US" altLang="zh-CN" sz="1050" dirty="0"/>
              <a:t>    {</a:t>
            </a:r>
            <a:endParaRPr lang="zh-CN" altLang="zh-CN" sz="1050" dirty="0"/>
          </a:p>
          <a:p>
            <a:r>
              <a:rPr lang="en-US" altLang="zh-CN" sz="1050" dirty="0"/>
              <a:t>    	//</a:t>
            </a:r>
            <a:r>
              <a:rPr lang="zh-CN" altLang="zh-CN" sz="1050" dirty="0"/>
              <a:t>对函数块进行注释</a:t>
            </a:r>
          </a:p>
          <a:p>
            <a:r>
              <a:rPr lang="en-US" altLang="zh-CN" sz="1050" dirty="0"/>
              <a:t>        try {</a:t>
            </a:r>
            <a:endParaRPr lang="zh-CN" altLang="zh-CN" sz="1050" dirty="0"/>
          </a:p>
          <a:p>
            <a:r>
              <a:rPr lang="en-US" altLang="zh-CN" sz="1050" dirty="0"/>
              <a:t>            </a:t>
            </a:r>
            <a:r>
              <a:rPr lang="en-US" altLang="zh-CN" sz="1050" dirty="0" err="1"/>
              <a:t>metaInfo.put</a:t>
            </a:r>
            <a:r>
              <a:rPr lang="en-US" altLang="zh-CN" sz="1050" dirty="0"/>
              <a:t>(</a:t>
            </a:r>
            <a:r>
              <a:rPr lang="en-US" altLang="zh-CN" sz="1050" dirty="0" err="1"/>
              <a:t>GTaskStringUtils.META_HEAD_GTASK_ID</a:t>
            </a:r>
            <a:r>
              <a:rPr lang="en-US" altLang="zh-CN" sz="1050" dirty="0"/>
              <a:t>,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将这对键值放入</a:t>
            </a:r>
            <a:r>
              <a:rPr lang="en-US" altLang="zh-CN" sz="1050" dirty="0" err="1"/>
              <a:t>metaInfo</a:t>
            </a:r>
            <a:r>
              <a:rPr lang="zh-CN" altLang="zh-CN" sz="1050" dirty="0"/>
              <a:t>这个</a:t>
            </a:r>
            <a:r>
              <a:rPr lang="en-US" altLang="zh-CN" sz="1050" dirty="0" err="1"/>
              <a:t>jsonobject</a:t>
            </a:r>
            <a:r>
              <a:rPr lang="zh-CN" altLang="zh-CN" sz="1050" dirty="0"/>
              <a:t>对象中</a:t>
            </a:r>
          </a:p>
          <a:p>
            <a:r>
              <a:rPr lang="en-US" altLang="zh-CN" sz="1050" dirty="0"/>
              <a:t>             */</a:t>
            </a:r>
            <a:endParaRPr lang="zh-CN" altLang="zh-CN" sz="1050" dirty="0"/>
          </a:p>
          <a:p>
            <a:r>
              <a:rPr lang="en-US" altLang="zh-CN" sz="1050" dirty="0"/>
              <a:t>        } catch (</a:t>
            </a:r>
            <a:r>
              <a:rPr lang="en-US" altLang="zh-CN" sz="1050" dirty="0" err="1"/>
              <a:t>JSONException</a:t>
            </a:r>
            <a:r>
              <a:rPr lang="en-US" altLang="zh-CN" sz="1050" dirty="0"/>
              <a:t> e) {</a:t>
            </a:r>
            <a:endParaRPr lang="zh-CN" altLang="zh-CN" sz="1050" dirty="0"/>
          </a:p>
          <a:p>
            <a:r>
              <a:rPr lang="en-US" altLang="zh-CN" sz="1050" dirty="0"/>
              <a:t>            </a:t>
            </a:r>
            <a:r>
              <a:rPr lang="en-US" altLang="zh-CN" sz="1050" dirty="0" err="1"/>
              <a:t>Log.e</a:t>
            </a:r>
            <a:r>
              <a:rPr lang="en-US" altLang="zh-CN" sz="1050" dirty="0"/>
              <a:t>(TAG, "failed to put related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输出错误信息</a:t>
            </a:r>
          </a:p>
          <a:p>
            <a:r>
              <a:rPr lang="en-US" altLang="zh-CN" sz="1050" dirty="0"/>
              <a:t>             */</a:t>
            </a:r>
            <a:endParaRPr lang="zh-CN" altLang="zh-CN" sz="1050" dirty="0"/>
          </a:p>
          <a:p>
            <a:r>
              <a:rPr lang="en-US" altLang="zh-CN" sz="1050" dirty="0"/>
              <a:t>        }</a:t>
            </a:r>
            <a:endParaRPr lang="zh-CN" altLang="zh-CN" sz="1050" dirty="0"/>
          </a:p>
          <a:p>
            <a:r>
              <a:rPr lang="en-US" altLang="zh-CN" sz="1050" dirty="0"/>
              <a:t>        </a:t>
            </a:r>
            <a:r>
              <a:rPr lang="en-US" altLang="zh-CN" sz="1050" dirty="0" err="1"/>
              <a:t>setNotes</a:t>
            </a:r>
            <a:r>
              <a:rPr lang="en-US" altLang="zh-CN" sz="1050" dirty="0"/>
              <a:t>(</a:t>
            </a:r>
            <a:r>
              <a:rPr lang="en-US" altLang="zh-CN" sz="1050" dirty="0" err="1"/>
              <a:t>metaInfo.toString</a:t>
            </a:r>
            <a:r>
              <a:rPr lang="en-US" altLang="zh-CN" sz="1050" dirty="0"/>
              <a:t>());</a:t>
            </a:r>
            <a:endParaRPr lang="zh-CN" altLang="zh-CN" sz="1050" dirty="0"/>
          </a:p>
          <a:p>
            <a:r>
              <a:rPr lang="en-US" altLang="zh-CN" sz="1050" dirty="0"/>
              <a:t>        </a:t>
            </a:r>
            <a:r>
              <a:rPr lang="en-US" altLang="zh-CN" sz="1050" dirty="0" err="1"/>
              <a:t>setName</a:t>
            </a:r>
            <a:r>
              <a:rPr lang="en-US" altLang="zh-CN" sz="1050" dirty="0"/>
              <a:t>(</a:t>
            </a:r>
            <a:r>
              <a:rPr lang="en-US" altLang="zh-CN" sz="1050" dirty="0" err="1"/>
              <a:t>GTaskStringUtils.META_NOTE_NAME</a:t>
            </a:r>
            <a:r>
              <a:rPr lang="en-US" altLang="zh-CN" sz="1050" dirty="0"/>
              <a:t>);</a:t>
            </a:r>
            <a:endParaRPr lang="zh-CN" altLang="zh-CN" sz="1050" dirty="0"/>
          </a:p>
          <a:p>
            <a:r>
              <a:rPr lang="en-US" altLang="zh-CN" sz="1050" dirty="0"/>
              <a:t>    }</a:t>
            </a:r>
            <a:endParaRPr lang="zh-CN" altLang="zh-CN" sz="105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9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2"/>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王喆宇 衡文昊 何声炬：</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486551" y="1182112"/>
            <a:ext cx="4227439" cy="5047536"/>
          </a:xfrm>
          <a:prstGeom prst="rect">
            <a:avLst/>
          </a:prstGeom>
          <a:noFill/>
        </p:spPr>
        <p:txBody>
          <a:bodyPr wrap="none" lIns="91440" tIns="45720" rIns="91440" bIns="45720">
            <a:spAutoFit/>
          </a:bodyPr>
          <a:lstStyle/>
          <a:p>
            <a:r>
              <a:rPr lang="en-US" altLang="zh-CN" sz="800" dirty="0" smtClean="0"/>
              <a:t> </a:t>
            </a:r>
            <a:r>
              <a:rPr lang="en-US" altLang="zh-CN" sz="800" dirty="0"/>
              <a:t>* </a:t>
            </a:r>
            <a:r>
              <a:rPr lang="zh-CN" altLang="zh-CN" sz="800" dirty="0"/>
              <a:t>功能描述：获取相关联的</a:t>
            </a:r>
            <a:r>
              <a:rPr lang="en-US" altLang="zh-CN" sz="800" dirty="0" err="1"/>
              <a:t>Gid</a:t>
            </a:r>
            <a:endParaRPr lang="zh-CN" altLang="zh-CN" sz="800" dirty="0"/>
          </a:p>
          <a:p>
            <a:r>
              <a:rPr lang="en-US" altLang="zh-CN" sz="800" dirty="0"/>
              <a:t>     */</a:t>
            </a:r>
            <a:endParaRPr lang="zh-CN" altLang="zh-CN" sz="800" dirty="0"/>
          </a:p>
          <a:p>
            <a:r>
              <a:rPr lang="en-US" altLang="zh-CN" sz="800" dirty="0"/>
              <a:t>    public String </a:t>
            </a:r>
            <a:r>
              <a:rPr lang="en-US" altLang="zh-CN" sz="800" dirty="0" err="1"/>
              <a:t>getRelatedGid</a:t>
            </a:r>
            <a:r>
              <a:rPr lang="en-US" altLang="zh-CN" sz="800" dirty="0"/>
              <a:t>() {</a:t>
            </a:r>
            <a:endParaRPr lang="zh-CN" altLang="zh-CN" sz="800" dirty="0"/>
          </a:p>
          <a:p>
            <a:r>
              <a:rPr lang="en-US" altLang="zh-CN" sz="800" dirty="0"/>
              <a:t>        return </a:t>
            </a:r>
            <a:r>
              <a:rPr lang="en-US" altLang="zh-CN" sz="800" dirty="0" err="1"/>
              <a:t>mRelatedGid</a:t>
            </a:r>
            <a:r>
              <a:rPr lang="en-US" altLang="zh-CN" sz="800" dirty="0"/>
              <a:t>;</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 </a:t>
            </a:r>
            <a:r>
              <a:rPr lang="zh-CN" altLang="zh-CN" sz="800" dirty="0"/>
              <a:t>功能描述：判断当前数据是否为空，若为空则返回真即值得保存</a:t>
            </a:r>
          </a:p>
          <a:p>
            <a:r>
              <a:rPr lang="en-US" altLang="zh-CN" sz="800" dirty="0"/>
              <a:t>     * Made By </a:t>
            </a:r>
            <a:r>
              <a:rPr lang="en-US" altLang="zh-CN" sz="800" dirty="0" err="1"/>
              <a:t>CuiCan</a:t>
            </a:r>
            <a:endParaRPr lang="zh-CN" altLang="zh-CN" sz="800" dirty="0"/>
          </a:p>
          <a:p>
            <a:r>
              <a:rPr lang="en-US" altLang="zh-CN" sz="800" dirty="0"/>
              <a:t>     */</a:t>
            </a:r>
            <a:endParaRPr lang="zh-CN" altLang="zh-CN" sz="800" dirty="0"/>
          </a:p>
          <a:p>
            <a:r>
              <a:rPr lang="en-US" altLang="zh-CN" sz="800" dirty="0"/>
              <a:t>    @Override</a:t>
            </a:r>
            <a:endParaRPr lang="zh-CN" altLang="zh-CN" sz="800" dirty="0"/>
          </a:p>
          <a:p>
            <a:r>
              <a:rPr lang="en-US" altLang="zh-CN" sz="800" dirty="0"/>
              <a:t>    public </a:t>
            </a:r>
            <a:r>
              <a:rPr lang="en-US" altLang="zh-CN" sz="800" dirty="0" err="1"/>
              <a:t>boolean</a:t>
            </a:r>
            <a:r>
              <a:rPr lang="en-US" altLang="zh-CN" sz="800" dirty="0"/>
              <a:t> </a:t>
            </a:r>
            <a:r>
              <a:rPr lang="en-US" altLang="zh-CN" sz="800" dirty="0" err="1"/>
              <a:t>isWorthSaving</a:t>
            </a:r>
            <a:r>
              <a:rPr lang="en-US" altLang="zh-CN" sz="800" dirty="0"/>
              <a:t>() {</a:t>
            </a:r>
            <a:endParaRPr lang="zh-CN" altLang="zh-CN" sz="800" dirty="0"/>
          </a:p>
          <a:p>
            <a:r>
              <a:rPr lang="en-US" altLang="zh-CN" sz="800" dirty="0"/>
              <a:t>        return </a:t>
            </a:r>
            <a:r>
              <a:rPr lang="en-US" altLang="zh-CN" sz="800" dirty="0" err="1"/>
              <a:t>getNotes</a:t>
            </a:r>
            <a:r>
              <a:rPr lang="en-US" altLang="zh-CN" sz="800" dirty="0"/>
              <a:t>() != null;</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功能描述：使用远程</a:t>
            </a:r>
            <a:r>
              <a:rPr lang="en-US" altLang="zh-CN" sz="800" dirty="0" err="1"/>
              <a:t>json</a:t>
            </a:r>
            <a:r>
              <a:rPr lang="zh-CN" altLang="zh-CN" sz="800" dirty="0"/>
              <a:t>数据对象设置元数据内容</a:t>
            </a:r>
          </a:p>
          <a:p>
            <a:r>
              <a:rPr lang="en-US" altLang="zh-CN" sz="800" dirty="0"/>
              <a:t>     * </a:t>
            </a:r>
            <a:r>
              <a:rPr lang="zh-CN" altLang="zh-CN" sz="800" dirty="0"/>
              <a:t>实现过程：调用父类</a:t>
            </a:r>
            <a:r>
              <a:rPr lang="en-US" altLang="zh-CN" sz="800" dirty="0"/>
              <a:t>Task</a:t>
            </a:r>
            <a:r>
              <a:rPr lang="zh-CN" altLang="zh-CN" sz="800" dirty="0"/>
              <a:t>中的</a:t>
            </a:r>
            <a:r>
              <a:rPr lang="en-US" altLang="zh-CN" sz="800" dirty="0" err="1"/>
              <a:t>setContentByRemoteJSON</a:t>
            </a:r>
            <a:r>
              <a:rPr lang="en-US" altLang="zh-CN" sz="800" dirty="0"/>
              <a:t> ()</a:t>
            </a:r>
            <a:r>
              <a:rPr lang="zh-CN" altLang="zh-CN" sz="800" dirty="0"/>
              <a:t>函数，并</a:t>
            </a:r>
          </a:p>
          <a:p>
            <a:r>
              <a:rPr lang="en-US" altLang="zh-CN" sz="800" dirty="0"/>
              <a:t>     * </a:t>
            </a:r>
            <a:r>
              <a:rPr lang="zh-CN" altLang="zh-CN" sz="800" dirty="0"/>
              <a:t>参数注解： </a:t>
            </a:r>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setContentByRemoteJSON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a:t>
            </a:r>
            <a:r>
              <a:rPr lang="en-US" altLang="zh-CN" sz="800" dirty="0" err="1"/>
              <a:t>super.setContentByRemoteJSON</a:t>
            </a:r>
            <a:r>
              <a:rPr lang="en-US" altLang="zh-CN" sz="800" dirty="0"/>
              <a:t>(</a:t>
            </a:r>
            <a:r>
              <a:rPr lang="en-US" altLang="zh-CN" sz="800" dirty="0" err="1"/>
              <a:t>js</a:t>
            </a:r>
            <a:r>
              <a:rPr lang="en-US" altLang="zh-CN" sz="800" dirty="0"/>
              <a:t>);</a:t>
            </a:r>
            <a:endParaRPr lang="zh-CN" altLang="zh-CN" sz="800" dirty="0"/>
          </a:p>
          <a:p>
            <a:r>
              <a:rPr lang="en-US" altLang="zh-CN" sz="800" dirty="0"/>
              <a:t>        if (</a:t>
            </a:r>
            <a:r>
              <a:rPr lang="en-US" altLang="zh-CN" sz="800" dirty="0" err="1"/>
              <a:t>getNotes</a:t>
            </a:r>
            <a:r>
              <a:rPr lang="en-US" altLang="zh-CN" sz="800" dirty="0"/>
              <a:t>() != null) {</a:t>
            </a:r>
            <a:endParaRPr lang="zh-CN" altLang="zh-CN" sz="800" dirty="0"/>
          </a:p>
          <a:p>
            <a:r>
              <a:rPr lang="en-US" altLang="zh-CN" sz="800" dirty="0"/>
              <a:t>            try {</a:t>
            </a:r>
            <a:endParaRPr lang="zh-CN" altLang="zh-CN" sz="800" dirty="0"/>
          </a:p>
          <a:p>
            <a:r>
              <a:rPr lang="en-US" altLang="zh-CN" sz="800" dirty="0"/>
              <a:t>                </a:t>
            </a:r>
            <a:r>
              <a:rPr lang="en-US" altLang="zh-CN" sz="800" dirty="0" err="1"/>
              <a:t>JSONObject</a:t>
            </a:r>
            <a:r>
              <a:rPr lang="en-US" altLang="zh-CN" sz="800" dirty="0"/>
              <a:t> </a:t>
            </a:r>
            <a:r>
              <a:rPr lang="en-US" altLang="zh-CN" sz="800" dirty="0" err="1"/>
              <a:t>metaInfo</a:t>
            </a:r>
            <a:r>
              <a:rPr lang="en-US" altLang="zh-CN" sz="800" dirty="0"/>
              <a:t> = new </a:t>
            </a:r>
            <a:r>
              <a:rPr lang="en-US" altLang="zh-CN" sz="800" dirty="0" err="1"/>
              <a:t>JSONObject</a:t>
            </a:r>
            <a:r>
              <a:rPr lang="en-US" altLang="zh-CN" sz="800" dirty="0"/>
              <a:t>(</a:t>
            </a:r>
            <a:r>
              <a:rPr lang="en-US" altLang="zh-CN" sz="800" dirty="0" err="1"/>
              <a:t>getNotes</a:t>
            </a:r>
            <a:r>
              <a:rPr lang="en-US" altLang="zh-CN" sz="800" dirty="0"/>
              <a:t>().trim());</a:t>
            </a:r>
            <a:endParaRPr lang="zh-CN" altLang="zh-CN" sz="800" dirty="0"/>
          </a:p>
          <a:p>
            <a:r>
              <a:rPr lang="en-US" altLang="zh-CN" sz="800" dirty="0"/>
              <a:t>                </a:t>
            </a:r>
            <a:r>
              <a:rPr lang="en-US" altLang="zh-CN" sz="800" dirty="0" err="1"/>
              <a:t>mRelatedGid</a:t>
            </a:r>
            <a:r>
              <a:rPr lang="en-US" altLang="zh-CN" sz="800" dirty="0"/>
              <a:t> = </a:t>
            </a:r>
            <a:r>
              <a:rPr lang="en-US" altLang="zh-CN" sz="800" dirty="0" err="1"/>
              <a:t>metaInfo.getString</a:t>
            </a:r>
            <a:r>
              <a:rPr lang="en-US" altLang="zh-CN" sz="800" dirty="0"/>
              <a:t>(</a:t>
            </a:r>
            <a:r>
              <a:rPr lang="en-US" altLang="zh-CN" sz="800" dirty="0" err="1"/>
              <a:t>GTaskStringUtils.META_HEAD_GTASK_ID</a:t>
            </a:r>
            <a:r>
              <a:rPr lang="en-US" altLang="zh-CN" sz="800" dirty="0"/>
              <a:t>);</a:t>
            </a:r>
            <a:endParaRPr lang="zh-CN" altLang="zh-CN" sz="800" dirty="0"/>
          </a:p>
          <a:p>
            <a:r>
              <a:rPr lang="en-US" altLang="zh-CN" sz="800" dirty="0"/>
              <a:t>            } catch (</a:t>
            </a:r>
            <a:r>
              <a:rPr lang="en-US" altLang="zh-CN" sz="800" dirty="0" err="1"/>
              <a:t>JSONException</a:t>
            </a:r>
            <a:r>
              <a:rPr lang="en-US" altLang="zh-CN" sz="800" dirty="0"/>
              <a:t> e) {</a:t>
            </a:r>
            <a:endParaRPr lang="zh-CN" altLang="zh-CN" sz="800" dirty="0"/>
          </a:p>
          <a:p>
            <a:r>
              <a:rPr lang="en-US" altLang="zh-CN" sz="800" dirty="0"/>
              <a:t>                </a:t>
            </a:r>
            <a:r>
              <a:rPr lang="en-US" altLang="zh-CN" sz="800" dirty="0" err="1"/>
              <a:t>Log.w</a:t>
            </a:r>
            <a:r>
              <a:rPr lang="en-US" altLang="zh-CN" sz="800" dirty="0"/>
              <a:t>(TAG, "failed to get related </a:t>
            </a:r>
            <a:r>
              <a:rPr lang="en-US" altLang="zh-CN" sz="800" dirty="0" err="1"/>
              <a:t>gid</a:t>
            </a:r>
            <a:r>
              <a:rPr lang="en-US" altLang="zh-CN" sz="800" dirty="0"/>
              <a:t>");</a:t>
            </a:r>
            <a:endParaRPr lang="zh-CN" altLang="zh-CN" sz="800" dirty="0"/>
          </a:p>
          <a:p>
            <a:r>
              <a:rPr lang="en-US" altLang="zh-CN" sz="800" dirty="0"/>
              <a:t>                /*</a:t>
            </a:r>
            <a:endParaRPr lang="zh-CN" altLang="zh-CN" sz="800" dirty="0"/>
          </a:p>
          <a:p>
            <a:r>
              <a:rPr lang="en-US" altLang="zh-CN" sz="800" dirty="0"/>
              <a:t>                 * </a:t>
            </a:r>
            <a:r>
              <a:rPr lang="zh-CN" altLang="zh-CN" sz="800" dirty="0"/>
              <a:t>输出警告信息</a:t>
            </a:r>
          </a:p>
          <a:p>
            <a:r>
              <a:rPr lang="en-US" altLang="zh-CN" sz="800" dirty="0"/>
              <a:t>                 */</a:t>
            </a:r>
            <a:endParaRPr lang="zh-CN" altLang="zh-CN" sz="800" dirty="0"/>
          </a:p>
          <a:p>
            <a:r>
              <a:rPr lang="en-US" altLang="zh-CN" sz="800" dirty="0"/>
              <a:t>                </a:t>
            </a:r>
            <a:r>
              <a:rPr lang="en-US" altLang="zh-CN" sz="800" dirty="0" err="1"/>
              <a:t>mRelatedGid</a:t>
            </a:r>
            <a:r>
              <a:rPr lang="en-US" altLang="zh-CN" sz="800" dirty="0"/>
              <a:t> = null;</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功能描述：使用本地</a:t>
            </a:r>
            <a:r>
              <a:rPr lang="en-US" altLang="zh-CN" sz="800" dirty="0" err="1"/>
              <a:t>json</a:t>
            </a:r>
            <a:r>
              <a:rPr lang="zh-CN" altLang="zh-CN" sz="800" dirty="0"/>
              <a:t>数据对象设置元数据内容，一般不会用到，若用到，则抛出异常</a:t>
            </a:r>
          </a:p>
          <a:p>
            <a:r>
              <a:rPr lang="en-US" altLang="zh-CN" sz="800" dirty="0"/>
              <a:t>     * Made By </a:t>
            </a:r>
            <a:r>
              <a:rPr lang="en-US" altLang="zh-CN" sz="800" dirty="0" err="1"/>
              <a:t>CuiCan</a:t>
            </a:r>
            <a:endParaRPr lang="zh-CN" altLang="zh-CN" sz="800" dirty="0"/>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setContentByLocalJSON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 this function should not be called</a:t>
            </a:r>
            <a:endParaRPr lang="zh-CN" altLang="zh-CN" sz="800" dirty="0"/>
          </a:p>
          <a:p>
            <a:r>
              <a:rPr lang="en-US" altLang="zh-CN" sz="800" dirty="0"/>
              <a:t>        throw new </a:t>
            </a:r>
            <a:r>
              <a:rPr lang="en-US" altLang="zh-CN" sz="800" dirty="0" err="1"/>
              <a:t>IllegalAccessError</a:t>
            </a:r>
            <a:r>
              <a:rPr lang="en-US" altLang="zh-CN" sz="800" dirty="0"/>
              <a:t>("</a:t>
            </a:r>
            <a:r>
              <a:rPr lang="en-US" altLang="zh-CN" sz="800" dirty="0" err="1"/>
              <a:t>MetaData:setContentByLocalJSON</a:t>
            </a:r>
            <a:r>
              <a:rPr lang="en-US" altLang="zh-CN" sz="800" dirty="0"/>
              <a:t> should not be called");</a:t>
            </a:r>
            <a:endParaRPr lang="zh-CN" altLang="zh-CN" sz="800" dirty="0"/>
          </a:p>
          <a:p>
            <a:r>
              <a:rPr lang="en-US" altLang="zh-CN" sz="800" dirty="0" smtClean="0"/>
              <a:t>* </a:t>
            </a:r>
            <a:r>
              <a:rPr lang="zh-CN" altLang="zh-CN" sz="800" dirty="0"/>
              <a:t>传递非法参数异常</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2"/>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完成代码阅读后我们通过利用</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IDEA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工具对该部分</a:t>
            </a:r>
            <a:endPar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代码进行分析得到</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Data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5511243" y="5483383"/>
            <a:ext cx="902811"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类图</a:t>
            </a:r>
          </a:p>
        </p:txBody>
      </p:sp>
      <p:pic>
        <p:nvPicPr>
          <p:cNvPr id="17" name="图片 16"/>
          <p:cNvPicPr/>
          <p:nvPr/>
        </p:nvPicPr>
        <p:blipFill>
          <a:blip r:embed="rId2"/>
          <a:stretch>
            <a:fillRect/>
          </a:stretch>
        </p:blipFill>
        <p:spPr>
          <a:xfrm>
            <a:off x="3611513" y="2411275"/>
            <a:ext cx="4895850" cy="2978150"/>
          </a:xfrm>
          <a:prstGeom prst="rect">
            <a:avLst/>
          </a:prstGeom>
          <a:noFill/>
          <a:ln>
            <a:noFill/>
          </a:ln>
        </p:spPr>
      </p:pic>
      <p:grpSp>
        <p:nvGrpSpPr>
          <p:cNvPr id="21" name="组合 20"/>
          <p:cNvGrpSpPr/>
          <p:nvPr/>
        </p:nvGrpSpPr>
        <p:grpSpPr>
          <a:xfrm>
            <a:off x="678721" y="2107101"/>
            <a:ext cx="10730142" cy="3706611"/>
            <a:chOff x="678721" y="2107101"/>
            <a:chExt cx="10730142" cy="3706611"/>
          </a:xfrm>
        </p:grpSpPr>
        <p:sp>
          <p:nvSpPr>
            <p:cNvPr id="2" name="文本框 1"/>
            <p:cNvSpPr txBox="1"/>
            <p:nvPr/>
          </p:nvSpPr>
          <p:spPr>
            <a:xfrm>
              <a:off x="1543050" y="2989451"/>
              <a:ext cx="2236510" cy="338554"/>
            </a:xfrm>
            <a:prstGeom prst="rect">
              <a:avLst/>
            </a:prstGeom>
            <a:noFill/>
          </p:spPr>
          <p:txBody>
            <a:bodyPr wrap="none" rtlCol="0">
              <a:spAutoFit/>
            </a:bodyPr>
            <a:lstStyle/>
            <a:p>
              <a:r>
                <a:rPr lang="zh-CN" altLang="zh-CN" sz="1600" kern="100" dirty="0"/>
                <a:t>用于同步任务的</a:t>
              </a:r>
              <a:r>
                <a:rPr lang="zh-CN" altLang="zh-CN" sz="1600" kern="100" dirty="0" smtClean="0"/>
                <a:t>元数据</a:t>
              </a:r>
              <a:endParaRPr lang="zh-CN" altLang="en-US" dirty="0"/>
            </a:p>
          </p:txBody>
        </p:sp>
        <p:sp>
          <p:nvSpPr>
            <p:cNvPr id="12" name="文本框 11"/>
            <p:cNvSpPr txBox="1"/>
            <p:nvPr/>
          </p:nvSpPr>
          <p:spPr>
            <a:xfrm>
              <a:off x="6680057" y="4908080"/>
              <a:ext cx="2877711" cy="738664"/>
            </a:xfrm>
            <a:prstGeom prst="rect">
              <a:avLst/>
            </a:prstGeom>
            <a:noFill/>
          </p:spPr>
          <p:txBody>
            <a:bodyPr wrap="none" rtlCol="0">
              <a:spAutoFit/>
            </a:bodyPr>
            <a:lstStyle/>
            <a:p>
              <a:r>
                <a:rPr lang="zh-CN" altLang="zh-CN" sz="1400" kern="100" dirty="0"/>
                <a:t>同步认为的节点管理</a:t>
              </a:r>
              <a:r>
                <a:rPr lang="zh-CN" altLang="zh-CN" sz="1400" kern="100" dirty="0" smtClean="0"/>
                <a:t>，</a:t>
              </a:r>
              <a:endParaRPr lang="en-US" altLang="zh-CN" sz="1400" kern="100" dirty="0" smtClean="0"/>
            </a:p>
            <a:p>
              <a:r>
                <a:rPr lang="zh-CN" altLang="zh-CN" sz="1400" kern="100" dirty="0" smtClean="0"/>
                <a:t>用于</a:t>
              </a:r>
              <a:r>
                <a:rPr lang="zh-CN" altLang="zh-CN" sz="1400" kern="100" dirty="0"/>
                <a:t>设置、保存同步任务的信息。</a:t>
              </a:r>
              <a:endParaRPr lang="zh-CN" altLang="zh-CN" sz="1400" kern="100" dirty="0">
                <a:latin typeface="Calibri" panose="020F0502020204030204" pitchFamily="34" charset="0"/>
                <a:cs typeface="Times New Roman" panose="02020603050405020304" pitchFamily="18" charset="0"/>
              </a:endParaRPr>
            </a:p>
            <a:p>
              <a:endParaRPr lang="zh-CN" altLang="en-US" sz="1400" dirty="0"/>
            </a:p>
          </p:txBody>
        </p:sp>
        <p:sp>
          <p:nvSpPr>
            <p:cNvPr id="13" name="文本框 12"/>
            <p:cNvSpPr txBox="1"/>
            <p:nvPr/>
          </p:nvSpPr>
          <p:spPr>
            <a:xfrm>
              <a:off x="4160071" y="2107101"/>
              <a:ext cx="4507965" cy="523220"/>
            </a:xfrm>
            <a:prstGeom prst="rect">
              <a:avLst/>
            </a:prstGeom>
            <a:noFill/>
          </p:spPr>
          <p:txBody>
            <a:bodyPr wrap="none" rtlCol="0">
              <a:spAutoFit/>
            </a:bodyPr>
            <a:lstStyle/>
            <a:p>
              <a:r>
                <a:rPr lang="zh-CN" altLang="zh-CN" sz="1400" kern="100" dirty="0"/>
                <a:t>同步任务，将创建、更新和同步动作包装为</a:t>
              </a:r>
              <a:r>
                <a:rPr lang="en-US" altLang="zh-CN" sz="1400" kern="100" dirty="0"/>
                <a:t>JSON</a:t>
              </a:r>
              <a:r>
                <a:rPr lang="zh-CN" altLang="zh-CN" sz="1400" kern="100" dirty="0"/>
                <a:t>对象</a:t>
              </a:r>
              <a:r>
                <a:rPr lang="zh-CN" altLang="zh-CN" sz="1400" kern="100" dirty="0" smtClean="0"/>
                <a:t>，</a:t>
              </a:r>
              <a:endParaRPr lang="en-US" altLang="zh-CN" sz="1400" kern="100" dirty="0" smtClean="0"/>
            </a:p>
            <a:p>
              <a:r>
                <a:rPr lang="zh-CN" altLang="zh-CN" sz="1400" kern="100" dirty="0" smtClean="0"/>
                <a:t>用</a:t>
              </a:r>
              <a:r>
                <a:rPr lang="en-US" altLang="zh-CN" sz="1400" kern="100" dirty="0"/>
                <a:t>JSON</a:t>
              </a:r>
              <a:r>
                <a:rPr lang="zh-CN" altLang="zh-CN" sz="1400" kern="100" dirty="0"/>
                <a:t>对节点内容进行设置</a:t>
              </a:r>
              <a:endParaRPr lang="zh-CN" altLang="en-US" sz="1400" dirty="0"/>
            </a:p>
          </p:txBody>
        </p:sp>
        <p:sp>
          <p:nvSpPr>
            <p:cNvPr id="19" name="文本框 18"/>
            <p:cNvSpPr txBox="1"/>
            <p:nvPr/>
          </p:nvSpPr>
          <p:spPr>
            <a:xfrm>
              <a:off x="8507363" y="3051006"/>
              <a:ext cx="2901500" cy="276999"/>
            </a:xfrm>
            <a:prstGeom prst="rect">
              <a:avLst/>
            </a:prstGeom>
            <a:noFill/>
          </p:spPr>
          <p:txBody>
            <a:bodyPr wrap="none" rtlCol="0">
              <a:spAutoFit/>
            </a:bodyPr>
            <a:lstStyle/>
            <a:p>
              <a:r>
                <a:rPr lang="zh-CN" altLang="zh-CN" sz="1200" kern="100" dirty="0"/>
                <a:t>管理</a:t>
              </a:r>
              <a:r>
                <a:rPr lang="en-US" altLang="zh-CN" sz="1200" kern="100" dirty="0"/>
                <a:t>task</a:t>
              </a:r>
              <a:r>
                <a:rPr lang="zh-CN" altLang="zh-CN" sz="1200" kern="100" dirty="0"/>
                <a:t>的同步信息，将其编为列表形式</a:t>
              </a:r>
              <a:endParaRPr lang="zh-CN" altLang="en-US" sz="1200" dirty="0"/>
            </a:p>
          </p:txBody>
        </p:sp>
        <p:sp>
          <p:nvSpPr>
            <p:cNvPr id="20" name="文本框 19"/>
            <p:cNvSpPr txBox="1"/>
            <p:nvPr/>
          </p:nvSpPr>
          <p:spPr>
            <a:xfrm>
              <a:off x="678721" y="5228937"/>
              <a:ext cx="5032147" cy="584775"/>
            </a:xfrm>
            <a:prstGeom prst="rect">
              <a:avLst/>
            </a:prstGeom>
            <a:noFill/>
          </p:spPr>
          <p:txBody>
            <a:bodyPr wrap="none" rtlCol="0">
              <a:spAutoFit/>
            </a:bodyPr>
            <a:lstStyle/>
            <a:p>
              <a:r>
                <a:rPr lang="zh-CN" altLang="zh-CN" sz="1400" kern="100" dirty="0"/>
                <a:t>数据库中的数据类，功能包括数据读取、数据获取、数据提交</a:t>
              </a:r>
              <a:endParaRPr lang="zh-CN" altLang="zh-CN" sz="1400" kern="100" dirty="0">
                <a:latin typeface="Calibri" panose="020F0502020204030204" pitchFamily="34" charset="0"/>
                <a:cs typeface="Times New Roman" panose="02020603050405020304" pitchFamily="18" charset="0"/>
              </a:endParaRPr>
            </a:p>
            <a:p>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lvl="0" algn="ctr">
              <a:defRPr/>
            </a:pPr>
            <a:endParaRPr kumimoji="0" lang="zh-CN" altLang="en-US" sz="1000" b="0" i="0" u="none" strike="noStrike" kern="0" cap="none" spc="0" normalizeH="0" baseline="0" noProof="0" dirty="0">
              <a:ln>
                <a:noFill/>
              </a:ln>
              <a:effectLst/>
              <a:uLnTx/>
              <a:uFillTx/>
              <a:latin typeface="等线" panose="02010600030101010101" charset="-122"/>
              <a:ea typeface="等线" panose="02010600030101010101" charset="-122"/>
            </a:endParaRPr>
          </a:p>
        </p:txBody>
      </p:sp>
      <p:sp>
        <p:nvSpPr>
          <p:cNvPr id="18" name="文本框 17"/>
          <p:cNvSpPr txBox="1"/>
          <p:nvPr/>
        </p:nvSpPr>
        <p:spPr>
          <a:xfrm>
            <a:off x="367840" y="1179871"/>
            <a:ext cx="5811850" cy="4867055"/>
          </a:xfrm>
          <a:prstGeom prst="rect">
            <a:avLst/>
          </a:prstGeom>
          <a:noFill/>
        </p:spPr>
        <p:txBody>
          <a:bodyPr wrap="square" rtlCol="0">
            <a:normAutofit fontScale="82500" lnSpcReduction="20000"/>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人工分析代码质量</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 </a:t>
            </a:r>
            <a:r>
              <a:rPr lang="zh-CN" altLang="en-US" sz="1600" b="1" dirty="0">
                <a:latin typeface="微软雅黑" panose="020B0503020204020204" pitchFamily="34" charset="-122"/>
                <a:ea typeface="微软雅黑" panose="020B0503020204020204" pitchFamily="34" charset="-122"/>
              </a:rPr>
              <a:t>代码的编程规范</a:t>
            </a:r>
            <a:r>
              <a:rPr lang="zh-CN" altLang="en-US" sz="1600" b="1" dirty="0" smtClean="0">
                <a:latin typeface="微软雅黑" panose="020B0503020204020204" pitchFamily="34" charset="-122"/>
                <a:ea typeface="微软雅黑" panose="020B0503020204020204" pitchFamily="34" charset="-122"/>
              </a:rPr>
              <a:t>评估</a:t>
            </a:r>
            <a:endParaRPr lang="zh-CN" altLang="en-US" sz="1600" b="1"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1</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易读性： 代码整体较易读，使用了清晰的变量和函数命名，</a:t>
            </a:r>
            <a:r>
              <a:rPr lang="zh-CN" altLang="en-US" sz="1600" dirty="0" smtClean="0">
                <a:latin typeface="微软雅黑" panose="020B0503020204020204" pitchFamily="34" charset="-122"/>
                <a:ea typeface="微软雅黑" panose="020B0503020204020204" pitchFamily="34" charset="-122"/>
              </a:rPr>
              <a:t>但有些</a:t>
            </a:r>
            <a:r>
              <a:rPr lang="zh-CN" altLang="en-US" sz="1600" dirty="0">
                <a:latin typeface="微软雅黑" panose="020B0503020204020204" pitchFamily="34" charset="-122"/>
                <a:ea typeface="微软雅黑" panose="020B0503020204020204" pitchFamily="34" charset="-122"/>
              </a:rPr>
              <a:t>复杂的逻辑可能需要更详细的注释以增强可读性。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2</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简明性： 大部分代码简洁明了，但存在一些冗余或复杂的表达式，建议进一步简化以提高代码可维护性。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3</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易修改性： 代码结构较为灵活，易于修改和扩展，但某些模块间的耦合度较高，修改一个模块可能影响其他模块，建议加强模块之间的解耦。</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4</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无二义性： 变量和函数命名规范，大多数注释清晰明了，但存在一些过时的注释或不完整的注释，应及时更新或补充。</a:t>
            </a: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1.2 </a:t>
            </a:r>
            <a:r>
              <a:rPr lang="zh-CN" altLang="en-US" sz="1600" b="1" dirty="0">
                <a:latin typeface="微软雅黑" panose="020B0503020204020204" pitchFamily="34" charset="-122"/>
                <a:ea typeface="微软雅黑" panose="020B0503020204020204" pitchFamily="34" charset="-122"/>
              </a:rPr>
              <a:t>代码布局和组织</a:t>
            </a:r>
          </a:p>
          <a:p>
            <a:pPr>
              <a:lnSpc>
                <a:spcPct val="130000"/>
              </a:lnSpc>
              <a:spcBef>
                <a:spcPts val="600"/>
              </a:spcBef>
              <a:defRPr/>
            </a:pPr>
            <a:r>
              <a:rPr lang="zh-CN" altLang="en-US" sz="1600" dirty="0" smtClean="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5</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布局一致性： 代码布局整体一致，但存在个别缩进和空格不规范的情况，应统一代码风格以提高可读性。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6</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模块组织： 代码模块化程度较高，按照功能或逻辑分成了合适的模块或类，但某些模块功能过于集中，建议进一步细化模块，降低耦合度。</a:t>
            </a: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6179690" y="1419931"/>
            <a:ext cx="5811850" cy="4867055"/>
          </a:xfrm>
          <a:prstGeom prst="rect">
            <a:avLst/>
          </a:prstGeom>
          <a:noFill/>
        </p:spPr>
        <p:txBody>
          <a:bodyPr wrap="square" rtlCol="0">
            <a:normAutofit fontScale="97500"/>
          </a:bodyPr>
          <a:lstStyle/>
          <a:p>
            <a:pPr>
              <a:lnSpc>
                <a:spcPct val="120000"/>
              </a:lnSpc>
              <a:spcBef>
                <a:spcPts val="600"/>
              </a:spcBef>
              <a:defRPr/>
            </a:pPr>
            <a:r>
              <a:rPr lang="en-US" altLang="zh-CN" b="1" dirty="0"/>
              <a:t>2</a:t>
            </a:r>
            <a:r>
              <a:rPr lang="en-US" altLang="zh-CN" sz="1300" b="1" dirty="0">
                <a:latin typeface="微软雅黑" panose="020B0503020204020204" pitchFamily="34" charset="-122"/>
                <a:ea typeface="微软雅黑" panose="020B0503020204020204" pitchFamily="34" charset="-122"/>
              </a:rPr>
              <a:t>. </a:t>
            </a:r>
            <a:r>
              <a:rPr lang="zh-CN" altLang="zh-CN" sz="1300" b="1" dirty="0">
                <a:latin typeface="微软雅黑" panose="020B0503020204020204" pitchFamily="34" charset="-122"/>
                <a:ea typeface="微软雅黑" panose="020B0503020204020204" pitchFamily="34" charset="-122"/>
              </a:rPr>
              <a:t>代码中存在的缺陷</a:t>
            </a: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2.1 </a:t>
            </a:r>
            <a:r>
              <a:rPr lang="zh-CN" altLang="zh-CN" sz="1300" b="1" dirty="0">
                <a:latin typeface="微软雅黑" panose="020B0503020204020204" pitchFamily="34" charset="-122"/>
                <a:ea typeface="微软雅黑" panose="020B0503020204020204" pitchFamily="34" charset="-122"/>
              </a:rPr>
              <a:t>内部质量</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7.</a:t>
            </a:r>
            <a:r>
              <a:rPr lang="zh-CN" altLang="zh-CN" sz="1300" dirty="0">
                <a:latin typeface="微软雅黑" panose="020B0503020204020204" pitchFamily="34" charset="-122"/>
                <a:ea typeface="微软雅黑" panose="020B0503020204020204" pitchFamily="34" charset="-122"/>
              </a:rPr>
              <a:t>性能问题： 未发现明显的性能问题，但某些算法或数据结构可能存在效率较低的情况，建议进行性能优化以提升用户体验。</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8.</a:t>
            </a:r>
            <a:r>
              <a:rPr lang="zh-CN" altLang="zh-CN" sz="1300" dirty="0">
                <a:latin typeface="微软雅黑" panose="020B0503020204020204" pitchFamily="34" charset="-122"/>
                <a:ea typeface="微软雅黑" panose="020B0503020204020204" pitchFamily="34" charset="-122"/>
              </a:rPr>
              <a:t>错误处理： 错误处理相对完善，但存在部分异常情况未能得到充分处理，可能导致程序崩溃或数据丢失，应增强错误处理的健壮性。</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2.2 </a:t>
            </a:r>
            <a:r>
              <a:rPr lang="zh-CN" altLang="zh-CN" sz="1300" b="1" dirty="0">
                <a:latin typeface="微软雅黑" panose="020B0503020204020204" pitchFamily="34" charset="-122"/>
                <a:ea typeface="微软雅黑" panose="020B0503020204020204" pitchFamily="34" charset="-122"/>
              </a:rPr>
              <a:t>外部质量</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9.</a:t>
            </a:r>
            <a:r>
              <a:rPr lang="zh-CN" altLang="zh-CN" sz="1300" dirty="0">
                <a:latin typeface="微软雅黑" panose="020B0503020204020204" pitchFamily="34" charset="-122"/>
                <a:ea typeface="微软雅黑" panose="020B0503020204020204" pitchFamily="34" charset="-122"/>
              </a:rPr>
              <a:t>功能实现： 代码功能基本符合需求，但存在少量功能缺陷和逻辑错误，应进行功能测试和修复以确保功能的完整性和稳定性。</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10.</a:t>
            </a:r>
            <a:r>
              <a:rPr lang="zh-CN" altLang="zh-CN" sz="1300" dirty="0">
                <a:latin typeface="微软雅黑" panose="020B0503020204020204" pitchFamily="34" charset="-122"/>
                <a:ea typeface="微软雅黑" panose="020B0503020204020204" pitchFamily="34" charset="-122"/>
              </a:rPr>
              <a:t>用户体验： 用户体验良好，但某些功能操作流程复杂，界面设计可以进一步优化以提升用户满意度和使用便捷性。</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rgbClr val="FF0000"/>
                </a:solidFill>
              </a:rPr>
              <a:t>***</a:t>
            </a:r>
            <a:r>
              <a:rPr lang="zh-CN" altLang="en-US" dirty="0"/>
              <a:t>工具代码质量报告图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整体错误"/>
          <p:cNvPicPr/>
          <p:nvPr/>
        </p:nvPicPr>
        <p:blipFill>
          <a:blip r:embed="rId3"/>
          <a:stretch>
            <a:fillRect/>
          </a:stretch>
        </p:blipFill>
        <p:spPr>
          <a:xfrm>
            <a:off x="392209" y="1281650"/>
            <a:ext cx="5127419" cy="4309525"/>
          </a:xfrm>
          <a:prstGeom prst="rect">
            <a:avLst/>
          </a:prstGeom>
        </p:spPr>
      </p:pic>
      <p:sp>
        <p:nvSpPr>
          <p:cNvPr id="2" name="矩形 1"/>
          <p:cNvSpPr/>
          <p:nvPr/>
        </p:nvSpPr>
        <p:spPr>
          <a:xfrm>
            <a:off x="5703136" y="1457870"/>
            <a:ext cx="5729178" cy="4939814"/>
          </a:xfrm>
          <a:prstGeom prst="rect">
            <a:avLst/>
          </a:prstGeom>
        </p:spPr>
        <p:txBody>
          <a:bodyPr wrap="square">
            <a:spAutoFit/>
          </a:bodyPr>
          <a:lstStyle/>
          <a:p>
            <a:pPr indent="266700">
              <a:lnSpc>
                <a:spcPct val="150000"/>
              </a:lnSpc>
            </a:pPr>
            <a:r>
              <a:rPr lang="en-US" altLang="zh-CN" sz="1400" kern="100" dirty="0">
                <a:latin typeface="+mj-ea"/>
                <a:ea typeface="+mj-ea"/>
              </a:rPr>
              <a:t>Android Studio</a:t>
            </a:r>
            <a:r>
              <a:rPr lang="zh-CN" altLang="en-US" sz="1400" kern="100" dirty="0">
                <a:latin typeface="+mj-ea"/>
                <a:ea typeface="+mj-ea"/>
              </a:rPr>
              <a:t>简介</a:t>
            </a:r>
          </a:p>
          <a:p>
            <a:pPr indent="266700">
              <a:lnSpc>
                <a:spcPct val="150000"/>
              </a:lnSpc>
            </a:pPr>
            <a:r>
              <a:rPr lang="en-US" altLang="zh-CN" sz="1400" kern="100" dirty="0">
                <a:latin typeface="+mj-ea"/>
                <a:ea typeface="+mj-ea"/>
              </a:rPr>
              <a:t>Android Studio</a:t>
            </a:r>
            <a:r>
              <a:rPr lang="zh-CN" altLang="en-US" sz="1400" kern="100" dirty="0">
                <a:latin typeface="+mj-ea"/>
                <a:ea typeface="+mj-ea"/>
              </a:rPr>
              <a:t>提供了强大的工具来自动化分析代码质量，其中最核心的工具是</a:t>
            </a:r>
            <a:r>
              <a:rPr lang="en-US" altLang="zh-CN" sz="1400" kern="100" dirty="0">
                <a:latin typeface="+mj-ea"/>
                <a:ea typeface="+mj-ea"/>
              </a:rPr>
              <a:t>Lint</a:t>
            </a:r>
            <a:r>
              <a:rPr lang="zh-CN" altLang="en-US" sz="1400" kern="100" dirty="0">
                <a:latin typeface="+mj-ea"/>
                <a:ea typeface="+mj-ea"/>
              </a:rPr>
              <a:t>。</a:t>
            </a:r>
            <a:r>
              <a:rPr lang="en-US" altLang="zh-CN" sz="1400" kern="100" dirty="0">
                <a:latin typeface="+mj-ea"/>
                <a:ea typeface="+mj-ea"/>
              </a:rPr>
              <a:t>Lint</a:t>
            </a:r>
            <a:r>
              <a:rPr lang="zh-CN" altLang="en-US" sz="1400" kern="100" dirty="0">
                <a:latin typeface="+mj-ea"/>
                <a:ea typeface="+mj-ea"/>
              </a:rPr>
              <a:t>是一个静态代码分析工具，它可以在不运行代码的情况下扫描代码，帮助开发者改进代码的结构，提高代码的可维护性和质量。以下是使用</a:t>
            </a:r>
            <a:r>
              <a:rPr lang="en-US" altLang="zh-CN" sz="1400" kern="100" dirty="0">
                <a:latin typeface="+mj-ea"/>
                <a:ea typeface="+mj-ea"/>
              </a:rPr>
              <a:t>Lint</a:t>
            </a:r>
            <a:r>
              <a:rPr lang="zh-CN" altLang="en-US" sz="1400" kern="100" dirty="0">
                <a:latin typeface="+mj-ea"/>
                <a:ea typeface="+mj-ea"/>
              </a:rPr>
              <a:t>进行自动化代码质量分析的步骤：</a:t>
            </a:r>
          </a:p>
          <a:p>
            <a:pPr indent="266700">
              <a:lnSpc>
                <a:spcPct val="150000"/>
              </a:lnSpc>
            </a:pPr>
            <a:r>
              <a:rPr lang="zh-CN" altLang="zh-CN" sz="1400" kern="100" dirty="0" smtClean="0">
                <a:latin typeface="+mj-ea"/>
                <a:ea typeface="+mj-ea"/>
              </a:rPr>
              <a:t>严重</a:t>
            </a:r>
            <a:r>
              <a:rPr lang="zh-CN" altLang="zh-CN" sz="1400" kern="100" dirty="0">
                <a:latin typeface="+mj-ea"/>
                <a:ea typeface="+mj-ea"/>
              </a:rPr>
              <a:t>程度等级说明：</a:t>
            </a:r>
          </a:p>
          <a:p>
            <a:pPr marL="342900" lvl="0" indent="-342900">
              <a:lnSpc>
                <a:spcPct val="150000"/>
              </a:lnSpc>
              <a:buFont typeface="Wingdings" panose="05000000000000000000" pitchFamily="2" charset="2"/>
              <a:buChar char=""/>
            </a:pPr>
            <a:r>
              <a:rPr lang="en-US" altLang="zh-CN" sz="1400" kern="100" dirty="0">
                <a:latin typeface="+mj-ea"/>
                <a:ea typeface="+mj-ea"/>
              </a:rPr>
              <a:t>Blocker</a:t>
            </a:r>
            <a:r>
              <a:rPr lang="zh-CN" altLang="zh-CN" sz="1400" kern="100" dirty="0">
                <a:latin typeface="+mj-ea"/>
                <a:ea typeface="+mj-ea"/>
              </a:rPr>
              <a:t>：严重程度最高，极有可能造成系统和应用程序崩溃和功能丧失，比如死循环问题。</a:t>
            </a:r>
          </a:p>
          <a:p>
            <a:pPr marL="342900" lvl="0" indent="-342900">
              <a:lnSpc>
                <a:spcPct val="150000"/>
              </a:lnSpc>
              <a:buFont typeface="Wingdings" panose="05000000000000000000" pitchFamily="2" charset="2"/>
              <a:buChar char=""/>
            </a:pPr>
            <a:r>
              <a:rPr lang="en-US" altLang="zh-CN" sz="1400" kern="100" dirty="0">
                <a:latin typeface="+mj-ea"/>
                <a:ea typeface="+mj-ea"/>
              </a:rPr>
              <a:t>Critical</a:t>
            </a:r>
            <a:r>
              <a:rPr lang="zh-CN" altLang="zh-CN" sz="1400" kern="100" dirty="0">
                <a:latin typeface="+mj-ea"/>
                <a:ea typeface="+mj-ea"/>
              </a:rPr>
              <a:t>：严重程度较高，可能存在影响程序运行的错误或者安全缺陷。</a:t>
            </a:r>
          </a:p>
          <a:p>
            <a:pPr marL="342900" lvl="0" indent="-342900">
              <a:lnSpc>
                <a:spcPct val="150000"/>
              </a:lnSpc>
              <a:buFont typeface="Wingdings" panose="05000000000000000000" pitchFamily="2" charset="2"/>
              <a:buChar char=""/>
            </a:pPr>
            <a:r>
              <a:rPr lang="en-US" altLang="zh-CN" sz="1400" kern="100" dirty="0">
                <a:latin typeface="+mj-ea"/>
                <a:ea typeface="+mj-ea"/>
              </a:rPr>
              <a:t>Major</a:t>
            </a:r>
            <a:r>
              <a:rPr lang="zh-CN" altLang="zh-CN" sz="1400" kern="100" dirty="0">
                <a:latin typeface="+mj-ea"/>
                <a:ea typeface="+mj-ea"/>
              </a:rPr>
              <a:t>：严重程度一般，如存在部分次要功能没有完全实现。</a:t>
            </a:r>
          </a:p>
          <a:p>
            <a:pPr marL="342900" lvl="0" indent="-342900">
              <a:lnSpc>
                <a:spcPct val="150000"/>
              </a:lnSpc>
              <a:buFont typeface="Wingdings" panose="05000000000000000000" pitchFamily="2" charset="2"/>
              <a:buChar char=""/>
            </a:pPr>
            <a:r>
              <a:rPr lang="en-US" altLang="zh-CN" sz="1400" kern="100" dirty="0">
                <a:latin typeface="+mj-ea"/>
                <a:ea typeface="+mj-ea"/>
              </a:rPr>
              <a:t>Minor</a:t>
            </a:r>
            <a:r>
              <a:rPr lang="zh-CN" altLang="zh-CN" sz="1400" kern="100" dirty="0">
                <a:latin typeface="+mj-ea"/>
                <a:ea typeface="+mj-ea"/>
              </a:rPr>
              <a:t>：严重程度较低，在一定程度上给用户带来不便。</a:t>
            </a:r>
          </a:p>
          <a:p>
            <a:pPr marL="342900" lvl="0" indent="-342900">
              <a:lnSpc>
                <a:spcPct val="150000"/>
              </a:lnSpc>
              <a:buFont typeface="Wingdings" panose="05000000000000000000" pitchFamily="2" charset="2"/>
              <a:buChar char=""/>
            </a:pPr>
            <a:r>
              <a:rPr lang="en-US" altLang="zh-CN" sz="1400" kern="100" dirty="0">
                <a:latin typeface="+mj-ea"/>
                <a:ea typeface="+mj-ea"/>
              </a:rPr>
              <a:t>Info</a:t>
            </a:r>
            <a:r>
              <a:rPr lang="zh-CN" altLang="zh-CN" sz="1400" kern="100" dirty="0">
                <a:latin typeface="+mj-ea"/>
                <a:ea typeface="+mj-ea"/>
              </a:rPr>
              <a:t>：严重程度最低，大多为代码质量分析软件提出的一些改进和建议。</a:t>
            </a:r>
          </a:p>
          <a:p>
            <a:pPr indent="266700" algn="just">
              <a:lnSpc>
                <a:spcPct val="150000"/>
              </a:lnSpc>
              <a:spcAft>
                <a:spcPts val="0"/>
              </a:spcAft>
            </a:pPr>
            <a:r>
              <a:rPr lang="zh-CN" altLang="zh-CN" sz="1400" kern="100" dirty="0">
                <a:latin typeface="+mj-ea"/>
                <a:ea typeface="+mj-ea"/>
              </a:rPr>
              <a:t>在小米便签软件的源代码中，共审查出</a:t>
            </a:r>
            <a:r>
              <a:rPr lang="en-US" altLang="zh-CN" sz="1400" kern="100" dirty="0">
                <a:solidFill>
                  <a:srgbClr val="000000"/>
                </a:solidFill>
                <a:latin typeface="+mj-ea"/>
                <a:ea typeface="+mj-ea"/>
              </a:rPr>
              <a:t>5</a:t>
            </a:r>
            <a:r>
              <a:rPr lang="zh-CN" altLang="zh-CN" sz="1400" kern="100" dirty="0">
                <a:latin typeface="+mj-ea"/>
                <a:ea typeface="+mj-ea"/>
              </a:rPr>
              <a:t>个文件中的</a:t>
            </a:r>
            <a:r>
              <a:rPr lang="en-US" altLang="zh-CN" sz="1400" kern="100" dirty="0">
                <a:latin typeface="+mj-ea"/>
                <a:ea typeface="+mj-ea"/>
              </a:rPr>
              <a:t>21</a:t>
            </a:r>
            <a:r>
              <a:rPr lang="zh-CN" altLang="zh-CN" sz="1400" kern="100" dirty="0" smtClean="0">
                <a:latin typeface="+mj-ea"/>
                <a:ea typeface="+mj-ea"/>
              </a:rPr>
              <a:t>个</a:t>
            </a:r>
            <a:r>
              <a:rPr lang="zh-CN" altLang="en-US" sz="1400" kern="100" dirty="0">
                <a:latin typeface="+mj-ea"/>
                <a:ea typeface="+mj-ea"/>
              </a:rPr>
              <a:t>问题</a:t>
            </a:r>
            <a:endParaRPr lang="zh-CN" altLang="zh-CN" sz="1400" kern="100" dirty="0">
              <a:latin typeface="+mj-ea"/>
              <a:ea typeface="+mj-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1863011" cy="646331"/>
          </a:xfrm>
          <a:prstGeom prst="rect">
            <a:avLst/>
          </a:prstGeom>
          <a:noFill/>
        </p:spPr>
        <p:txBody>
          <a:bodyPr wrap="none" rtlCol="0">
            <a:spAutoFit/>
          </a:bodyPr>
          <a:lstStyle/>
          <a:p>
            <a:pPr lvl="0"/>
            <a:r>
              <a:rPr lang="zh-CN" altLang="en-US" dirty="0" smtClean="0"/>
              <a:t>一、</a:t>
            </a:r>
            <a:r>
              <a:rPr lang="en-US" altLang="zh-CN" dirty="0"/>
              <a:t>Security</a:t>
            </a:r>
            <a:r>
              <a:rPr lang="zh-CN" altLang="zh-CN" dirty="0"/>
              <a:t>错误</a:t>
            </a:r>
          </a:p>
          <a:p>
            <a:endParaRPr lang="zh-CN" altLang="en-US" dirty="0"/>
          </a:p>
        </p:txBody>
      </p:sp>
      <p:pic>
        <p:nvPicPr>
          <p:cNvPr id="12" name="图片 11" descr="Securiy错误"/>
          <p:cNvPicPr/>
          <p:nvPr/>
        </p:nvPicPr>
        <p:blipFill>
          <a:blip r:embed="rId3"/>
          <a:stretch>
            <a:fillRect/>
          </a:stretch>
        </p:blipFill>
        <p:spPr>
          <a:xfrm>
            <a:off x="678721" y="2056271"/>
            <a:ext cx="7660501" cy="4125454"/>
          </a:xfrm>
          <a:prstGeom prst="rect">
            <a:avLst/>
          </a:prstGeom>
        </p:spPr>
      </p:pic>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dirty="0"/>
              <a:t>问题描述：缺少</a:t>
            </a:r>
            <a:r>
              <a:rPr lang="en-US" altLang="zh-CN" dirty="0" err="1"/>
              <a:t>pendinglntent</a:t>
            </a:r>
            <a:r>
              <a:rPr lang="zh-CN" altLang="en-US" dirty="0"/>
              <a:t>可变性标志</a:t>
            </a:r>
          </a:p>
          <a:p>
            <a:endParaRPr lang="en-US" altLang="zh-CN" sz="2000" dirty="0" smtClean="0"/>
          </a:p>
          <a:p>
            <a:endParaRPr lang="en-US" altLang="zh-CN" sz="2000" dirty="0"/>
          </a:p>
          <a:p>
            <a:r>
              <a:rPr lang="zh-CN" altLang="en-US" sz="2000" dirty="0" smtClean="0"/>
              <a:t>建议</a:t>
            </a:r>
            <a:r>
              <a:rPr lang="zh-CN" altLang="en-US" sz="2000" dirty="0"/>
              <a:t>解决方案：考虑使用 </a:t>
            </a:r>
            <a:r>
              <a:rPr lang="en-US" altLang="zh-CN" sz="2000" dirty="0"/>
              <a:t>FLAG_IMMUTABLE</a:t>
            </a:r>
            <a:r>
              <a:rPr lang="zh-CN" altLang="en-US" sz="2000" dirty="0"/>
              <a:t>，仅当某些功能依赖于 </a:t>
            </a:r>
            <a:r>
              <a:rPr lang="en-US" altLang="zh-CN" sz="2000" dirty="0" err="1"/>
              <a:t>PendingIntent</a:t>
            </a:r>
            <a:r>
              <a:rPr lang="en-US" altLang="zh-CN" sz="2000" dirty="0"/>
              <a:t> </a:t>
            </a:r>
            <a:r>
              <a:rPr lang="zh-CN" altLang="en-US" sz="2000" dirty="0"/>
              <a:t>是可变的时才使用 </a:t>
            </a:r>
            <a:r>
              <a:rPr lang="en-US" altLang="zh-CN" sz="2000" dirty="0"/>
              <a:t>FLAG_MUTABLE</a:t>
            </a:r>
            <a:r>
              <a:rPr lang="zh-CN" altLang="en-US" sz="2000" dirty="0"/>
              <a:t>，例如，如果它需要与内联回复或气泡一起使用。</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315186" cy="646331"/>
          </a:xfrm>
          <a:prstGeom prst="rect">
            <a:avLst/>
          </a:prstGeom>
          <a:noFill/>
        </p:spPr>
        <p:txBody>
          <a:bodyPr wrap="none" rtlCol="0">
            <a:spAutoFit/>
          </a:bodyPr>
          <a:lstStyle/>
          <a:p>
            <a:pPr lvl="0"/>
            <a:r>
              <a:rPr lang="zh-CN" altLang="en-US" dirty="0"/>
              <a:t>二</a:t>
            </a:r>
            <a:r>
              <a:rPr lang="zh-CN" altLang="en-US" dirty="0" smtClean="0"/>
              <a:t>、</a:t>
            </a:r>
            <a:r>
              <a:rPr lang="en-US" altLang="zh-CN" dirty="0"/>
              <a:t>Performance</a:t>
            </a:r>
            <a:r>
              <a:rPr lang="zh-CN" altLang="zh-CN" dirty="0"/>
              <a:t>警告</a:t>
            </a:r>
          </a:p>
          <a:p>
            <a:endParaRPr lang="zh-CN" altLang="en-US" dirty="0"/>
          </a:p>
        </p:txBody>
      </p:sp>
      <p:sp>
        <p:nvSpPr>
          <p:cNvPr id="8" name="文本框 7"/>
          <p:cNvSpPr txBox="1"/>
          <p:nvPr/>
        </p:nvSpPr>
        <p:spPr>
          <a:xfrm>
            <a:off x="8383564" y="2488158"/>
            <a:ext cx="3165640" cy="2585323"/>
          </a:xfrm>
          <a:prstGeom prst="rect">
            <a:avLst/>
          </a:prstGeom>
          <a:noFill/>
        </p:spPr>
        <p:txBody>
          <a:bodyPr wrap="square" rtlCol="0">
            <a:spAutoFit/>
          </a:bodyPr>
          <a:lstStyle/>
          <a:p>
            <a:r>
              <a:rPr lang="zh-CN" altLang="en-US" dirty="0"/>
              <a:t>问题描述：处理程序类状态出错</a:t>
            </a:r>
          </a:p>
          <a:p>
            <a:endParaRPr lang="en-US" altLang="zh-CN" dirty="0" smtClean="0"/>
          </a:p>
          <a:p>
            <a:endParaRPr lang="en-US" altLang="zh-CN" dirty="0"/>
          </a:p>
          <a:p>
            <a:endParaRPr lang="en-US" altLang="zh-CN" dirty="0" smtClean="0"/>
          </a:p>
          <a:p>
            <a:endParaRPr lang="en-US" altLang="zh-CN" dirty="0"/>
          </a:p>
          <a:p>
            <a:r>
              <a:rPr lang="zh-CN" altLang="en-US" dirty="0" smtClean="0"/>
              <a:t>建议</a:t>
            </a:r>
            <a:r>
              <a:rPr lang="zh-CN" altLang="en-US" dirty="0"/>
              <a:t>与解决方案：这个处理程序类应该是静态的，否则可能会发生泄漏</a:t>
            </a:r>
          </a:p>
        </p:txBody>
      </p:sp>
      <p:pic>
        <p:nvPicPr>
          <p:cNvPr id="13" name="图片 12" descr="Performance错误"/>
          <p:cNvPicPr/>
          <p:nvPr/>
        </p:nvPicPr>
        <p:blipFill>
          <a:blip r:embed="rId3"/>
          <a:stretch>
            <a:fillRect/>
          </a:stretch>
        </p:blipFill>
        <p:spPr>
          <a:xfrm>
            <a:off x="678721" y="2050692"/>
            <a:ext cx="7653174" cy="412150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945165" cy="646331"/>
          </a:xfrm>
          <a:prstGeom prst="rect">
            <a:avLst/>
          </a:prstGeom>
          <a:noFill/>
        </p:spPr>
        <p:txBody>
          <a:bodyPr wrap="none" rtlCol="0">
            <a:spAutoFit/>
          </a:bodyPr>
          <a:lstStyle/>
          <a:p>
            <a:pPr lvl="0"/>
            <a:r>
              <a:rPr lang="zh-CN" altLang="en-US" dirty="0"/>
              <a:t>三</a:t>
            </a:r>
            <a:r>
              <a:rPr lang="zh-CN" altLang="en-US" dirty="0" smtClean="0"/>
              <a:t>、</a:t>
            </a:r>
            <a:r>
              <a:rPr lang="en-US" altLang="zh-CN" dirty="0"/>
              <a:t>Internationalization</a:t>
            </a:r>
            <a:r>
              <a:rPr lang="zh-CN" altLang="zh-CN" dirty="0"/>
              <a:t>警告</a:t>
            </a:r>
          </a:p>
          <a:p>
            <a:endParaRPr lang="zh-CN" altLang="en-US" dirty="0"/>
          </a:p>
        </p:txBody>
      </p:sp>
      <p:sp>
        <p:nvSpPr>
          <p:cNvPr id="8" name="文本框 7"/>
          <p:cNvSpPr txBox="1"/>
          <p:nvPr/>
        </p:nvSpPr>
        <p:spPr>
          <a:xfrm>
            <a:off x="8415652" y="2192883"/>
            <a:ext cx="3165640" cy="3416320"/>
          </a:xfrm>
          <a:prstGeom prst="rect">
            <a:avLst/>
          </a:prstGeom>
          <a:noFill/>
        </p:spPr>
        <p:txBody>
          <a:bodyPr wrap="square" rtlCol="0">
            <a:spAutoFit/>
          </a:bodyPr>
          <a:lstStyle/>
          <a:p>
            <a:r>
              <a:rPr lang="zh-CN" altLang="en-US" dirty="0"/>
              <a:t>问题描述：备注列表警告</a:t>
            </a:r>
          </a:p>
          <a:p>
            <a:endParaRPr lang="en-US" altLang="zh-CN" dirty="0" smtClean="0"/>
          </a:p>
          <a:p>
            <a:endParaRPr lang="en-US" altLang="zh-CN" dirty="0"/>
          </a:p>
          <a:p>
            <a:endParaRPr lang="en-US" altLang="zh-CN" dirty="0" smtClean="0"/>
          </a:p>
          <a:p>
            <a:endParaRPr lang="en-US" altLang="zh-CN" dirty="0"/>
          </a:p>
          <a:p>
            <a:endParaRPr lang="en-US" altLang="zh-CN" dirty="0" smtClean="0"/>
          </a:p>
          <a:p>
            <a:r>
              <a:rPr lang="zh-CN" altLang="en-US" dirty="0" smtClean="0"/>
              <a:t>建议</a:t>
            </a:r>
            <a:r>
              <a:rPr lang="zh-CN" altLang="en-US" dirty="0"/>
              <a:t>与解决方案：不要将显示的文本与“</a:t>
            </a:r>
            <a:r>
              <a:rPr lang="en-US" altLang="zh-CN" dirty="0" err="1"/>
              <a:t>setText</a:t>
            </a:r>
            <a:r>
              <a:rPr lang="en-US" altLang="zh-CN" dirty="0"/>
              <a:t>”</a:t>
            </a:r>
            <a:r>
              <a:rPr lang="zh-CN" altLang="en-US" dirty="0"/>
              <a:t>连接。使用带有占位符的资源字符串。不要将显示的文本与“</a:t>
            </a:r>
            <a:r>
              <a:rPr lang="en-US" altLang="zh-CN" dirty="0" err="1"/>
              <a:t>setText</a:t>
            </a:r>
            <a:r>
              <a:rPr lang="en-US" altLang="zh-CN" dirty="0"/>
              <a:t>”</a:t>
            </a:r>
            <a:r>
              <a:rPr lang="zh-CN" altLang="en-US" dirty="0"/>
              <a:t>连接。使用带有占位符的资源字符串</a:t>
            </a:r>
          </a:p>
        </p:txBody>
      </p:sp>
      <p:pic>
        <p:nvPicPr>
          <p:cNvPr id="13" name="图片 12" descr="Lnternational错误"/>
          <p:cNvPicPr/>
          <p:nvPr/>
        </p:nvPicPr>
        <p:blipFill>
          <a:blip r:embed="rId3"/>
          <a:stretch>
            <a:fillRect/>
          </a:stretch>
        </p:blipFill>
        <p:spPr>
          <a:xfrm>
            <a:off x="621873" y="2112775"/>
            <a:ext cx="7644014" cy="411657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217467" cy="369332"/>
          </a:xfrm>
          <a:prstGeom prst="rect">
            <a:avLst/>
          </a:prstGeom>
          <a:noFill/>
        </p:spPr>
        <p:txBody>
          <a:bodyPr wrap="none" rtlCol="0">
            <a:spAutoFit/>
          </a:bodyPr>
          <a:lstStyle/>
          <a:p>
            <a:pPr lvl="0"/>
            <a:r>
              <a:rPr lang="zh-CN" altLang="en-US" dirty="0"/>
              <a:t>四</a:t>
            </a:r>
            <a:r>
              <a:rPr lang="zh-CN" altLang="en-US" dirty="0" smtClean="0"/>
              <a:t>、</a:t>
            </a:r>
            <a:r>
              <a:rPr lang="en-US" altLang="zh-CN" dirty="0"/>
              <a:t>Correctness</a:t>
            </a:r>
            <a:r>
              <a:rPr lang="zh-CN" altLang="zh-CN" dirty="0"/>
              <a:t>错误</a:t>
            </a:r>
            <a:endParaRPr lang="zh-CN" altLang="en-US" dirty="0"/>
          </a:p>
        </p:txBody>
      </p:sp>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sz="2000" dirty="0"/>
              <a:t>问题描述：自定义视图扩展文本出错</a:t>
            </a:r>
          </a:p>
          <a:p>
            <a:endParaRPr lang="en-US" altLang="zh-CN" sz="2000" dirty="0" smtClean="0"/>
          </a:p>
          <a:p>
            <a:endParaRPr lang="en-US" altLang="zh-CN" sz="2000" dirty="0"/>
          </a:p>
          <a:p>
            <a:endParaRPr lang="en-US" altLang="zh-CN" sz="2000" dirty="0" smtClean="0"/>
          </a:p>
          <a:p>
            <a:r>
              <a:rPr lang="zh-CN" altLang="en-US" sz="2000" dirty="0" smtClean="0"/>
              <a:t>建议</a:t>
            </a:r>
            <a:r>
              <a:rPr lang="zh-CN" altLang="en-US" sz="2000" dirty="0"/>
              <a:t>与解决方案：这个自定义视图应该会扩展“</a:t>
            </a:r>
            <a:r>
              <a:rPr lang="en-US" altLang="zh-CN" sz="2000" dirty="0" err="1"/>
              <a:t>androidx.appcompat</a:t>
            </a:r>
            <a:r>
              <a:rPr lang="zh-CN" altLang="en-US" sz="2000" dirty="0"/>
              <a:t>小部件”。应用程序编辑文本代替。</a:t>
            </a:r>
          </a:p>
          <a:p>
            <a:endParaRPr lang="zh-CN" altLang="en-US" sz="2000" dirty="0"/>
          </a:p>
        </p:txBody>
      </p:sp>
      <p:pic>
        <p:nvPicPr>
          <p:cNvPr id="13" name="图片 12" descr="Correctness错误"/>
          <p:cNvPicPr/>
          <p:nvPr/>
        </p:nvPicPr>
        <p:blipFill>
          <a:blip r:embed="rId3"/>
          <a:stretch>
            <a:fillRect/>
          </a:stretch>
        </p:blipFill>
        <p:spPr>
          <a:xfrm>
            <a:off x="678720" y="2001608"/>
            <a:ext cx="7708943" cy="415154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1258"/>
          </a:xfrm>
          <a:prstGeom prst="rect">
            <a:avLst/>
          </a:prstGeom>
        </p:spPr>
        <p:txBody>
          <a:bodyPr wrap="square">
            <a:sp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14597" y="5868441"/>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0e447035e53a03058e67bd380ab7978"/>
          <p:cNvPicPr/>
          <p:nvPr/>
        </p:nvPicPr>
        <p:blipFill>
          <a:blip r:embed="rId4">
            <a:extLst>
              <a:ext uri="{28A0092B-C50C-407E-A947-70E740481C1C}">
                <a14:useLocalDpi xmlns:a14="http://schemas.microsoft.com/office/drawing/2010/main" val="0"/>
              </a:ext>
            </a:extLst>
          </a:blip>
          <a:stretch>
            <a:fillRect/>
          </a:stretch>
        </p:blipFill>
        <p:spPr>
          <a:xfrm>
            <a:off x="2300549" y="1202520"/>
            <a:ext cx="1966651" cy="4457742"/>
          </a:xfrm>
          <a:prstGeom prst="rect">
            <a:avLst/>
          </a:prstGeom>
        </p:spPr>
      </p:pic>
      <p:sp>
        <p:nvSpPr>
          <p:cNvPr id="3" name="文本框 2"/>
          <p:cNvSpPr txBox="1"/>
          <p:nvPr/>
        </p:nvSpPr>
        <p:spPr>
          <a:xfrm>
            <a:off x="5821324" y="1403582"/>
            <a:ext cx="3930884" cy="369332"/>
          </a:xfrm>
          <a:prstGeom prst="rect">
            <a:avLst/>
          </a:prstGeom>
          <a:noFill/>
        </p:spPr>
        <p:txBody>
          <a:bodyPr wrap="none" rtlCol="0">
            <a:spAutoFit/>
          </a:bodyPr>
          <a:lstStyle/>
          <a:p>
            <a:r>
              <a:rPr lang="en-US" altLang="zh-CN" dirty="0"/>
              <a:t> </a:t>
            </a:r>
            <a:r>
              <a:rPr lang="zh-CN" altLang="en-US" dirty="0" smtClean="0"/>
              <a:t>功能名称：</a:t>
            </a:r>
            <a:r>
              <a:rPr lang="zh-CN" altLang="zh-CN" dirty="0"/>
              <a:t>在编辑便签界面添加图片</a:t>
            </a:r>
            <a:endParaRPr lang="zh-CN" altLang="en-US" dirty="0"/>
          </a:p>
        </p:txBody>
      </p:sp>
      <p:sp>
        <p:nvSpPr>
          <p:cNvPr id="8" name="文本框 7"/>
          <p:cNvSpPr txBox="1"/>
          <p:nvPr/>
        </p:nvSpPr>
        <p:spPr>
          <a:xfrm>
            <a:off x="5821324" y="1828011"/>
            <a:ext cx="5670185" cy="4616648"/>
          </a:xfrm>
          <a:prstGeom prst="rect">
            <a:avLst/>
          </a:prstGeom>
          <a:noFill/>
        </p:spPr>
        <p:txBody>
          <a:bodyPr wrap="square" rtlCol="0">
            <a:spAutoFit/>
          </a:bodyPr>
          <a:lstStyle/>
          <a:p>
            <a:r>
              <a:rPr lang="zh-CN" altLang="en-US" sz="1400" dirty="0"/>
              <a:t>当用户在小米便签应用中打开图片添加功能时，他们将</a:t>
            </a:r>
            <a:r>
              <a:rPr lang="zh-CN" altLang="en-US" sz="1400" dirty="0" smtClean="0"/>
              <a:t>能够添加</a:t>
            </a:r>
            <a:r>
              <a:rPr lang="zh-CN" altLang="en-US" sz="1400" dirty="0"/>
              <a:t>自己喜欢的图片</a:t>
            </a:r>
            <a:r>
              <a:rPr lang="zh-CN" altLang="en-US" sz="1400" dirty="0" smtClean="0"/>
              <a:t>。</a:t>
            </a:r>
            <a:endParaRPr lang="en-US" altLang="zh-CN" sz="1400" dirty="0" smtClean="0"/>
          </a:p>
          <a:p>
            <a:r>
              <a:rPr lang="zh-CN" altLang="en-US" sz="1400" dirty="0" smtClean="0"/>
              <a:t>这个功能的详细描述如下：</a:t>
            </a:r>
            <a:endParaRPr lang="zh-CN" altLang="en-US" sz="1400" dirty="0"/>
          </a:p>
          <a:p>
            <a:endParaRPr lang="zh-CN" altLang="en-US" sz="1400" dirty="0"/>
          </a:p>
          <a:p>
            <a:r>
              <a:rPr lang="en-US" altLang="zh-CN" sz="1400" dirty="0"/>
              <a:t> </a:t>
            </a:r>
            <a:r>
              <a:rPr lang="en-US" altLang="zh-CN" sz="1400" dirty="0" smtClean="0"/>
              <a:t>   1</a:t>
            </a:r>
            <a:r>
              <a:rPr lang="en-US" altLang="zh-CN" sz="1400" dirty="0"/>
              <a:t>.</a:t>
            </a:r>
            <a:r>
              <a:rPr lang="zh-CN" altLang="en-US" sz="1400" dirty="0"/>
              <a:t>打开应用并选择添加图片： 用户打开小米便签应用后，可以选择创建新的便签或编辑现有的便签。在编辑界面中，他们可以选择添加图片的选项。</a:t>
            </a:r>
          </a:p>
          <a:p>
            <a:r>
              <a:rPr lang="en-US" altLang="zh-CN" sz="1400" dirty="0" smtClean="0"/>
              <a:t>    2</a:t>
            </a:r>
            <a:r>
              <a:rPr lang="en-US" altLang="zh-CN" sz="1400" dirty="0"/>
              <a:t>.</a:t>
            </a:r>
            <a:r>
              <a:rPr lang="zh-CN" altLang="en-US" sz="1400" dirty="0"/>
              <a:t>选择图片来源： 用户可以从多个来源选择他们喜欢的图片</a:t>
            </a:r>
            <a:r>
              <a:rPr lang="zh-CN" altLang="en-US" sz="1400" dirty="0" smtClean="0"/>
              <a:t>。</a:t>
            </a:r>
            <a:endParaRPr lang="en-US" altLang="zh-CN" sz="1400" dirty="0" smtClean="0"/>
          </a:p>
          <a:p>
            <a:r>
              <a:rPr lang="zh-CN" altLang="en-US" sz="1400" dirty="0" smtClean="0"/>
              <a:t>这些</a:t>
            </a:r>
            <a:r>
              <a:rPr lang="zh-CN" altLang="en-US" sz="1400" dirty="0"/>
              <a:t>来源可能包括：</a:t>
            </a:r>
          </a:p>
          <a:p>
            <a:endParaRPr lang="zh-CN" altLang="en-US" sz="1400" dirty="0"/>
          </a:p>
          <a:p>
            <a:r>
              <a:rPr lang="zh-CN" altLang="en-US" sz="1400" dirty="0" smtClean="0"/>
              <a:t>       相册</a:t>
            </a:r>
            <a:r>
              <a:rPr lang="zh-CN" altLang="en-US" sz="1400" dirty="0"/>
              <a:t>： 用户可以从他们的设备相册中选择已经存在的照片</a:t>
            </a:r>
            <a:r>
              <a:rPr lang="zh-CN" altLang="en-US" sz="1400" dirty="0" smtClean="0"/>
              <a:t>。</a:t>
            </a:r>
          </a:p>
          <a:p>
            <a:r>
              <a:rPr lang="zh-CN" altLang="en-US" sz="1400" dirty="0" smtClean="0"/>
              <a:t>       相机： 用户可以直接使用设备的摄像头拍摄新的照片，并将其添加到便签中。</a:t>
            </a:r>
          </a:p>
          <a:p>
            <a:endParaRPr lang="zh-CN" altLang="en-US" sz="1400" dirty="0"/>
          </a:p>
          <a:p>
            <a:endParaRPr lang="zh-CN" altLang="en-US" sz="1400" dirty="0"/>
          </a:p>
          <a:p>
            <a:r>
              <a:rPr lang="en-US" altLang="zh-CN" sz="1400" dirty="0" smtClean="0"/>
              <a:t>    3.</a:t>
            </a:r>
            <a:r>
              <a:rPr lang="zh-CN" altLang="en-US" sz="1400" dirty="0" smtClean="0"/>
              <a:t>添加</a:t>
            </a:r>
            <a:r>
              <a:rPr lang="zh-CN" altLang="en-US" sz="1400" dirty="0"/>
              <a:t>多个图片： 用户可以一次添加多张图片到同一个便签中。这使他们能够在一个便签中保存多个相关的图片。</a:t>
            </a:r>
          </a:p>
          <a:p>
            <a:r>
              <a:rPr lang="en-US" altLang="zh-CN" sz="1400" dirty="0" smtClean="0"/>
              <a:t>    4.</a:t>
            </a:r>
            <a:r>
              <a:rPr lang="zh-CN" altLang="en-US" sz="1400" dirty="0" smtClean="0"/>
              <a:t>保存</a:t>
            </a:r>
            <a:r>
              <a:rPr lang="zh-CN" altLang="en-US" sz="1400" dirty="0"/>
              <a:t>并编辑： 用户在添加完图片后，可以保存便签并继续编辑或者添加其他内容。他们可以在便签中随时查看和编辑已添加的图片。</a:t>
            </a:r>
          </a:p>
          <a:p>
            <a:r>
              <a:rPr lang="en-US" altLang="zh-CN" sz="1400" dirty="0" smtClean="0"/>
              <a:t>    5.</a:t>
            </a:r>
            <a:r>
              <a:rPr lang="zh-CN" altLang="en-US" sz="1400" dirty="0" smtClean="0"/>
              <a:t>分享</a:t>
            </a:r>
            <a:r>
              <a:rPr lang="zh-CN" altLang="en-US" sz="1400" dirty="0"/>
              <a:t>和导出： 用户可以分享包含图片的便签给其他人，也可以导出便签以备份或者在其他设备上使用</a:t>
            </a:r>
            <a:r>
              <a:rPr lang="zh-CN" altLang="en-US" sz="1400" dirty="0" smtClean="0"/>
              <a:t>。</a:t>
            </a:r>
            <a:endParaRPr lang="zh-CN" altLang="en-US"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62992" y="1495319"/>
            <a:ext cx="5929828" cy="4985980"/>
          </a:xfrm>
          <a:prstGeom prst="rect">
            <a:avLst/>
          </a:prstGeom>
          <a:noFill/>
        </p:spPr>
        <p:txBody>
          <a:bodyPr wrap="none" rtlCol="0">
            <a:spAutoFit/>
          </a:bodyPr>
          <a:lstStyle/>
          <a:p>
            <a:r>
              <a:rPr lang="zh-CN" altLang="zh-CN" sz="1600" dirty="0" smtClean="0"/>
              <a:t>用例</a:t>
            </a:r>
            <a:r>
              <a:rPr lang="en-US" altLang="zh-CN" sz="1600" dirty="0" smtClean="0"/>
              <a:t> </a:t>
            </a:r>
            <a:r>
              <a:rPr lang="en-US" altLang="zh-CN" sz="1600" dirty="0"/>
              <a:t>1</a:t>
            </a:r>
            <a:r>
              <a:rPr lang="zh-CN" altLang="zh-CN" sz="1600" dirty="0"/>
              <a:t>：</a:t>
            </a:r>
          </a:p>
          <a:p>
            <a:r>
              <a:rPr lang="zh-CN" altLang="zh-CN" sz="1600" dirty="0"/>
              <a:t>用例名称：添加图片功能</a:t>
            </a:r>
          </a:p>
          <a:p>
            <a:r>
              <a:rPr lang="zh-CN" altLang="zh-CN" sz="1600" dirty="0"/>
              <a:t>功能：允许用户通过点击按钮选择图片，并将其插入到编辑框中</a:t>
            </a:r>
          </a:p>
          <a:p>
            <a:r>
              <a:rPr lang="zh-CN" altLang="zh-CN" sz="1600" dirty="0"/>
              <a:t>执行者：用户</a:t>
            </a:r>
          </a:p>
          <a:p>
            <a:r>
              <a:rPr lang="zh-CN" altLang="zh-CN" sz="1600" dirty="0"/>
              <a:t>触发条件：点击添加图片按钮</a:t>
            </a:r>
          </a:p>
          <a:p>
            <a:r>
              <a:rPr lang="zh-CN" altLang="zh-CN" sz="1600" dirty="0"/>
              <a:t>前置条件：编辑框已存在且可编辑</a:t>
            </a:r>
          </a:p>
          <a:p>
            <a:r>
              <a:rPr lang="zh-CN" altLang="zh-CN" sz="1600" dirty="0"/>
              <a:t>基本交互动作过程：</a:t>
            </a:r>
          </a:p>
          <a:p>
            <a:r>
              <a:rPr lang="zh-CN" altLang="zh-CN" sz="1600" dirty="0"/>
              <a:t>用户点击添加图片按钮</a:t>
            </a:r>
          </a:p>
          <a:p>
            <a:r>
              <a:rPr lang="zh-CN" altLang="zh-CN" sz="1600" dirty="0"/>
              <a:t>系统弹出图片选择界面</a:t>
            </a:r>
          </a:p>
          <a:p>
            <a:r>
              <a:rPr lang="zh-CN" altLang="zh-CN" sz="1600" dirty="0"/>
              <a:t>用户选择图片后，系统获取图片并进行处理</a:t>
            </a:r>
          </a:p>
          <a:p>
            <a:r>
              <a:rPr lang="zh-CN" altLang="zh-CN" sz="1600" dirty="0"/>
              <a:t>扩展交互动作过程：</a:t>
            </a:r>
          </a:p>
          <a:p>
            <a:r>
              <a:rPr lang="zh-CN" altLang="zh-CN" sz="1600" dirty="0"/>
              <a:t>如果图片获取成功，将其转换为</a:t>
            </a:r>
            <a:r>
              <a:rPr lang="en-US" altLang="zh-CN" sz="1600" dirty="0"/>
              <a:t> </a:t>
            </a:r>
            <a:r>
              <a:rPr lang="en-US" altLang="zh-CN" sz="1600" dirty="0" err="1"/>
              <a:t>ImageSpan</a:t>
            </a:r>
            <a:r>
              <a:rPr lang="en-US" altLang="zh-CN" sz="1600" dirty="0"/>
              <a:t> </a:t>
            </a:r>
            <a:r>
              <a:rPr lang="zh-CN" altLang="zh-CN" sz="1600" dirty="0"/>
              <a:t>并插入到编辑框中</a:t>
            </a:r>
          </a:p>
          <a:p>
            <a:r>
              <a:rPr lang="zh-CN" altLang="zh-CN" sz="1600" dirty="0"/>
              <a:t>如果获取图片失败，显示获取图片失败的提示</a:t>
            </a:r>
          </a:p>
          <a:p>
            <a:r>
              <a:rPr lang="zh-CN" altLang="zh-CN" sz="1600" dirty="0"/>
              <a:t>后置条件：图片成功插入到编辑框中</a:t>
            </a:r>
          </a:p>
          <a:p>
            <a:r>
              <a:rPr lang="zh-CN" altLang="zh-CN" sz="1600" dirty="0"/>
              <a:t>业务规则：</a:t>
            </a:r>
          </a:p>
          <a:p>
            <a:r>
              <a:rPr lang="zh-CN" altLang="zh-CN" sz="1600" dirty="0"/>
              <a:t>用户只能选择指定类型的图片</a:t>
            </a:r>
          </a:p>
          <a:p>
            <a:r>
              <a:rPr lang="zh-CN" altLang="zh-CN" sz="1600" dirty="0"/>
              <a:t>非功能需求：</a:t>
            </a:r>
          </a:p>
          <a:p>
            <a:r>
              <a:rPr lang="zh-CN" altLang="zh-CN" sz="1600" dirty="0"/>
              <a:t>界面友好，操作简单</a:t>
            </a:r>
          </a:p>
          <a:p>
            <a:endParaRPr lang="zh-CN" altLang="en-US" dirty="0"/>
          </a:p>
        </p:txBody>
      </p:sp>
      <p:pic>
        <p:nvPicPr>
          <p:cNvPr id="12" name="图片 11"/>
          <p:cNvPicPr/>
          <p:nvPr/>
        </p:nvPicPr>
        <p:blipFill>
          <a:blip r:embed="rId3">
            <a:extLst>
              <a:ext uri="{28A0092B-C50C-407E-A947-70E740481C1C}">
                <a14:useLocalDpi xmlns:a14="http://schemas.microsoft.com/office/drawing/2010/main" val="0"/>
              </a:ext>
            </a:extLst>
          </a:blip>
          <a:stretch>
            <a:fillRect/>
          </a:stretch>
        </p:blipFill>
        <p:spPr>
          <a:xfrm>
            <a:off x="6643069" y="1366480"/>
            <a:ext cx="5076825" cy="423386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descr="屏幕截图 2024-04-30 140248"/>
          <p:cNvPicPr/>
          <p:nvPr/>
        </p:nvPicPr>
        <p:blipFill>
          <a:blip r:embed="rId3"/>
          <a:stretch>
            <a:fillRect/>
          </a:stretch>
        </p:blipFill>
        <p:spPr>
          <a:xfrm>
            <a:off x="1950450" y="1421526"/>
            <a:ext cx="8323580" cy="484967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24323" y="2277665"/>
            <a:ext cx="9286875" cy="2616101"/>
          </a:xfrm>
          <a:prstGeom prst="rect">
            <a:avLst/>
          </a:prstGeom>
        </p:spPr>
        <p:txBody>
          <a:bodyPr wrap="square">
            <a:spAutoFit/>
          </a:bodyPr>
          <a:lstStyle/>
          <a:p>
            <a:endParaRPr lang="zh-CN" altLang="en-US" sz="2000" dirty="0"/>
          </a:p>
          <a:p>
            <a:r>
              <a:rPr lang="en-US" altLang="zh-CN" dirty="0"/>
              <a:t> </a:t>
            </a:r>
            <a:r>
              <a:rPr lang="en-US" altLang="zh-CN" dirty="0" smtClean="0"/>
              <a:t>    1</a:t>
            </a:r>
            <a:r>
              <a:rPr lang="zh-CN" altLang="en-US" dirty="0"/>
              <a:t>、在现有的架构中新增了一个图片管理模块用于处理图片的获取、存储等操作</a:t>
            </a:r>
            <a:r>
              <a:rPr lang="zh-CN" altLang="en-US" dirty="0" smtClean="0"/>
              <a:t>。</a:t>
            </a:r>
            <a:endParaRPr lang="en-US" altLang="zh-CN" dirty="0" smtClean="0"/>
          </a:p>
          <a:p>
            <a:endParaRPr lang="zh-CN" altLang="en-US" dirty="0"/>
          </a:p>
          <a:p>
            <a:r>
              <a:rPr lang="en-US" altLang="zh-CN" dirty="0" smtClean="0"/>
              <a:t>     2</a:t>
            </a:r>
            <a:r>
              <a:rPr lang="zh-CN" altLang="en-US" dirty="0"/>
              <a:t>、将图片股那里模块与主界面、编辑界面通过结构进行解耦，以便进行扩展和复用</a:t>
            </a:r>
            <a:r>
              <a:rPr lang="zh-CN" altLang="en-US" dirty="0" smtClean="0"/>
              <a:t>。</a:t>
            </a:r>
            <a:endParaRPr lang="en-US" altLang="zh-CN" dirty="0" smtClean="0"/>
          </a:p>
          <a:p>
            <a:endParaRPr lang="zh-CN" altLang="en-US" dirty="0"/>
          </a:p>
          <a:p>
            <a:r>
              <a:rPr lang="en-US" altLang="zh-CN" dirty="0" smtClean="0"/>
              <a:t>     3</a:t>
            </a:r>
            <a:r>
              <a:rPr lang="zh-CN" altLang="en-US" dirty="0"/>
              <a:t>、图片管理模块与系统文件模块通过接口交互，以获取图片的真实路径</a:t>
            </a:r>
            <a:r>
              <a:rPr lang="zh-CN" altLang="en-US" dirty="0" smtClean="0"/>
              <a:t>。</a:t>
            </a:r>
            <a:endParaRPr lang="en-US" altLang="zh-CN" dirty="0" smtClean="0"/>
          </a:p>
          <a:p>
            <a:endParaRPr lang="zh-CN" altLang="en-US" dirty="0"/>
          </a:p>
          <a:p>
            <a:r>
              <a:rPr lang="en-US" altLang="zh-CN" dirty="0" smtClean="0"/>
              <a:t>     4</a:t>
            </a:r>
            <a:r>
              <a:rPr lang="zh-CN" altLang="en-US" dirty="0"/>
              <a:t>、新增了一个图片选择器界面，用于用户选择要添加的</a:t>
            </a:r>
            <a:r>
              <a:rPr lang="zh-CN" altLang="en-US" dirty="0" smtClean="0"/>
              <a:t>图片</a:t>
            </a:r>
            <a:endParaRPr lang="en-US" altLang="zh-CN" dirty="0" smtClean="0"/>
          </a:p>
          <a:p>
            <a:endParaRPr lang="zh-CN" altLang="en-US" dirty="0"/>
          </a:p>
        </p:txBody>
      </p:sp>
      <p:sp>
        <p:nvSpPr>
          <p:cNvPr id="9" name="文本框 8"/>
          <p:cNvSpPr txBox="1"/>
          <p:nvPr/>
        </p:nvSpPr>
        <p:spPr>
          <a:xfrm>
            <a:off x="677799" y="1701226"/>
            <a:ext cx="8905002" cy="677108"/>
          </a:xfrm>
          <a:prstGeom prst="rect">
            <a:avLst/>
          </a:prstGeom>
          <a:noFill/>
        </p:spPr>
        <p:txBody>
          <a:bodyPr wrap="none" rtlCol="0">
            <a:spAutoFit/>
          </a:bodyPr>
          <a:lstStyle/>
          <a:p>
            <a:r>
              <a:rPr lang="zh-CN" altLang="en-US" sz="2000" dirty="0"/>
              <a:t>为了支持添加图片功能的实现，我们对开源软件的体系结构进行了以下调整：</a:t>
            </a:r>
          </a:p>
          <a:p>
            <a:endParaRPr lang="zh-CN" altLang="en-US" dirty="0"/>
          </a:p>
        </p:txBody>
      </p:sp>
      <p:sp>
        <p:nvSpPr>
          <p:cNvPr id="11" name="文本框 10"/>
          <p:cNvSpPr txBox="1"/>
          <p:nvPr/>
        </p:nvSpPr>
        <p:spPr>
          <a:xfrm>
            <a:off x="3486150" y="5470205"/>
            <a:ext cx="7802136" cy="646331"/>
          </a:xfrm>
          <a:prstGeom prst="rect">
            <a:avLst/>
          </a:prstGeom>
          <a:noFill/>
        </p:spPr>
        <p:txBody>
          <a:bodyPr wrap="none" rtlCol="0">
            <a:spAutoFit/>
          </a:bodyPr>
          <a:lstStyle/>
          <a:p>
            <a:r>
              <a:rPr lang="zh-CN" altLang="en-US" dirty="0"/>
              <a:t>通过以上调整，我们增强了软件的可扩展性，并支持了新增的添加图片功能</a:t>
            </a:r>
          </a:p>
          <a:p>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屏幕截图 2024-06-03 115509"/>
          <p:cNvPicPr>
            <a:picLocks noChangeAspect="1"/>
          </p:cNvPicPr>
          <p:nvPr/>
        </p:nvPicPr>
        <p:blipFill>
          <a:blip r:embed="rId3"/>
          <a:stretch>
            <a:fillRect/>
          </a:stretch>
        </p:blipFill>
        <p:spPr>
          <a:xfrm>
            <a:off x="3270250" y="1358900"/>
            <a:ext cx="5452745" cy="476948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737165" y="1727898"/>
            <a:ext cx="5259376" cy="3139321"/>
          </a:xfrm>
          <a:prstGeom prst="rect">
            <a:avLst/>
          </a:prstGeom>
          <a:noFill/>
        </p:spPr>
        <p:txBody>
          <a:bodyPr wrap="square" rtlCol="0">
            <a:spAutoFit/>
          </a:bodyPr>
          <a:lstStyle/>
          <a:p>
            <a:pPr marL="342900" indent="-342900">
              <a:buAutoNum type="arabicPeriod"/>
            </a:pPr>
            <a:r>
              <a:rPr lang="zh-CN" altLang="zh-CN" dirty="0" smtClean="0"/>
              <a:t>主</a:t>
            </a:r>
            <a:r>
              <a:rPr lang="zh-CN" altLang="zh-CN" dirty="0"/>
              <a:t>界面：在主界面上添加一个添加图片按钮，点击后跳转到图片选择器界面</a:t>
            </a:r>
            <a:r>
              <a:rPr lang="zh-CN" altLang="zh-CN" dirty="0" smtClean="0"/>
              <a:t>。</a:t>
            </a:r>
            <a:endParaRPr lang="en-US" altLang="zh-CN" dirty="0" smtClean="0"/>
          </a:p>
          <a:p>
            <a:pPr marL="342900" indent="-342900">
              <a:buAutoNum type="arabicPeriod"/>
            </a:pPr>
            <a:endParaRPr lang="zh-CN" altLang="zh-CN" dirty="0"/>
          </a:p>
          <a:p>
            <a:r>
              <a:rPr lang="en-US" altLang="zh-CN" dirty="0"/>
              <a:t>2. </a:t>
            </a:r>
            <a:r>
              <a:rPr lang="zh-CN" altLang="zh-CN" dirty="0"/>
              <a:t>图片选择器界面：用户可以在此选择要添加的图片，选择后跳回编辑界面</a:t>
            </a:r>
            <a:r>
              <a:rPr lang="zh-CN" altLang="zh-CN" dirty="0" smtClean="0"/>
              <a:t>。</a:t>
            </a:r>
            <a:endParaRPr lang="en-US" altLang="zh-CN" dirty="0" smtClean="0"/>
          </a:p>
          <a:p>
            <a:endParaRPr lang="zh-CN" altLang="zh-CN" dirty="0"/>
          </a:p>
          <a:p>
            <a:r>
              <a:rPr lang="en-US" altLang="zh-CN" dirty="0"/>
              <a:t>3. </a:t>
            </a:r>
            <a:r>
              <a:rPr lang="zh-CN" altLang="zh-CN" dirty="0"/>
              <a:t>编辑界面：在编辑框上方添加一个添加图片按钮，点击后同样跳转到图片选择器界面。当用户选择图片后，图片会自动插入到光标位置</a:t>
            </a:r>
            <a:r>
              <a:rPr lang="zh-CN" altLang="zh-CN" dirty="0" smtClean="0"/>
              <a:t>。</a:t>
            </a:r>
            <a:endParaRPr lang="en-US" altLang="zh-CN" dirty="0" smtClean="0"/>
          </a:p>
          <a:p>
            <a:endParaRPr lang="zh-CN" altLang="zh-CN" dirty="0"/>
          </a:p>
          <a:p>
            <a:endParaRPr lang="zh-CN" altLang="en-US" dirty="0"/>
          </a:p>
        </p:txBody>
      </p:sp>
      <p:pic>
        <p:nvPicPr>
          <p:cNvPr id="11" name="图片 10"/>
          <p:cNvPicPr/>
          <p:nvPr/>
        </p:nvPicPr>
        <p:blipFill>
          <a:blip r:embed="rId3" cstate="print">
            <a:extLst>
              <a:ext uri="{28A0092B-C50C-407E-A947-70E740481C1C}">
                <a14:useLocalDpi xmlns:a14="http://schemas.microsoft.com/office/drawing/2010/main" val="0"/>
              </a:ext>
            </a:extLst>
          </a:blip>
          <a:stretch>
            <a:fillRect/>
          </a:stretch>
        </p:blipFill>
        <p:spPr>
          <a:xfrm>
            <a:off x="6091561" y="1113104"/>
            <a:ext cx="5233664" cy="4735246"/>
          </a:xfrm>
          <a:prstGeom prst="rect">
            <a:avLst/>
          </a:prstGeom>
        </p:spPr>
      </p:pic>
      <p:sp>
        <p:nvSpPr>
          <p:cNvPr id="9" name="文本框 8"/>
          <p:cNvSpPr txBox="1"/>
          <p:nvPr/>
        </p:nvSpPr>
        <p:spPr>
          <a:xfrm>
            <a:off x="7639831" y="5910546"/>
            <a:ext cx="2137124" cy="369332"/>
          </a:xfrm>
          <a:prstGeom prst="rect">
            <a:avLst/>
          </a:prstGeom>
          <a:noFill/>
        </p:spPr>
        <p:txBody>
          <a:bodyPr wrap="none" rtlCol="0">
            <a:spAutoFit/>
          </a:bodyPr>
          <a:lstStyle/>
          <a:p>
            <a:r>
              <a:rPr lang="en-US" altLang="zh-CN" dirty="0"/>
              <a:t>  </a:t>
            </a:r>
            <a:r>
              <a:rPr lang="zh-CN" altLang="en-US" dirty="0" smtClean="0"/>
              <a:t>界面详细设计演示</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607820" y="1149350"/>
            <a:ext cx="8865870" cy="502412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908685" y="1525270"/>
            <a:ext cx="10400030" cy="472821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4398572" y="1687080"/>
            <a:ext cx="7005051" cy="3416320"/>
          </a:xfrm>
          <a:prstGeom prst="rect">
            <a:avLst/>
          </a:prstGeom>
          <a:noFill/>
        </p:spPr>
        <p:txBody>
          <a:bodyPr wrap="square" rtlCol="0">
            <a:spAutoFit/>
          </a:bodyPr>
          <a:lstStyle/>
          <a:p>
            <a:r>
              <a:rPr lang="zh-CN" altLang="en-US" sz="1200" dirty="0" smtClean="0">
                <a:latin typeface="+mj-ea"/>
                <a:ea typeface="+mj-ea"/>
              </a:rPr>
              <a:t>展示</a:t>
            </a:r>
            <a:r>
              <a:rPr lang="zh-CN" altLang="en-US" sz="1200" dirty="0">
                <a:latin typeface="+mj-ea"/>
                <a:ea typeface="+mj-ea"/>
              </a:rPr>
              <a:t>了在</a:t>
            </a:r>
            <a:r>
              <a:rPr lang="en-US" altLang="zh-CN" sz="1200" dirty="0">
                <a:latin typeface="+mj-ea"/>
                <a:ea typeface="+mj-ea"/>
              </a:rPr>
              <a:t>Android</a:t>
            </a:r>
            <a:r>
              <a:rPr lang="zh-CN" altLang="en-US" sz="1200" dirty="0">
                <a:latin typeface="+mj-ea"/>
                <a:ea typeface="+mj-ea"/>
              </a:rPr>
              <a:t>应用程序中向</a:t>
            </a:r>
            <a:r>
              <a:rPr lang="en-US" altLang="zh-CN" sz="1200" dirty="0" err="1">
                <a:latin typeface="+mj-ea"/>
                <a:ea typeface="+mj-ea"/>
              </a:rPr>
              <a:t>NoteEditActivity</a:t>
            </a:r>
            <a:r>
              <a:rPr lang="zh-CN" altLang="en-US" sz="1200" dirty="0">
                <a:latin typeface="+mj-ea"/>
                <a:ea typeface="+mj-ea"/>
              </a:rPr>
              <a:t>添加图片功能</a:t>
            </a:r>
            <a:r>
              <a:rPr lang="zh-CN" altLang="en-US" sz="1200" dirty="0" smtClean="0">
                <a:latin typeface="+mj-ea"/>
                <a:ea typeface="+mj-ea"/>
              </a:rPr>
              <a:t>的流程：</a:t>
            </a:r>
            <a:endParaRPr lang="en-US" altLang="zh-CN" sz="1200" dirty="0" smtClean="0">
              <a:latin typeface="+mj-ea"/>
              <a:ea typeface="+mj-ea"/>
            </a:endParaRPr>
          </a:p>
          <a:p>
            <a:endParaRPr lang="zh-CN" altLang="en-US" sz="1200" dirty="0">
              <a:latin typeface="+mj-ea"/>
              <a:ea typeface="+mj-ea"/>
            </a:endParaRPr>
          </a:p>
          <a:p>
            <a:r>
              <a:rPr lang="en-US" altLang="zh-CN" sz="1200" dirty="0" smtClean="0">
                <a:latin typeface="+mj-ea"/>
                <a:ea typeface="+mj-ea"/>
              </a:rPr>
              <a:t>1.</a:t>
            </a:r>
            <a:r>
              <a:rPr lang="zh-CN" altLang="en-US" sz="1200" dirty="0" smtClean="0">
                <a:latin typeface="+mj-ea"/>
                <a:ea typeface="+mj-ea"/>
              </a:rPr>
              <a:t>**</a:t>
            </a:r>
            <a:r>
              <a:rPr lang="zh-CN" altLang="en-US" sz="1200" dirty="0">
                <a:latin typeface="+mj-ea"/>
                <a:ea typeface="+mj-ea"/>
              </a:rPr>
              <a:t>开始**：   </a:t>
            </a:r>
            <a:r>
              <a:rPr lang="en-US" altLang="zh-CN" sz="1200" dirty="0">
                <a:latin typeface="+mj-ea"/>
                <a:ea typeface="+mj-ea"/>
              </a:rPr>
              <a:t>- </a:t>
            </a:r>
            <a:r>
              <a:rPr lang="zh-CN" altLang="en-US" sz="1200" dirty="0">
                <a:latin typeface="+mj-ea"/>
                <a:ea typeface="+mj-ea"/>
              </a:rPr>
              <a:t>流程开始</a:t>
            </a:r>
            <a:r>
              <a:rPr lang="zh-CN" altLang="en-US" sz="1200" dirty="0" smtClean="0">
                <a:latin typeface="+mj-ea"/>
                <a:ea typeface="+mj-ea"/>
              </a:rPr>
              <a:t>。</a:t>
            </a:r>
            <a:endParaRPr lang="en-US" altLang="zh-CN" sz="1200" dirty="0" smtClean="0">
              <a:latin typeface="+mj-ea"/>
              <a:ea typeface="+mj-ea"/>
            </a:endParaRPr>
          </a:p>
          <a:p>
            <a:endParaRPr lang="zh-CN" altLang="en-US" sz="1200" dirty="0">
              <a:latin typeface="+mj-ea"/>
              <a:ea typeface="+mj-ea"/>
            </a:endParaRPr>
          </a:p>
          <a:p>
            <a:r>
              <a:rPr lang="en-US" altLang="zh-CN" sz="1200" dirty="0">
                <a:latin typeface="+mj-ea"/>
                <a:ea typeface="+mj-ea"/>
              </a:rPr>
              <a:t>2. **</a:t>
            </a:r>
            <a:r>
              <a:rPr lang="zh-CN" altLang="en-US" sz="1200" dirty="0">
                <a:latin typeface="+mj-ea"/>
                <a:ea typeface="+mj-ea"/>
              </a:rPr>
              <a:t>添加按钮到布局**：   </a:t>
            </a:r>
            <a:r>
              <a:rPr lang="en-US" altLang="zh-CN" sz="1200" dirty="0">
                <a:latin typeface="+mj-ea"/>
                <a:ea typeface="+mj-ea"/>
              </a:rPr>
              <a:t>- </a:t>
            </a:r>
            <a:r>
              <a:rPr lang="zh-CN" altLang="en-US" sz="1200" dirty="0">
                <a:latin typeface="+mj-ea"/>
                <a:ea typeface="+mj-ea"/>
              </a:rPr>
              <a:t>在</a:t>
            </a:r>
            <a:r>
              <a:rPr lang="en-US" altLang="zh-CN" sz="1200" dirty="0" smtClean="0">
                <a:latin typeface="+mj-ea"/>
                <a:ea typeface="+mj-ea"/>
              </a:rPr>
              <a:t>`note_edit.xml</a:t>
            </a:r>
            <a:r>
              <a:rPr lang="en-US" altLang="zh-CN" sz="1200" dirty="0">
                <a:latin typeface="+mj-ea"/>
                <a:ea typeface="+mj-ea"/>
              </a:rPr>
              <a:t>`</a:t>
            </a:r>
            <a:r>
              <a:rPr lang="zh-CN" altLang="en-US" sz="1200" dirty="0">
                <a:latin typeface="+mj-ea"/>
                <a:ea typeface="+mj-ea"/>
              </a:rPr>
              <a:t>中添加</a:t>
            </a:r>
            <a:r>
              <a:rPr lang="en-US" altLang="zh-CN" sz="1200" dirty="0">
                <a:latin typeface="+mj-ea"/>
                <a:ea typeface="+mj-ea"/>
              </a:rPr>
              <a:t>`</a:t>
            </a:r>
            <a:r>
              <a:rPr lang="en-US" altLang="zh-CN" sz="1200" dirty="0" err="1">
                <a:latin typeface="+mj-ea"/>
                <a:ea typeface="+mj-ea"/>
              </a:rPr>
              <a:t>add_img_btn</a:t>
            </a:r>
            <a:r>
              <a:rPr lang="en-US" altLang="zh-CN" sz="1200" dirty="0">
                <a:latin typeface="+mj-ea"/>
                <a:ea typeface="+mj-ea"/>
              </a:rPr>
              <a:t>`</a:t>
            </a:r>
            <a:r>
              <a:rPr lang="zh-CN" altLang="en-US" sz="1200" dirty="0">
                <a:latin typeface="+mj-ea"/>
                <a:ea typeface="+mj-ea"/>
              </a:rPr>
              <a:t>按钮。</a:t>
            </a:r>
          </a:p>
          <a:p>
            <a:r>
              <a:rPr lang="en-US" altLang="zh-CN" sz="1200" dirty="0">
                <a:latin typeface="+mj-ea"/>
                <a:ea typeface="+mj-ea"/>
              </a:rPr>
              <a:t>3. **</a:t>
            </a:r>
            <a:r>
              <a:rPr lang="zh-CN" altLang="en-US" sz="1200" dirty="0">
                <a:latin typeface="+mj-ea"/>
                <a:ea typeface="+mj-ea"/>
              </a:rPr>
              <a:t>设置监听器**：   </a:t>
            </a:r>
            <a:r>
              <a:rPr lang="en-US" altLang="zh-CN" sz="1200" dirty="0">
                <a:latin typeface="+mj-ea"/>
                <a:ea typeface="+mj-ea"/>
              </a:rPr>
              <a:t>- </a:t>
            </a:r>
            <a:r>
              <a:rPr lang="zh-CN" altLang="en-US" sz="1200" dirty="0">
                <a:latin typeface="+mj-ea"/>
                <a:ea typeface="+mj-ea"/>
              </a:rPr>
              <a:t>在</a:t>
            </a:r>
            <a:r>
              <a:rPr lang="en-US" altLang="zh-CN" sz="1200" dirty="0">
                <a:latin typeface="+mj-ea"/>
                <a:ea typeface="+mj-ea"/>
              </a:rPr>
              <a:t>`</a:t>
            </a:r>
            <a:r>
              <a:rPr lang="en-US" altLang="zh-CN" sz="1200" dirty="0" err="1" smtClean="0">
                <a:latin typeface="+mj-ea"/>
                <a:ea typeface="+mj-ea"/>
              </a:rPr>
              <a:t>NoteEditActivity</a:t>
            </a:r>
            <a:r>
              <a:rPr lang="en-US" altLang="zh-CN" sz="1200" dirty="0">
                <a:latin typeface="+mj-ea"/>
                <a:ea typeface="+mj-ea"/>
              </a:rPr>
              <a:t>`</a:t>
            </a:r>
            <a:r>
              <a:rPr lang="zh-CN" altLang="en-US" sz="1200" dirty="0">
                <a:latin typeface="+mj-ea"/>
                <a:ea typeface="+mj-ea"/>
              </a:rPr>
              <a:t>的</a:t>
            </a:r>
            <a:r>
              <a:rPr lang="en-US" altLang="zh-CN" sz="1200" dirty="0">
                <a:latin typeface="+mj-ea"/>
                <a:ea typeface="+mj-ea"/>
              </a:rPr>
              <a:t>`</a:t>
            </a:r>
            <a:r>
              <a:rPr lang="en-US" altLang="zh-CN" sz="1200" dirty="0" err="1">
                <a:latin typeface="+mj-ea"/>
                <a:ea typeface="+mj-ea"/>
              </a:rPr>
              <a:t>onCreate</a:t>
            </a:r>
            <a:r>
              <a:rPr lang="en-US" altLang="zh-CN" sz="1200" dirty="0">
                <a:latin typeface="+mj-ea"/>
                <a:ea typeface="+mj-ea"/>
              </a:rPr>
              <a:t>()`</a:t>
            </a:r>
            <a:r>
              <a:rPr lang="zh-CN" altLang="en-US" sz="1200" dirty="0">
                <a:latin typeface="+mj-ea"/>
                <a:ea typeface="+mj-ea"/>
              </a:rPr>
              <a:t>方法中为</a:t>
            </a:r>
            <a:r>
              <a:rPr lang="en-US" altLang="zh-CN" sz="1200" dirty="0">
                <a:latin typeface="+mj-ea"/>
                <a:ea typeface="+mj-ea"/>
              </a:rPr>
              <a:t>`</a:t>
            </a:r>
            <a:r>
              <a:rPr lang="en-US" altLang="zh-CN" sz="1200" dirty="0" err="1">
                <a:latin typeface="+mj-ea"/>
                <a:ea typeface="+mj-ea"/>
              </a:rPr>
              <a:t>add_img_btn</a:t>
            </a:r>
            <a:r>
              <a:rPr lang="en-US" altLang="zh-CN" sz="1200" dirty="0">
                <a:latin typeface="+mj-ea"/>
                <a:ea typeface="+mj-ea"/>
              </a:rPr>
              <a:t>`</a:t>
            </a:r>
            <a:r>
              <a:rPr lang="zh-CN" altLang="en-US" sz="1200" dirty="0">
                <a:latin typeface="+mj-ea"/>
                <a:ea typeface="+mj-ea"/>
              </a:rPr>
              <a:t>设置点击监听器。</a:t>
            </a:r>
          </a:p>
          <a:p>
            <a:r>
              <a:rPr lang="en-US" altLang="zh-CN" sz="1200" dirty="0">
                <a:latin typeface="+mj-ea"/>
                <a:ea typeface="+mj-ea"/>
              </a:rPr>
              <a:t>4. **</a:t>
            </a:r>
            <a:r>
              <a:rPr lang="zh-CN" altLang="en-US" sz="1200" dirty="0" smtClean="0">
                <a:latin typeface="+mj-ea"/>
                <a:ea typeface="+mj-ea"/>
              </a:rPr>
              <a:t>用户</a:t>
            </a:r>
            <a:r>
              <a:rPr lang="zh-CN" altLang="en-US" sz="1200" dirty="0">
                <a:latin typeface="+mj-ea"/>
                <a:ea typeface="+mj-ea"/>
              </a:rPr>
              <a:t>点击按钮**：   </a:t>
            </a:r>
            <a:r>
              <a:rPr lang="en-US" altLang="zh-CN" sz="1200" dirty="0">
                <a:latin typeface="+mj-ea"/>
                <a:ea typeface="+mj-ea"/>
              </a:rPr>
              <a:t>- </a:t>
            </a:r>
            <a:r>
              <a:rPr lang="zh-CN" altLang="en-US" sz="1200" dirty="0">
                <a:latin typeface="+mj-ea"/>
                <a:ea typeface="+mj-ea"/>
              </a:rPr>
              <a:t>用户点击“添加图片”按钮，触发点击事件。</a:t>
            </a:r>
          </a:p>
          <a:p>
            <a:r>
              <a:rPr lang="en-US" altLang="zh-CN" sz="1200" dirty="0">
                <a:latin typeface="+mj-ea"/>
                <a:ea typeface="+mj-ea"/>
              </a:rPr>
              <a:t>5. **</a:t>
            </a:r>
            <a:r>
              <a:rPr lang="zh-CN" altLang="en-US" sz="1200" dirty="0">
                <a:latin typeface="+mj-ea"/>
                <a:ea typeface="+mj-ea"/>
              </a:rPr>
              <a:t>启动图片</a:t>
            </a:r>
            <a:r>
              <a:rPr lang="zh-CN" altLang="en-US" sz="1200" dirty="0" smtClean="0">
                <a:latin typeface="+mj-ea"/>
                <a:ea typeface="+mj-ea"/>
              </a:rPr>
              <a:t>选择</a:t>
            </a:r>
            <a:r>
              <a:rPr lang="zh-CN" altLang="en-US" sz="1200" dirty="0">
                <a:latin typeface="+mj-ea"/>
                <a:ea typeface="+mj-ea"/>
              </a:rPr>
              <a:t>器**：   </a:t>
            </a:r>
            <a:r>
              <a:rPr lang="en-US" altLang="zh-CN" sz="1200" dirty="0">
                <a:latin typeface="+mj-ea"/>
                <a:ea typeface="+mj-ea"/>
              </a:rPr>
              <a:t>- </a:t>
            </a:r>
            <a:r>
              <a:rPr lang="zh-CN" altLang="en-US" sz="1200" dirty="0">
                <a:latin typeface="+mj-ea"/>
                <a:ea typeface="+mj-ea"/>
              </a:rPr>
              <a:t>点击事件中启动相册或相机应用，让用户选择或拍摄图片。</a:t>
            </a:r>
          </a:p>
          <a:p>
            <a:r>
              <a:rPr lang="en-US" altLang="zh-CN" sz="1200" dirty="0">
                <a:latin typeface="+mj-ea"/>
                <a:ea typeface="+mj-ea"/>
              </a:rPr>
              <a:t>6. **</a:t>
            </a:r>
            <a:r>
              <a:rPr lang="zh-CN" altLang="en-US" sz="1200" dirty="0">
                <a:latin typeface="+mj-ea"/>
                <a:ea typeface="+mj-ea"/>
              </a:rPr>
              <a:t>用户选择图片并确认**：   </a:t>
            </a:r>
            <a:r>
              <a:rPr lang="en-US" altLang="zh-CN" sz="1200" dirty="0">
                <a:latin typeface="+mj-ea"/>
                <a:ea typeface="+mj-ea"/>
              </a:rPr>
              <a:t>- </a:t>
            </a:r>
            <a:r>
              <a:rPr lang="zh-CN" altLang="en-US" sz="1200" dirty="0">
                <a:latin typeface="+mj-ea"/>
                <a:ea typeface="+mj-ea"/>
              </a:rPr>
              <a:t>用户在相册或相机中选择图片，并确认选择。</a:t>
            </a:r>
          </a:p>
          <a:p>
            <a:r>
              <a:rPr lang="en-US" altLang="zh-CN" sz="1200" dirty="0">
                <a:latin typeface="+mj-ea"/>
                <a:ea typeface="+mj-ea"/>
              </a:rPr>
              <a:t>7. **</a:t>
            </a:r>
            <a:r>
              <a:rPr lang="zh-CN" altLang="en-US" sz="1200" dirty="0">
                <a:latin typeface="+mj-ea"/>
                <a:ea typeface="+mj-ea"/>
              </a:rPr>
              <a:t>处理活动结果**：   </a:t>
            </a:r>
            <a:r>
              <a:rPr lang="en-US" altLang="zh-CN" sz="1200" dirty="0">
                <a:latin typeface="+mj-ea"/>
                <a:ea typeface="+mj-ea"/>
              </a:rPr>
              <a:t>- `</a:t>
            </a:r>
            <a:r>
              <a:rPr lang="en-US" altLang="zh-CN" sz="1200" dirty="0" err="1">
                <a:latin typeface="+mj-ea"/>
                <a:ea typeface="+mj-ea"/>
              </a:rPr>
              <a:t>onActivityResult</a:t>
            </a:r>
            <a:r>
              <a:rPr lang="en-US" altLang="zh-CN" sz="1200" dirty="0">
                <a:latin typeface="+mj-ea"/>
                <a:ea typeface="+mj-ea"/>
              </a:rPr>
              <a:t>()`</a:t>
            </a:r>
            <a:r>
              <a:rPr lang="zh-CN" altLang="en-US" sz="1200" dirty="0">
                <a:latin typeface="+mj-ea"/>
                <a:ea typeface="+mj-ea"/>
              </a:rPr>
              <a:t>被调用，处理返回的数据。</a:t>
            </a:r>
          </a:p>
          <a:p>
            <a:r>
              <a:rPr lang="en-US" altLang="zh-CN" sz="1200" dirty="0">
                <a:latin typeface="+mj-ea"/>
                <a:ea typeface="+mj-ea"/>
              </a:rPr>
              <a:t>8. **</a:t>
            </a:r>
            <a:r>
              <a:rPr lang="zh-CN" altLang="en-US" sz="1200" dirty="0">
                <a:latin typeface="+mj-ea"/>
                <a:ea typeface="+mj-ea"/>
              </a:rPr>
              <a:t>保存图片路径到数据库**：   </a:t>
            </a:r>
            <a:r>
              <a:rPr lang="en-US" altLang="zh-CN" sz="1200" dirty="0">
                <a:latin typeface="+mj-ea"/>
                <a:ea typeface="+mj-ea"/>
              </a:rPr>
              <a:t>- </a:t>
            </a:r>
            <a:r>
              <a:rPr lang="zh-CN" altLang="en-US" sz="1200" dirty="0">
                <a:latin typeface="+mj-ea"/>
                <a:ea typeface="+mj-ea"/>
              </a:rPr>
              <a:t>在</a:t>
            </a:r>
            <a:r>
              <a:rPr lang="en-US" altLang="zh-CN" sz="1200" dirty="0">
                <a:latin typeface="+mj-ea"/>
                <a:ea typeface="+mj-ea"/>
              </a:rPr>
              <a:t>`</a:t>
            </a:r>
            <a:r>
              <a:rPr lang="en-US" altLang="zh-CN" sz="1200" dirty="0" err="1">
                <a:latin typeface="+mj-ea"/>
                <a:ea typeface="+mj-ea"/>
              </a:rPr>
              <a:t>onActivityResult</a:t>
            </a:r>
            <a:r>
              <a:rPr lang="en-US" altLang="zh-CN" sz="1200" dirty="0">
                <a:latin typeface="+mj-ea"/>
                <a:ea typeface="+mj-ea"/>
              </a:rPr>
              <a:t>()`</a:t>
            </a:r>
            <a:r>
              <a:rPr lang="zh-CN" altLang="en-US" sz="1200" dirty="0">
                <a:latin typeface="+mj-ea"/>
                <a:ea typeface="+mj-ea"/>
              </a:rPr>
              <a:t>中，将图片的路径保存到数据库。</a:t>
            </a:r>
          </a:p>
          <a:p>
            <a:r>
              <a:rPr lang="en-US" altLang="zh-CN" sz="1200" dirty="0">
                <a:latin typeface="+mj-ea"/>
                <a:ea typeface="+mj-ea"/>
              </a:rPr>
              <a:t>9. **</a:t>
            </a:r>
            <a:r>
              <a:rPr lang="zh-CN" altLang="en-US" sz="1200" dirty="0">
                <a:latin typeface="+mj-ea"/>
                <a:ea typeface="+mj-ea"/>
              </a:rPr>
              <a:t>初始化</a:t>
            </a:r>
            <a:r>
              <a:rPr lang="en-US" altLang="zh-CN" sz="1200" dirty="0">
                <a:latin typeface="+mj-ea"/>
                <a:ea typeface="+mj-ea"/>
              </a:rPr>
              <a:t>note</a:t>
            </a:r>
            <a:r>
              <a:rPr lang="zh-CN" altLang="en-US" sz="1200" dirty="0">
                <a:latin typeface="+mj-ea"/>
                <a:ea typeface="+mj-ea"/>
              </a:rPr>
              <a:t>内容**：   </a:t>
            </a:r>
            <a:r>
              <a:rPr lang="en-US" altLang="zh-CN" sz="1200" dirty="0">
                <a:latin typeface="+mj-ea"/>
                <a:ea typeface="+mj-ea"/>
              </a:rPr>
              <a:t>- </a:t>
            </a:r>
            <a:r>
              <a:rPr lang="zh-CN" altLang="en-US" sz="1200" dirty="0">
                <a:latin typeface="+mj-ea"/>
                <a:ea typeface="+mj-ea"/>
              </a:rPr>
              <a:t>当用户点击一个</a:t>
            </a:r>
            <a:r>
              <a:rPr lang="en-US" altLang="zh-CN" sz="1200" dirty="0">
                <a:latin typeface="+mj-ea"/>
                <a:ea typeface="+mj-ea"/>
              </a:rPr>
              <a:t>note</a:t>
            </a:r>
            <a:r>
              <a:rPr lang="zh-CN" altLang="en-US" sz="1200" dirty="0">
                <a:latin typeface="+mj-ea"/>
                <a:ea typeface="+mj-ea"/>
              </a:rPr>
              <a:t>时，初始化</a:t>
            </a:r>
            <a:r>
              <a:rPr lang="en-US" altLang="zh-CN" sz="1200" dirty="0">
                <a:latin typeface="+mj-ea"/>
                <a:ea typeface="+mj-ea"/>
              </a:rPr>
              <a:t>note</a:t>
            </a:r>
            <a:r>
              <a:rPr lang="zh-CN" altLang="en-US" sz="1200" dirty="0">
                <a:latin typeface="+mj-ea"/>
                <a:ea typeface="+mj-ea"/>
              </a:rPr>
              <a:t>的内容。</a:t>
            </a:r>
          </a:p>
          <a:p>
            <a:r>
              <a:rPr lang="en-US" altLang="zh-CN" sz="1200" dirty="0">
                <a:latin typeface="+mj-ea"/>
                <a:ea typeface="+mj-ea"/>
              </a:rPr>
              <a:t>10. **</a:t>
            </a:r>
            <a:r>
              <a:rPr lang="zh-CN" altLang="en-US" sz="1200" dirty="0">
                <a:latin typeface="+mj-ea"/>
                <a:ea typeface="+mj-ea"/>
              </a:rPr>
              <a:t>转换图片路径为图片显示**：    </a:t>
            </a:r>
            <a:r>
              <a:rPr lang="en-US" altLang="zh-CN" sz="1200" dirty="0">
                <a:latin typeface="+mj-ea"/>
                <a:ea typeface="+mj-ea"/>
              </a:rPr>
              <a:t>- </a:t>
            </a:r>
            <a:r>
              <a:rPr lang="zh-CN" altLang="en-US" sz="1200" dirty="0">
                <a:latin typeface="+mj-ea"/>
                <a:ea typeface="+mj-ea"/>
              </a:rPr>
              <a:t>使用</a:t>
            </a:r>
            <a:r>
              <a:rPr lang="en-US" altLang="zh-CN" sz="1200" dirty="0">
                <a:latin typeface="+mj-ea"/>
                <a:ea typeface="+mj-ea"/>
              </a:rPr>
              <a:t>`</a:t>
            </a:r>
            <a:r>
              <a:rPr lang="en-US" altLang="zh-CN" sz="1200" dirty="0" err="1">
                <a:latin typeface="+mj-ea"/>
                <a:ea typeface="+mj-ea"/>
              </a:rPr>
              <a:t>convertToImage</a:t>
            </a:r>
            <a:r>
              <a:rPr lang="en-US" altLang="zh-CN" sz="1200" dirty="0">
                <a:latin typeface="+mj-ea"/>
                <a:ea typeface="+mj-ea"/>
              </a:rPr>
              <a:t>()`</a:t>
            </a:r>
            <a:r>
              <a:rPr lang="zh-CN" altLang="en-US" sz="1200" dirty="0">
                <a:latin typeface="+mj-ea"/>
                <a:ea typeface="+mj-ea"/>
              </a:rPr>
              <a:t>方法将图片路径转化为图片显示在界面上。</a:t>
            </a:r>
          </a:p>
          <a:p>
            <a:r>
              <a:rPr lang="en-US" altLang="zh-CN" sz="1200" dirty="0">
                <a:latin typeface="+mj-ea"/>
                <a:ea typeface="+mj-ea"/>
              </a:rPr>
              <a:t>11. **</a:t>
            </a:r>
            <a:r>
              <a:rPr lang="zh-CN" altLang="en-US" sz="1200" dirty="0">
                <a:latin typeface="+mj-ea"/>
                <a:ea typeface="+mj-ea"/>
              </a:rPr>
              <a:t>退出编辑模式**：    </a:t>
            </a:r>
            <a:r>
              <a:rPr lang="en-US" altLang="zh-CN" sz="1200" dirty="0">
                <a:latin typeface="+mj-ea"/>
                <a:ea typeface="+mj-ea"/>
              </a:rPr>
              <a:t>- </a:t>
            </a:r>
            <a:r>
              <a:rPr lang="zh-CN" altLang="en-US" sz="1200" dirty="0">
                <a:latin typeface="+mj-ea"/>
                <a:ea typeface="+mj-ea"/>
              </a:rPr>
              <a:t>用户完成编辑，退出清单模式。</a:t>
            </a:r>
          </a:p>
          <a:p>
            <a:r>
              <a:rPr lang="en-US" altLang="zh-CN" sz="1200" dirty="0">
                <a:latin typeface="+mj-ea"/>
                <a:ea typeface="+mj-ea"/>
              </a:rPr>
              <a:t>12. **</a:t>
            </a:r>
            <a:r>
              <a:rPr lang="zh-CN" altLang="en-US" sz="1200" dirty="0">
                <a:latin typeface="+mj-ea"/>
                <a:ea typeface="+mj-ea"/>
              </a:rPr>
              <a:t>替换图片路径为图片**：    </a:t>
            </a:r>
            <a:r>
              <a:rPr lang="en-US" altLang="zh-CN" sz="1200" dirty="0">
                <a:latin typeface="+mj-ea"/>
                <a:ea typeface="+mj-ea"/>
              </a:rPr>
              <a:t>- </a:t>
            </a:r>
            <a:r>
              <a:rPr lang="zh-CN" altLang="en-US" sz="1200" dirty="0">
                <a:latin typeface="+mj-ea"/>
                <a:ea typeface="+mj-ea"/>
              </a:rPr>
              <a:t>在退出编辑模式之前，将图片路径的位置替换为实际的图片。</a:t>
            </a:r>
          </a:p>
          <a:p>
            <a:r>
              <a:rPr lang="en-US" altLang="zh-CN" sz="1200" dirty="0">
                <a:latin typeface="+mj-ea"/>
                <a:ea typeface="+mj-ea"/>
              </a:rPr>
              <a:t>13. **</a:t>
            </a:r>
            <a:r>
              <a:rPr lang="zh-CN" altLang="en-US" sz="1200" dirty="0">
                <a:latin typeface="+mj-ea"/>
                <a:ea typeface="+mj-ea"/>
              </a:rPr>
              <a:t>结束**：    </a:t>
            </a:r>
            <a:r>
              <a:rPr lang="en-US" altLang="zh-CN" sz="1200" dirty="0">
                <a:latin typeface="+mj-ea"/>
                <a:ea typeface="+mj-ea"/>
              </a:rPr>
              <a:t>- </a:t>
            </a:r>
            <a:r>
              <a:rPr lang="zh-CN" altLang="en-US" sz="1200" dirty="0">
                <a:latin typeface="+mj-ea"/>
                <a:ea typeface="+mj-ea"/>
              </a:rPr>
              <a:t>流程结束</a:t>
            </a:r>
            <a:r>
              <a:rPr lang="zh-CN" altLang="en-US" sz="1200" dirty="0" smtClean="0">
                <a:latin typeface="+mj-ea"/>
                <a:ea typeface="+mj-ea"/>
              </a:rPr>
              <a:t>。</a:t>
            </a:r>
            <a:endParaRPr lang="zh-CN" altLang="en-US" sz="1200" dirty="0">
              <a:latin typeface="+mj-ea"/>
              <a:ea typeface="+mj-ea"/>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647" y="1072657"/>
            <a:ext cx="2073074" cy="5269418"/>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799465" y="1213485"/>
            <a:ext cx="4924425" cy="4612005"/>
          </a:xfrm>
          <a:prstGeom prst="rect">
            <a:avLst/>
          </a:prstGeom>
          <a:noFill/>
        </p:spPr>
        <p:txBody>
          <a:bodyPr wrap="square" rtlCol="0">
            <a:noAutofit/>
          </a:bodyPr>
          <a:lstStyle/>
          <a:p>
            <a:r>
              <a:rPr lang="zh-CN" altLang="en-US" sz="1400">
                <a:solidFill>
                  <a:schemeClr val="tx1"/>
                </a:solidFill>
                <a:uFillTx/>
              </a:rPr>
              <a:t>1. UI测试：</a:t>
            </a:r>
          </a:p>
          <a:p>
            <a:r>
              <a:rPr lang="zh-CN" altLang="en-US" sz="1400">
                <a:solidFill>
                  <a:schemeClr val="tx1"/>
                </a:solidFill>
                <a:uFillTx/>
              </a:rPr>
              <a:t>   - 确认`note_edit.xml`布局文件中已成功添加了`add_img_btn`按钮。</a:t>
            </a:r>
          </a:p>
          <a:p>
            <a:r>
              <a:rPr lang="zh-CN" altLang="en-US" sz="1400">
                <a:solidFill>
                  <a:schemeClr val="tx1"/>
                </a:solidFill>
                <a:uFillTx/>
              </a:rPr>
              <a:t>   - 打开NoteEditActivity，检查按钮是否显示在界面上。</a:t>
            </a:r>
          </a:p>
          <a:p>
            <a:r>
              <a:rPr lang="zh-CN" altLang="en-US" sz="1400">
                <a:solidFill>
                  <a:schemeClr val="tx1"/>
                </a:solidFill>
                <a:uFillTx/>
              </a:rPr>
              <a:t>2. 功能测试：</a:t>
            </a:r>
          </a:p>
          <a:p>
            <a:r>
              <a:rPr lang="zh-CN" altLang="en-US" sz="1400">
                <a:solidFill>
                  <a:schemeClr val="tx1"/>
                </a:solidFill>
                <a:uFillTx/>
              </a:rPr>
              <a:t>   - 点击“添加图片”按钮，确认是否调用了图片选择器（如相册或相机）。</a:t>
            </a:r>
          </a:p>
          <a:p>
            <a:r>
              <a:rPr lang="zh-CN" altLang="en-US" sz="1400">
                <a:solidFill>
                  <a:schemeClr val="tx1"/>
                </a:solidFill>
                <a:uFillTx/>
              </a:rPr>
              <a:t>   - 在图片选择器中选择一张图片，并确认选择。</a:t>
            </a:r>
          </a:p>
          <a:p>
            <a:r>
              <a:rPr lang="zh-CN" altLang="en-US" sz="1400">
                <a:solidFill>
                  <a:schemeClr val="tx1"/>
                </a:solidFill>
                <a:uFillTx/>
              </a:rPr>
              <a:t>   - 检查是否返回到NoteEditActivity，并且图片显示在界面上。</a:t>
            </a:r>
          </a:p>
          <a:p>
            <a:r>
              <a:rPr lang="zh-CN" altLang="en-US" sz="1400">
                <a:solidFill>
                  <a:schemeClr val="tx1"/>
                </a:solidFill>
                <a:uFillTx/>
              </a:rPr>
              <a:t>3. 数据库测试：</a:t>
            </a:r>
          </a:p>
          <a:p>
            <a:r>
              <a:rPr lang="zh-CN" altLang="en-US" sz="1400">
                <a:solidFill>
                  <a:schemeClr val="tx1"/>
                </a:solidFill>
                <a:uFillTx/>
              </a:rPr>
              <a:t>   - 检查选择的图片路径是否正确地保存到了数据库中。</a:t>
            </a:r>
          </a:p>
          <a:p>
            <a:r>
              <a:rPr lang="zh-CN" altLang="en-US" sz="1400">
                <a:solidFill>
                  <a:schemeClr val="tx1"/>
                </a:solidFill>
                <a:uFillTx/>
              </a:rPr>
              <a:t>   - 从数据库中检索图片路径，并验证其正确性。</a:t>
            </a:r>
          </a:p>
          <a:p>
            <a:r>
              <a:rPr lang="zh-CN" altLang="en-US" sz="1400">
                <a:solidFill>
                  <a:schemeClr val="tx1"/>
                </a:solidFill>
                <a:uFillTx/>
              </a:rPr>
              <a:t>4. 数据一致性测试：</a:t>
            </a:r>
          </a:p>
          <a:p>
            <a:r>
              <a:rPr lang="zh-CN" altLang="en-US" sz="1400">
                <a:solidFill>
                  <a:schemeClr val="tx1"/>
                </a:solidFill>
                <a:uFillTx/>
              </a:rPr>
              <a:t>   - 退出并重新打开NoteEditActivity，检查图片是否仍然显示。</a:t>
            </a:r>
          </a:p>
          <a:p>
            <a:r>
              <a:rPr lang="zh-CN" altLang="en-US" sz="1400">
                <a:solidFill>
                  <a:schemeClr val="tx1"/>
                </a:solidFill>
                <a:uFillTx/>
              </a:rPr>
              <a:t>   - 编辑note的内容，保存，然后重新打开，确认图片和内容都保持不变。</a:t>
            </a:r>
          </a:p>
          <a:p>
            <a:r>
              <a:rPr lang="zh-CN" altLang="en-US" sz="1400">
                <a:solidFill>
                  <a:schemeClr val="tx1"/>
                </a:solidFill>
                <a:uFillTx/>
              </a:rPr>
              <a:t>5. 异常处理测试：</a:t>
            </a:r>
          </a:p>
          <a:p>
            <a:r>
              <a:rPr lang="zh-CN" altLang="en-US" sz="1400">
                <a:solidFill>
                  <a:schemeClr val="tx1"/>
                </a:solidFill>
                <a:uFillTx/>
              </a:rPr>
              <a:t>   - 在选择图片后取消操作，检查应用是否能够正确处理这种情况。</a:t>
            </a:r>
          </a:p>
          <a:p>
            <a:r>
              <a:rPr lang="zh-CN" altLang="en-US" sz="1400">
                <a:solidFill>
                  <a:schemeClr val="tx1"/>
                </a:solidFill>
                <a:uFillTx/>
              </a:rPr>
              <a:t>   - 尝试在不选择图片的情况下关闭图片选择器，检查应用是否能够正确响应</a:t>
            </a:r>
            <a:r>
              <a:rPr lang="zh-CN" altLang="en-US" sz="1000">
                <a:solidFill>
                  <a:schemeClr val="tx1"/>
                </a:solidFill>
                <a:uFillTx/>
              </a:rPr>
              <a:t>。</a:t>
            </a:r>
          </a:p>
          <a:p>
            <a:endParaRPr lang="zh-CN" altLang="en-US" sz="1000">
              <a:solidFill>
                <a:schemeClr val="tx1"/>
              </a:solidFill>
              <a:uFillTx/>
            </a:endParaRPr>
          </a:p>
        </p:txBody>
      </p:sp>
      <p:sp>
        <p:nvSpPr>
          <p:cNvPr id="2" name="文本框 1"/>
          <p:cNvSpPr txBox="1"/>
          <p:nvPr/>
        </p:nvSpPr>
        <p:spPr>
          <a:xfrm>
            <a:off x="6565265" y="1338580"/>
            <a:ext cx="3938270" cy="3698240"/>
          </a:xfrm>
          <a:prstGeom prst="rect">
            <a:avLst/>
          </a:prstGeom>
          <a:noFill/>
        </p:spPr>
        <p:txBody>
          <a:bodyPr wrap="square" rtlCol="0">
            <a:noAutofit/>
          </a:bodyPr>
          <a:lstStyle/>
          <a:p>
            <a:r>
              <a:rPr lang="zh-CN" altLang="en-US" sz="1400">
                <a:uFillTx/>
                <a:sym typeface="+mn-ea"/>
              </a:rPr>
              <a:t>6. 性能测试：</a:t>
            </a:r>
            <a:endParaRPr lang="zh-CN" altLang="en-US" sz="1400">
              <a:solidFill>
                <a:schemeClr val="tx1"/>
              </a:solidFill>
              <a:uFillTx/>
            </a:endParaRPr>
          </a:p>
          <a:p>
            <a:r>
              <a:rPr lang="zh-CN" altLang="en-US" sz="1400">
                <a:uFillTx/>
                <a:sym typeface="+mn-ea"/>
              </a:rPr>
              <a:t>   - 测试加载大图片时的应用性能，确保没有明显的延迟或崩溃。</a:t>
            </a:r>
            <a:endParaRPr lang="zh-CN" altLang="en-US" sz="1400">
              <a:solidFill>
                <a:schemeClr val="tx1"/>
              </a:solidFill>
              <a:uFillTx/>
            </a:endParaRPr>
          </a:p>
          <a:p>
            <a:r>
              <a:rPr lang="zh-CN" altLang="en-US" sz="1400">
                <a:uFillTx/>
                <a:sym typeface="+mn-ea"/>
              </a:rPr>
              <a:t>   - 测试在数据库中保存和检索多个图片路径的性能。</a:t>
            </a:r>
            <a:endParaRPr lang="zh-CN" altLang="en-US" sz="1400">
              <a:solidFill>
                <a:schemeClr val="tx1"/>
              </a:solidFill>
              <a:uFillTx/>
            </a:endParaRPr>
          </a:p>
          <a:p>
            <a:r>
              <a:rPr lang="zh-CN" altLang="en-US" sz="1400">
                <a:uFillTx/>
                <a:sym typeface="+mn-ea"/>
              </a:rPr>
              <a:t>7. 用户体验测试：</a:t>
            </a:r>
            <a:endParaRPr lang="zh-CN" altLang="en-US" sz="1400">
              <a:solidFill>
                <a:schemeClr val="tx1"/>
              </a:solidFill>
              <a:uFillTx/>
            </a:endParaRPr>
          </a:p>
          <a:p>
            <a:r>
              <a:rPr lang="zh-CN" altLang="en-US" sz="1400">
                <a:uFillTx/>
                <a:sym typeface="+mn-ea"/>
              </a:rPr>
              <a:t>   - 让用户尝试使用新增的图片功能，收集反馈以改进用户体验。</a:t>
            </a:r>
            <a:endParaRPr lang="zh-CN" altLang="en-US" sz="1400">
              <a:solidFill>
                <a:schemeClr val="tx1"/>
              </a:solidFill>
              <a:uFillTx/>
            </a:endParaRPr>
          </a:p>
          <a:p>
            <a:r>
              <a:rPr lang="zh-CN" altLang="en-US" sz="1400">
                <a:uFillTx/>
                <a:sym typeface="+mn-ea"/>
              </a:rPr>
              <a:t>   - 确认图片选择和显示的流程对用户来说是直观和易于操作的。</a:t>
            </a:r>
            <a:endParaRPr lang="zh-CN" altLang="en-US" sz="1400">
              <a:solidFill>
                <a:schemeClr val="tx1"/>
              </a:solidFill>
              <a:uFillTx/>
            </a:endParaRPr>
          </a:p>
          <a:p>
            <a:r>
              <a:rPr lang="zh-CN" altLang="en-US" sz="1400">
                <a:uFillTx/>
                <a:sym typeface="+mn-ea"/>
              </a:rPr>
              <a:t>8. 安全性测试：</a:t>
            </a:r>
            <a:endParaRPr lang="zh-CN" altLang="en-US" sz="1400">
              <a:solidFill>
                <a:schemeClr val="tx1"/>
              </a:solidFill>
              <a:uFillTx/>
            </a:endParaRPr>
          </a:p>
          <a:p>
            <a:r>
              <a:rPr lang="zh-CN" altLang="en-US" sz="1400">
                <a:uFillTx/>
                <a:sym typeface="+mn-ea"/>
              </a:rPr>
              <a:t>   - 确认应用在处理图片路径时没有安全漏洞，例如SQL注入或路径注入。</a:t>
            </a:r>
            <a:endParaRPr lang="zh-CN" altLang="en-US" sz="1400">
              <a:solidFill>
                <a:schemeClr val="tx1"/>
              </a:solidFill>
              <a:uFillTx/>
            </a:endParaRPr>
          </a:p>
          <a:p>
            <a:r>
              <a:rPr lang="zh-CN" altLang="en-US" sz="1400">
                <a:uFillTx/>
                <a:sym typeface="+mn-ea"/>
              </a:rPr>
              <a:t>9. 兼容性测试：</a:t>
            </a:r>
            <a:endParaRPr lang="zh-CN" altLang="en-US" sz="1400">
              <a:solidFill>
                <a:schemeClr val="tx1"/>
              </a:solidFill>
              <a:uFillTx/>
            </a:endParaRPr>
          </a:p>
          <a:p>
            <a:r>
              <a:rPr lang="zh-CN" altLang="en-US" sz="1400">
                <a:uFillTx/>
                <a:sym typeface="+mn-ea"/>
              </a:rPr>
              <a:t>   - 在不同的设备和操作系统版本上测试图片功能，确保兼容性。</a:t>
            </a:r>
            <a:endParaRPr lang="zh-CN" altLang="en-US" sz="1400">
              <a:solidFill>
                <a:schemeClr val="tx1"/>
              </a:solidFill>
              <a:uFillTx/>
            </a:endParaRPr>
          </a:p>
          <a:p>
            <a:r>
              <a:rPr lang="zh-CN" altLang="en-US" sz="1400">
                <a:uFillTx/>
                <a:sym typeface="+mn-ea"/>
              </a:rPr>
              <a:t>10. 回归测试：</a:t>
            </a:r>
            <a:endParaRPr lang="zh-CN" altLang="en-US" sz="1400">
              <a:solidFill>
                <a:schemeClr val="tx1"/>
              </a:solidFill>
              <a:uFillTx/>
            </a:endParaRPr>
          </a:p>
          <a:p>
            <a:r>
              <a:rPr lang="zh-CN" altLang="en-US" sz="1400">
                <a:uFillTx/>
                <a:sym typeface="+mn-ea"/>
              </a:rPr>
              <a:t>    - 在每次更新或修改后进行回归测试，确保新增功能没有破坏现有的应用功能。</a:t>
            </a:r>
            <a:endParaRPr lang="zh-CN" altLang="en-US" sz="1400">
              <a:solidFill>
                <a:schemeClr val="tx1"/>
              </a:solidFill>
              <a:uFillTx/>
            </a:endParaRPr>
          </a:p>
          <a:p>
            <a:endParaRPr lang="zh-CN" altLang="en-US" sz="14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9" descr="C:\Users\Unforget\Documents\WeChat Files\wxid_ypn3x3531opq22\FileStorage\Temp\171688726919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943735" y="1271270"/>
            <a:ext cx="2280285" cy="3862705"/>
          </a:xfrm>
          <a:prstGeom prst="rect">
            <a:avLst/>
          </a:prstGeom>
          <a:noFill/>
          <a:ln>
            <a:noFill/>
          </a:ln>
        </p:spPr>
      </p:pic>
      <p:sp>
        <p:nvSpPr>
          <p:cNvPr id="3" name="文本框 2"/>
          <p:cNvSpPr txBox="1"/>
          <p:nvPr/>
        </p:nvSpPr>
        <p:spPr>
          <a:xfrm>
            <a:off x="1127760" y="5487035"/>
            <a:ext cx="4391025" cy="368300"/>
          </a:xfrm>
          <a:prstGeom prst="rect">
            <a:avLst/>
          </a:prstGeom>
          <a:noFill/>
        </p:spPr>
        <p:txBody>
          <a:bodyPr wrap="square" rtlCol="0">
            <a:spAutoFit/>
          </a:bodyPr>
          <a:lstStyle/>
          <a:p>
            <a:r>
              <a:rPr lang="zh-CN" altLang="en-US"/>
              <a:t>点击界面中的按钮即可实现图片的插入</a:t>
            </a:r>
          </a:p>
        </p:txBody>
      </p:sp>
      <p:pic>
        <p:nvPicPr>
          <p:cNvPr id="11" name="图片 10" descr="C:\Users\Unforget\Documents\WeChat Files\wxid_ypn3x3531opq22\FileStorage\Temp\17168873422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888480" y="1250950"/>
            <a:ext cx="1960245" cy="3822700"/>
          </a:xfrm>
          <a:prstGeom prst="rect">
            <a:avLst/>
          </a:prstGeom>
          <a:noFill/>
          <a:ln>
            <a:noFill/>
          </a:ln>
        </p:spPr>
      </p:pic>
      <p:sp>
        <p:nvSpPr>
          <p:cNvPr id="12" name="文本框 11"/>
          <p:cNvSpPr txBox="1"/>
          <p:nvPr/>
        </p:nvSpPr>
        <p:spPr>
          <a:xfrm>
            <a:off x="6460490" y="5487035"/>
            <a:ext cx="4064000" cy="368300"/>
          </a:xfrm>
          <a:prstGeom prst="rect">
            <a:avLst/>
          </a:prstGeom>
          <a:noFill/>
        </p:spPr>
        <p:txBody>
          <a:bodyPr wrap="square" rtlCol="0">
            <a:spAutoFit/>
          </a:bodyPr>
          <a:lstStyle/>
          <a:p>
            <a:r>
              <a:rPr lang="zh-CN" altLang="en-US"/>
              <a:t>即成功实现</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281394"/>
            <a:ext cx="10881898" cy="3139321"/>
          </a:xfrm>
          <a:prstGeom prst="rect">
            <a:avLst/>
          </a:prstGeom>
        </p:spPr>
        <p:txBody>
          <a:bodyPr wrap="square">
            <a:spAutoFit/>
          </a:bodyPr>
          <a:lstStyle/>
          <a:p>
            <a:r>
              <a:rPr lang="zh-CN" altLang="zh-CN" dirty="0">
                <a:latin typeface="+mn-ea"/>
              </a:rPr>
              <a:t>阅读小米便签的代码可以带来很多收获。</a:t>
            </a:r>
          </a:p>
          <a:p>
            <a:r>
              <a:rPr lang="en-US" altLang="zh-CN" dirty="0">
                <a:latin typeface="+mn-ea"/>
              </a:rPr>
              <a:t> </a:t>
            </a:r>
            <a:endParaRPr lang="zh-CN" altLang="zh-CN" dirty="0">
              <a:latin typeface="+mn-ea"/>
            </a:endParaRPr>
          </a:p>
          <a:p>
            <a:r>
              <a:rPr lang="en-US" altLang="zh-CN" dirty="0">
                <a:latin typeface="+mn-ea"/>
              </a:rPr>
              <a:t>     1.</a:t>
            </a:r>
            <a:r>
              <a:rPr lang="zh-CN" altLang="zh-CN" dirty="0">
                <a:latin typeface="+mn-ea"/>
              </a:rPr>
              <a:t>理解应用架构： 通过阅读代码，可以了解小米便签的整体架构和组织方式。这包括了应用的模块划分、数据存储方式、界面设计等等。这有助于更好地理解应用的运作方式，并为开发新功能提供指导。</a:t>
            </a:r>
          </a:p>
          <a:p>
            <a:r>
              <a:rPr lang="en-US" altLang="zh-CN" dirty="0">
                <a:latin typeface="+mn-ea"/>
              </a:rPr>
              <a:t>     2.</a:t>
            </a:r>
            <a:r>
              <a:rPr lang="zh-CN" altLang="zh-CN" dirty="0">
                <a:latin typeface="+mn-ea"/>
              </a:rPr>
              <a:t>学习实践：通过阅读其代码，可以学习到在</a:t>
            </a:r>
            <a:r>
              <a:rPr lang="en-US" altLang="zh-CN" dirty="0">
                <a:latin typeface="+mn-ea"/>
              </a:rPr>
              <a:t> Android </a:t>
            </a:r>
            <a:r>
              <a:rPr lang="zh-CN" altLang="zh-CN" dirty="0">
                <a:latin typeface="+mn-ea"/>
              </a:rPr>
              <a:t>应用开发中的最佳实践，包括代码结构、性能优化、界面设计等方面。</a:t>
            </a:r>
          </a:p>
          <a:p>
            <a:r>
              <a:rPr lang="en-US" altLang="zh-CN" dirty="0">
                <a:latin typeface="+mn-ea"/>
              </a:rPr>
              <a:t>     3.</a:t>
            </a:r>
            <a:r>
              <a:rPr lang="zh-CN" altLang="zh-CN" dirty="0">
                <a:latin typeface="+mn-ea"/>
              </a:rPr>
              <a:t>了解功能实现： 通过阅读已有功能的代码，可以深入了解这些功能是如何实现的。这有助于理解应用的内部工作原理，并为开发类似或相关功能提供参考。</a:t>
            </a:r>
          </a:p>
          <a:p>
            <a:r>
              <a:rPr lang="en-US" altLang="zh-CN" dirty="0">
                <a:latin typeface="+mn-ea"/>
              </a:rPr>
              <a:t>     4.</a:t>
            </a:r>
            <a:r>
              <a:rPr lang="zh-CN" altLang="zh-CN" dirty="0">
                <a:latin typeface="+mn-ea"/>
              </a:rPr>
              <a:t>发现潜在改进点： 在阅读代码的过程中，可能会发现一些潜在的改进点，比如性能优化、代码简化、错误修复等。这些改进点可以作为开发新功能的一部分，或者作为单独的改进工作。</a:t>
            </a:r>
          </a:p>
          <a:p>
            <a:r>
              <a:rPr lang="en-US" altLang="zh-CN" dirty="0">
                <a:latin typeface="+mn-ea"/>
              </a:rPr>
              <a:t>     5.</a:t>
            </a:r>
            <a:r>
              <a:rPr lang="zh-CN" altLang="zh-CN" dirty="0">
                <a:latin typeface="+mn-ea"/>
              </a:rPr>
              <a:t>提出新功能建议： 在阅读代码并理解应用的基础上，可以提出新功能建议。</a:t>
            </a:r>
            <a:endParaRPr lang="en-US" altLang="zh-CN" dirty="0">
              <a:latin typeface="+mn-e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513205" y="2388870"/>
            <a:ext cx="8584565" cy="3162300"/>
          </a:xfrm>
          <a:prstGeom prst="rect">
            <a:avLst/>
          </a:prstGeom>
        </p:spPr>
      </p:pic>
      <p:sp>
        <p:nvSpPr>
          <p:cNvPr id="9" name="文本框 8"/>
          <p:cNvSpPr txBox="1"/>
          <p:nvPr/>
        </p:nvSpPr>
        <p:spPr>
          <a:xfrm>
            <a:off x="1925320" y="1554480"/>
            <a:ext cx="4064000" cy="368300"/>
          </a:xfrm>
          <a:prstGeom prst="rect">
            <a:avLst/>
          </a:prstGeom>
          <a:noFill/>
        </p:spPr>
        <p:txBody>
          <a:bodyPr wrap="square" rtlCol="0">
            <a:spAutoFit/>
          </a:bodyPr>
          <a:lstStyle/>
          <a:p>
            <a:r>
              <a:rPr lang="zh-CN" altLang="en-US"/>
              <a:t>小米便签维护-充实文本编辑功能</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2007870" y="2570480"/>
            <a:ext cx="4064000" cy="368300"/>
          </a:xfrm>
          <a:prstGeom prst="rect">
            <a:avLst/>
          </a:prstGeom>
          <a:noFill/>
        </p:spPr>
        <p:txBody>
          <a:bodyPr wrap="square" rtlCol="0">
            <a:spAutoFit/>
          </a:bodyPr>
          <a:lstStyle/>
          <a:p>
            <a:endParaRPr lang="zh-CN" altLang="en-US"/>
          </a:p>
        </p:txBody>
      </p:sp>
      <p:pic>
        <p:nvPicPr>
          <p:cNvPr id="12" name="图片 11" descr="屏幕截图 2024-05-31 144645"/>
          <p:cNvPicPr>
            <a:picLocks noChangeAspect="1"/>
          </p:cNvPicPr>
          <p:nvPr/>
        </p:nvPicPr>
        <p:blipFill>
          <a:blip r:embed="rId3"/>
          <a:stretch>
            <a:fillRect/>
          </a:stretch>
        </p:blipFill>
        <p:spPr>
          <a:xfrm>
            <a:off x="1814830" y="1538605"/>
            <a:ext cx="8087360" cy="443738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dlMDFkMTQ3MjZjOWE4ZWI1N2U3MTlmMjdiZDhiMzI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3438</Words>
  <Application>Microsoft Office PowerPoint</Application>
  <PresentationFormat>宽屏</PresentationFormat>
  <Paragraphs>508</Paragraphs>
  <Slides>36</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36</vt:i4>
      </vt:variant>
    </vt:vector>
  </HeadingPairs>
  <TitlesOfParts>
    <vt:vector size="51" baseType="lpstr">
      <vt:lpstr>Segoe UI Light 8</vt:lpstr>
      <vt:lpstr>等线</vt:lpstr>
      <vt:lpstr>等线 Light</vt:lpstr>
      <vt:lpstr>方正兰亭黑_GBK</vt:lpstr>
      <vt:lpstr>方正舒体</vt:lpstr>
      <vt:lpstr>宋体</vt:lpstr>
      <vt:lpstr>微软雅黑</vt:lpstr>
      <vt:lpstr>Arial</vt:lpstr>
      <vt:lpstr>Arial Black</vt:lpstr>
      <vt:lpstr>Calibri</vt:lpstr>
      <vt:lpstr>Calibri Light</vt:lpstr>
      <vt:lpstr>Times New Roman</vt:lpstr>
      <vt:lpstr>Wingdings</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2738026153@qq.com</cp:lastModifiedBy>
  <cp:revision>165</cp:revision>
  <dcterms:created xsi:type="dcterms:W3CDTF">2020-07-27T01:08:00Z</dcterms:created>
  <dcterms:modified xsi:type="dcterms:W3CDTF">2024-06-03T06:01:17Z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E60D9AE5B79D470D834656F2FDD511CF_12</vt:lpwstr>
  </property>
  <property fmtid="{D5CDD505-2E9C-101B-9397-08002B2CF9AE}" pid="3" name="KSOProductBuildVer">
    <vt:lpwstr>2052-12.1.0.16729</vt:lpwstr>
  </property>
</Properties>
</file>