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39"/>
  </p:notesMasterIdLst>
  <p:handoutMasterIdLst>
    <p:handoutMasterId r:id="rId40"/>
  </p:handoutMasterIdLst>
  <p:sldIdLst>
    <p:sldId id="260" r:id="rId3"/>
    <p:sldId id="261" r:id="rId4"/>
    <p:sldId id="262" r:id="rId5"/>
    <p:sldId id="382" r:id="rId6"/>
    <p:sldId id="383" r:id="rId7"/>
    <p:sldId id="399" r:id="rId8"/>
    <p:sldId id="401" r:id="rId9"/>
    <p:sldId id="400" r:id="rId10"/>
    <p:sldId id="402" r:id="rId11"/>
    <p:sldId id="403" r:id="rId12"/>
    <p:sldId id="405" r:id="rId13"/>
    <p:sldId id="404" r:id="rId14"/>
    <p:sldId id="291" r:id="rId15"/>
    <p:sldId id="384" r:id="rId16"/>
    <p:sldId id="385" r:id="rId17"/>
    <p:sldId id="386" r:id="rId18"/>
    <p:sldId id="406" r:id="rId19"/>
    <p:sldId id="407" r:id="rId20"/>
    <p:sldId id="408" r:id="rId21"/>
    <p:sldId id="295" r:id="rId22"/>
    <p:sldId id="388" r:id="rId23"/>
    <p:sldId id="389" r:id="rId24"/>
    <p:sldId id="387" r:id="rId25"/>
    <p:sldId id="390" r:id="rId26"/>
    <p:sldId id="433" r:id="rId27"/>
    <p:sldId id="391" r:id="rId28"/>
    <p:sldId id="392" r:id="rId29"/>
    <p:sldId id="393" r:id="rId30"/>
    <p:sldId id="397" r:id="rId31"/>
    <p:sldId id="396" r:id="rId32"/>
    <p:sldId id="398" r:id="rId33"/>
    <p:sldId id="300" r:id="rId34"/>
    <p:sldId id="394" r:id="rId35"/>
    <p:sldId id="429" r:id="rId36"/>
    <p:sldId id="431" r:id="rId37"/>
    <p:sldId id="313" r:id="rId38"/>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4" autoAdjust="0"/>
    <p:restoredTop sz="94660"/>
  </p:normalViewPr>
  <p:slideViewPr>
    <p:cSldViewPr snapToGrid="0" showGuides="1">
      <p:cViewPr varScale="1">
        <p:scale>
          <a:sx n="63" d="100"/>
          <a:sy n="63" d="100"/>
        </p:scale>
        <p:origin x="516" y="60"/>
      </p:cViewPr>
      <p:guideLst>
        <p:guide orient="horz" pos="2112"/>
        <p:guide pos="38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2024/6/3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2024/6/3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p>
        </p:txBody>
      </p:sp>
      <p:pic>
        <p:nvPicPr>
          <p:cNvPr id="4" name="图片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2024/6/3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4.jpe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8.xml"/><Relationship Id="rId7"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tags" Target="../tags/tag49.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：衡文昊</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张珈衔</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何声炬</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王喆宇</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a:t>
            </a:r>
            <a:r>
              <a:rPr kumimoji="0" lang="zh-CN" altLang="en-US" sz="1800" b="0" i="0" u="none" strike="noStrike" kern="1200" cap="none" spc="0" normalizeH="0" baseline="0" noProof="0" dirty="0" smtClean="0">
                <a:ln>
                  <a:noFill/>
                </a:ln>
                <a:solidFill>
                  <a:srgbClr val="024282"/>
                </a:solidFill>
                <a:effectLst/>
                <a:uLnTx/>
                <a:uFillTx/>
                <a:latin typeface="微软雅黑" panose="020B0503020204020204" pitchFamily="34" charset="-122"/>
                <a:ea typeface="微软雅黑" panose="020B0503020204020204" pitchFamily="34" charset="-122"/>
                <a:cs typeface="+mn-cs"/>
              </a:rPr>
              <a:t>：</a:t>
            </a:r>
            <a:r>
              <a:rPr lang="zh-CN" altLang="en-US" dirty="0">
                <a:solidFill>
                  <a:srgbClr val="024282"/>
                </a:solidFill>
                <a:latin typeface="微软雅黑" panose="020B0503020204020204" pitchFamily="34" charset="-122"/>
                <a:ea typeface="微软雅黑" panose="020B0503020204020204" pitchFamily="34" charset="-122"/>
              </a:rPr>
              <a:t>童文科</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1"/>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2"/>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1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7"/>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8"/>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grpSp>
      <p:grpSp>
        <p:nvGrpSpPr>
          <p:cNvPr id="34" name="组合 33"/>
          <p:cNvGrpSpPr/>
          <p:nvPr>
            <p:custDataLst>
              <p:tags r:id="rId6"/>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3"/>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sp>
          <p:nvSpPr>
            <p:cNvPr id="36" name="矩形 35"/>
            <p:cNvSpPr/>
            <p:nvPr>
              <p:custDataLst>
                <p:tags r:id="rId14"/>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grpSp>
      <p:grpSp>
        <p:nvGrpSpPr>
          <p:cNvPr id="37" name="组合 36"/>
          <p:cNvGrpSpPr/>
          <p:nvPr>
            <p:custDataLst>
              <p:tags r:id="rId7"/>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1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sp>
          <p:nvSpPr>
            <p:cNvPr id="39" name="矩形 38"/>
            <p:cNvSpPr/>
            <p:nvPr>
              <p:custDataLst>
                <p:tags r:id="rId1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grpSp>
      <p:grpSp>
        <p:nvGrpSpPr>
          <p:cNvPr id="40" name="组合 39"/>
          <p:cNvGrpSpPr/>
          <p:nvPr>
            <p:custDataLst>
              <p:tags r:id="rId8"/>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9"/>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sp>
          <p:nvSpPr>
            <p:cNvPr id="42" name="矩形 41"/>
            <p:cNvSpPr/>
            <p:nvPr>
              <p:custDataLst>
                <p:tags r:id="rId10"/>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5"/>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6"/>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8" name="图片 7"/>
          <p:cNvPicPr>
            <a:picLocks noChangeAspect="1"/>
          </p:cNvPicPr>
          <p:nvPr/>
        </p:nvPicPr>
        <p:blipFill>
          <a:blip r:embed="rId8"/>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2"/>
            </p:custDataLst>
          </p:nvPr>
        </p:nvGrpSpPr>
        <p:grpSpPr>
          <a:xfrm>
            <a:off x="286268" y="981343"/>
            <a:ext cx="4829032" cy="5448818"/>
            <a:chOff x="5591944" y="980728"/>
            <a:chExt cx="6065777" cy="3168350"/>
          </a:xfrm>
        </p:grpSpPr>
        <p:sp>
          <p:nvSpPr>
            <p:cNvPr id="16" name="矩形 15"/>
            <p:cNvSpPr/>
            <p:nvPr>
              <p:custDataLst>
                <p:tags r:id="rId3"/>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4"/>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图片 1"/>
          <p:cNvPicPr>
            <a:picLocks noChangeAspect="1"/>
          </p:cNvPicPr>
          <p:nvPr/>
        </p:nvPicPr>
        <p:blipFill>
          <a:blip r:embed="rId9"/>
          <a:stretch>
            <a:fillRect/>
          </a:stretch>
        </p:blipFill>
        <p:spPr>
          <a:xfrm>
            <a:off x="5780840" y="1446147"/>
            <a:ext cx="5807210" cy="432600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r>
              <a:rPr lang="zh-CN" altLang="en-US" sz="16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张珈衔、童文科：</a:t>
            </a:r>
            <a:endParaRPr lang="en-US" altLang="zh-CN" sz="16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595694" y="1682464"/>
          <a:ext cx="8927488" cy="4499080"/>
        </p:xfrm>
        <a:graphic>
          <a:graphicData uri="http://schemas.openxmlformats.org/drawingml/2006/table">
            <a:tbl>
              <a:tblPr firstRow="1" firstCol="1" bandRow="1">
                <a:tableStyleId>{5C22544A-7EE6-4342-B048-85BDC9FD1C3A}</a:tableStyleId>
              </a:tblPr>
              <a:tblGrid>
                <a:gridCol w="1745379">
                  <a:extLst>
                    <a:ext uri="{9D8B030D-6E8A-4147-A177-3AD203B41FA5}">
                      <a16:colId xmlns:a16="http://schemas.microsoft.com/office/drawing/2014/main" val="20000"/>
                    </a:ext>
                  </a:extLst>
                </a:gridCol>
                <a:gridCol w="794795">
                  <a:extLst>
                    <a:ext uri="{9D8B030D-6E8A-4147-A177-3AD203B41FA5}">
                      <a16:colId xmlns:a16="http://schemas.microsoft.com/office/drawing/2014/main" val="20001"/>
                    </a:ext>
                  </a:extLst>
                </a:gridCol>
                <a:gridCol w="3193657">
                  <a:extLst>
                    <a:ext uri="{9D8B030D-6E8A-4147-A177-3AD203B41FA5}">
                      <a16:colId xmlns:a16="http://schemas.microsoft.com/office/drawing/2014/main" val="20002"/>
                    </a:ext>
                  </a:extLst>
                </a:gridCol>
                <a:gridCol w="3193657">
                  <a:extLst>
                    <a:ext uri="{9D8B030D-6E8A-4147-A177-3AD203B41FA5}">
                      <a16:colId xmlns:a16="http://schemas.microsoft.com/office/drawing/2014/main" val="20003"/>
                    </a:ext>
                  </a:extLst>
                </a:gridCol>
              </a:tblGrid>
              <a:tr h="287073">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子包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类</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主要作用</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574146">
                <a:tc rowSpan="4">
                  <a:txBody>
                    <a:bodyPr/>
                    <a:lstStyle/>
                    <a:p>
                      <a:pPr algn="ctr">
                        <a:lnSpc>
                          <a:spcPct val="300000"/>
                        </a:lnSpc>
                        <a:spcAft>
                          <a:spcPts val="0"/>
                        </a:spcAft>
                      </a:pPr>
                      <a:endParaRPr lang="en-US" sz="1050" kern="100" dirty="0" smtClean="0">
                        <a:effectLst/>
                      </a:endParaRPr>
                    </a:p>
                    <a:p>
                      <a:pPr algn="ctr">
                        <a:lnSpc>
                          <a:spcPct val="300000"/>
                        </a:lnSpc>
                        <a:spcAft>
                          <a:spcPts val="0"/>
                        </a:spcAft>
                      </a:pPr>
                      <a:endParaRPr lang="en-US" sz="1050" kern="100" dirty="0" smtClean="0">
                        <a:effectLst/>
                      </a:endParaRPr>
                    </a:p>
                    <a:p>
                      <a:pPr algn="ctr">
                        <a:lnSpc>
                          <a:spcPct val="300000"/>
                        </a:lnSpc>
                        <a:spcAft>
                          <a:spcPts val="0"/>
                        </a:spcAft>
                      </a:pPr>
                      <a:endParaRPr lang="en-US" sz="1050" kern="100" dirty="0" smtClean="0">
                        <a:effectLst/>
                      </a:endParaRPr>
                    </a:p>
                    <a:p>
                      <a:pPr algn="ctr">
                        <a:lnSpc>
                          <a:spcPct val="300000"/>
                        </a:lnSpc>
                        <a:spcAft>
                          <a:spcPts val="0"/>
                        </a:spcAft>
                      </a:pPr>
                      <a:r>
                        <a:rPr lang="en-US" sz="1050" kern="100" dirty="0" smtClean="0">
                          <a:effectLst/>
                        </a:rPr>
                        <a:t>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rowSpan="4">
                  <a:txBody>
                    <a:bodyPr/>
                    <a:lstStyle/>
                    <a:p>
                      <a:pPr algn="just">
                        <a:spcAft>
                          <a:spcPts val="0"/>
                        </a:spcAft>
                      </a:pPr>
                      <a:r>
                        <a:rPr lang="en-US" sz="1050" kern="100">
                          <a:effectLst/>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sz="1050" kern="100" dirty="0" smtClean="0">
                        <a:effectLst/>
                      </a:endParaRPr>
                    </a:p>
                    <a:p>
                      <a:pPr algn="ctr">
                        <a:spcAft>
                          <a:spcPts val="0"/>
                        </a:spcAft>
                      </a:pPr>
                      <a:r>
                        <a:rPr lang="en-US" sz="1050" kern="100" dirty="0" smtClean="0">
                          <a:effectLst/>
                        </a:rPr>
                        <a:t>Contact</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a:effectLst/>
                        </a:rPr>
                        <a:t>联系人管理类，用于获取手机中联系人的信息。</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861219">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smtClean="0">
                          <a:effectLst/>
                        </a:rPr>
                        <a:t>Notes</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用于存放小米便签中需要的变量与常量及其数据类型，是小米便签最底层的数据类。</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435364">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err="1" smtClean="0">
                          <a:effectLst/>
                        </a:rPr>
                        <a:t>NotesDatabaseHelper</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此类是一个数据库帮助类，用于管理小米便签的数据库，包括：创建数据库和数据库版本更新。其继承自</a:t>
                      </a:r>
                      <a:r>
                        <a:rPr lang="en-US" sz="1050" kern="100" dirty="0">
                          <a:effectLst/>
                        </a:rPr>
                        <a:t>Android</a:t>
                      </a:r>
                      <a:r>
                        <a:rPr lang="zh-CN" sz="1050" kern="100" dirty="0">
                          <a:effectLst/>
                        </a:rPr>
                        <a:t>所提供的一个工具类</a:t>
                      </a:r>
                      <a:r>
                        <a:rPr lang="en-US" sz="1050" kern="100" dirty="0" err="1">
                          <a:effectLst/>
                        </a:rPr>
                        <a:t>SOLiteOpenHelper</a:t>
                      </a:r>
                      <a:r>
                        <a:rPr lang="zh-CN" sz="1050" kern="100" dirty="0">
                          <a:effectLst/>
                        </a:rPr>
                        <a:t>类。</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1148291">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err="1" smtClean="0">
                          <a:effectLst/>
                        </a:rPr>
                        <a:t>NotesProvider</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内容提供类，主要为其他应用程序或组件提供对“</a:t>
                      </a:r>
                      <a:r>
                        <a:rPr lang="en-US" sz="1050" kern="100" dirty="0">
                          <a:effectLst/>
                        </a:rPr>
                        <a:t>Notes</a:t>
                      </a:r>
                      <a:r>
                        <a:rPr lang="zh-CN" sz="1050" kern="100" dirty="0">
                          <a:effectLst/>
                        </a:rPr>
                        <a:t>”类的数据的访问。它允许其他应用程序查询、插入、更新和删除数据。</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i="0" u="none" strike="noStrike" kern="1200" normalizeH="0" baseline="0" noProof="0" smtClean="0">
                <a:ln w="0"/>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i="0" u="none" strike="noStrike" kern="1200" normalizeH="0" baseline="0" noProof="0" dirty="0">
              <a:ln w="0"/>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568938" y="1573345"/>
            <a:ext cx="5544552" cy="4014158"/>
          </a:xfrm>
          <a:prstGeom prst="rect">
            <a:avLst/>
          </a:prstGeom>
          <a:noFill/>
          <a:ln>
            <a:noFill/>
          </a:ln>
        </p:spPr>
      </p:pic>
      <p:sp>
        <p:nvSpPr>
          <p:cNvPr id="3" name="矩形 2"/>
          <p:cNvSpPr/>
          <p:nvPr/>
        </p:nvSpPr>
        <p:spPr>
          <a:xfrm>
            <a:off x="789574" y="5543550"/>
            <a:ext cx="4287251" cy="923330"/>
          </a:xfrm>
          <a:prstGeom prst="rect">
            <a:avLst/>
          </a:prstGeom>
          <a:noFill/>
        </p:spPr>
        <p:txBody>
          <a:bodyPr wrap="square" lIns="91440" tIns="45720" rIns="91440" bIns="45720">
            <a:spAutoFit/>
          </a:bodyPr>
          <a:lstStyle/>
          <a:p>
            <a:pPr algn="ctr"/>
            <a:endParaRPr lang="zh-CN" altLang="en-US" sz="5400" b="0" cap="none" spc="0" dirty="0">
              <a:ln w="0"/>
              <a:solidFill>
                <a:schemeClr val="tx1"/>
              </a:solidFill>
              <a:effectLst>
                <a:outerShdw blurRad="38100" dist="19050" dir="2700000" algn="tl" rotWithShape="0">
                  <a:schemeClr val="dk1">
                    <a:alpha val="40000"/>
                  </a:schemeClr>
                </a:outerShdw>
              </a:effectLst>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algn="ctr"/>
            <a:r>
              <a:rPr lang="zh-CN" altLang="en-US" sz="2400" dirty="0">
                <a:ln w="0"/>
                <a:effectLst>
                  <a:outerShdw blurRad="38100" dist="19050" dir="2700000" algn="tl" rotWithShape="0">
                    <a:schemeClr val="dk1">
                      <a:alpha val="40000"/>
                    </a:schemeClr>
                  </a:outerShdw>
                </a:effectLst>
              </a:rPr>
              <a:t>顺序图</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sp>
        <p:nvSpPr>
          <p:cNvPr id="9" name="矩形 8"/>
          <p:cNvSpPr/>
          <p:nvPr/>
        </p:nvSpPr>
        <p:spPr>
          <a:xfrm>
            <a:off x="6167761" y="1212903"/>
            <a:ext cx="5456943" cy="5478423"/>
          </a:xfrm>
          <a:prstGeom prst="rect">
            <a:avLst/>
          </a:prstGeom>
          <a:noFill/>
        </p:spPr>
        <p:txBody>
          <a:bodyPr wrap="none" lIns="91440" tIns="45720" rIns="91440" bIns="45720">
            <a:spAutoFit/>
          </a:bodyPr>
          <a:lstStyle/>
          <a:p>
            <a:r>
              <a:rPr lang="en-US" altLang="zh-CN" sz="900" dirty="0"/>
              <a:t>package </a:t>
            </a:r>
            <a:r>
              <a:rPr lang="en-US" altLang="zh-CN" sz="900" dirty="0" err="1"/>
              <a:t>net.micode.notes.data</a:t>
            </a:r>
            <a:r>
              <a:rPr lang="en-US" altLang="zh-CN" sz="900" dirty="0"/>
              <a:t>;</a:t>
            </a:r>
            <a:endParaRPr lang="zh-CN" altLang="zh-CN" sz="900" dirty="0"/>
          </a:p>
          <a:p>
            <a:r>
              <a:rPr lang="en-US" altLang="zh-CN" sz="900" dirty="0"/>
              <a:t> </a:t>
            </a:r>
            <a:r>
              <a:rPr lang="en-US" altLang="zh-CN" sz="900" dirty="0" smtClean="0"/>
              <a:t>import </a:t>
            </a:r>
            <a:r>
              <a:rPr lang="en-US" altLang="zh-CN" sz="900" dirty="0" err="1"/>
              <a:t>android.content.Context</a:t>
            </a:r>
            <a:r>
              <a:rPr lang="en-US" altLang="zh-CN" sz="900" dirty="0"/>
              <a:t>;</a:t>
            </a:r>
            <a:endParaRPr lang="zh-CN" altLang="zh-CN" sz="900" dirty="0"/>
          </a:p>
          <a:p>
            <a:r>
              <a:rPr lang="en-US" altLang="zh-CN" sz="900" dirty="0"/>
              <a:t>import </a:t>
            </a:r>
            <a:r>
              <a:rPr lang="en-US" altLang="zh-CN" sz="900" dirty="0" err="1"/>
              <a:t>android.database.Cursor</a:t>
            </a:r>
            <a:r>
              <a:rPr lang="en-US" altLang="zh-CN" sz="900" dirty="0"/>
              <a:t>;</a:t>
            </a:r>
            <a:endParaRPr lang="zh-CN" altLang="zh-CN" sz="900" dirty="0"/>
          </a:p>
          <a:p>
            <a:r>
              <a:rPr lang="en-US" altLang="zh-CN" sz="900" dirty="0"/>
              <a:t>import </a:t>
            </a:r>
            <a:r>
              <a:rPr lang="en-US" altLang="zh-CN" sz="900" dirty="0" err="1"/>
              <a:t>android.provider.ContactsContract.CommonDataKinds.Phone</a:t>
            </a:r>
            <a:r>
              <a:rPr lang="en-US" altLang="zh-CN" sz="900" dirty="0"/>
              <a:t>;</a:t>
            </a:r>
            <a:endParaRPr lang="zh-CN" altLang="zh-CN" sz="900" dirty="0"/>
          </a:p>
          <a:p>
            <a:r>
              <a:rPr lang="en-US" altLang="zh-CN" sz="900" dirty="0"/>
              <a:t>import </a:t>
            </a:r>
            <a:r>
              <a:rPr lang="en-US" altLang="zh-CN" sz="900" dirty="0" err="1"/>
              <a:t>android.provider.ContactsContract.Data</a:t>
            </a:r>
            <a:r>
              <a:rPr lang="en-US" altLang="zh-CN" sz="900" dirty="0"/>
              <a:t>;</a:t>
            </a:r>
            <a:endParaRPr lang="zh-CN" altLang="zh-CN" sz="900" dirty="0"/>
          </a:p>
          <a:p>
            <a:r>
              <a:rPr lang="en-US" altLang="zh-CN" sz="900" dirty="0"/>
              <a:t>import </a:t>
            </a:r>
            <a:r>
              <a:rPr lang="en-US" altLang="zh-CN" sz="900" dirty="0" err="1"/>
              <a:t>android.telephony.PhoneNumberUtils</a:t>
            </a:r>
            <a:r>
              <a:rPr lang="en-US" altLang="zh-CN" sz="900" dirty="0"/>
              <a:t>;</a:t>
            </a:r>
            <a:endParaRPr lang="zh-CN" altLang="zh-CN" sz="900" dirty="0"/>
          </a:p>
          <a:p>
            <a:r>
              <a:rPr lang="en-US" altLang="zh-CN" sz="900" dirty="0"/>
              <a:t>import </a:t>
            </a:r>
            <a:r>
              <a:rPr lang="en-US" altLang="zh-CN" sz="900" dirty="0" err="1"/>
              <a:t>android.util.Log</a:t>
            </a:r>
            <a:r>
              <a:rPr lang="en-US" altLang="zh-CN" sz="900" dirty="0"/>
              <a:t>;</a:t>
            </a:r>
            <a:endParaRPr lang="zh-CN" altLang="zh-CN" sz="900" dirty="0"/>
          </a:p>
          <a:p>
            <a:r>
              <a:rPr lang="en-US" altLang="zh-CN" sz="900" dirty="0"/>
              <a:t> </a:t>
            </a:r>
            <a:endParaRPr lang="zh-CN" altLang="zh-CN" sz="900" dirty="0"/>
          </a:p>
          <a:p>
            <a:r>
              <a:rPr lang="en-US" altLang="zh-CN" sz="900" dirty="0"/>
              <a:t>import </a:t>
            </a:r>
            <a:r>
              <a:rPr lang="en-US" altLang="zh-CN" sz="900" dirty="0" err="1"/>
              <a:t>java.util.HashMap</a:t>
            </a:r>
            <a:r>
              <a:rPr lang="en-US" altLang="zh-CN" sz="900" dirty="0"/>
              <a:t>;</a:t>
            </a:r>
            <a:endParaRPr lang="zh-CN" altLang="zh-CN" sz="900" dirty="0"/>
          </a:p>
          <a:p>
            <a:r>
              <a:rPr lang="en-US" altLang="zh-CN" sz="900" dirty="0"/>
              <a:t> </a:t>
            </a:r>
            <a:endParaRPr lang="zh-CN" altLang="zh-CN" sz="900" dirty="0"/>
          </a:p>
          <a:p>
            <a:r>
              <a:rPr lang="en-US" altLang="zh-CN" sz="900" dirty="0"/>
              <a:t>public class Contact {</a:t>
            </a:r>
            <a:endParaRPr lang="zh-CN" altLang="zh-CN" sz="900" dirty="0"/>
          </a:p>
          <a:p>
            <a:r>
              <a:rPr lang="en-US" altLang="zh-CN" sz="900" dirty="0"/>
              <a:t>//    </a:t>
            </a:r>
            <a:r>
              <a:rPr lang="zh-CN" altLang="zh-CN" sz="900" dirty="0"/>
              <a:t>用于处理联系人信息</a:t>
            </a:r>
          </a:p>
          <a:p>
            <a:r>
              <a:rPr lang="en-US" altLang="zh-CN" sz="900" dirty="0"/>
              <a:t>//    </a:t>
            </a:r>
            <a:r>
              <a:rPr lang="zh-CN" altLang="zh-CN" sz="900" dirty="0"/>
              <a:t>实现了从联系人数据库中获取指定电话号码对应的联系人姓名的功能</a:t>
            </a:r>
          </a:p>
          <a:p>
            <a:r>
              <a:rPr lang="en-US" altLang="zh-CN" sz="900" dirty="0"/>
              <a:t> </a:t>
            </a:r>
            <a:endParaRPr lang="zh-CN" altLang="zh-CN" sz="900" dirty="0"/>
          </a:p>
          <a:p>
            <a:r>
              <a:rPr lang="en-US" altLang="zh-CN" sz="900" dirty="0"/>
              <a:t>    //</a:t>
            </a:r>
            <a:r>
              <a:rPr lang="en-US" altLang="zh-CN" sz="900" dirty="0" err="1"/>
              <a:t>sContactCache</a:t>
            </a:r>
            <a:r>
              <a:rPr lang="zh-CN" altLang="zh-CN" sz="900" dirty="0"/>
              <a:t>：用于缓存电话号码和对应的联系人姓名</a:t>
            </a:r>
          </a:p>
          <a:p>
            <a:r>
              <a:rPr lang="en-US" altLang="zh-CN" sz="900" dirty="0"/>
              <a:t>    //TAG</a:t>
            </a:r>
            <a:r>
              <a:rPr lang="zh-CN" altLang="zh-CN" sz="900" dirty="0"/>
              <a:t>：用于日志输出的标识</a:t>
            </a:r>
          </a:p>
          <a:p>
            <a:r>
              <a:rPr lang="en-US" altLang="zh-CN" sz="900" dirty="0"/>
              <a:t>    private static </a:t>
            </a:r>
            <a:r>
              <a:rPr lang="en-US" altLang="zh-CN" sz="900" dirty="0" err="1"/>
              <a:t>HashMap</a:t>
            </a:r>
            <a:r>
              <a:rPr lang="en-US" altLang="zh-CN" sz="900" dirty="0"/>
              <a:t>&lt;String, String&gt; </a:t>
            </a:r>
            <a:r>
              <a:rPr lang="en-US" altLang="zh-CN" sz="900" dirty="0" err="1"/>
              <a:t>sContactCache</a:t>
            </a:r>
            <a:r>
              <a:rPr lang="en-US" altLang="zh-CN" sz="900" dirty="0"/>
              <a:t>;</a:t>
            </a:r>
            <a:endParaRPr lang="zh-CN" altLang="zh-CN" sz="900" dirty="0"/>
          </a:p>
          <a:p>
            <a:r>
              <a:rPr lang="en-US" altLang="zh-CN" sz="900" dirty="0"/>
              <a:t>    private static final String TAG = "Contact";</a:t>
            </a:r>
            <a:endParaRPr lang="zh-CN" altLang="zh-CN" sz="900" dirty="0"/>
          </a:p>
          <a:p>
            <a:r>
              <a:rPr lang="en-US" altLang="zh-CN" sz="900" dirty="0"/>
              <a:t> </a:t>
            </a:r>
            <a:endParaRPr lang="zh-CN" altLang="zh-CN" sz="900" dirty="0"/>
          </a:p>
          <a:p>
            <a:r>
              <a:rPr lang="en-US" altLang="zh-CN" sz="900" dirty="0"/>
              <a:t>    //SQL</a:t>
            </a:r>
            <a:r>
              <a:rPr lang="zh-CN" altLang="zh-CN" sz="900" dirty="0"/>
              <a:t>查询条件（</a:t>
            </a:r>
            <a:r>
              <a:rPr lang="en-US" altLang="zh-CN" sz="900" dirty="0"/>
              <a:t> WHERE </a:t>
            </a:r>
            <a:r>
              <a:rPr lang="zh-CN" altLang="zh-CN" sz="900" dirty="0"/>
              <a:t>后面的语句），用于从联系人数据库中筛选出与给定电话号码匹配的联系人。</a:t>
            </a:r>
          </a:p>
          <a:p>
            <a:r>
              <a:rPr lang="en-US" altLang="zh-CN" sz="900" dirty="0"/>
              <a:t>    private static final String CALLER_ID_SELECTION = "PHONE_NUMBERS_EQUAL(" + </a:t>
            </a:r>
            <a:r>
              <a:rPr lang="en-US" altLang="zh-CN" sz="900" dirty="0" err="1"/>
              <a:t>Phone.NUMBER</a:t>
            </a:r>
            <a:endParaRPr lang="zh-CN" altLang="zh-CN" sz="900" dirty="0"/>
          </a:p>
          <a:p>
            <a:r>
              <a:rPr lang="en-US" altLang="zh-CN" sz="900" dirty="0"/>
              <a:t>    + ",?) AND " + </a:t>
            </a:r>
            <a:r>
              <a:rPr lang="en-US" altLang="zh-CN" sz="900" dirty="0" err="1"/>
              <a:t>Data.MIMETYPE</a:t>
            </a:r>
            <a:r>
              <a:rPr lang="en-US" altLang="zh-CN" sz="900" dirty="0"/>
              <a:t> + "='" + </a:t>
            </a:r>
            <a:r>
              <a:rPr lang="en-US" altLang="zh-CN" sz="900" dirty="0" err="1"/>
              <a:t>Phone.CONTENT_ITEM_TYPE</a:t>
            </a:r>
            <a:r>
              <a:rPr lang="en-US" altLang="zh-CN" sz="900" dirty="0"/>
              <a:t> + "'"</a:t>
            </a:r>
            <a:endParaRPr lang="zh-CN" altLang="zh-CN" sz="900" dirty="0"/>
          </a:p>
          <a:p>
            <a:r>
              <a:rPr lang="en-US" altLang="zh-CN" sz="900" dirty="0"/>
              <a:t>    + " AND " + </a:t>
            </a:r>
            <a:r>
              <a:rPr lang="en-US" altLang="zh-CN" sz="900" dirty="0" err="1"/>
              <a:t>Data.RAW_CONTACT_ID</a:t>
            </a:r>
            <a:r>
              <a:rPr lang="en-US" altLang="zh-CN" sz="900" dirty="0"/>
              <a:t> + " IN "</a:t>
            </a:r>
            <a:endParaRPr lang="zh-CN" altLang="zh-CN" sz="900" dirty="0"/>
          </a:p>
          <a:p>
            <a:r>
              <a:rPr lang="en-US" altLang="zh-CN" sz="900" dirty="0"/>
              <a:t>            + "(SELECT </a:t>
            </a:r>
            <a:r>
              <a:rPr lang="en-US" altLang="zh-CN" sz="900" dirty="0" err="1"/>
              <a:t>raw_contact_id</a:t>
            </a:r>
            <a:r>
              <a:rPr lang="en-US" altLang="zh-CN" sz="900" dirty="0"/>
              <a:t> "</a:t>
            </a:r>
            <a:endParaRPr lang="zh-CN" altLang="zh-CN" sz="900" dirty="0"/>
          </a:p>
          <a:p>
            <a:r>
              <a:rPr lang="en-US" altLang="zh-CN" sz="900" dirty="0"/>
              <a:t>            + " FROM </a:t>
            </a:r>
            <a:r>
              <a:rPr lang="en-US" altLang="zh-CN" sz="900" dirty="0" err="1"/>
              <a:t>phone_lookup</a:t>
            </a:r>
            <a:r>
              <a:rPr lang="en-US" altLang="zh-CN" sz="900" dirty="0"/>
              <a:t>"</a:t>
            </a:r>
            <a:endParaRPr lang="zh-CN" altLang="zh-CN" sz="900" dirty="0"/>
          </a:p>
          <a:p>
            <a:r>
              <a:rPr lang="en-US" altLang="zh-CN" sz="900" dirty="0"/>
              <a:t>            + " WHERE </a:t>
            </a:r>
            <a:r>
              <a:rPr lang="en-US" altLang="zh-CN" sz="900" dirty="0" err="1"/>
              <a:t>min_match</a:t>
            </a:r>
            <a:r>
              <a:rPr lang="en-US" altLang="zh-CN" sz="900" dirty="0"/>
              <a:t> = '+')";</a:t>
            </a:r>
            <a:endParaRPr lang="zh-CN" altLang="zh-CN" sz="900" dirty="0"/>
          </a:p>
          <a:p>
            <a:r>
              <a:rPr lang="en-US" altLang="zh-CN" sz="900" dirty="0"/>
              <a:t> </a:t>
            </a:r>
            <a:r>
              <a:rPr lang="en-US" altLang="zh-CN" sz="900" dirty="0" smtClean="0"/>
              <a:t>   //</a:t>
            </a:r>
            <a:r>
              <a:rPr lang="zh-CN" altLang="zh-CN" sz="900" dirty="0"/>
              <a:t>功能简介：用于从</a:t>
            </a:r>
            <a:r>
              <a:rPr lang="en-US" altLang="zh-CN" sz="900" dirty="0"/>
              <a:t>Android</a:t>
            </a:r>
            <a:r>
              <a:rPr lang="zh-CN" altLang="zh-CN" sz="900" dirty="0"/>
              <a:t>设备的联系人数据库中获取与给定电话号码对应的联系人姓名。</a:t>
            </a:r>
          </a:p>
          <a:p>
            <a:r>
              <a:rPr lang="en-US" altLang="zh-CN" sz="900" dirty="0"/>
              <a:t>    //</a:t>
            </a:r>
            <a:r>
              <a:rPr lang="zh-CN" altLang="zh-CN" sz="900" dirty="0"/>
              <a:t>参数</a:t>
            </a:r>
            <a:r>
              <a:rPr lang="en-US" altLang="zh-CN" sz="900" dirty="0"/>
              <a:t>:Context</a:t>
            </a:r>
            <a:r>
              <a:rPr lang="zh-CN" altLang="zh-CN" sz="900" dirty="0"/>
              <a:t>对象</a:t>
            </a:r>
            <a:r>
              <a:rPr lang="en-US" altLang="zh-CN" sz="900" dirty="0"/>
              <a:t>:</a:t>
            </a:r>
            <a:r>
              <a:rPr lang="zh-CN" altLang="zh-CN" sz="900" dirty="0"/>
              <a:t>用于访问系统服务和应用资源</a:t>
            </a:r>
            <a:r>
              <a:rPr lang="en-US" altLang="zh-CN" sz="900" dirty="0"/>
              <a:t>    </a:t>
            </a:r>
            <a:r>
              <a:rPr lang="en-US" altLang="zh-CN" sz="900" dirty="0" err="1"/>
              <a:t>phoneNumber</a:t>
            </a:r>
            <a:r>
              <a:rPr lang="en-US" altLang="zh-CN" sz="900" dirty="0"/>
              <a:t>:</a:t>
            </a:r>
            <a:r>
              <a:rPr lang="zh-CN" altLang="zh-CN" sz="900" dirty="0"/>
              <a:t>需要查询的联系人电话号码</a:t>
            </a:r>
          </a:p>
          <a:p>
            <a:r>
              <a:rPr lang="en-US" altLang="zh-CN" sz="900" dirty="0"/>
              <a:t>    public static String </a:t>
            </a:r>
            <a:r>
              <a:rPr lang="en-US" altLang="zh-CN" sz="900" dirty="0" err="1"/>
              <a:t>getContact</a:t>
            </a:r>
            <a:r>
              <a:rPr lang="en-US" altLang="zh-CN" sz="900" dirty="0"/>
              <a:t>(Context </a:t>
            </a:r>
            <a:r>
              <a:rPr lang="en-US" altLang="zh-CN" sz="900" dirty="0" err="1"/>
              <a:t>context</a:t>
            </a:r>
            <a:r>
              <a:rPr lang="en-US" altLang="zh-CN" sz="900" dirty="0"/>
              <a:t>, String </a:t>
            </a:r>
            <a:r>
              <a:rPr lang="en-US" altLang="zh-CN" sz="900" dirty="0" err="1"/>
              <a:t>phoneNumber</a:t>
            </a:r>
            <a:r>
              <a:rPr lang="en-US" altLang="zh-CN" sz="900" dirty="0"/>
              <a:t>) {</a:t>
            </a:r>
            <a:endParaRPr lang="zh-CN" altLang="zh-CN" sz="900" dirty="0"/>
          </a:p>
          <a:p>
            <a:r>
              <a:rPr lang="en-US" altLang="zh-CN" sz="900" dirty="0"/>
              <a:t>        // </a:t>
            </a:r>
            <a:r>
              <a:rPr lang="zh-CN" altLang="zh-CN" sz="900" dirty="0"/>
              <a:t>没映射表就建表，有就查缓存中有没有这个联系人</a:t>
            </a:r>
          </a:p>
          <a:p>
            <a:r>
              <a:rPr lang="en-US" altLang="zh-CN" sz="900" dirty="0"/>
              <a:t>        if(</a:t>
            </a:r>
            <a:r>
              <a:rPr lang="en-US" altLang="zh-CN" sz="900" dirty="0" err="1"/>
              <a:t>sContactCache</a:t>
            </a:r>
            <a:r>
              <a:rPr lang="en-US" altLang="zh-CN" sz="900" dirty="0"/>
              <a:t> == null) {</a:t>
            </a:r>
            <a:endParaRPr lang="zh-CN" altLang="zh-CN" sz="900" dirty="0"/>
          </a:p>
          <a:p>
            <a:r>
              <a:rPr lang="en-US" altLang="zh-CN" sz="900" dirty="0"/>
              <a:t>            </a:t>
            </a:r>
            <a:r>
              <a:rPr lang="en-US" altLang="zh-CN" sz="900" dirty="0" err="1"/>
              <a:t>sContactCache</a:t>
            </a:r>
            <a:r>
              <a:rPr lang="en-US" altLang="zh-CN" sz="900" dirty="0"/>
              <a:t> = new </a:t>
            </a:r>
            <a:r>
              <a:rPr lang="en-US" altLang="zh-CN" sz="900" dirty="0" err="1"/>
              <a:t>HashMap</a:t>
            </a:r>
            <a:r>
              <a:rPr lang="en-US" altLang="zh-CN" sz="900" dirty="0"/>
              <a:t>&lt;String, String&gt;();</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900" dirty="0"/>
              <a:t>        if(</a:t>
            </a:r>
            <a:r>
              <a:rPr lang="en-US" altLang="zh-CN" sz="900" dirty="0" err="1"/>
              <a:t>sContactCache.containsKey</a:t>
            </a:r>
            <a:r>
              <a:rPr lang="en-US" altLang="zh-CN" sz="900" dirty="0"/>
              <a:t>(</a:t>
            </a:r>
            <a:r>
              <a:rPr lang="en-US" altLang="zh-CN" sz="900" dirty="0" err="1"/>
              <a:t>phoneNumber</a:t>
            </a:r>
            <a:r>
              <a:rPr lang="en-US" altLang="zh-CN" sz="900" dirty="0"/>
              <a:t>)) {</a:t>
            </a:r>
            <a:endParaRPr lang="zh-CN" altLang="zh-CN" sz="900" dirty="0"/>
          </a:p>
          <a:p>
            <a:r>
              <a:rPr lang="en-US" altLang="zh-CN" sz="900" dirty="0"/>
              <a:t>            return </a:t>
            </a:r>
            <a:r>
              <a:rPr lang="en-US" altLang="zh-CN" sz="900" dirty="0" err="1"/>
              <a:t>sContactCache.get</a:t>
            </a:r>
            <a:r>
              <a:rPr lang="en-US" altLang="zh-CN" sz="900" dirty="0"/>
              <a:t>(</a:t>
            </a:r>
            <a:r>
              <a:rPr lang="en-US" altLang="zh-CN" sz="900" dirty="0" err="1"/>
              <a:t>phoneNumber</a:t>
            </a:r>
            <a:r>
              <a:rPr lang="en-US" altLang="zh-CN" sz="900" dirty="0"/>
              <a:t>);</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800" dirty="0"/>
              <a:t>        </a:t>
            </a:r>
            <a:endParaRPr lang="zh-CN" altLang="zh-CN" sz="800" dirty="0"/>
          </a:p>
        </p:txBody>
      </p:sp>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rPr>
                <a:t>代码阅读部分</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568938" y="1573345"/>
            <a:ext cx="5544552" cy="4014158"/>
          </a:xfrm>
          <a:prstGeom prst="rect">
            <a:avLst/>
          </a:prstGeom>
          <a:noFill/>
          <a:ln>
            <a:noFill/>
          </a:ln>
        </p:spPr>
      </p:pic>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167761" y="1212903"/>
            <a:ext cx="5336717" cy="5324535"/>
          </a:xfrm>
          <a:prstGeom prst="rect">
            <a:avLst/>
          </a:prstGeom>
          <a:noFill/>
        </p:spPr>
        <p:txBody>
          <a:bodyPr wrap="none" lIns="91440" tIns="45720" rIns="91440" bIns="45720">
            <a:spAutoFit/>
          </a:bodyPr>
          <a:lstStyle/>
          <a:p>
            <a:r>
              <a:rPr lang="en-US" altLang="zh-CN" sz="900" dirty="0"/>
              <a:t>//</a:t>
            </a:r>
            <a:r>
              <a:rPr lang="zh-CN" altLang="zh-CN" sz="900" dirty="0"/>
              <a:t>缓存没有，就查询数据库</a:t>
            </a:r>
          </a:p>
          <a:p>
            <a:r>
              <a:rPr lang="en-US" altLang="zh-CN" sz="900" dirty="0"/>
              <a:t>        //</a:t>
            </a:r>
            <a:r>
              <a:rPr lang="zh-CN" altLang="zh-CN" sz="900" dirty="0"/>
              <a:t>构造一个</a:t>
            </a:r>
            <a:r>
              <a:rPr lang="en-US" altLang="zh-CN" sz="900" dirty="0"/>
              <a:t>SQL</a:t>
            </a:r>
            <a:r>
              <a:rPr lang="zh-CN" altLang="zh-CN" sz="900" dirty="0"/>
              <a:t>查询条件：</a:t>
            </a:r>
            <a:r>
              <a:rPr lang="en-US" altLang="zh-CN" sz="900" dirty="0"/>
              <a:t>CALLER_ID_SELECTION</a:t>
            </a:r>
            <a:r>
              <a:rPr lang="zh-CN" altLang="zh-CN" sz="900" dirty="0"/>
              <a:t>中的</a:t>
            </a:r>
            <a:r>
              <a:rPr lang="en-US" altLang="zh-CN" sz="900" dirty="0"/>
              <a:t>"+"</a:t>
            </a:r>
            <a:r>
              <a:rPr lang="zh-CN" altLang="zh-CN" sz="900" dirty="0"/>
              <a:t>被替换为电话号码的最小匹配值</a:t>
            </a:r>
          </a:p>
          <a:p>
            <a:r>
              <a:rPr lang="en-US" altLang="zh-CN" sz="900" dirty="0"/>
              <a:t>        //</a:t>
            </a:r>
            <a:r>
              <a:rPr lang="zh-CN" altLang="zh-CN" sz="900" dirty="0"/>
              <a:t>然后执行查询语句</a:t>
            </a:r>
          </a:p>
          <a:p>
            <a:r>
              <a:rPr lang="en-US" altLang="zh-CN" sz="900" dirty="0"/>
              <a:t>        String selection = </a:t>
            </a:r>
            <a:r>
              <a:rPr lang="en-US" altLang="zh-CN" sz="900" dirty="0" err="1"/>
              <a:t>CALLER_ID_SELECTION.replace</a:t>
            </a:r>
            <a:r>
              <a:rPr lang="en-US" altLang="zh-CN" sz="900" dirty="0"/>
              <a:t>("+",</a:t>
            </a:r>
            <a:endParaRPr lang="zh-CN" altLang="zh-CN" sz="900" dirty="0"/>
          </a:p>
          <a:p>
            <a:r>
              <a:rPr lang="en-US" altLang="zh-CN" sz="900" dirty="0"/>
              <a:t>                </a:t>
            </a:r>
            <a:r>
              <a:rPr lang="en-US" altLang="zh-CN" sz="900" dirty="0" err="1"/>
              <a:t>PhoneNumberUtils.toCallerIDMinMatch</a:t>
            </a:r>
            <a:r>
              <a:rPr lang="en-US" altLang="zh-CN" sz="900" dirty="0"/>
              <a:t>(</a:t>
            </a:r>
            <a:r>
              <a:rPr lang="en-US" altLang="zh-CN" sz="900" dirty="0" err="1"/>
              <a:t>phoneNumber</a:t>
            </a:r>
            <a:r>
              <a:rPr lang="en-US" altLang="zh-CN" sz="900" dirty="0"/>
              <a:t>));</a:t>
            </a:r>
            <a:endParaRPr lang="zh-CN" altLang="zh-CN" sz="900" dirty="0"/>
          </a:p>
          <a:p>
            <a:r>
              <a:rPr lang="en-US" altLang="zh-CN" sz="900" dirty="0"/>
              <a:t>        Cursor </a:t>
            </a:r>
            <a:r>
              <a:rPr lang="en-US" altLang="zh-CN" sz="900" dirty="0" err="1"/>
              <a:t>cursor</a:t>
            </a:r>
            <a:r>
              <a:rPr lang="en-US" altLang="zh-CN" sz="900" dirty="0"/>
              <a:t> = </a:t>
            </a:r>
            <a:r>
              <a:rPr lang="en-US" altLang="zh-CN" sz="900" dirty="0" err="1"/>
              <a:t>context.getContentResolver</a:t>
            </a:r>
            <a:r>
              <a:rPr lang="en-US" altLang="zh-CN" sz="900" dirty="0"/>
              <a:t>().query(</a:t>
            </a:r>
            <a:endParaRPr lang="zh-CN" altLang="zh-CN" sz="900" dirty="0"/>
          </a:p>
          <a:p>
            <a:r>
              <a:rPr lang="en-US" altLang="zh-CN" sz="900" dirty="0"/>
              <a:t>                </a:t>
            </a:r>
            <a:r>
              <a:rPr lang="en-US" altLang="zh-CN" sz="900" dirty="0" err="1"/>
              <a:t>Data.CONTENT_URI</a:t>
            </a:r>
            <a:r>
              <a:rPr lang="en-US" altLang="zh-CN" sz="900" dirty="0"/>
              <a:t>,</a:t>
            </a:r>
            <a:endParaRPr lang="zh-CN" altLang="zh-CN" sz="900" dirty="0"/>
          </a:p>
          <a:p>
            <a:r>
              <a:rPr lang="en-US" altLang="zh-CN" sz="900" dirty="0"/>
              <a:t>                new String [] { </a:t>
            </a:r>
            <a:r>
              <a:rPr lang="en-US" altLang="zh-CN" sz="900" dirty="0" err="1"/>
              <a:t>Phone.DISPLAY_NAME</a:t>
            </a:r>
            <a:r>
              <a:rPr lang="en-US" altLang="zh-CN" sz="900" dirty="0"/>
              <a:t> },</a:t>
            </a:r>
            <a:endParaRPr lang="zh-CN" altLang="zh-CN" sz="900" dirty="0"/>
          </a:p>
          <a:p>
            <a:r>
              <a:rPr lang="en-US" altLang="zh-CN" sz="900" dirty="0"/>
              <a:t>                selection,</a:t>
            </a:r>
            <a:endParaRPr lang="zh-CN" altLang="zh-CN" sz="900" dirty="0"/>
          </a:p>
          <a:p>
            <a:r>
              <a:rPr lang="en-US" altLang="zh-CN" sz="900" dirty="0"/>
              <a:t>                new String[] { </a:t>
            </a:r>
            <a:r>
              <a:rPr lang="en-US" altLang="zh-CN" sz="900" dirty="0" err="1"/>
              <a:t>phoneNumber</a:t>
            </a:r>
            <a:r>
              <a:rPr lang="en-US" altLang="zh-CN" sz="900" dirty="0"/>
              <a:t> },</a:t>
            </a:r>
            <a:endParaRPr lang="zh-CN" altLang="zh-CN" sz="900" dirty="0"/>
          </a:p>
          <a:p>
            <a:r>
              <a:rPr lang="en-US" altLang="zh-CN" sz="900" dirty="0"/>
              <a:t>                null);</a:t>
            </a:r>
            <a:endParaRPr lang="zh-CN" altLang="zh-CN" sz="900" dirty="0"/>
          </a:p>
          <a:p>
            <a:r>
              <a:rPr lang="en-US" altLang="zh-CN" sz="900" dirty="0"/>
              <a:t> </a:t>
            </a:r>
            <a:endParaRPr lang="zh-CN" altLang="zh-CN" sz="900" dirty="0"/>
          </a:p>
          <a:p>
            <a:r>
              <a:rPr lang="en-US" altLang="zh-CN" sz="900" dirty="0"/>
              <a:t>        //</a:t>
            </a:r>
            <a:r>
              <a:rPr lang="zh-CN" altLang="zh-CN" sz="900" dirty="0"/>
              <a:t>判断查询结果：</a:t>
            </a:r>
          </a:p>
          <a:p>
            <a:r>
              <a:rPr lang="en-US" altLang="zh-CN" sz="900" dirty="0"/>
              <a:t>        //</a:t>
            </a:r>
            <a:r>
              <a:rPr lang="zh-CN" altLang="zh-CN" sz="900" dirty="0"/>
              <a:t>查询结果不为空，且能够移动到第一条记录：</a:t>
            </a:r>
          </a:p>
          <a:p>
            <a:r>
              <a:rPr lang="en-US" altLang="zh-CN" sz="900" dirty="0"/>
              <a:t>        //  </a:t>
            </a:r>
            <a:r>
              <a:rPr lang="zh-CN" altLang="zh-CN" sz="900" dirty="0"/>
              <a:t>那么就尝试从</a:t>
            </a:r>
            <a:r>
              <a:rPr lang="en-US" altLang="zh-CN" sz="900" dirty="0"/>
              <a:t>Cursor</a:t>
            </a:r>
            <a:r>
              <a:rPr lang="zh-CN" altLang="zh-CN" sz="900" dirty="0"/>
              <a:t>中获取联系人姓名，并将其存入缓存</a:t>
            </a:r>
            <a:r>
              <a:rPr lang="en-US" altLang="zh-CN" sz="900" dirty="0" err="1"/>
              <a:t>sContactCache</a:t>
            </a:r>
            <a:r>
              <a:rPr lang="zh-CN" altLang="zh-CN" sz="900" dirty="0"/>
              <a:t>。然后返回联系人姓名。</a:t>
            </a:r>
          </a:p>
          <a:p>
            <a:r>
              <a:rPr lang="en-US" altLang="zh-CN" sz="900" dirty="0"/>
              <a:t>        //  </a:t>
            </a:r>
            <a:r>
              <a:rPr lang="zh-CN" altLang="zh-CN" sz="900" dirty="0"/>
              <a:t>异常情况：如果在获取字符串时发生数组越界异常，则记录一个错误日志并返回</a:t>
            </a:r>
            <a:r>
              <a:rPr lang="en-US" altLang="zh-CN" sz="900" dirty="0"/>
              <a:t>null</a:t>
            </a:r>
            <a:r>
              <a:rPr lang="zh-CN" altLang="zh-CN" sz="900" dirty="0"/>
              <a:t>。</a:t>
            </a:r>
          </a:p>
          <a:p>
            <a:r>
              <a:rPr lang="en-US" altLang="zh-CN" sz="900" dirty="0"/>
              <a:t>        //  </a:t>
            </a:r>
            <a:r>
              <a:rPr lang="zh-CN" altLang="zh-CN" sz="900" dirty="0"/>
              <a:t>最后都要确保关闭</a:t>
            </a:r>
            <a:r>
              <a:rPr lang="en-US" altLang="zh-CN" sz="900" dirty="0"/>
              <a:t>Cursor</a:t>
            </a:r>
            <a:r>
              <a:rPr lang="zh-CN" altLang="zh-CN" sz="900" dirty="0"/>
              <a:t>对象，以避免内存泄漏。</a:t>
            </a:r>
          </a:p>
          <a:p>
            <a:r>
              <a:rPr lang="en-US" altLang="zh-CN" sz="900" dirty="0"/>
              <a:t>        //</a:t>
            </a:r>
            <a:r>
              <a:rPr lang="zh-CN" altLang="zh-CN" sz="900" dirty="0"/>
              <a:t>如果查询结果为空或者没有记录可以移动到（即没有找到匹配的联系人）：</a:t>
            </a:r>
          </a:p>
          <a:p>
            <a:r>
              <a:rPr lang="en-US" altLang="zh-CN" sz="900" dirty="0"/>
              <a:t>        //  </a:t>
            </a:r>
            <a:r>
              <a:rPr lang="zh-CN" altLang="zh-CN" sz="900" dirty="0"/>
              <a:t>则记录一条调试日志并返回</a:t>
            </a:r>
            <a:r>
              <a:rPr lang="en-US" altLang="zh-CN" sz="900" dirty="0"/>
              <a:t>null</a:t>
            </a:r>
            <a:endParaRPr lang="zh-CN" altLang="zh-CN" sz="900" dirty="0"/>
          </a:p>
          <a:p>
            <a:r>
              <a:rPr lang="en-US" altLang="zh-CN" sz="900" dirty="0"/>
              <a:t>        if (cursor != null &amp;&amp; </a:t>
            </a:r>
            <a:r>
              <a:rPr lang="en-US" altLang="zh-CN" sz="900" dirty="0" err="1"/>
              <a:t>cursor.moveToFirst</a:t>
            </a:r>
            <a:r>
              <a:rPr lang="en-US" altLang="zh-CN" sz="900" dirty="0"/>
              <a:t>()) {</a:t>
            </a:r>
            <a:endParaRPr lang="zh-CN" altLang="zh-CN" sz="900" dirty="0"/>
          </a:p>
          <a:p>
            <a:r>
              <a:rPr lang="en-US" altLang="zh-CN" sz="900" dirty="0"/>
              <a:t>            try {</a:t>
            </a:r>
            <a:endParaRPr lang="zh-CN" altLang="zh-CN" sz="900" dirty="0"/>
          </a:p>
          <a:p>
            <a:r>
              <a:rPr lang="en-US" altLang="zh-CN" sz="900" dirty="0"/>
              <a:t>                String name = </a:t>
            </a:r>
            <a:r>
              <a:rPr lang="en-US" altLang="zh-CN" sz="900" dirty="0" err="1"/>
              <a:t>cursor.getString</a:t>
            </a:r>
            <a:r>
              <a:rPr lang="en-US" altLang="zh-CN" sz="900" dirty="0"/>
              <a:t>(0);</a:t>
            </a:r>
            <a:endParaRPr lang="zh-CN" altLang="zh-CN" sz="900" dirty="0"/>
          </a:p>
          <a:p>
            <a:r>
              <a:rPr lang="en-US" altLang="zh-CN" sz="900" dirty="0"/>
              <a:t>                </a:t>
            </a:r>
            <a:r>
              <a:rPr lang="en-US" altLang="zh-CN" sz="900" dirty="0" err="1"/>
              <a:t>sContactCache.put</a:t>
            </a:r>
            <a:r>
              <a:rPr lang="en-US" altLang="zh-CN" sz="900" dirty="0"/>
              <a:t>(</a:t>
            </a:r>
            <a:r>
              <a:rPr lang="en-US" altLang="zh-CN" sz="900" dirty="0" err="1"/>
              <a:t>phoneNumber</a:t>
            </a:r>
            <a:r>
              <a:rPr lang="en-US" altLang="zh-CN" sz="900" dirty="0"/>
              <a:t>, name);</a:t>
            </a:r>
            <a:endParaRPr lang="zh-CN" altLang="zh-CN" sz="900" dirty="0"/>
          </a:p>
          <a:p>
            <a:r>
              <a:rPr lang="en-US" altLang="zh-CN" sz="900" dirty="0"/>
              <a:t>                return name;</a:t>
            </a:r>
            <a:endParaRPr lang="zh-CN" altLang="zh-CN" sz="900" dirty="0"/>
          </a:p>
          <a:p>
            <a:r>
              <a:rPr lang="en-US" altLang="zh-CN" sz="900" dirty="0"/>
              <a:t>            } catch (</a:t>
            </a:r>
            <a:r>
              <a:rPr lang="en-US" altLang="zh-CN" sz="900" dirty="0" err="1"/>
              <a:t>IndexOutOfBoundsException</a:t>
            </a:r>
            <a:r>
              <a:rPr lang="en-US" altLang="zh-CN" sz="900" dirty="0"/>
              <a:t> e) {</a:t>
            </a:r>
            <a:endParaRPr lang="zh-CN" altLang="zh-CN" sz="900" dirty="0"/>
          </a:p>
          <a:p>
            <a:r>
              <a:rPr lang="en-US" altLang="zh-CN" sz="900" dirty="0"/>
              <a:t>                </a:t>
            </a:r>
            <a:r>
              <a:rPr lang="en-US" altLang="zh-CN" sz="900" dirty="0" err="1"/>
              <a:t>Log.e</a:t>
            </a:r>
            <a:r>
              <a:rPr lang="en-US" altLang="zh-CN" sz="900" dirty="0"/>
              <a:t>(TAG, " Cursor get string error " + </a:t>
            </a:r>
            <a:r>
              <a:rPr lang="en-US" altLang="zh-CN" sz="900" dirty="0" err="1"/>
              <a:t>e.toString</a:t>
            </a:r>
            <a:r>
              <a:rPr lang="en-US" altLang="zh-CN" sz="900" dirty="0"/>
              <a:t>());</a:t>
            </a:r>
            <a:endParaRPr lang="zh-CN" altLang="zh-CN" sz="900" dirty="0"/>
          </a:p>
          <a:p>
            <a:r>
              <a:rPr lang="en-US" altLang="zh-CN" sz="900" dirty="0"/>
              <a:t>                return null;</a:t>
            </a:r>
            <a:endParaRPr lang="zh-CN" altLang="zh-CN" sz="900" dirty="0"/>
          </a:p>
          <a:p>
            <a:r>
              <a:rPr lang="en-US" altLang="zh-CN" sz="900" dirty="0"/>
              <a:t>            } finally {</a:t>
            </a:r>
            <a:endParaRPr lang="zh-CN" altLang="zh-CN" sz="900" dirty="0"/>
          </a:p>
          <a:p>
            <a:r>
              <a:rPr lang="en-US" altLang="zh-CN" sz="900" dirty="0"/>
              <a:t>                </a:t>
            </a:r>
            <a:r>
              <a:rPr lang="en-US" altLang="zh-CN" sz="900" dirty="0" err="1"/>
              <a:t>cursor.close</a:t>
            </a:r>
            <a:r>
              <a:rPr lang="en-US" altLang="zh-CN" sz="900" dirty="0"/>
              <a:t>();</a:t>
            </a:r>
            <a:endParaRPr lang="zh-CN" altLang="zh-CN" sz="900" dirty="0"/>
          </a:p>
          <a:p>
            <a:r>
              <a:rPr lang="en-US" altLang="zh-CN" sz="900" dirty="0"/>
              <a:t>            }</a:t>
            </a:r>
            <a:endParaRPr lang="zh-CN" altLang="zh-CN" sz="900" dirty="0"/>
          </a:p>
          <a:p>
            <a:r>
              <a:rPr lang="en-US" altLang="zh-CN" sz="900" dirty="0"/>
              <a:t>        } else {</a:t>
            </a:r>
            <a:endParaRPr lang="zh-CN" altLang="zh-CN" sz="900" dirty="0"/>
          </a:p>
          <a:p>
            <a:r>
              <a:rPr lang="en-US" altLang="zh-CN" sz="900" dirty="0"/>
              <a:t>            </a:t>
            </a:r>
            <a:r>
              <a:rPr lang="en-US" altLang="zh-CN" sz="900" dirty="0" err="1"/>
              <a:t>Log.d</a:t>
            </a:r>
            <a:r>
              <a:rPr lang="en-US" altLang="zh-CN" sz="900" dirty="0"/>
              <a:t>(TAG, "No contact matched with number:" + </a:t>
            </a:r>
            <a:r>
              <a:rPr lang="en-US" altLang="zh-CN" sz="900" dirty="0" err="1"/>
              <a:t>phoneNumber</a:t>
            </a:r>
            <a:r>
              <a:rPr lang="en-US" altLang="zh-CN" sz="900" dirty="0"/>
              <a:t>);</a:t>
            </a:r>
            <a:endParaRPr lang="zh-CN" altLang="zh-CN" sz="900" dirty="0"/>
          </a:p>
          <a:p>
            <a:r>
              <a:rPr lang="en-US" altLang="zh-CN" sz="900" dirty="0"/>
              <a:t>            return null;</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900" dirty="0"/>
              <a:t>}</a:t>
            </a:r>
            <a:endParaRPr lang="zh-CN" altLang="zh-CN" sz="900" dirty="0"/>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3935700" y="5103099"/>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rPr>
                <a:t>代码阅读部分</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600"/>
              </a:spcBef>
              <a:spcAft>
                <a:spcPts val="0"/>
              </a:spcAft>
              <a:buClrTx/>
              <a:buSzTx/>
              <a:buFontTx/>
              <a:buNone/>
              <a:defRPr/>
            </a:pPr>
            <a:r>
              <a:rPr lang="en-US" altLang="zh-CN"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完成</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代码阅读后我们通过利用</a:t>
            </a:r>
            <a:r>
              <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IDEA</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工具对该部分</a:t>
            </a:r>
            <a:endPar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600"/>
              </a:spcBef>
              <a:spcAft>
                <a:spcPts val="0"/>
              </a:spcAft>
              <a:buClrTx/>
              <a:buSzTx/>
              <a:buFontTx/>
              <a:buNone/>
              <a:defRPr/>
            </a:pP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代码进行分析得到</a:t>
            </a:r>
            <a:r>
              <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Data</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包的类图</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4933950" y="2034489"/>
            <a:ext cx="5543549" cy="3491458"/>
          </a:xfrm>
          <a:prstGeom prst="rect">
            <a:avLst/>
          </a:prstGeom>
          <a:noFill/>
          <a:ln>
            <a:noFill/>
          </a:ln>
        </p:spPr>
      </p:pic>
      <p:sp>
        <p:nvSpPr>
          <p:cNvPr id="3" name="矩形 2"/>
          <p:cNvSpPr/>
          <p:nvPr/>
        </p:nvSpPr>
        <p:spPr>
          <a:xfrm>
            <a:off x="6930468" y="5766007"/>
            <a:ext cx="902811" cy="523220"/>
          </a:xfrm>
          <a:prstGeom prst="rect">
            <a:avLst/>
          </a:prstGeom>
          <a:noFill/>
        </p:spPr>
        <p:txBody>
          <a:bodyPr wrap="none" lIns="91440" tIns="45720" rIns="91440" bIns="45720">
            <a:spAutoFit/>
          </a:bodyPr>
          <a:lstStyle/>
          <a:p>
            <a:pPr algn="ctr"/>
            <a:r>
              <a:rPr lang="zh-CN" altLang="en-US" sz="2800" dirty="0">
                <a:ln w="0"/>
                <a:effectLst>
                  <a:outerShdw blurRad="38100" dist="19050" dir="2700000" algn="tl" rotWithShape="0">
                    <a:schemeClr val="dk1">
                      <a:alpha val="40000"/>
                    </a:schemeClr>
                  </a:outerShdw>
                </a:effectLst>
              </a:rPr>
              <a:t>类图</a:t>
            </a:r>
            <a:endParaRPr lang="zh-CN" altLang="en-US" sz="2800" b="0" cap="none" spc="0" dirty="0">
              <a:ln w="0"/>
              <a:solidFill>
                <a:schemeClr val="tx1"/>
              </a:solidFill>
              <a:effectLst>
                <a:outerShdw blurRad="38100" dist="19050" dir="2700000" algn="tl" rotWithShape="0">
                  <a:schemeClr val="dk1">
                    <a:alpha val="40000"/>
                  </a:schemeClr>
                </a:outerShdw>
              </a:effectLst>
            </a:endParaRPr>
          </a:p>
        </p:txBody>
      </p:sp>
      <p:grpSp>
        <p:nvGrpSpPr>
          <p:cNvPr id="17" name="组合 16"/>
          <p:cNvGrpSpPr/>
          <p:nvPr/>
        </p:nvGrpSpPr>
        <p:grpSpPr>
          <a:xfrm>
            <a:off x="403670" y="2005210"/>
            <a:ext cx="11577539" cy="3982402"/>
            <a:chOff x="403670" y="2005210"/>
            <a:chExt cx="11577539" cy="3982402"/>
          </a:xfrm>
        </p:grpSpPr>
        <p:sp>
          <p:nvSpPr>
            <p:cNvPr id="8" name="文本框 7"/>
            <p:cNvSpPr txBox="1"/>
            <p:nvPr/>
          </p:nvSpPr>
          <p:spPr>
            <a:xfrm>
              <a:off x="7833279" y="2005210"/>
              <a:ext cx="3775393" cy="307777"/>
            </a:xfrm>
            <a:prstGeom prst="rect">
              <a:avLst/>
            </a:prstGeom>
            <a:noFill/>
          </p:spPr>
          <p:txBody>
            <a:bodyPr wrap="none" rtlCol="0">
              <a:spAutoFit/>
            </a:bodyPr>
            <a:lstStyle/>
            <a:p>
              <a:r>
                <a:rPr lang="zh-CN" altLang="zh-CN" sz="1400" dirty="0"/>
                <a:t>联系人管理类，用于获取手机中联系人的信息</a:t>
              </a:r>
              <a:endParaRPr lang="zh-CN" altLang="en-US" sz="1400" dirty="0"/>
            </a:p>
          </p:txBody>
        </p:sp>
        <p:sp>
          <p:nvSpPr>
            <p:cNvPr id="9" name="文本框 8"/>
            <p:cNvSpPr txBox="1"/>
            <p:nvPr/>
          </p:nvSpPr>
          <p:spPr>
            <a:xfrm>
              <a:off x="928971" y="2861587"/>
              <a:ext cx="4273227" cy="523220"/>
            </a:xfrm>
            <a:prstGeom prst="rect">
              <a:avLst/>
            </a:prstGeom>
            <a:noFill/>
          </p:spPr>
          <p:txBody>
            <a:bodyPr wrap="square" rtlCol="0">
              <a:spAutoFit/>
            </a:bodyPr>
            <a:lstStyle/>
            <a:p>
              <a:r>
                <a:rPr lang="zh-CN" altLang="zh-CN" sz="1400" dirty="0"/>
                <a:t>用于存放小米便签中需要的变量与常量及其数据类型</a:t>
              </a:r>
              <a:r>
                <a:rPr lang="zh-CN" altLang="zh-CN" sz="1400" dirty="0" smtClean="0"/>
                <a:t>，</a:t>
              </a:r>
              <a:endParaRPr lang="en-US" altLang="zh-CN" sz="1400" dirty="0" smtClean="0"/>
            </a:p>
            <a:p>
              <a:r>
                <a:rPr lang="zh-CN" altLang="zh-CN" sz="1400" dirty="0" smtClean="0"/>
                <a:t>是</a:t>
              </a:r>
              <a:r>
                <a:rPr lang="zh-CN" altLang="zh-CN" sz="1400" dirty="0"/>
                <a:t>小米便签最底层的数据类。</a:t>
              </a:r>
              <a:endParaRPr lang="zh-CN" altLang="en-US" sz="1400" dirty="0"/>
            </a:p>
          </p:txBody>
        </p:sp>
        <p:sp>
          <p:nvSpPr>
            <p:cNvPr id="14" name="文本框 13"/>
            <p:cNvSpPr txBox="1"/>
            <p:nvPr/>
          </p:nvSpPr>
          <p:spPr>
            <a:xfrm>
              <a:off x="7833279" y="5525947"/>
              <a:ext cx="4147930" cy="461665"/>
            </a:xfrm>
            <a:prstGeom prst="rect">
              <a:avLst/>
            </a:prstGeom>
            <a:noFill/>
          </p:spPr>
          <p:txBody>
            <a:bodyPr wrap="none" rtlCol="0">
              <a:spAutoFit/>
            </a:bodyPr>
            <a:lstStyle/>
            <a:p>
              <a:r>
                <a:rPr lang="zh-CN" altLang="zh-CN" sz="1200" dirty="0"/>
                <a:t>此类是一个数据库帮助类，用于管理小米便签的数据库</a:t>
              </a:r>
              <a:r>
                <a:rPr lang="zh-CN" altLang="zh-CN" sz="1200" dirty="0" smtClean="0"/>
                <a:t>，</a:t>
              </a:r>
              <a:endParaRPr lang="en-US" altLang="zh-CN" sz="1200" dirty="0" smtClean="0"/>
            </a:p>
            <a:p>
              <a:r>
                <a:rPr lang="zh-CN" altLang="zh-CN" sz="1200" dirty="0" smtClean="0"/>
                <a:t>其</a:t>
              </a:r>
              <a:r>
                <a:rPr lang="zh-CN" altLang="zh-CN" sz="1200" dirty="0"/>
                <a:t>继承自</a:t>
              </a:r>
              <a:r>
                <a:rPr lang="en-US" altLang="zh-CN" sz="1200" dirty="0"/>
                <a:t>Android</a:t>
              </a:r>
              <a:r>
                <a:rPr lang="zh-CN" altLang="zh-CN" sz="1200" dirty="0"/>
                <a:t>所提供的一个工具类</a:t>
              </a:r>
              <a:r>
                <a:rPr lang="en-US" altLang="zh-CN" sz="1200" dirty="0" err="1"/>
                <a:t>SOLiteOpenHelper</a:t>
              </a:r>
              <a:r>
                <a:rPr lang="zh-CN" altLang="zh-CN" sz="1200" dirty="0"/>
                <a:t>类。</a:t>
              </a:r>
              <a:endParaRPr lang="zh-CN" altLang="en-US" sz="1200" dirty="0"/>
            </a:p>
          </p:txBody>
        </p:sp>
        <p:sp>
          <p:nvSpPr>
            <p:cNvPr id="16" name="文本框 15"/>
            <p:cNvSpPr txBox="1"/>
            <p:nvPr/>
          </p:nvSpPr>
          <p:spPr>
            <a:xfrm>
              <a:off x="403670" y="5196659"/>
              <a:ext cx="5323830" cy="461665"/>
            </a:xfrm>
            <a:prstGeom prst="rect">
              <a:avLst/>
            </a:prstGeom>
            <a:noFill/>
          </p:spPr>
          <p:txBody>
            <a:bodyPr wrap="none" rtlCol="0">
              <a:spAutoFit/>
            </a:bodyPr>
            <a:lstStyle/>
            <a:p>
              <a:r>
                <a:rPr lang="zh-CN" altLang="zh-CN" sz="1200" dirty="0"/>
                <a:t>内容提供类，主要为其他应用程序或组件提供对“</a:t>
              </a:r>
              <a:r>
                <a:rPr lang="en-US" altLang="zh-CN" sz="1200" dirty="0"/>
                <a:t>Notes</a:t>
              </a:r>
              <a:r>
                <a:rPr lang="zh-CN" altLang="zh-CN" sz="1200" dirty="0"/>
                <a:t>”类的数据的访问</a:t>
              </a:r>
              <a:r>
                <a:rPr lang="zh-CN" altLang="zh-CN" sz="1200" dirty="0" smtClean="0"/>
                <a:t>。</a:t>
              </a:r>
              <a:endParaRPr lang="en-US" altLang="zh-CN" sz="1200" dirty="0" smtClean="0"/>
            </a:p>
            <a:p>
              <a:r>
                <a:rPr lang="zh-CN" altLang="zh-CN" sz="1200" dirty="0" smtClean="0"/>
                <a:t>它</a:t>
              </a:r>
              <a:r>
                <a:rPr lang="zh-CN" altLang="zh-CN" sz="1200" dirty="0"/>
                <a:t>允许其他应用程序查询、插入、更新和删除数据</a:t>
              </a:r>
              <a:endParaRPr lang="zh-CN" altLang="en-US" sz="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宇 衡文昊 何声炬</a:t>
            </a:r>
            <a:r>
              <a:rPr kumimoji="0" lang="zh-CN" altLang="en-US"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graphicFrame>
        <p:nvGraphicFramePr>
          <p:cNvPr id="3" name="表格 2"/>
          <p:cNvGraphicFramePr>
            <a:graphicFrameLocks noGrp="1"/>
          </p:cNvGraphicFramePr>
          <p:nvPr/>
        </p:nvGraphicFramePr>
        <p:xfrm>
          <a:off x="1752597" y="2040254"/>
          <a:ext cx="8077201" cy="4251000"/>
        </p:xfrm>
        <a:graphic>
          <a:graphicData uri="http://schemas.openxmlformats.org/drawingml/2006/table">
            <a:tbl>
              <a:tblPr firstRow="1" firstCol="1" bandRow="1">
                <a:tableStyleId>{5C22544A-7EE6-4342-B048-85BDC9FD1C3A}</a:tableStyleId>
              </a:tblPr>
              <a:tblGrid>
                <a:gridCol w="771527">
                  <a:extLst>
                    <a:ext uri="{9D8B030D-6E8A-4147-A177-3AD203B41FA5}">
                      <a16:colId xmlns:a16="http://schemas.microsoft.com/office/drawing/2014/main" val="20000"/>
                    </a:ext>
                  </a:extLst>
                </a:gridCol>
                <a:gridCol w="1000125">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gridCol w="4076699">
                  <a:extLst>
                    <a:ext uri="{9D8B030D-6E8A-4147-A177-3AD203B41FA5}">
                      <a16:colId xmlns:a16="http://schemas.microsoft.com/office/drawing/2014/main" val="20003"/>
                    </a:ext>
                  </a:extLst>
                </a:gridCol>
              </a:tblGrid>
              <a:tr h="478033">
                <a:tc rowSpan="6">
                  <a:txBody>
                    <a:bodyPr/>
                    <a:lstStyle/>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r>
                        <a:rPr lang="en-US" sz="1050" kern="100" dirty="0" err="1" smtClean="0">
                          <a:effectLst/>
                        </a:rPr>
                        <a:t>gtask</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rowSpan="6">
                  <a:txBody>
                    <a:bodyPr/>
                    <a:lstStyle/>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r>
                        <a:rPr lang="en-US" sz="1050" kern="100" dirty="0" smtClean="0">
                          <a:effectLst/>
                        </a:rPr>
                        <a:t>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1050" kern="100" dirty="0" smtClean="0">
                        <a:effectLst/>
                      </a:endParaRPr>
                    </a:p>
                    <a:p>
                      <a:pPr algn="just">
                        <a:spcAft>
                          <a:spcPts val="0"/>
                        </a:spcAft>
                      </a:pPr>
                      <a:r>
                        <a:rPr lang="en-US" sz="1050" kern="100" dirty="0" err="1" smtClean="0">
                          <a:effectLst/>
                        </a:rPr>
                        <a:t>MetaData</a:t>
                      </a:r>
                      <a:endParaRPr lang="en-US" sz="1050" kern="100" dirty="0" smtClean="0">
                        <a:effectLst/>
                      </a:endParaRPr>
                    </a:p>
                    <a:p>
                      <a:pPr algn="just">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用于同步任务的元数据。</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dirty="0">
                          <a:effectLst/>
                        </a:rPr>
                        <a:t>Node</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同步认为的节点管理，用于设置、保存同步任务的信息。</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dirty="0" err="1">
                          <a:effectLst/>
                        </a:rPr>
                        <a:t>SqlData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数据库中的数据类，功能包括数据读取、数据获取、数据提交</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005584">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SqlNode</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数据库中的便签数据，功能包括便签内容读取、从数据库中获取便签、设置便签内容、提交便签到数据库</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1256980">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Task</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fontAlgn="ctr">
                        <a:spcAft>
                          <a:spcPts val="0"/>
                        </a:spcAft>
                      </a:pPr>
                      <a:r>
                        <a:rPr lang="zh-CN" sz="1050" kern="100" dirty="0">
                          <a:effectLst/>
                        </a:rPr>
                        <a:t>同步任务，将创建、更新和同步动作包装为</a:t>
                      </a:r>
                      <a:r>
                        <a:rPr lang="en-US" sz="1050" kern="100" dirty="0">
                          <a:effectLst/>
                        </a:rPr>
                        <a:t>JSON</a:t>
                      </a:r>
                      <a:r>
                        <a:rPr lang="zh-CN" sz="1050" kern="100" dirty="0">
                          <a:effectLst/>
                        </a:rPr>
                        <a:t>对象，用</a:t>
                      </a:r>
                      <a:r>
                        <a:rPr lang="en-US" sz="1050" kern="100" dirty="0">
                          <a:effectLst/>
                        </a:rPr>
                        <a:t>JSON</a:t>
                      </a:r>
                      <a:r>
                        <a:rPr lang="zh-CN" sz="1050" kern="100" dirty="0">
                          <a:effectLst/>
                        </a:rPr>
                        <a:t>对节点内容进行设置、获取同步信息进行设置，获取同步信息进行本地与远程进行同步</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TaskList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fontAlgn="ctr">
                        <a:spcAft>
                          <a:spcPts val="0"/>
                        </a:spcAft>
                      </a:pPr>
                      <a:r>
                        <a:rPr lang="zh-CN" sz="1050" kern="100" dirty="0">
                          <a:effectLst/>
                        </a:rPr>
                        <a:t>管理</a:t>
                      </a:r>
                      <a:r>
                        <a:rPr lang="en-US" sz="1050" kern="100" dirty="0">
                          <a:effectLst/>
                        </a:rPr>
                        <a:t>task</a:t>
                      </a:r>
                      <a:r>
                        <a:rPr lang="zh-CN" sz="1050" kern="100" dirty="0">
                          <a:effectLst/>
                        </a:rPr>
                        <a:t>的同步信息，将其编为列表形式。</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bl>
          </a:graphicData>
        </a:graphic>
      </p:graphicFrame>
      <p:graphicFrame>
        <p:nvGraphicFramePr>
          <p:cNvPr id="8" name="表格 7"/>
          <p:cNvGraphicFramePr>
            <a:graphicFrameLocks noGrp="1"/>
          </p:cNvGraphicFramePr>
          <p:nvPr/>
        </p:nvGraphicFramePr>
        <p:xfrm>
          <a:off x="1752598" y="1560194"/>
          <a:ext cx="8077201" cy="480060"/>
        </p:xfrm>
        <a:graphic>
          <a:graphicData uri="http://schemas.openxmlformats.org/drawingml/2006/table">
            <a:tbl>
              <a:tblPr firstRow="1" firstCol="1" bandRow="1">
                <a:tableStyleId>{5C22544A-7EE6-4342-B048-85BDC9FD1C3A}</a:tableStyleId>
              </a:tblPr>
              <a:tblGrid>
                <a:gridCol w="745670">
                  <a:extLst>
                    <a:ext uri="{9D8B030D-6E8A-4147-A177-3AD203B41FA5}">
                      <a16:colId xmlns:a16="http://schemas.microsoft.com/office/drawing/2014/main" val="20000"/>
                    </a:ext>
                  </a:extLst>
                </a:gridCol>
                <a:gridCol w="1016261">
                  <a:extLst>
                    <a:ext uri="{9D8B030D-6E8A-4147-A177-3AD203B41FA5}">
                      <a16:colId xmlns:a16="http://schemas.microsoft.com/office/drawing/2014/main" val="20001"/>
                    </a:ext>
                  </a:extLst>
                </a:gridCol>
                <a:gridCol w="2231718">
                  <a:extLst>
                    <a:ext uri="{9D8B030D-6E8A-4147-A177-3AD203B41FA5}">
                      <a16:colId xmlns:a16="http://schemas.microsoft.com/office/drawing/2014/main" val="20002"/>
                    </a:ext>
                  </a:extLst>
                </a:gridCol>
                <a:gridCol w="4083552">
                  <a:extLst>
                    <a:ext uri="{9D8B030D-6E8A-4147-A177-3AD203B41FA5}">
                      <a16:colId xmlns:a16="http://schemas.microsoft.com/office/drawing/2014/main" val="20003"/>
                    </a:ext>
                  </a:extLst>
                </a:gridCol>
              </a:tblGrid>
              <a:tr h="0">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子包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类</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主要作用</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lvl="0">
              <a:lnSpc>
                <a:spcPct val="130000"/>
              </a:lnSpc>
              <a:spcBef>
                <a:spcPts val="600"/>
              </a:spcBef>
              <a:defRPr/>
            </a:pP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王喆宇 衡文昊 何声炬：</a:t>
            </a:r>
            <a:endParaRPr lang="en-US" altLang="zh-CN"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167761" y="1212903"/>
            <a:ext cx="5107488" cy="5363007"/>
          </a:xfrm>
          <a:prstGeom prst="rect">
            <a:avLst/>
          </a:prstGeom>
          <a:noFill/>
        </p:spPr>
        <p:txBody>
          <a:bodyPr wrap="none" lIns="91440" tIns="45720" rIns="91440" bIns="45720">
            <a:spAutoFit/>
          </a:bodyPr>
          <a:lstStyle/>
          <a:p>
            <a:r>
              <a:rPr lang="en-US" altLang="zh-CN" sz="1050" dirty="0"/>
              <a:t>package </a:t>
            </a:r>
            <a:r>
              <a:rPr lang="en-US" altLang="zh-CN" sz="1050" dirty="0" err="1"/>
              <a:t>net.micode.notes.gtask.data</a:t>
            </a:r>
            <a:r>
              <a:rPr lang="en-US" altLang="zh-CN" sz="1050" dirty="0"/>
              <a:t>;</a:t>
            </a:r>
            <a:endParaRPr lang="zh-CN" altLang="zh-CN" sz="1050" dirty="0"/>
          </a:p>
          <a:p>
            <a:r>
              <a:rPr lang="en-US" altLang="zh-CN" sz="1050" dirty="0"/>
              <a:t> </a:t>
            </a:r>
            <a:endParaRPr lang="zh-CN" altLang="zh-CN" sz="1050" dirty="0"/>
          </a:p>
          <a:p>
            <a:r>
              <a:rPr lang="en-US" altLang="zh-CN" sz="1050" dirty="0"/>
              <a:t>public class </a:t>
            </a:r>
            <a:r>
              <a:rPr lang="en-US" altLang="zh-CN" sz="1050" dirty="0" err="1"/>
              <a:t>MetaData</a:t>
            </a:r>
            <a:r>
              <a:rPr lang="en-US" altLang="zh-CN" sz="1050" dirty="0"/>
              <a:t> extends Task {</a:t>
            </a:r>
            <a:endParaRPr lang="zh-CN" altLang="zh-CN" sz="1050" dirty="0"/>
          </a:p>
          <a:p>
            <a:r>
              <a:rPr lang="en-US" altLang="zh-CN" sz="1050" dirty="0"/>
              <a:t>	/*</a:t>
            </a:r>
            <a:endParaRPr lang="zh-CN" altLang="zh-CN" sz="1050" dirty="0"/>
          </a:p>
          <a:p>
            <a:r>
              <a:rPr lang="en-US" altLang="zh-CN" sz="1050" dirty="0"/>
              <a:t>	 * </a:t>
            </a:r>
            <a:r>
              <a:rPr lang="zh-CN" altLang="zh-CN" sz="1050" dirty="0"/>
              <a:t>功能描述：得到类的简写名称存入字符串</a:t>
            </a:r>
            <a:r>
              <a:rPr lang="en-US" altLang="zh-CN" sz="1050" dirty="0"/>
              <a:t>TAG</a:t>
            </a:r>
            <a:r>
              <a:rPr lang="zh-CN" altLang="zh-CN" sz="1050" dirty="0"/>
              <a:t>中</a:t>
            </a:r>
          </a:p>
          <a:p>
            <a:r>
              <a:rPr lang="en-US" altLang="zh-CN" sz="1050" dirty="0"/>
              <a:t>	 * </a:t>
            </a:r>
            <a:r>
              <a:rPr lang="zh-CN" altLang="zh-CN" sz="1050" dirty="0"/>
              <a:t>实现过程：调用</a:t>
            </a:r>
            <a:r>
              <a:rPr lang="en-US" altLang="zh-CN" sz="1050" dirty="0" err="1"/>
              <a:t>getSimpleName</a:t>
            </a:r>
            <a:r>
              <a:rPr lang="en-US" altLang="zh-CN" sz="1050" dirty="0"/>
              <a:t> ()</a:t>
            </a:r>
            <a:r>
              <a:rPr lang="zh-CN" altLang="zh-CN" sz="1050" dirty="0"/>
              <a:t>函数</a:t>
            </a:r>
          </a:p>
          <a:p>
            <a:r>
              <a:rPr lang="en-US" altLang="zh-CN" sz="1050" dirty="0"/>
              <a:t>	 */</a:t>
            </a:r>
            <a:endParaRPr lang="zh-CN" altLang="zh-CN" sz="1050" dirty="0"/>
          </a:p>
          <a:p>
            <a:r>
              <a:rPr lang="en-US" altLang="zh-CN" sz="1050" dirty="0"/>
              <a:t>    private final static String TAG = </a:t>
            </a:r>
            <a:r>
              <a:rPr lang="en-US" altLang="zh-CN" sz="1050" dirty="0" err="1"/>
              <a:t>MetaData.class.getSimpleName</a:t>
            </a:r>
            <a:r>
              <a:rPr lang="en-US" altLang="zh-CN" sz="1050" dirty="0"/>
              <a:t>();</a:t>
            </a:r>
            <a:endParaRPr lang="zh-CN" altLang="zh-CN" sz="1050" dirty="0"/>
          </a:p>
          <a:p>
            <a:r>
              <a:rPr lang="en-US" altLang="zh-CN" sz="1050" dirty="0"/>
              <a:t>    private String </a:t>
            </a:r>
            <a:r>
              <a:rPr lang="en-US" altLang="zh-CN" sz="1050" dirty="0" err="1"/>
              <a:t>mRelatedGid</a:t>
            </a:r>
            <a:r>
              <a:rPr lang="en-US" altLang="zh-CN" sz="1050" dirty="0"/>
              <a:t> = null;</a:t>
            </a:r>
            <a:endParaRPr lang="zh-CN" altLang="zh-CN" sz="1050" dirty="0"/>
          </a:p>
          <a:p>
            <a:r>
              <a:rPr lang="en-US" altLang="zh-CN" sz="1050" dirty="0"/>
              <a:t>    /*</a:t>
            </a:r>
            <a:endParaRPr lang="zh-CN" altLang="zh-CN" sz="1050" dirty="0"/>
          </a:p>
          <a:p>
            <a:r>
              <a:rPr lang="en-US" altLang="zh-CN" sz="1050" dirty="0"/>
              <a:t>     * </a:t>
            </a:r>
            <a:r>
              <a:rPr lang="zh-CN" altLang="zh-CN" sz="1050" dirty="0"/>
              <a:t>功能描述：设置数据，即生成元数据库</a:t>
            </a:r>
          </a:p>
          <a:p>
            <a:r>
              <a:rPr lang="en-US" altLang="zh-CN" sz="1050" dirty="0"/>
              <a:t>     * </a:t>
            </a:r>
            <a:r>
              <a:rPr lang="zh-CN" altLang="zh-CN" sz="1050" dirty="0"/>
              <a:t>实现过程：调用</a:t>
            </a:r>
            <a:r>
              <a:rPr lang="en-US" altLang="zh-CN" sz="1050" dirty="0" err="1"/>
              <a:t>JSONObject</a:t>
            </a:r>
            <a:r>
              <a:rPr lang="zh-CN" altLang="zh-CN" sz="1050" dirty="0"/>
              <a:t>库函数</a:t>
            </a:r>
            <a:r>
              <a:rPr lang="en-US" altLang="zh-CN" sz="1050" dirty="0"/>
              <a:t>put ()</a:t>
            </a:r>
            <a:r>
              <a:rPr lang="zh-CN" altLang="zh-CN" sz="1050" dirty="0"/>
              <a:t>，</a:t>
            </a:r>
            <a:r>
              <a:rPr lang="en-US" altLang="zh-CN" sz="1050" dirty="0"/>
              <a:t>Task</a:t>
            </a:r>
            <a:r>
              <a:rPr lang="zh-CN" altLang="zh-CN" sz="1050" dirty="0"/>
              <a:t>类中的</a:t>
            </a:r>
            <a:r>
              <a:rPr lang="en-US" altLang="zh-CN" sz="1050" dirty="0" err="1"/>
              <a:t>setNotes</a:t>
            </a:r>
            <a:r>
              <a:rPr lang="en-US" altLang="zh-CN" sz="1050" dirty="0"/>
              <a:t> ()</a:t>
            </a:r>
            <a:r>
              <a:rPr lang="zh-CN" altLang="zh-CN" sz="1050" dirty="0"/>
              <a:t>和</a:t>
            </a:r>
            <a:r>
              <a:rPr lang="en-US" altLang="zh-CN" sz="1050" dirty="0" err="1"/>
              <a:t>setName</a:t>
            </a:r>
            <a:r>
              <a:rPr lang="en-US" altLang="zh-CN" sz="1050" dirty="0"/>
              <a:t> ()</a:t>
            </a:r>
            <a:r>
              <a:rPr lang="zh-CN" altLang="zh-CN" sz="1050" dirty="0"/>
              <a:t>函数</a:t>
            </a:r>
          </a:p>
          <a:p>
            <a:r>
              <a:rPr lang="en-US" altLang="zh-CN" sz="1050" dirty="0"/>
              <a:t>     * </a:t>
            </a:r>
            <a:r>
              <a:rPr lang="zh-CN" altLang="zh-CN" sz="1050" dirty="0"/>
              <a:t>参数注解：</a:t>
            </a:r>
          </a:p>
          <a:p>
            <a:r>
              <a:rPr lang="en-US" altLang="zh-CN" sz="1050" dirty="0"/>
              <a:t>     */</a:t>
            </a:r>
            <a:endParaRPr lang="zh-CN" altLang="zh-CN" sz="1050" dirty="0"/>
          </a:p>
          <a:p>
            <a:r>
              <a:rPr lang="en-US" altLang="zh-CN" sz="1050" dirty="0"/>
              <a:t>    public void </a:t>
            </a:r>
            <a:r>
              <a:rPr lang="en-US" altLang="zh-CN" sz="1050" dirty="0" err="1"/>
              <a:t>setMeta</a:t>
            </a:r>
            <a:r>
              <a:rPr lang="en-US" altLang="zh-CN" sz="1050" dirty="0"/>
              <a:t>(String </a:t>
            </a:r>
            <a:r>
              <a:rPr lang="en-US" altLang="zh-CN" sz="1050" dirty="0" err="1"/>
              <a:t>gid</a:t>
            </a:r>
            <a:r>
              <a:rPr lang="en-US" altLang="zh-CN" sz="1050" dirty="0"/>
              <a:t>, </a:t>
            </a:r>
            <a:r>
              <a:rPr lang="en-US" altLang="zh-CN" sz="1050" dirty="0" err="1"/>
              <a:t>JSONObject</a:t>
            </a:r>
            <a:r>
              <a:rPr lang="en-US" altLang="zh-CN" sz="1050" dirty="0"/>
              <a:t> </a:t>
            </a:r>
            <a:r>
              <a:rPr lang="en-US" altLang="zh-CN" sz="1050" dirty="0" err="1"/>
              <a:t>metaInfo</a:t>
            </a:r>
            <a:r>
              <a:rPr lang="en-US" altLang="zh-CN" sz="1050" dirty="0"/>
              <a:t>) </a:t>
            </a:r>
            <a:endParaRPr lang="zh-CN" altLang="zh-CN" sz="1050" dirty="0"/>
          </a:p>
          <a:p>
            <a:r>
              <a:rPr lang="en-US" altLang="zh-CN" sz="1050" dirty="0"/>
              <a:t>    {</a:t>
            </a:r>
            <a:endParaRPr lang="zh-CN" altLang="zh-CN" sz="1050" dirty="0"/>
          </a:p>
          <a:p>
            <a:r>
              <a:rPr lang="en-US" altLang="zh-CN" sz="1050" dirty="0"/>
              <a:t>    	//</a:t>
            </a:r>
            <a:r>
              <a:rPr lang="zh-CN" altLang="zh-CN" sz="1050" dirty="0"/>
              <a:t>对函数块进行注释</a:t>
            </a:r>
          </a:p>
          <a:p>
            <a:r>
              <a:rPr lang="en-US" altLang="zh-CN" sz="1050" dirty="0"/>
              <a:t>        try {</a:t>
            </a:r>
            <a:endParaRPr lang="zh-CN" altLang="zh-CN" sz="1050" dirty="0"/>
          </a:p>
          <a:p>
            <a:r>
              <a:rPr lang="en-US" altLang="zh-CN" sz="1050" dirty="0"/>
              <a:t>            </a:t>
            </a:r>
            <a:r>
              <a:rPr lang="en-US" altLang="zh-CN" sz="1050" dirty="0" err="1"/>
              <a:t>metaInfo.put</a:t>
            </a:r>
            <a:r>
              <a:rPr lang="en-US" altLang="zh-CN" sz="1050" dirty="0"/>
              <a:t>(</a:t>
            </a:r>
            <a:r>
              <a:rPr lang="en-US" altLang="zh-CN" sz="1050" dirty="0" err="1"/>
              <a:t>GTaskStringUtils.META_HEAD_GTASK_ID</a:t>
            </a:r>
            <a:r>
              <a:rPr lang="en-US" altLang="zh-CN" sz="1050" dirty="0"/>
              <a:t>, </a:t>
            </a:r>
            <a:r>
              <a:rPr lang="en-US" altLang="zh-CN" sz="1050" dirty="0" err="1"/>
              <a:t>gid</a:t>
            </a:r>
            <a:r>
              <a:rPr lang="en-US" altLang="zh-CN" sz="1050" dirty="0"/>
              <a:t>);</a:t>
            </a:r>
            <a:endParaRPr lang="zh-CN" altLang="zh-CN" sz="1050" dirty="0"/>
          </a:p>
          <a:p>
            <a:r>
              <a:rPr lang="en-US" altLang="zh-CN" sz="1050" dirty="0"/>
              <a:t>            /*</a:t>
            </a:r>
            <a:endParaRPr lang="zh-CN" altLang="zh-CN" sz="1050" dirty="0"/>
          </a:p>
          <a:p>
            <a:r>
              <a:rPr lang="en-US" altLang="zh-CN" sz="1050" dirty="0"/>
              <a:t>             * </a:t>
            </a:r>
            <a:r>
              <a:rPr lang="zh-CN" altLang="zh-CN" sz="1050" dirty="0"/>
              <a:t>将这对键值放入</a:t>
            </a:r>
            <a:r>
              <a:rPr lang="en-US" altLang="zh-CN" sz="1050" dirty="0" err="1"/>
              <a:t>metaInfo</a:t>
            </a:r>
            <a:r>
              <a:rPr lang="zh-CN" altLang="zh-CN" sz="1050" dirty="0"/>
              <a:t>这个</a:t>
            </a:r>
            <a:r>
              <a:rPr lang="en-US" altLang="zh-CN" sz="1050" dirty="0" err="1"/>
              <a:t>jsonobject</a:t>
            </a:r>
            <a:r>
              <a:rPr lang="zh-CN" altLang="zh-CN" sz="1050" dirty="0"/>
              <a:t>对象中</a:t>
            </a:r>
          </a:p>
          <a:p>
            <a:r>
              <a:rPr lang="en-US" altLang="zh-CN" sz="1050" dirty="0"/>
              <a:t>             */</a:t>
            </a:r>
            <a:endParaRPr lang="zh-CN" altLang="zh-CN" sz="1050" dirty="0"/>
          </a:p>
          <a:p>
            <a:r>
              <a:rPr lang="en-US" altLang="zh-CN" sz="1050" dirty="0"/>
              <a:t>        } catch (</a:t>
            </a:r>
            <a:r>
              <a:rPr lang="en-US" altLang="zh-CN" sz="1050" dirty="0" err="1"/>
              <a:t>JSONException</a:t>
            </a:r>
            <a:r>
              <a:rPr lang="en-US" altLang="zh-CN" sz="1050" dirty="0"/>
              <a:t> e) {</a:t>
            </a:r>
            <a:endParaRPr lang="zh-CN" altLang="zh-CN" sz="1050" dirty="0"/>
          </a:p>
          <a:p>
            <a:r>
              <a:rPr lang="en-US" altLang="zh-CN" sz="1050" dirty="0"/>
              <a:t>            </a:t>
            </a:r>
            <a:r>
              <a:rPr lang="en-US" altLang="zh-CN" sz="1050" dirty="0" err="1"/>
              <a:t>Log.e</a:t>
            </a:r>
            <a:r>
              <a:rPr lang="en-US" altLang="zh-CN" sz="1050" dirty="0"/>
              <a:t>(TAG, "failed to put related </a:t>
            </a:r>
            <a:r>
              <a:rPr lang="en-US" altLang="zh-CN" sz="1050" dirty="0" err="1"/>
              <a:t>gid</a:t>
            </a:r>
            <a:r>
              <a:rPr lang="en-US" altLang="zh-CN" sz="1050" dirty="0"/>
              <a:t>");</a:t>
            </a:r>
            <a:endParaRPr lang="zh-CN" altLang="zh-CN" sz="1050" dirty="0"/>
          </a:p>
          <a:p>
            <a:r>
              <a:rPr lang="en-US" altLang="zh-CN" sz="1050" dirty="0"/>
              <a:t>            /*</a:t>
            </a:r>
            <a:endParaRPr lang="zh-CN" altLang="zh-CN" sz="1050" dirty="0"/>
          </a:p>
          <a:p>
            <a:r>
              <a:rPr lang="en-US" altLang="zh-CN" sz="1050" dirty="0"/>
              <a:t>             * </a:t>
            </a:r>
            <a:r>
              <a:rPr lang="zh-CN" altLang="zh-CN" sz="1050" dirty="0"/>
              <a:t>输出错误信息</a:t>
            </a:r>
          </a:p>
          <a:p>
            <a:r>
              <a:rPr lang="en-US" altLang="zh-CN" sz="1050" dirty="0"/>
              <a:t>             */</a:t>
            </a:r>
            <a:endParaRPr lang="zh-CN" altLang="zh-CN" sz="1050" dirty="0"/>
          </a:p>
          <a:p>
            <a:r>
              <a:rPr lang="en-US" altLang="zh-CN" sz="1050" dirty="0"/>
              <a:t>        }</a:t>
            </a:r>
            <a:endParaRPr lang="zh-CN" altLang="zh-CN" sz="1050" dirty="0"/>
          </a:p>
          <a:p>
            <a:r>
              <a:rPr lang="en-US" altLang="zh-CN" sz="1050" dirty="0"/>
              <a:t>        </a:t>
            </a:r>
            <a:r>
              <a:rPr lang="en-US" altLang="zh-CN" sz="1050" dirty="0" err="1"/>
              <a:t>setNotes</a:t>
            </a:r>
            <a:r>
              <a:rPr lang="en-US" altLang="zh-CN" sz="1050" dirty="0"/>
              <a:t>(</a:t>
            </a:r>
            <a:r>
              <a:rPr lang="en-US" altLang="zh-CN" sz="1050" dirty="0" err="1"/>
              <a:t>metaInfo.toString</a:t>
            </a:r>
            <a:r>
              <a:rPr lang="en-US" altLang="zh-CN" sz="1050" dirty="0"/>
              <a:t>());</a:t>
            </a:r>
            <a:endParaRPr lang="zh-CN" altLang="zh-CN" sz="1050" dirty="0"/>
          </a:p>
          <a:p>
            <a:r>
              <a:rPr lang="en-US" altLang="zh-CN" sz="1050" dirty="0"/>
              <a:t>        </a:t>
            </a:r>
            <a:r>
              <a:rPr lang="en-US" altLang="zh-CN" sz="1050" dirty="0" err="1"/>
              <a:t>setName</a:t>
            </a:r>
            <a:r>
              <a:rPr lang="en-US" altLang="zh-CN" sz="1050" dirty="0"/>
              <a:t>(</a:t>
            </a:r>
            <a:r>
              <a:rPr lang="en-US" altLang="zh-CN" sz="1050" dirty="0" err="1"/>
              <a:t>GTaskStringUtils.META_NOTE_NAME</a:t>
            </a:r>
            <a:r>
              <a:rPr lang="en-US" altLang="zh-CN" sz="1050" dirty="0"/>
              <a:t>);</a:t>
            </a:r>
            <a:endParaRPr lang="zh-CN" altLang="zh-CN" sz="1050" dirty="0"/>
          </a:p>
          <a:p>
            <a:r>
              <a:rPr lang="en-US" altLang="zh-CN" sz="1050" dirty="0"/>
              <a:t>    }</a:t>
            </a:r>
            <a:endParaRPr lang="zh-CN" altLang="zh-CN" sz="1050" dirty="0"/>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9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19" name="图片 18"/>
          <p:cNvPicPr/>
          <p:nvPr/>
        </p:nvPicPr>
        <p:blipFill>
          <a:blip r:embed="rId2"/>
          <a:stretch>
            <a:fillRect/>
          </a:stretch>
        </p:blipFill>
        <p:spPr>
          <a:xfrm>
            <a:off x="570398" y="1921492"/>
            <a:ext cx="5489040" cy="3404196"/>
          </a:xfrm>
          <a:prstGeom prst="rect">
            <a:avLst/>
          </a:prstGeom>
          <a:noFill/>
          <a:ln>
            <a:noFill/>
          </a:ln>
        </p:spPr>
      </p:pic>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代码阅读部分</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王喆宇 衡文昊 何声炬：</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486551" y="1182112"/>
            <a:ext cx="4227439" cy="5047536"/>
          </a:xfrm>
          <a:prstGeom prst="rect">
            <a:avLst/>
          </a:prstGeom>
          <a:noFill/>
        </p:spPr>
        <p:txBody>
          <a:bodyPr wrap="none" lIns="91440" tIns="45720" rIns="91440" bIns="45720">
            <a:spAutoFit/>
          </a:bodyPr>
          <a:lstStyle/>
          <a:p>
            <a:r>
              <a:rPr lang="en-US" altLang="zh-CN" sz="800" dirty="0" smtClean="0"/>
              <a:t> </a:t>
            </a:r>
            <a:r>
              <a:rPr lang="en-US" altLang="zh-CN" sz="800" dirty="0"/>
              <a:t>* </a:t>
            </a:r>
            <a:r>
              <a:rPr lang="zh-CN" altLang="zh-CN" sz="800" dirty="0"/>
              <a:t>功能描述：获取相关联的</a:t>
            </a:r>
            <a:r>
              <a:rPr lang="en-US" altLang="zh-CN" sz="800" dirty="0" err="1"/>
              <a:t>Gid</a:t>
            </a:r>
            <a:endParaRPr lang="zh-CN" altLang="zh-CN" sz="800" dirty="0"/>
          </a:p>
          <a:p>
            <a:r>
              <a:rPr lang="en-US" altLang="zh-CN" sz="800" dirty="0"/>
              <a:t>     */</a:t>
            </a:r>
            <a:endParaRPr lang="zh-CN" altLang="zh-CN" sz="800" dirty="0"/>
          </a:p>
          <a:p>
            <a:r>
              <a:rPr lang="en-US" altLang="zh-CN" sz="800" dirty="0"/>
              <a:t>    public String </a:t>
            </a:r>
            <a:r>
              <a:rPr lang="en-US" altLang="zh-CN" sz="800" dirty="0" err="1"/>
              <a:t>getRelatedGid</a:t>
            </a:r>
            <a:r>
              <a:rPr lang="en-US" altLang="zh-CN" sz="800" dirty="0"/>
              <a:t>() {</a:t>
            </a:r>
            <a:endParaRPr lang="zh-CN" altLang="zh-CN" sz="800" dirty="0"/>
          </a:p>
          <a:p>
            <a:r>
              <a:rPr lang="en-US" altLang="zh-CN" sz="800" dirty="0"/>
              <a:t>        return </a:t>
            </a:r>
            <a:r>
              <a:rPr lang="en-US" altLang="zh-CN" sz="800" dirty="0" err="1"/>
              <a:t>mRelatedGid</a:t>
            </a:r>
            <a:r>
              <a:rPr lang="en-US" altLang="zh-CN" sz="800" dirty="0"/>
              <a:t>;</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a:t>     * </a:t>
            </a:r>
            <a:r>
              <a:rPr lang="zh-CN" altLang="zh-CN" sz="800" dirty="0"/>
              <a:t>功能描述：判断当前数据是否为空，若为空则返回真即值得保存</a:t>
            </a:r>
          </a:p>
          <a:p>
            <a:r>
              <a:rPr lang="en-US" altLang="zh-CN" sz="800" dirty="0"/>
              <a:t>     * Made By </a:t>
            </a:r>
            <a:r>
              <a:rPr lang="en-US" altLang="zh-CN" sz="800" dirty="0" err="1"/>
              <a:t>CuiCan</a:t>
            </a:r>
            <a:endParaRPr lang="zh-CN" altLang="zh-CN" sz="800" dirty="0"/>
          </a:p>
          <a:p>
            <a:r>
              <a:rPr lang="en-US" altLang="zh-CN" sz="800" dirty="0"/>
              <a:t>     */</a:t>
            </a:r>
            <a:endParaRPr lang="zh-CN" altLang="zh-CN" sz="800" dirty="0"/>
          </a:p>
          <a:p>
            <a:r>
              <a:rPr lang="en-US" altLang="zh-CN" sz="800" dirty="0"/>
              <a:t>    @Override</a:t>
            </a:r>
            <a:endParaRPr lang="zh-CN" altLang="zh-CN" sz="800" dirty="0"/>
          </a:p>
          <a:p>
            <a:r>
              <a:rPr lang="en-US" altLang="zh-CN" sz="800" dirty="0"/>
              <a:t>    public </a:t>
            </a:r>
            <a:r>
              <a:rPr lang="en-US" altLang="zh-CN" sz="800" dirty="0" err="1"/>
              <a:t>boolean</a:t>
            </a:r>
            <a:r>
              <a:rPr lang="en-US" altLang="zh-CN" sz="800" dirty="0"/>
              <a:t> </a:t>
            </a:r>
            <a:r>
              <a:rPr lang="en-US" altLang="zh-CN" sz="800" dirty="0" err="1"/>
              <a:t>isWorthSaving</a:t>
            </a:r>
            <a:r>
              <a:rPr lang="en-US" altLang="zh-CN" sz="800" dirty="0"/>
              <a:t>() {</a:t>
            </a:r>
            <a:endParaRPr lang="zh-CN" altLang="zh-CN" sz="800" dirty="0"/>
          </a:p>
          <a:p>
            <a:r>
              <a:rPr lang="en-US" altLang="zh-CN" sz="800" dirty="0"/>
              <a:t>        return </a:t>
            </a:r>
            <a:r>
              <a:rPr lang="en-US" altLang="zh-CN" sz="800" dirty="0" err="1"/>
              <a:t>getNotes</a:t>
            </a:r>
            <a:r>
              <a:rPr lang="en-US" altLang="zh-CN" sz="800" dirty="0"/>
              <a:t>() != null;</a:t>
            </a:r>
            <a:endParaRPr lang="zh-CN" altLang="zh-CN" sz="800" dirty="0"/>
          </a:p>
          <a:p>
            <a:r>
              <a:rPr lang="en-US" altLang="zh-CN" sz="800" dirty="0"/>
              <a:t>    }</a:t>
            </a:r>
            <a:endParaRPr lang="zh-CN" altLang="zh-CN" sz="800" dirty="0"/>
          </a:p>
          <a:p>
            <a:r>
              <a:rPr lang="en-US" altLang="zh-CN" sz="800" dirty="0" smtClean="0"/>
              <a:t>* </a:t>
            </a:r>
            <a:r>
              <a:rPr lang="zh-CN" altLang="zh-CN" sz="800" dirty="0"/>
              <a:t>功能描述：使用远程</a:t>
            </a:r>
            <a:r>
              <a:rPr lang="en-US" altLang="zh-CN" sz="800" dirty="0" err="1"/>
              <a:t>json</a:t>
            </a:r>
            <a:r>
              <a:rPr lang="zh-CN" altLang="zh-CN" sz="800" dirty="0"/>
              <a:t>数据对象设置元数据内容</a:t>
            </a:r>
          </a:p>
          <a:p>
            <a:r>
              <a:rPr lang="en-US" altLang="zh-CN" sz="800" dirty="0"/>
              <a:t>     * </a:t>
            </a:r>
            <a:r>
              <a:rPr lang="zh-CN" altLang="zh-CN" sz="800" dirty="0"/>
              <a:t>实现过程：调用父类</a:t>
            </a:r>
            <a:r>
              <a:rPr lang="en-US" altLang="zh-CN" sz="800" dirty="0"/>
              <a:t>Task</a:t>
            </a:r>
            <a:r>
              <a:rPr lang="zh-CN" altLang="zh-CN" sz="800" dirty="0"/>
              <a:t>中的</a:t>
            </a:r>
            <a:r>
              <a:rPr lang="en-US" altLang="zh-CN" sz="800" dirty="0" err="1"/>
              <a:t>setContentByRemoteJSON</a:t>
            </a:r>
            <a:r>
              <a:rPr lang="en-US" altLang="zh-CN" sz="800" dirty="0"/>
              <a:t> ()</a:t>
            </a:r>
            <a:r>
              <a:rPr lang="zh-CN" altLang="zh-CN" sz="800" dirty="0"/>
              <a:t>函数，并</a:t>
            </a:r>
          </a:p>
          <a:p>
            <a:r>
              <a:rPr lang="en-US" altLang="zh-CN" sz="800" dirty="0"/>
              <a:t>     * </a:t>
            </a:r>
            <a:r>
              <a:rPr lang="zh-CN" altLang="zh-CN" sz="800" dirty="0"/>
              <a:t>参数注解： </a:t>
            </a:r>
          </a:p>
          <a:p>
            <a:r>
              <a:rPr lang="en-US" altLang="zh-CN" sz="800" dirty="0" smtClean="0"/>
              <a:t>@</a:t>
            </a:r>
            <a:r>
              <a:rPr lang="en-US" altLang="zh-CN" sz="800" dirty="0"/>
              <a:t>Override</a:t>
            </a:r>
            <a:endParaRPr lang="zh-CN" altLang="zh-CN" sz="800" dirty="0"/>
          </a:p>
          <a:p>
            <a:r>
              <a:rPr lang="en-US" altLang="zh-CN" sz="800" dirty="0"/>
              <a:t>    public void </a:t>
            </a:r>
            <a:r>
              <a:rPr lang="en-US" altLang="zh-CN" sz="800" dirty="0" err="1"/>
              <a:t>setContentByRemoteJSON</a:t>
            </a:r>
            <a:r>
              <a:rPr lang="en-US" altLang="zh-CN" sz="800" dirty="0"/>
              <a:t>(</a:t>
            </a:r>
            <a:r>
              <a:rPr lang="en-US" altLang="zh-CN" sz="800" dirty="0" err="1"/>
              <a:t>JSONObject</a:t>
            </a:r>
            <a:r>
              <a:rPr lang="en-US" altLang="zh-CN" sz="800" dirty="0"/>
              <a:t> </a:t>
            </a:r>
            <a:r>
              <a:rPr lang="en-US" altLang="zh-CN" sz="800" dirty="0" err="1"/>
              <a:t>js</a:t>
            </a:r>
            <a:r>
              <a:rPr lang="en-US" altLang="zh-CN" sz="800" dirty="0"/>
              <a:t>) {</a:t>
            </a:r>
            <a:endParaRPr lang="zh-CN" altLang="zh-CN" sz="800" dirty="0"/>
          </a:p>
          <a:p>
            <a:r>
              <a:rPr lang="en-US" altLang="zh-CN" sz="800" dirty="0"/>
              <a:t>        </a:t>
            </a:r>
            <a:r>
              <a:rPr lang="en-US" altLang="zh-CN" sz="800" dirty="0" err="1"/>
              <a:t>super.setContentByRemoteJSON</a:t>
            </a:r>
            <a:r>
              <a:rPr lang="en-US" altLang="zh-CN" sz="800" dirty="0"/>
              <a:t>(</a:t>
            </a:r>
            <a:r>
              <a:rPr lang="en-US" altLang="zh-CN" sz="800" dirty="0" err="1"/>
              <a:t>js</a:t>
            </a:r>
            <a:r>
              <a:rPr lang="en-US" altLang="zh-CN" sz="800" dirty="0"/>
              <a:t>);</a:t>
            </a:r>
            <a:endParaRPr lang="zh-CN" altLang="zh-CN" sz="800" dirty="0"/>
          </a:p>
          <a:p>
            <a:r>
              <a:rPr lang="en-US" altLang="zh-CN" sz="800" dirty="0"/>
              <a:t>        if (</a:t>
            </a:r>
            <a:r>
              <a:rPr lang="en-US" altLang="zh-CN" sz="800" dirty="0" err="1"/>
              <a:t>getNotes</a:t>
            </a:r>
            <a:r>
              <a:rPr lang="en-US" altLang="zh-CN" sz="800" dirty="0"/>
              <a:t>() != null) {</a:t>
            </a:r>
            <a:endParaRPr lang="zh-CN" altLang="zh-CN" sz="800" dirty="0"/>
          </a:p>
          <a:p>
            <a:r>
              <a:rPr lang="en-US" altLang="zh-CN" sz="800" dirty="0"/>
              <a:t>            try {</a:t>
            </a:r>
            <a:endParaRPr lang="zh-CN" altLang="zh-CN" sz="800" dirty="0"/>
          </a:p>
          <a:p>
            <a:r>
              <a:rPr lang="en-US" altLang="zh-CN" sz="800" dirty="0"/>
              <a:t>                </a:t>
            </a:r>
            <a:r>
              <a:rPr lang="en-US" altLang="zh-CN" sz="800" dirty="0" err="1"/>
              <a:t>JSONObject</a:t>
            </a:r>
            <a:r>
              <a:rPr lang="en-US" altLang="zh-CN" sz="800" dirty="0"/>
              <a:t> </a:t>
            </a:r>
            <a:r>
              <a:rPr lang="en-US" altLang="zh-CN" sz="800" dirty="0" err="1"/>
              <a:t>metaInfo</a:t>
            </a:r>
            <a:r>
              <a:rPr lang="en-US" altLang="zh-CN" sz="800" dirty="0"/>
              <a:t> = new </a:t>
            </a:r>
            <a:r>
              <a:rPr lang="en-US" altLang="zh-CN" sz="800" dirty="0" err="1"/>
              <a:t>JSONObject</a:t>
            </a:r>
            <a:r>
              <a:rPr lang="en-US" altLang="zh-CN" sz="800" dirty="0"/>
              <a:t>(</a:t>
            </a:r>
            <a:r>
              <a:rPr lang="en-US" altLang="zh-CN" sz="800" dirty="0" err="1"/>
              <a:t>getNotes</a:t>
            </a:r>
            <a:r>
              <a:rPr lang="en-US" altLang="zh-CN" sz="800" dirty="0"/>
              <a:t>().trim());</a:t>
            </a:r>
            <a:endParaRPr lang="zh-CN" altLang="zh-CN" sz="800" dirty="0"/>
          </a:p>
          <a:p>
            <a:r>
              <a:rPr lang="en-US" altLang="zh-CN" sz="800" dirty="0"/>
              <a:t>                </a:t>
            </a:r>
            <a:r>
              <a:rPr lang="en-US" altLang="zh-CN" sz="800" dirty="0" err="1"/>
              <a:t>mRelatedGid</a:t>
            </a:r>
            <a:r>
              <a:rPr lang="en-US" altLang="zh-CN" sz="800" dirty="0"/>
              <a:t> = </a:t>
            </a:r>
            <a:r>
              <a:rPr lang="en-US" altLang="zh-CN" sz="800" dirty="0" err="1"/>
              <a:t>metaInfo.getString</a:t>
            </a:r>
            <a:r>
              <a:rPr lang="en-US" altLang="zh-CN" sz="800" dirty="0"/>
              <a:t>(</a:t>
            </a:r>
            <a:r>
              <a:rPr lang="en-US" altLang="zh-CN" sz="800" dirty="0" err="1"/>
              <a:t>GTaskStringUtils.META_HEAD_GTASK_ID</a:t>
            </a:r>
            <a:r>
              <a:rPr lang="en-US" altLang="zh-CN" sz="800" dirty="0"/>
              <a:t>);</a:t>
            </a:r>
            <a:endParaRPr lang="zh-CN" altLang="zh-CN" sz="800" dirty="0"/>
          </a:p>
          <a:p>
            <a:r>
              <a:rPr lang="en-US" altLang="zh-CN" sz="800" dirty="0"/>
              <a:t>            } catch (</a:t>
            </a:r>
            <a:r>
              <a:rPr lang="en-US" altLang="zh-CN" sz="800" dirty="0" err="1"/>
              <a:t>JSONException</a:t>
            </a:r>
            <a:r>
              <a:rPr lang="en-US" altLang="zh-CN" sz="800" dirty="0"/>
              <a:t> e) {</a:t>
            </a:r>
            <a:endParaRPr lang="zh-CN" altLang="zh-CN" sz="800" dirty="0"/>
          </a:p>
          <a:p>
            <a:r>
              <a:rPr lang="en-US" altLang="zh-CN" sz="800" dirty="0"/>
              <a:t>                </a:t>
            </a:r>
            <a:r>
              <a:rPr lang="en-US" altLang="zh-CN" sz="800" dirty="0" err="1"/>
              <a:t>Log.w</a:t>
            </a:r>
            <a:r>
              <a:rPr lang="en-US" altLang="zh-CN" sz="800" dirty="0"/>
              <a:t>(TAG, "failed to get related </a:t>
            </a:r>
            <a:r>
              <a:rPr lang="en-US" altLang="zh-CN" sz="800" dirty="0" err="1"/>
              <a:t>gid</a:t>
            </a:r>
            <a:r>
              <a:rPr lang="en-US" altLang="zh-CN" sz="800" dirty="0"/>
              <a:t>");</a:t>
            </a:r>
            <a:endParaRPr lang="zh-CN" altLang="zh-CN" sz="800" dirty="0"/>
          </a:p>
          <a:p>
            <a:r>
              <a:rPr lang="en-US" altLang="zh-CN" sz="800" dirty="0"/>
              <a:t>                /*</a:t>
            </a:r>
            <a:endParaRPr lang="zh-CN" altLang="zh-CN" sz="800" dirty="0"/>
          </a:p>
          <a:p>
            <a:r>
              <a:rPr lang="en-US" altLang="zh-CN" sz="800" dirty="0"/>
              <a:t>                 * </a:t>
            </a:r>
            <a:r>
              <a:rPr lang="zh-CN" altLang="zh-CN" sz="800" dirty="0"/>
              <a:t>输出警告信息</a:t>
            </a:r>
          </a:p>
          <a:p>
            <a:r>
              <a:rPr lang="en-US" altLang="zh-CN" sz="800" dirty="0"/>
              <a:t>                 */</a:t>
            </a:r>
            <a:endParaRPr lang="zh-CN" altLang="zh-CN" sz="800" dirty="0"/>
          </a:p>
          <a:p>
            <a:r>
              <a:rPr lang="en-US" altLang="zh-CN" sz="800" dirty="0"/>
              <a:t>                </a:t>
            </a:r>
            <a:r>
              <a:rPr lang="en-US" altLang="zh-CN" sz="800" dirty="0" err="1"/>
              <a:t>mRelatedGid</a:t>
            </a:r>
            <a:r>
              <a:rPr lang="en-US" altLang="zh-CN" sz="800" dirty="0"/>
              <a:t> = null;</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smtClean="0"/>
              <a:t>* </a:t>
            </a:r>
            <a:r>
              <a:rPr lang="zh-CN" altLang="zh-CN" sz="800" dirty="0"/>
              <a:t>功能描述：使用本地</a:t>
            </a:r>
            <a:r>
              <a:rPr lang="en-US" altLang="zh-CN" sz="800" dirty="0" err="1"/>
              <a:t>json</a:t>
            </a:r>
            <a:r>
              <a:rPr lang="zh-CN" altLang="zh-CN" sz="800" dirty="0"/>
              <a:t>数据对象设置元数据内容，一般不会用到，若用到，则抛出异常</a:t>
            </a:r>
          </a:p>
          <a:p>
            <a:r>
              <a:rPr lang="en-US" altLang="zh-CN" sz="800" dirty="0"/>
              <a:t>     * Made By </a:t>
            </a:r>
            <a:r>
              <a:rPr lang="en-US" altLang="zh-CN" sz="800" dirty="0" err="1"/>
              <a:t>CuiCan</a:t>
            </a:r>
            <a:endParaRPr lang="zh-CN" altLang="zh-CN" sz="800" dirty="0"/>
          </a:p>
          <a:p>
            <a:r>
              <a:rPr lang="en-US" altLang="zh-CN" sz="800" dirty="0" smtClean="0"/>
              <a:t>@</a:t>
            </a:r>
            <a:r>
              <a:rPr lang="en-US" altLang="zh-CN" sz="800" dirty="0"/>
              <a:t>Override</a:t>
            </a:r>
            <a:endParaRPr lang="zh-CN" altLang="zh-CN" sz="800" dirty="0"/>
          </a:p>
          <a:p>
            <a:r>
              <a:rPr lang="en-US" altLang="zh-CN" sz="800" dirty="0"/>
              <a:t>    public void </a:t>
            </a:r>
            <a:r>
              <a:rPr lang="en-US" altLang="zh-CN" sz="800" dirty="0" err="1"/>
              <a:t>setContentByLocalJSON</a:t>
            </a:r>
            <a:r>
              <a:rPr lang="en-US" altLang="zh-CN" sz="800" dirty="0"/>
              <a:t>(</a:t>
            </a:r>
            <a:r>
              <a:rPr lang="en-US" altLang="zh-CN" sz="800" dirty="0" err="1"/>
              <a:t>JSONObject</a:t>
            </a:r>
            <a:r>
              <a:rPr lang="en-US" altLang="zh-CN" sz="800" dirty="0"/>
              <a:t> </a:t>
            </a:r>
            <a:r>
              <a:rPr lang="en-US" altLang="zh-CN" sz="800" dirty="0" err="1"/>
              <a:t>js</a:t>
            </a:r>
            <a:r>
              <a:rPr lang="en-US" altLang="zh-CN" sz="800" dirty="0"/>
              <a:t>) {</a:t>
            </a:r>
            <a:endParaRPr lang="zh-CN" altLang="zh-CN" sz="800" dirty="0"/>
          </a:p>
          <a:p>
            <a:r>
              <a:rPr lang="en-US" altLang="zh-CN" sz="800" dirty="0"/>
              <a:t>        // this function should not be called</a:t>
            </a:r>
            <a:endParaRPr lang="zh-CN" altLang="zh-CN" sz="800" dirty="0"/>
          </a:p>
          <a:p>
            <a:r>
              <a:rPr lang="en-US" altLang="zh-CN" sz="800" dirty="0"/>
              <a:t>        throw new </a:t>
            </a:r>
            <a:r>
              <a:rPr lang="en-US" altLang="zh-CN" sz="800" dirty="0" err="1"/>
              <a:t>IllegalAccessError</a:t>
            </a:r>
            <a:r>
              <a:rPr lang="en-US" altLang="zh-CN" sz="800" dirty="0"/>
              <a:t>("</a:t>
            </a:r>
            <a:r>
              <a:rPr lang="en-US" altLang="zh-CN" sz="800" dirty="0" err="1"/>
              <a:t>MetaData:setContentByLocalJSON</a:t>
            </a:r>
            <a:r>
              <a:rPr lang="en-US" altLang="zh-CN" sz="800" dirty="0"/>
              <a:t> should not be called");</a:t>
            </a:r>
            <a:endParaRPr lang="zh-CN" altLang="zh-CN" sz="800" dirty="0"/>
          </a:p>
          <a:p>
            <a:r>
              <a:rPr lang="en-US" altLang="zh-CN" sz="800" dirty="0" smtClean="0"/>
              <a:t>* </a:t>
            </a:r>
            <a:r>
              <a:rPr lang="zh-CN" altLang="zh-CN" sz="800" dirty="0"/>
              <a:t>传递非法参数异常</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19" name="图片 18"/>
          <p:cNvPicPr/>
          <p:nvPr/>
        </p:nvPicPr>
        <p:blipFill>
          <a:blip r:embed="rId2"/>
          <a:stretch>
            <a:fillRect/>
          </a:stretch>
        </p:blipFill>
        <p:spPr>
          <a:xfrm>
            <a:off x="570398" y="1921492"/>
            <a:ext cx="5489040" cy="3404196"/>
          </a:xfrm>
          <a:prstGeom prst="rect">
            <a:avLst/>
          </a:prstGeom>
          <a:noFill/>
          <a:ln>
            <a:noFill/>
          </a:ln>
        </p:spPr>
      </p:pic>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代码阅读部分</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lvl="0">
              <a:lnSpc>
                <a:spcPct val="130000"/>
              </a:lnSpc>
              <a:spcBef>
                <a:spcPts val="600"/>
              </a:spcBef>
              <a:defRPr/>
            </a:pPr>
            <a:r>
              <a:rPr lang="zh-CN" altLang="en-US" sz="160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王喆宇 衡文昊 何声炬：</a:t>
            </a:r>
            <a:endParaRPr lang="en-US" altLang="zh-CN" sz="160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600"/>
              </a:spcBef>
              <a:spcAft>
                <a:spcPts val="0"/>
              </a:spcAft>
              <a:buClrTx/>
              <a:buSzTx/>
              <a:buFontTx/>
              <a:buNone/>
              <a:defRPr/>
            </a:pP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完成代码阅读后我们通过利用</a:t>
            </a: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IDEA</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工具对该部分</a:t>
            </a:r>
            <a:endPar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代码进行分析得到</a:t>
            </a: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Data</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包的类图</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5511243" y="5483383"/>
            <a:ext cx="902811"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类图</a:t>
            </a:r>
          </a:p>
        </p:txBody>
      </p:sp>
      <p:pic>
        <p:nvPicPr>
          <p:cNvPr id="17" name="图片 16"/>
          <p:cNvPicPr/>
          <p:nvPr/>
        </p:nvPicPr>
        <p:blipFill>
          <a:blip r:embed="rId2"/>
          <a:stretch>
            <a:fillRect/>
          </a:stretch>
        </p:blipFill>
        <p:spPr>
          <a:xfrm>
            <a:off x="3611513" y="2411275"/>
            <a:ext cx="4895850" cy="2978150"/>
          </a:xfrm>
          <a:prstGeom prst="rect">
            <a:avLst/>
          </a:prstGeom>
          <a:noFill/>
          <a:ln>
            <a:noFill/>
          </a:ln>
        </p:spPr>
      </p:pic>
      <p:grpSp>
        <p:nvGrpSpPr>
          <p:cNvPr id="21" name="组合 20"/>
          <p:cNvGrpSpPr/>
          <p:nvPr/>
        </p:nvGrpSpPr>
        <p:grpSpPr>
          <a:xfrm>
            <a:off x="678721" y="2107101"/>
            <a:ext cx="10730142" cy="3706611"/>
            <a:chOff x="678721" y="2107101"/>
            <a:chExt cx="10730142" cy="3706611"/>
          </a:xfrm>
        </p:grpSpPr>
        <p:sp>
          <p:nvSpPr>
            <p:cNvPr id="2" name="文本框 1"/>
            <p:cNvSpPr txBox="1"/>
            <p:nvPr/>
          </p:nvSpPr>
          <p:spPr>
            <a:xfrm>
              <a:off x="1543050" y="2989451"/>
              <a:ext cx="2236510" cy="338554"/>
            </a:xfrm>
            <a:prstGeom prst="rect">
              <a:avLst/>
            </a:prstGeom>
            <a:noFill/>
          </p:spPr>
          <p:txBody>
            <a:bodyPr wrap="none" rtlCol="0">
              <a:spAutoFit/>
            </a:bodyPr>
            <a:lstStyle/>
            <a:p>
              <a:r>
                <a:rPr lang="zh-CN" altLang="zh-CN" sz="1600" kern="100" dirty="0"/>
                <a:t>用于同步任务的</a:t>
              </a:r>
              <a:r>
                <a:rPr lang="zh-CN" altLang="zh-CN" sz="1600" kern="100" dirty="0" smtClean="0"/>
                <a:t>元数据</a:t>
              </a:r>
              <a:endParaRPr lang="zh-CN" altLang="en-US" dirty="0"/>
            </a:p>
          </p:txBody>
        </p:sp>
        <p:sp>
          <p:nvSpPr>
            <p:cNvPr id="12" name="文本框 11"/>
            <p:cNvSpPr txBox="1"/>
            <p:nvPr/>
          </p:nvSpPr>
          <p:spPr>
            <a:xfrm>
              <a:off x="6680057" y="4908080"/>
              <a:ext cx="2877711" cy="738664"/>
            </a:xfrm>
            <a:prstGeom prst="rect">
              <a:avLst/>
            </a:prstGeom>
            <a:noFill/>
          </p:spPr>
          <p:txBody>
            <a:bodyPr wrap="none" rtlCol="0">
              <a:spAutoFit/>
            </a:bodyPr>
            <a:lstStyle/>
            <a:p>
              <a:r>
                <a:rPr lang="zh-CN" altLang="zh-CN" sz="1400" kern="100" dirty="0"/>
                <a:t>同步认为的节点管理</a:t>
              </a:r>
              <a:r>
                <a:rPr lang="zh-CN" altLang="zh-CN" sz="1400" kern="100" dirty="0" smtClean="0"/>
                <a:t>，</a:t>
              </a:r>
              <a:endParaRPr lang="en-US" altLang="zh-CN" sz="1400" kern="100" dirty="0" smtClean="0"/>
            </a:p>
            <a:p>
              <a:r>
                <a:rPr lang="zh-CN" altLang="zh-CN" sz="1400" kern="100" dirty="0" smtClean="0"/>
                <a:t>用于</a:t>
              </a:r>
              <a:r>
                <a:rPr lang="zh-CN" altLang="zh-CN" sz="1400" kern="100" dirty="0"/>
                <a:t>设置、保存同步任务的信息。</a:t>
              </a:r>
              <a:endParaRPr lang="zh-CN" altLang="zh-CN" sz="1400" kern="100" dirty="0">
                <a:latin typeface="Calibri" panose="020F0502020204030204" pitchFamily="34" charset="0"/>
                <a:cs typeface="Times New Roman" panose="02020603050405020304" pitchFamily="18" charset="0"/>
              </a:endParaRPr>
            </a:p>
            <a:p>
              <a:endParaRPr lang="zh-CN" altLang="en-US" sz="1400" dirty="0"/>
            </a:p>
          </p:txBody>
        </p:sp>
        <p:sp>
          <p:nvSpPr>
            <p:cNvPr id="13" name="文本框 12"/>
            <p:cNvSpPr txBox="1"/>
            <p:nvPr/>
          </p:nvSpPr>
          <p:spPr>
            <a:xfrm>
              <a:off x="4160071" y="2107101"/>
              <a:ext cx="4507965" cy="523220"/>
            </a:xfrm>
            <a:prstGeom prst="rect">
              <a:avLst/>
            </a:prstGeom>
            <a:noFill/>
          </p:spPr>
          <p:txBody>
            <a:bodyPr wrap="none" rtlCol="0">
              <a:spAutoFit/>
            </a:bodyPr>
            <a:lstStyle/>
            <a:p>
              <a:r>
                <a:rPr lang="zh-CN" altLang="zh-CN" sz="1400" kern="100" dirty="0"/>
                <a:t>同步任务，将创建、更新和同步动作包装为</a:t>
              </a:r>
              <a:r>
                <a:rPr lang="en-US" altLang="zh-CN" sz="1400" kern="100" dirty="0"/>
                <a:t>JSON</a:t>
              </a:r>
              <a:r>
                <a:rPr lang="zh-CN" altLang="zh-CN" sz="1400" kern="100" dirty="0"/>
                <a:t>对象</a:t>
              </a:r>
              <a:r>
                <a:rPr lang="zh-CN" altLang="zh-CN" sz="1400" kern="100" dirty="0" smtClean="0"/>
                <a:t>，</a:t>
              </a:r>
              <a:endParaRPr lang="en-US" altLang="zh-CN" sz="1400" kern="100" dirty="0" smtClean="0"/>
            </a:p>
            <a:p>
              <a:r>
                <a:rPr lang="zh-CN" altLang="zh-CN" sz="1400" kern="100" dirty="0" smtClean="0"/>
                <a:t>用</a:t>
              </a:r>
              <a:r>
                <a:rPr lang="en-US" altLang="zh-CN" sz="1400" kern="100" dirty="0"/>
                <a:t>JSON</a:t>
              </a:r>
              <a:r>
                <a:rPr lang="zh-CN" altLang="zh-CN" sz="1400" kern="100" dirty="0"/>
                <a:t>对节点内容进行设置</a:t>
              </a:r>
              <a:endParaRPr lang="zh-CN" altLang="en-US" sz="1400" dirty="0"/>
            </a:p>
          </p:txBody>
        </p:sp>
        <p:sp>
          <p:nvSpPr>
            <p:cNvPr id="19" name="文本框 18"/>
            <p:cNvSpPr txBox="1"/>
            <p:nvPr/>
          </p:nvSpPr>
          <p:spPr>
            <a:xfrm>
              <a:off x="8507363" y="3051006"/>
              <a:ext cx="2901500" cy="276999"/>
            </a:xfrm>
            <a:prstGeom prst="rect">
              <a:avLst/>
            </a:prstGeom>
            <a:noFill/>
          </p:spPr>
          <p:txBody>
            <a:bodyPr wrap="none" rtlCol="0">
              <a:spAutoFit/>
            </a:bodyPr>
            <a:lstStyle/>
            <a:p>
              <a:r>
                <a:rPr lang="zh-CN" altLang="zh-CN" sz="1200" kern="100" dirty="0"/>
                <a:t>管理</a:t>
              </a:r>
              <a:r>
                <a:rPr lang="en-US" altLang="zh-CN" sz="1200" kern="100" dirty="0"/>
                <a:t>task</a:t>
              </a:r>
              <a:r>
                <a:rPr lang="zh-CN" altLang="zh-CN" sz="1200" kern="100" dirty="0"/>
                <a:t>的同步信息，将其编为列表形式</a:t>
              </a:r>
              <a:endParaRPr lang="zh-CN" altLang="en-US" sz="1200" dirty="0"/>
            </a:p>
          </p:txBody>
        </p:sp>
        <p:sp>
          <p:nvSpPr>
            <p:cNvPr id="20" name="文本框 19"/>
            <p:cNvSpPr txBox="1"/>
            <p:nvPr/>
          </p:nvSpPr>
          <p:spPr>
            <a:xfrm>
              <a:off x="678721" y="5228937"/>
              <a:ext cx="5032147" cy="584775"/>
            </a:xfrm>
            <a:prstGeom prst="rect">
              <a:avLst/>
            </a:prstGeom>
            <a:noFill/>
          </p:spPr>
          <p:txBody>
            <a:bodyPr wrap="none" rtlCol="0">
              <a:spAutoFit/>
            </a:bodyPr>
            <a:lstStyle/>
            <a:p>
              <a:r>
                <a:rPr lang="zh-CN" altLang="zh-CN" sz="1400" kern="100" dirty="0"/>
                <a:t>数据库中的数据类，功能包括数据读取、数据获取、数据提交</a:t>
              </a:r>
              <a:endParaRPr lang="zh-CN" altLang="zh-CN" sz="1400" kern="100" dirty="0">
                <a:latin typeface="Calibri" panose="020F0502020204030204" pitchFamily="34" charset="0"/>
                <a:cs typeface="Times New Roman" panose="02020603050405020304" pitchFamily="18" charset="0"/>
              </a:endParaRPr>
            </a:p>
            <a:p>
              <a:endParaRPr lang="zh-CN"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lvl="0" algn="ctr">
              <a:defRPr/>
            </a:pPr>
            <a:endParaRPr kumimoji="0" lang="zh-CN" altLang="en-US" sz="1000" b="0" i="0" u="none" strike="noStrike" kern="0" cap="none" spc="0" normalizeH="0" baseline="0" noProof="0" dirty="0">
              <a:ln>
                <a:noFill/>
              </a:ln>
              <a:effectLst/>
              <a:uLnTx/>
              <a:uFillTx/>
              <a:latin typeface="等线" panose="02010600030101010101" charset="-122"/>
              <a:ea typeface="等线" panose="02010600030101010101" charset="-122"/>
            </a:endParaRPr>
          </a:p>
        </p:txBody>
      </p:sp>
      <p:sp>
        <p:nvSpPr>
          <p:cNvPr id="18" name="文本框 17"/>
          <p:cNvSpPr txBox="1"/>
          <p:nvPr/>
        </p:nvSpPr>
        <p:spPr>
          <a:xfrm>
            <a:off x="367840" y="1179871"/>
            <a:ext cx="5811850" cy="4867055"/>
          </a:xfrm>
          <a:prstGeom prst="rect">
            <a:avLst/>
          </a:prstGeom>
          <a:noFill/>
        </p:spPr>
        <p:txBody>
          <a:bodyPr wrap="square" rtlCol="0">
            <a:normAutofit fontScale="82500" lnSpcReduction="20000"/>
          </a:bodyPr>
          <a:lstStyle/>
          <a:p>
            <a:pPr>
              <a:lnSpc>
                <a:spcPct val="130000"/>
              </a:lnSpc>
              <a:spcBef>
                <a:spcPts val="600"/>
              </a:spcBef>
              <a:defRPr/>
            </a:pPr>
            <a:r>
              <a:rPr lang="zh-CN" altLang="en-US" sz="1600" dirty="0">
                <a:latin typeface="微软雅黑" panose="020B0503020204020204" pitchFamily="34" charset="-122"/>
                <a:ea typeface="微软雅黑" panose="020B0503020204020204" pitchFamily="34" charset="-122"/>
              </a:rPr>
              <a:t>人工分析代码质量</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b="1" dirty="0">
                <a:latin typeface="微软雅黑" panose="020B0503020204020204" pitchFamily="34" charset="-122"/>
                <a:ea typeface="微软雅黑" panose="020B0503020204020204" pitchFamily="34" charset="-122"/>
              </a:rPr>
              <a:t>1. </a:t>
            </a:r>
            <a:r>
              <a:rPr lang="zh-CN" altLang="en-US" sz="1600" b="1" dirty="0">
                <a:latin typeface="微软雅黑" panose="020B0503020204020204" pitchFamily="34" charset="-122"/>
                <a:ea typeface="微软雅黑" panose="020B0503020204020204" pitchFamily="34" charset="-122"/>
              </a:rPr>
              <a:t>代码的编程规范</a:t>
            </a:r>
            <a:r>
              <a:rPr lang="zh-CN" altLang="en-US" sz="1600" b="1" dirty="0" smtClean="0">
                <a:latin typeface="微软雅黑" panose="020B0503020204020204" pitchFamily="34" charset="-122"/>
                <a:ea typeface="微软雅黑" panose="020B0503020204020204" pitchFamily="34" charset="-122"/>
              </a:rPr>
              <a:t>评估</a:t>
            </a:r>
            <a:endParaRPr lang="zh-CN" altLang="en-US" sz="1600" b="1"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1</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易读性： 代码整体较易读，使用了清晰的变量和函数命名，</a:t>
            </a:r>
            <a:r>
              <a:rPr lang="zh-CN" altLang="en-US" sz="1600" dirty="0" smtClean="0">
                <a:latin typeface="微软雅黑" panose="020B0503020204020204" pitchFamily="34" charset="-122"/>
                <a:ea typeface="微软雅黑" panose="020B0503020204020204" pitchFamily="34" charset="-122"/>
              </a:rPr>
              <a:t>但有些</a:t>
            </a:r>
            <a:r>
              <a:rPr lang="zh-CN" altLang="en-US" sz="1600" dirty="0">
                <a:latin typeface="微软雅黑" panose="020B0503020204020204" pitchFamily="34" charset="-122"/>
                <a:ea typeface="微软雅黑" panose="020B0503020204020204" pitchFamily="34" charset="-122"/>
              </a:rPr>
              <a:t>复杂的逻辑可能需要更详细的注释以增强可读性。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2</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简明性： 大部分代码简洁明了，但存在一些冗余或复杂的表达式，建议进一步简化以提高代码可维护性。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3</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易修改性： 代码结构较为灵活，易于修改和扩展，但某些模块间的耦合度较高，修改一个模块可能影响其他模块，建议加强模块之间的解耦。</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4</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无二义性： 变量和函数命名规范，大多数注释清晰明了，但存在一些过时的注释或不完整的注释，应及时更新或补充。</a:t>
            </a: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b="1" dirty="0">
                <a:latin typeface="微软雅黑" panose="020B0503020204020204" pitchFamily="34" charset="-122"/>
                <a:ea typeface="微软雅黑" panose="020B0503020204020204" pitchFamily="34" charset="-122"/>
              </a:rPr>
              <a:t>1.2 </a:t>
            </a:r>
            <a:r>
              <a:rPr lang="zh-CN" altLang="en-US" sz="1600" b="1" dirty="0">
                <a:latin typeface="微软雅黑" panose="020B0503020204020204" pitchFamily="34" charset="-122"/>
                <a:ea typeface="微软雅黑" panose="020B0503020204020204" pitchFamily="34" charset="-122"/>
              </a:rPr>
              <a:t>代码布局和组织</a:t>
            </a:r>
          </a:p>
          <a:p>
            <a:pPr>
              <a:lnSpc>
                <a:spcPct val="130000"/>
              </a:lnSpc>
              <a:spcBef>
                <a:spcPts val="600"/>
              </a:spcBef>
              <a:defRPr/>
            </a:pPr>
            <a:r>
              <a:rPr lang="zh-CN" altLang="en-US" sz="1600" dirty="0" smtClean="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5</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布局一致性： 代码布局整体一致，但存在个别缩进和空格不规范的情况，应统一代码风格以提高可读性。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6</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模块组织： 代码模块化程度较高，按照功能或逻辑分成了合适的模块或类，但某些模块功能过于集中，建议进一步细化模块，降低耦合度。</a:t>
            </a: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6179690" y="1419931"/>
            <a:ext cx="5811850" cy="4867055"/>
          </a:xfrm>
          <a:prstGeom prst="rect">
            <a:avLst/>
          </a:prstGeom>
          <a:noFill/>
        </p:spPr>
        <p:txBody>
          <a:bodyPr wrap="square" rtlCol="0">
            <a:normAutofit fontScale="97500"/>
          </a:bodyPr>
          <a:lstStyle/>
          <a:p>
            <a:pPr>
              <a:lnSpc>
                <a:spcPct val="120000"/>
              </a:lnSpc>
              <a:spcBef>
                <a:spcPts val="600"/>
              </a:spcBef>
              <a:defRPr/>
            </a:pPr>
            <a:r>
              <a:rPr lang="en-US" altLang="zh-CN" b="1" dirty="0"/>
              <a:t>2</a:t>
            </a:r>
            <a:r>
              <a:rPr lang="en-US" altLang="zh-CN" sz="1300" b="1" dirty="0">
                <a:latin typeface="微软雅黑" panose="020B0503020204020204" pitchFamily="34" charset="-122"/>
                <a:ea typeface="微软雅黑" panose="020B0503020204020204" pitchFamily="34" charset="-122"/>
              </a:rPr>
              <a:t>. </a:t>
            </a:r>
            <a:r>
              <a:rPr lang="zh-CN" altLang="zh-CN" sz="1300" b="1" dirty="0">
                <a:latin typeface="微软雅黑" panose="020B0503020204020204" pitchFamily="34" charset="-122"/>
                <a:ea typeface="微软雅黑" panose="020B0503020204020204" pitchFamily="34" charset="-122"/>
              </a:rPr>
              <a:t>代码中存在的缺陷</a:t>
            </a:r>
          </a:p>
          <a:p>
            <a:pPr>
              <a:lnSpc>
                <a:spcPct val="120000"/>
              </a:lnSpc>
              <a:spcBef>
                <a:spcPts val="600"/>
              </a:spcBef>
              <a:defRPr/>
            </a:pPr>
            <a:r>
              <a:rPr lang="en-US" altLang="zh-CN" sz="1300" b="1" dirty="0">
                <a:latin typeface="微软雅黑" panose="020B0503020204020204" pitchFamily="34" charset="-122"/>
                <a:ea typeface="微软雅黑" panose="020B0503020204020204" pitchFamily="34" charset="-122"/>
              </a:rPr>
              <a:t>2.1 </a:t>
            </a:r>
            <a:r>
              <a:rPr lang="zh-CN" altLang="zh-CN" sz="1300" b="1" dirty="0">
                <a:latin typeface="微软雅黑" panose="020B0503020204020204" pitchFamily="34" charset="-122"/>
                <a:ea typeface="微软雅黑" panose="020B0503020204020204" pitchFamily="34" charset="-122"/>
              </a:rPr>
              <a:t>内部质量</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7.</a:t>
            </a:r>
            <a:r>
              <a:rPr lang="zh-CN" altLang="zh-CN" sz="1300" dirty="0">
                <a:latin typeface="微软雅黑" panose="020B0503020204020204" pitchFamily="34" charset="-122"/>
                <a:ea typeface="微软雅黑" panose="020B0503020204020204" pitchFamily="34" charset="-122"/>
              </a:rPr>
              <a:t>性能问题： 未发现明显的性能问题，但某些算法或数据结构可能存在效率较低的情况，建议进行性能优化以提升用户体验。</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8.</a:t>
            </a:r>
            <a:r>
              <a:rPr lang="zh-CN" altLang="zh-CN" sz="1300" dirty="0">
                <a:latin typeface="微软雅黑" panose="020B0503020204020204" pitchFamily="34" charset="-122"/>
                <a:ea typeface="微软雅黑" panose="020B0503020204020204" pitchFamily="34" charset="-122"/>
              </a:rPr>
              <a:t>错误处理： 错误处理相对完善，但存在部分异常情况未能得到充分处理，可能导致程序崩溃或数据丢失，应增强错误处理的健壮性。</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b="1" dirty="0">
                <a:latin typeface="微软雅黑" panose="020B0503020204020204" pitchFamily="34" charset="-122"/>
                <a:ea typeface="微软雅黑" panose="020B0503020204020204" pitchFamily="34" charset="-122"/>
              </a:rPr>
              <a:t>2.2 </a:t>
            </a:r>
            <a:r>
              <a:rPr lang="zh-CN" altLang="zh-CN" sz="1300" b="1" dirty="0">
                <a:latin typeface="微软雅黑" panose="020B0503020204020204" pitchFamily="34" charset="-122"/>
                <a:ea typeface="微软雅黑" panose="020B0503020204020204" pitchFamily="34" charset="-122"/>
              </a:rPr>
              <a:t>外部质量</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9.</a:t>
            </a:r>
            <a:r>
              <a:rPr lang="zh-CN" altLang="zh-CN" sz="1300" dirty="0">
                <a:latin typeface="微软雅黑" panose="020B0503020204020204" pitchFamily="34" charset="-122"/>
                <a:ea typeface="微软雅黑" panose="020B0503020204020204" pitchFamily="34" charset="-122"/>
              </a:rPr>
              <a:t>功能实现： 代码功能基本符合需求，但存在少量功能缺陷和逻辑错误，应进行功能测试和修复以确保功能的完整性和稳定性。</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10.</a:t>
            </a:r>
            <a:r>
              <a:rPr lang="zh-CN" altLang="zh-CN" sz="1300" dirty="0">
                <a:latin typeface="微软雅黑" panose="020B0503020204020204" pitchFamily="34" charset="-122"/>
                <a:ea typeface="微软雅黑" panose="020B0503020204020204" pitchFamily="34" charset="-122"/>
              </a:rPr>
              <a:t>用户体验： 用户体验良好，但某些功能操作流程复杂，界面设计可以进一步优化以提升用户满意度和使用便捷性。</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en-US" altLang="zh-CN" dirty="0">
                <a:solidFill>
                  <a:srgbClr val="FF0000"/>
                </a:solidFill>
              </a:rPr>
              <a:t>***</a:t>
            </a:r>
            <a:r>
              <a:rPr lang="zh-CN" altLang="en-US" dirty="0"/>
              <a:t>工具代码质量报告图</a:t>
            </a:r>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整体错误"/>
          <p:cNvPicPr/>
          <p:nvPr/>
        </p:nvPicPr>
        <p:blipFill>
          <a:blip r:embed="rId3"/>
          <a:stretch>
            <a:fillRect/>
          </a:stretch>
        </p:blipFill>
        <p:spPr>
          <a:xfrm>
            <a:off x="392209" y="1281650"/>
            <a:ext cx="5127419" cy="4309525"/>
          </a:xfrm>
          <a:prstGeom prst="rect">
            <a:avLst/>
          </a:prstGeom>
        </p:spPr>
      </p:pic>
      <p:sp>
        <p:nvSpPr>
          <p:cNvPr id="2" name="矩形 1"/>
          <p:cNvSpPr/>
          <p:nvPr/>
        </p:nvSpPr>
        <p:spPr>
          <a:xfrm>
            <a:off x="5703136" y="1457870"/>
            <a:ext cx="5729178" cy="4939814"/>
          </a:xfrm>
          <a:prstGeom prst="rect">
            <a:avLst/>
          </a:prstGeom>
        </p:spPr>
        <p:txBody>
          <a:bodyPr wrap="square">
            <a:spAutoFit/>
          </a:bodyPr>
          <a:lstStyle/>
          <a:p>
            <a:pPr indent="266700">
              <a:lnSpc>
                <a:spcPct val="150000"/>
              </a:lnSpc>
            </a:pPr>
            <a:r>
              <a:rPr lang="en-US" altLang="zh-CN" sz="1400" kern="100" dirty="0">
                <a:latin typeface="+mj-ea"/>
                <a:ea typeface="+mj-ea"/>
              </a:rPr>
              <a:t>Android Studio</a:t>
            </a:r>
            <a:r>
              <a:rPr lang="zh-CN" altLang="en-US" sz="1400" kern="100" dirty="0">
                <a:latin typeface="+mj-ea"/>
                <a:ea typeface="+mj-ea"/>
              </a:rPr>
              <a:t>简介</a:t>
            </a:r>
          </a:p>
          <a:p>
            <a:pPr indent="266700">
              <a:lnSpc>
                <a:spcPct val="150000"/>
              </a:lnSpc>
            </a:pPr>
            <a:r>
              <a:rPr lang="en-US" altLang="zh-CN" sz="1400" kern="100" dirty="0">
                <a:latin typeface="+mj-ea"/>
                <a:ea typeface="+mj-ea"/>
              </a:rPr>
              <a:t>Android Studio</a:t>
            </a:r>
            <a:r>
              <a:rPr lang="zh-CN" altLang="en-US" sz="1400" kern="100" dirty="0">
                <a:latin typeface="+mj-ea"/>
                <a:ea typeface="+mj-ea"/>
              </a:rPr>
              <a:t>提供了强大的工具来自动化分析代码质量，其中最核心的工具是</a:t>
            </a:r>
            <a:r>
              <a:rPr lang="en-US" altLang="zh-CN" sz="1400" kern="100" dirty="0">
                <a:latin typeface="+mj-ea"/>
                <a:ea typeface="+mj-ea"/>
              </a:rPr>
              <a:t>Lint</a:t>
            </a:r>
            <a:r>
              <a:rPr lang="zh-CN" altLang="en-US" sz="1400" kern="100" dirty="0">
                <a:latin typeface="+mj-ea"/>
                <a:ea typeface="+mj-ea"/>
              </a:rPr>
              <a:t>。</a:t>
            </a:r>
            <a:r>
              <a:rPr lang="en-US" altLang="zh-CN" sz="1400" kern="100" dirty="0">
                <a:latin typeface="+mj-ea"/>
                <a:ea typeface="+mj-ea"/>
              </a:rPr>
              <a:t>Lint</a:t>
            </a:r>
            <a:r>
              <a:rPr lang="zh-CN" altLang="en-US" sz="1400" kern="100" dirty="0">
                <a:latin typeface="+mj-ea"/>
                <a:ea typeface="+mj-ea"/>
              </a:rPr>
              <a:t>是一个静态代码分析工具，它可以在不运行代码的情况下扫描代码，帮助开发者改进代码的结构，提高代码的可维护性和质量。以下是使用</a:t>
            </a:r>
            <a:r>
              <a:rPr lang="en-US" altLang="zh-CN" sz="1400" kern="100" dirty="0">
                <a:latin typeface="+mj-ea"/>
                <a:ea typeface="+mj-ea"/>
              </a:rPr>
              <a:t>Lint</a:t>
            </a:r>
            <a:r>
              <a:rPr lang="zh-CN" altLang="en-US" sz="1400" kern="100" dirty="0">
                <a:latin typeface="+mj-ea"/>
                <a:ea typeface="+mj-ea"/>
              </a:rPr>
              <a:t>进行自动化代码质量分析的步骤：</a:t>
            </a:r>
          </a:p>
          <a:p>
            <a:pPr indent="266700">
              <a:lnSpc>
                <a:spcPct val="150000"/>
              </a:lnSpc>
            </a:pPr>
            <a:r>
              <a:rPr lang="zh-CN" altLang="zh-CN" sz="1400" kern="100" dirty="0" smtClean="0">
                <a:latin typeface="+mj-ea"/>
                <a:ea typeface="+mj-ea"/>
              </a:rPr>
              <a:t>严重</a:t>
            </a:r>
            <a:r>
              <a:rPr lang="zh-CN" altLang="zh-CN" sz="1400" kern="100" dirty="0">
                <a:latin typeface="+mj-ea"/>
                <a:ea typeface="+mj-ea"/>
              </a:rPr>
              <a:t>程度等级说明：</a:t>
            </a:r>
          </a:p>
          <a:p>
            <a:pPr marL="342900" lvl="0" indent="-342900">
              <a:lnSpc>
                <a:spcPct val="150000"/>
              </a:lnSpc>
              <a:buFont typeface="Wingdings" panose="05000000000000000000" pitchFamily="2" charset="2"/>
              <a:buChar char=""/>
            </a:pPr>
            <a:r>
              <a:rPr lang="en-US" altLang="zh-CN" sz="1400" kern="100" dirty="0">
                <a:latin typeface="+mj-ea"/>
                <a:ea typeface="+mj-ea"/>
              </a:rPr>
              <a:t>Blocker</a:t>
            </a:r>
            <a:r>
              <a:rPr lang="zh-CN" altLang="zh-CN" sz="1400" kern="100" dirty="0">
                <a:latin typeface="+mj-ea"/>
                <a:ea typeface="+mj-ea"/>
              </a:rPr>
              <a:t>：严重程度最高，极有可能造成系统和应用程序崩溃和功能丧失，比如死循环问题。</a:t>
            </a:r>
          </a:p>
          <a:p>
            <a:pPr marL="342900" lvl="0" indent="-342900">
              <a:lnSpc>
                <a:spcPct val="150000"/>
              </a:lnSpc>
              <a:buFont typeface="Wingdings" panose="05000000000000000000" pitchFamily="2" charset="2"/>
              <a:buChar char=""/>
            </a:pPr>
            <a:r>
              <a:rPr lang="en-US" altLang="zh-CN" sz="1400" kern="100" dirty="0">
                <a:latin typeface="+mj-ea"/>
                <a:ea typeface="+mj-ea"/>
              </a:rPr>
              <a:t>Critical</a:t>
            </a:r>
            <a:r>
              <a:rPr lang="zh-CN" altLang="zh-CN" sz="1400" kern="100" dirty="0">
                <a:latin typeface="+mj-ea"/>
                <a:ea typeface="+mj-ea"/>
              </a:rPr>
              <a:t>：严重程度较高，可能存在影响程序运行的错误或者安全缺陷。</a:t>
            </a:r>
          </a:p>
          <a:p>
            <a:pPr marL="342900" lvl="0" indent="-342900">
              <a:lnSpc>
                <a:spcPct val="150000"/>
              </a:lnSpc>
              <a:buFont typeface="Wingdings" panose="05000000000000000000" pitchFamily="2" charset="2"/>
              <a:buChar char=""/>
            </a:pPr>
            <a:r>
              <a:rPr lang="en-US" altLang="zh-CN" sz="1400" kern="100" dirty="0">
                <a:latin typeface="+mj-ea"/>
                <a:ea typeface="+mj-ea"/>
              </a:rPr>
              <a:t>Major</a:t>
            </a:r>
            <a:r>
              <a:rPr lang="zh-CN" altLang="zh-CN" sz="1400" kern="100" dirty="0">
                <a:latin typeface="+mj-ea"/>
                <a:ea typeface="+mj-ea"/>
              </a:rPr>
              <a:t>：严重程度一般，如存在部分次要功能没有完全实现。</a:t>
            </a:r>
          </a:p>
          <a:p>
            <a:pPr marL="342900" lvl="0" indent="-342900">
              <a:lnSpc>
                <a:spcPct val="150000"/>
              </a:lnSpc>
              <a:buFont typeface="Wingdings" panose="05000000000000000000" pitchFamily="2" charset="2"/>
              <a:buChar char=""/>
            </a:pPr>
            <a:r>
              <a:rPr lang="en-US" altLang="zh-CN" sz="1400" kern="100" dirty="0">
                <a:latin typeface="+mj-ea"/>
                <a:ea typeface="+mj-ea"/>
              </a:rPr>
              <a:t>Minor</a:t>
            </a:r>
            <a:r>
              <a:rPr lang="zh-CN" altLang="zh-CN" sz="1400" kern="100" dirty="0">
                <a:latin typeface="+mj-ea"/>
                <a:ea typeface="+mj-ea"/>
              </a:rPr>
              <a:t>：严重程度较低，在一定程度上给用户带来不便。</a:t>
            </a:r>
          </a:p>
          <a:p>
            <a:pPr marL="342900" lvl="0" indent="-342900">
              <a:lnSpc>
                <a:spcPct val="150000"/>
              </a:lnSpc>
              <a:buFont typeface="Wingdings" panose="05000000000000000000" pitchFamily="2" charset="2"/>
              <a:buChar char=""/>
            </a:pPr>
            <a:r>
              <a:rPr lang="en-US" altLang="zh-CN" sz="1400" kern="100" dirty="0">
                <a:latin typeface="+mj-ea"/>
                <a:ea typeface="+mj-ea"/>
              </a:rPr>
              <a:t>Info</a:t>
            </a:r>
            <a:r>
              <a:rPr lang="zh-CN" altLang="zh-CN" sz="1400" kern="100" dirty="0">
                <a:latin typeface="+mj-ea"/>
                <a:ea typeface="+mj-ea"/>
              </a:rPr>
              <a:t>：严重程度最低，大多为代码质量分析软件提出的一些改进和建议。</a:t>
            </a:r>
          </a:p>
          <a:p>
            <a:pPr indent="266700" algn="just">
              <a:lnSpc>
                <a:spcPct val="150000"/>
              </a:lnSpc>
              <a:spcAft>
                <a:spcPts val="0"/>
              </a:spcAft>
            </a:pPr>
            <a:r>
              <a:rPr lang="zh-CN" altLang="zh-CN" sz="1400" kern="100" dirty="0">
                <a:latin typeface="+mj-ea"/>
                <a:ea typeface="+mj-ea"/>
              </a:rPr>
              <a:t>在小米便签软件的源代码中，共审查出</a:t>
            </a:r>
            <a:r>
              <a:rPr lang="en-US" altLang="zh-CN" sz="1400" kern="100" dirty="0">
                <a:solidFill>
                  <a:srgbClr val="000000"/>
                </a:solidFill>
                <a:latin typeface="+mj-ea"/>
                <a:ea typeface="+mj-ea"/>
              </a:rPr>
              <a:t>5</a:t>
            </a:r>
            <a:r>
              <a:rPr lang="zh-CN" altLang="zh-CN" sz="1400" kern="100" dirty="0">
                <a:latin typeface="+mj-ea"/>
                <a:ea typeface="+mj-ea"/>
              </a:rPr>
              <a:t>个文件中的</a:t>
            </a:r>
            <a:r>
              <a:rPr lang="en-US" altLang="zh-CN" sz="1400" kern="100" dirty="0">
                <a:latin typeface="+mj-ea"/>
                <a:ea typeface="+mj-ea"/>
              </a:rPr>
              <a:t>21</a:t>
            </a:r>
            <a:r>
              <a:rPr lang="zh-CN" altLang="zh-CN" sz="1400" kern="100" dirty="0" smtClean="0">
                <a:latin typeface="+mj-ea"/>
                <a:ea typeface="+mj-ea"/>
              </a:rPr>
              <a:t>个</a:t>
            </a:r>
            <a:r>
              <a:rPr lang="zh-CN" altLang="en-US" sz="1400" kern="100" dirty="0">
                <a:latin typeface="+mj-ea"/>
                <a:ea typeface="+mj-ea"/>
              </a:rPr>
              <a:t>问题</a:t>
            </a:r>
            <a:endParaRPr lang="zh-CN" altLang="zh-CN" sz="1400" kern="100" dirty="0">
              <a:latin typeface="+mj-ea"/>
              <a:ea typeface="+mj-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1863011" cy="646331"/>
          </a:xfrm>
          <a:prstGeom prst="rect">
            <a:avLst/>
          </a:prstGeom>
          <a:noFill/>
        </p:spPr>
        <p:txBody>
          <a:bodyPr wrap="none" rtlCol="0">
            <a:spAutoFit/>
          </a:bodyPr>
          <a:lstStyle/>
          <a:p>
            <a:pPr lvl="0"/>
            <a:r>
              <a:rPr lang="zh-CN" altLang="en-US" dirty="0" smtClean="0"/>
              <a:t>一、</a:t>
            </a:r>
            <a:r>
              <a:rPr lang="en-US" altLang="zh-CN" dirty="0"/>
              <a:t>Security</a:t>
            </a:r>
            <a:r>
              <a:rPr lang="zh-CN" altLang="zh-CN" dirty="0"/>
              <a:t>错误</a:t>
            </a:r>
          </a:p>
          <a:p>
            <a:endParaRPr lang="zh-CN" altLang="en-US" dirty="0"/>
          </a:p>
        </p:txBody>
      </p:sp>
      <p:pic>
        <p:nvPicPr>
          <p:cNvPr id="12" name="图片 11" descr="Securiy错误"/>
          <p:cNvPicPr/>
          <p:nvPr/>
        </p:nvPicPr>
        <p:blipFill>
          <a:blip r:embed="rId3"/>
          <a:stretch>
            <a:fillRect/>
          </a:stretch>
        </p:blipFill>
        <p:spPr>
          <a:xfrm>
            <a:off x="678721" y="2056271"/>
            <a:ext cx="7660501" cy="4125454"/>
          </a:xfrm>
          <a:prstGeom prst="rect">
            <a:avLst/>
          </a:prstGeom>
        </p:spPr>
      </p:pic>
      <p:sp>
        <p:nvSpPr>
          <p:cNvPr id="8" name="文本框 7"/>
          <p:cNvSpPr txBox="1"/>
          <p:nvPr/>
        </p:nvSpPr>
        <p:spPr>
          <a:xfrm>
            <a:off x="8415652" y="2192883"/>
            <a:ext cx="3165640" cy="3477875"/>
          </a:xfrm>
          <a:prstGeom prst="rect">
            <a:avLst/>
          </a:prstGeom>
          <a:noFill/>
        </p:spPr>
        <p:txBody>
          <a:bodyPr wrap="square" rtlCol="0">
            <a:spAutoFit/>
          </a:bodyPr>
          <a:lstStyle/>
          <a:p>
            <a:r>
              <a:rPr lang="zh-CN" altLang="en-US" dirty="0"/>
              <a:t>问题描述：缺少</a:t>
            </a:r>
            <a:r>
              <a:rPr lang="en-US" altLang="zh-CN" dirty="0" err="1"/>
              <a:t>pendinglntent</a:t>
            </a:r>
            <a:r>
              <a:rPr lang="zh-CN" altLang="en-US" dirty="0"/>
              <a:t>可变性标志</a:t>
            </a:r>
          </a:p>
          <a:p>
            <a:endParaRPr lang="en-US" altLang="zh-CN" sz="2000" dirty="0" smtClean="0"/>
          </a:p>
          <a:p>
            <a:endParaRPr lang="en-US" altLang="zh-CN" sz="2000" dirty="0"/>
          </a:p>
          <a:p>
            <a:r>
              <a:rPr lang="zh-CN" altLang="en-US" sz="2000" dirty="0" smtClean="0"/>
              <a:t>建议</a:t>
            </a:r>
            <a:r>
              <a:rPr lang="zh-CN" altLang="en-US" sz="2000" dirty="0"/>
              <a:t>解决方案：考虑使用 </a:t>
            </a:r>
            <a:r>
              <a:rPr lang="en-US" altLang="zh-CN" sz="2000" dirty="0"/>
              <a:t>FLAG_IMMUTABLE</a:t>
            </a:r>
            <a:r>
              <a:rPr lang="zh-CN" altLang="en-US" sz="2000" dirty="0"/>
              <a:t>，仅当某些功能依赖于 </a:t>
            </a:r>
            <a:r>
              <a:rPr lang="en-US" altLang="zh-CN" sz="2000" dirty="0" err="1"/>
              <a:t>PendingIntent</a:t>
            </a:r>
            <a:r>
              <a:rPr lang="en-US" altLang="zh-CN" sz="2000" dirty="0"/>
              <a:t> </a:t>
            </a:r>
            <a:r>
              <a:rPr lang="zh-CN" altLang="en-US" sz="2000" dirty="0"/>
              <a:t>是可变的时才使用 </a:t>
            </a:r>
            <a:r>
              <a:rPr lang="en-US" altLang="zh-CN" sz="2000" dirty="0"/>
              <a:t>FLAG_MUTABLE</a:t>
            </a:r>
            <a:r>
              <a:rPr lang="zh-CN" altLang="en-US" sz="2000" dirty="0"/>
              <a:t>，例如，如果它需要与内联回复或气泡一起使用。</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315186" cy="646331"/>
          </a:xfrm>
          <a:prstGeom prst="rect">
            <a:avLst/>
          </a:prstGeom>
          <a:noFill/>
        </p:spPr>
        <p:txBody>
          <a:bodyPr wrap="none" rtlCol="0">
            <a:spAutoFit/>
          </a:bodyPr>
          <a:lstStyle/>
          <a:p>
            <a:pPr lvl="0"/>
            <a:r>
              <a:rPr lang="zh-CN" altLang="en-US" dirty="0"/>
              <a:t>二</a:t>
            </a:r>
            <a:r>
              <a:rPr lang="zh-CN" altLang="en-US" dirty="0" smtClean="0"/>
              <a:t>、</a:t>
            </a:r>
            <a:r>
              <a:rPr lang="en-US" altLang="zh-CN" dirty="0"/>
              <a:t>Performance</a:t>
            </a:r>
            <a:r>
              <a:rPr lang="zh-CN" altLang="zh-CN" dirty="0"/>
              <a:t>警告</a:t>
            </a:r>
          </a:p>
          <a:p>
            <a:endParaRPr lang="zh-CN" altLang="en-US" dirty="0"/>
          </a:p>
        </p:txBody>
      </p:sp>
      <p:sp>
        <p:nvSpPr>
          <p:cNvPr id="8" name="文本框 7"/>
          <p:cNvSpPr txBox="1"/>
          <p:nvPr/>
        </p:nvSpPr>
        <p:spPr>
          <a:xfrm>
            <a:off x="8383564" y="2488158"/>
            <a:ext cx="3165640" cy="2585323"/>
          </a:xfrm>
          <a:prstGeom prst="rect">
            <a:avLst/>
          </a:prstGeom>
          <a:noFill/>
        </p:spPr>
        <p:txBody>
          <a:bodyPr wrap="square" rtlCol="0">
            <a:spAutoFit/>
          </a:bodyPr>
          <a:lstStyle/>
          <a:p>
            <a:r>
              <a:rPr lang="zh-CN" altLang="en-US" dirty="0"/>
              <a:t>问题描述：处理程序类状态出错</a:t>
            </a:r>
          </a:p>
          <a:p>
            <a:endParaRPr lang="en-US" altLang="zh-CN" dirty="0" smtClean="0"/>
          </a:p>
          <a:p>
            <a:endParaRPr lang="en-US" altLang="zh-CN" dirty="0"/>
          </a:p>
          <a:p>
            <a:endParaRPr lang="en-US" altLang="zh-CN" dirty="0" smtClean="0"/>
          </a:p>
          <a:p>
            <a:endParaRPr lang="en-US" altLang="zh-CN" dirty="0"/>
          </a:p>
          <a:p>
            <a:r>
              <a:rPr lang="zh-CN" altLang="en-US" dirty="0" smtClean="0"/>
              <a:t>建议</a:t>
            </a:r>
            <a:r>
              <a:rPr lang="zh-CN" altLang="en-US" dirty="0"/>
              <a:t>与解决方案：这个处理程序类应该是静态的，否则可能会发生泄漏</a:t>
            </a:r>
          </a:p>
        </p:txBody>
      </p:sp>
      <p:pic>
        <p:nvPicPr>
          <p:cNvPr id="13" name="图片 12" descr="Performance错误"/>
          <p:cNvPicPr/>
          <p:nvPr/>
        </p:nvPicPr>
        <p:blipFill>
          <a:blip r:embed="rId3"/>
          <a:stretch>
            <a:fillRect/>
          </a:stretch>
        </p:blipFill>
        <p:spPr>
          <a:xfrm>
            <a:off x="678721" y="2050692"/>
            <a:ext cx="7653174" cy="412150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945165" cy="646331"/>
          </a:xfrm>
          <a:prstGeom prst="rect">
            <a:avLst/>
          </a:prstGeom>
          <a:noFill/>
        </p:spPr>
        <p:txBody>
          <a:bodyPr wrap="none" rtlCol="0">
            <a:spAutoFit/>
          </a:bodyPr>
          <a:lstStyle/>
          <a:p>
            <a:pPr lvl="0"/>
            <a:r>
              <a:rPr lang="zh-CN" altLang="en-US" dirty="0"/>
              <a:t>三</a:t>
            </a:r>
            <a:r>
              <a:rPr lang="zh-CN" altLang="en-US" dirty="0" smtClean="0"/>
              <a:t>、</a:t>
            </a:r>
            <a:r>
              <a:rPr lang="en-US" altLang="zh-CN" dirty="0"/>
              <a:t>Internationalization</a:t>
            </a:r>
            <a:r>
              <a:rPr lang="zh-CN" altLang="zh-CN" dirty="0"/>
              <a:t>警告</a:t>
            </a:r>
          </a:p>
          <a:p>
            <a:endParaRPr lang="zh-CN" altLang="en-US" dirty="0"/>
          </a:p>
        </p:txBody>
      </p:sp>
      <p:sp>
        <p:nvSpPr>
          <p:cNvPr id="8" name="文本框 7"/>
          <p:cNvSpPr txBox="1"/>
          <p:nvPr/>
        </p:nvSpPr>
        <p:spPr>
          <a:xfrm>
            <a:off x="8415652" y="2192883"/>
            <a:ext cx="3165640" cy="3416320"/>
          </a:xfrm>
          <a:prstGeom prst="rect">
            <a:avLst/>
          </a:prstGeom>
          <a:noFill/>
        </p:spPr>
        <p:txBody>
          <a:bodyPr wrap="square" rtlCol="0">
            <a:spAutoFit/>
          </a:bodyPr>
          <a:lstStyle/>
          <a:p>
            <a:r>
              <a:rPr lang="zh-CN" altLang="en-US" dirty="0"/>
              <a:t>问题描述：备注列表警告</a:t>
            </a:r>
          </a:p>
          <a:p>
            <a:endParaRPr lang="en-US" altLang="zh-CN" dirty="0" smtClean="0"/>
          </a:p>
          <a:p>
            <a:endParaRPr lang="en-US" altLang="zh-CN" dirty="0"/>
          </a:p>
          <a:p>
            <a:endParaRPr lang="en-US" altLang="zh-CN" dirty="0" smtClean="0"/>
          </a:p>
          <a:p>
            <a:endParaRPr lang="en-US" altLang="zh-CN" dirty="0"/>
          </a:p>
          <a:p>
            <a:endParaRPr lang="en-US" altLang="zh-CN" dirty="0" smtClean="0"/>
          </a:p>
          <a:p>
            <a:r>
              <a:rPr lang="zh-CN" altLang="en-US" dirty="0" smtClean="0"/>
              <a:t>建议</a:t>
            </a:r>
            <a:r>
              <a:rPr lang="zh-CN" altLang="en-US" dirty="0"/>
              <a:t>与解决方案：不要将显示的文本与“</a:t>
            </a:r>
            <a:r>
              <a:rPr lang="en-US" altLang="zh-CN" dirty="0" err="1"/>
              <a:t>setText</a:t>
            </a:r>
            <a:r>
              <a:rPr lang="en-US" altLang="zh-CN" dirty="0"/>
              <a:t>”</a:t>
            </a:r>
            <a:r>
              <a:rPr lang="zh-CN" altLang="en-US" dirty="0"/>
              <a:t>连接。使用带有占位符的资源字符串。不要将显示的文本与“</a:t>
            </a:r>
            <a:r>
              <a:rPr lang="en-US" altLang="zh-CN" dirty="0" err="1"/>
              <a:t>setText</a:t>
            </a:r>
            <a:r>
              <a:rPr lang="en-US" altLang="zh-CN" dirty="0"/>
              <a:t>”</a:t>
            </a:r>
            <a:r>
              <a:rPr lang="zh-CN" altLang="en-US" dirty="0"/>
              <a:t>连接。使用带有占位符的资源字符串</a:t>
            </a:r>
          </a:p>
        </p:txBody>
      </p:sp>
      <p:pic>
        <p:nvPicPr>
          <p:cNvPr id="13" name="图片 12" descr="Lnternational错误"/>
          <p:cNvPicPr/>
          <p:nvPr/>
        </p:nvPicPr>
        <p:blipFill>
          <a:blip r:embed="rId3"/>
          <a:stretch>
            <a:fillRect/>
          </a:stretch>
        </p:blipFill>
        <p:spPr>
          <a:xfrm>
            <a:off x="621873" y="2112775"/>
            <a:ext cx="7644014" cy="411657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217467" cy="369332"/>
          </a:xfrm>
          <a:prstGeom prst="rect">
            <a:avLst/>
          </a:prstGeom>
          <a:noFill/>
        </p:spPr>
        <p:txBody>
          <a:bodyPr wrap="none" rtlCol="0">
            <a:spAutoFit/>
          </a:bodyPr>
          <a:lstStyle/>
          <a:p>
            <a:pPr lvl="0"/>
            <a:r>
              <a:rPr lang="zh-CN" altLang="en-US" dirty="0"/>
              <a:t>四</a:t>
            </a:r>
            <a:r>
              <a:rPr lang="zh-CN" altLang="en-US" dirty="0" smtClean="0"/>
              <a:t>、</a:t>
            </a:r>
            <a:r>
              <a:rPr lang="en-US" altLang="zh-CN" dirty="0"/>
              <a:t>Correctness</a:t>
            </a:r>
            <a:r>
              <a:rPr lang="zh-CN" altLang="zh-CN" dirty="0"/>
              <a:t>错误</a:t>
            </a:r>
            <a:endParaRPr lang="zh-CN" altLang="en-US" dirty="0"/>
          </a:p>
        </p:txBody>
      </p:sp>
      <p:sp>
        <p:nvSpPr>
          <p:cNvPr id="8" name="文本框 7"/>
          <p:cNvSpPr txBox="1"/>
          <p:nvPr/>
        </p:nvSpPr>
        <p:spPr>
          <a:xfrm>
            <a:off x="8415652" y="2192883"/>
            <a:ext cx="3165640" cy="3477875"/>
          </a:xfrm>
          <a:prstGeom prst="rect">
            <a:avLst/>
          </a:prstGeom>
          <a:noFill/>
        </p:spPr>
        <p:txBody>
          <a:bodyPr wrap="square" rtlCol="0">
            <a:spAutoFit/>
          </a:bodyPr>
          <a:lstStyle/>
          <a:p>
            <a:r>
              <a:rPr lang="zh-CN" altLang="en-US" sz="2000" dirty="0"/>
              <a:t>问题描述：自定义视图扩展文本出错</a:t>
            </a:r>
          </a:p>
          <a:p>
            <a:endParaRPr lang="en-US" altLang="zh-CN" sz="2000" dirty="0" smtClean="0"/>
          </a:p>
          <a:p>
            <a:endParaRPr lang="en-US" altLang="zh-CN" sz="2000" dirty="0"/>
          </a:p>
          <a:p>
            <a:endParaRPr lang="en-US" altLang="zh-CN" sz="2000" dirty="0" smtClean="0"/>
          </a:p>
          <a:p>
            <a:r>
              <a:rPr lang="zh-CN" altLang="en-US" sz="2000" dirty="0" smtClean="0"/>
              <a:t>建议</a:t>
            </a:r>
            <a:r>
              <a:rPr lang="zh-CN" altLang="en-US" sz="2000" dirty="0"/>
              <a:t>与解决方案：这个自定义视图应该会扩展“</a:t>
            </a:r>
            <a:r>
              <a:rPr lang="en-US" altLang="zh-CN" sz="2000" dirty="0" err="1"/>
              <a:t>androidx.appcompat</a:t>
            </a:r>
            <a:r>
              <a:rPr lang="zh-CN" altLang="en-US" sz="2000" dirty="0"/>
              <a:t>小部件”。应用程序编辑文本代替。</a:t>
            </a:r>
          </a:p>
          <a:p>
            <a:endParaRPr lang="zh-CN" altLang="en-US" sz="2000" dirty="0"/>
          </a:p>
        </p:txBody>
      </p:sp>
      <p:pic>
        <p:nvPicPr>
          <p:cNvPr id="13" name="图片 12" descr="Correctness错误"/>
          <p:cNvPicPr/>
          <p:nvPr/>
        </p:nvPicPr>
        <p:blipFill>
          <a:blip r:embed="rId3"/>
          <a:stretch>
            <a:fillRect/>
          </a:stretch>
        </p:blipFill>
        <p:spPr>
          <a:xfrm>
            <a:off x="678720" y="2001608"/>
            <a:ext cx="7708943" cy="4151541"/>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81258"/>
          </a:xfrm>
          <a:prstGeom prst="rect">
            <a:avLst/>
          </a:prstGeom>
        </p:spPr>
        <p:txBody>
          <a:bodyPr wrap="square">
            <a:sp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314597" y="5868441"/>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0e447035e53a03058e67bd380ab7978"/>
          <p:cNvPicPr/>
          <p:nvPr/>
        </p:nvPicPr>
        <p:blipFill>
          <a:blip r:embed="rId4">
            <a:extLst>
              <a:ext uri="{28A0092B-C50C-407E-A947-70E740481C1C}">
                <a14:useLocalDpi xmlns:a14="http://schemas.microsoft.com/office/drawing/2010/main" val="0"/>
              </a:ext>
            </a:extLst>
          </a:blip>
          <a:stretch>
            <a:fillRect/>
          </a:stretch>
        </p:blipFill>
        <p:spPr>
          <a:xfrm>
            <a:off x="2300549" y="1202520"/>
            <a:ext cx="1966651" cy="4457742"/>
          </a:xfrm>
          <a:prstGeom prst="rect">
            <a:avLst/>
          </a:prstGeom>
        </p:spPr>
      </p:pic>
      <p:sp>
        <p:nvSpPr>
          <p:cNvPr id="3" name="文本框 2"/>
          <p:cNvSpPr txBox="1"/>
          <p:nvPr/>
        </p:nvSpPr>
        <p:spPr>
          <a:xfrm>
            <a:off x="5821324" y="1403582"/>
            <a:ext cx="3930884" cy="369332"/>
          </a:xfrm>
          <a:prstGeom prst="rect">
            <a:avLst/>
          </a:prstGeom>
          <a:noFill/>
        </p:spPr>
        <p:txBody>
          <a:bodyPr wrap="none" rtlCol="0">
            <a:spAutoFit/>
          </a:bodyPr>
          <a:lstStyle/>
          <a:p>
            <a:r>
              <a:rPr lang="en-US" altLang="zh-CN" dirty="0"/>
              <a:t> </a:t>
            </a:r>
            <a:r>
              <a:rPr lang="zh-CN" altLang="en-US" dirty="0" smtClean="0"/>
              <a:t>功能名称：</a:t>
            </a:r>
            <a:r>
              <a:rPr lang="zh-CN" altLang="zh-CN" dirty="0"/>
              <a:t>在编辑便签界面添加图片</a:t>
            </a:r>
            <a:endParaRPr lang="zh-CN" altLang="en-US" dirty="0"/>
          </a:p>
        </p:txBody>
      </p:sp>
      <p:sp>
        <p:nvSpPr>
          <p:cNvPr id="8" name="文本框 7"/>
          <p:cNvSpPr txBox="1"/>
          <p:nvPr/>
        </p:nvSpPr>
        <p:spPr>
          <a:xfrm>
            <a:off x="5821324" y="1828011"/>
            <a:ext cx="5670185" cy="4616648"/>
          </a:xfrm>
          <a:prstGeom prst="rect">
            <a:avLst/>
          </a:prstGeom>
          <a:noFill/>
        </p:spPr>
        <p:txBody>
          <a:bodyPr wrap="square" rtlCol="0">
            <a:spAutoFit/>
          </a:bodyPr>
          <a:lstStyle/>
          <a:p>
            <a:r>
              <a:rPr lang="zh-CN" altLang="en-US" sz="1400" dirty="0"/>
              <a:t>当用户在小米便签应用中打开图片添加功能时，他们将</a:t>
            </a:r>
            <a:r>
              <a:rPr lang="zh-CN" altLang="en-US" sz="1400" dirty="0" smtClean="0"/>
              <a:t>能够添加</a:t>
            </a:r>
            <a:r>
              <a:rPr lang="zh-CN" altLang="en-US" sz="1400" dirty="0"/>
              <a:t>自己喜欢的图片</a:t>
            </a:r>
            <a:r>
              <a:rPr lang="zh-CN" altLang="en-US" sz="1400" dirty="0" smtClean="0"/>
              <a:t>。</a:t>
            </a:r>
            <a:endParaRPr lang="en-US" altLang="zh-CN" sz="1400" dirty="0" smtClean="0"/>
          </a:p>
          <a:p>
            <a:r>
              <a:rPr lang="zh-CN" altLang="en-US" sz="1400" dirty="0" smtClean="0"/>
              <a:t>这个功能的详细描述如下：</a:t>
            </a:r>
            <a:endParaRPr lang="zh-CN" altLang="en-US" sz="1400" dirty="0"/>
          </a:p>
          <a:p>
            <a:endParaRPr lang="zh-CN" altLang="en-US" sz="1400" dirty="0"/>
          </a:p>
          <a:p>
            <a:r>
              <a:rPr lang="en-US" altLang="zh-CN" sz="1400" dirty="0"/>
              <a:t> </a:t>
            </a:r>
            <a:r>
              <a:rPr lang="en-US" altLang="zh-CN" sz="1400" dirty="0" smtClean="0"/>
              <a:t>   1</a:t>
            </a:r>
            <a:r>
              <a:rPr lang="en-US" altLang="zh-CN" sz="1400" dirty="0"/>
              <a:t>.</a:t>
            </a:r>
            <a:r>
              <a:rPr lang="zh-CN" altLang="en-US" sz="1400" dirty="0"/>
              <a:t>打开应用并选择添加图片： 用户打开小米便签应用后，可以选择创建新的便签或编辑现有的便签。在编辑界面中，他们可以选择添加图片的选项。</a:t>
            </a:r>
          </a:p>
          <a:p>
            <a:r>
              <a:rPr lang="en-US" altLang="zh-CN" sz="1400" dirty="0" smtClean="0"/>
              <a:t>    2</a:t>
            </a:r>
            <a:r>
              <a:rPr lang="en-US" altLang="zh-CN" sz="1400" dirty="0"/>
              <a:t>.</a:t>
            </a:r>
            <a:r>
              <a:rPr lang="zh-CN" altLang="en-US" sz="1400" dirty="0"/>
              <a:t>选择图片来源： 用户可以从多个来源选择他们喜欢的图片</a:t>
            </a:r>
            <a:r>
              <a:rPr lang="zh-CN" altLang="en-US" sz="1400" dirty="0" smtClean="0"/>
              <a:t>。</a:t>
            </a:r>
            <a:endParaRPr lang="en-US" altLang="zh-CN" sz="1400" dirty="0" smtClean="0"/>
          </a:p>
          <a:p>
            <a:r>
              <a:rPr lang="zh-CN" altLang="en-US" sz="1400" dirty="0" smtClean="0"/>
              <a:t>这些</a:t>
            </a:r>
            <a:r>
              <a:rPr lang="zh-CN" altLang="en-US" sz="1400" dirty="0"/>
              <a:t>来源可能包括：</a:t>
            </a:r>
          </a:p>
          <a:p>
            <a:endParaRPr lang="zh-CN" altLang="en-US" sz="1400" dirty="0"/>
          </a:p>
          <a:p>
            <a:r>
              <a:rPr lang="zh-CN" altLang="en-US" sz="1400" dirty="0" smtClean="0"/>
              <a:t>       相册</a:t>
            </a:r>
            <a:r>
              <a:rPr lang="zh-CN" altLang="en-US" sz="1400" dirty="0"/>
              <a:t>： 用户可以从他们的设备相册中选择已经存在的照片</a:t>
            </a:r>
            <a:r>
              <a:rPr lang="zh-CN" altLang="en-US" sz="1400" dirty="0" smtClean="0"/>
              <a:t>。</a:t>
            </a:r>
          </a:p>
          <a:p>
            <a:r>
              <a:rPr lang="zh-CN" altLang="en-US" sz="1400" dirty="0" smtClean="0"/>
              <a:t>       相机： 用户可以直接使用设备的摄像头拍摄新的照片，并将其添加到便签中。</a:t>
            </a:r>
          </a:p>
          <a:p>
            <a:endParaRPr lang="zh-CN" altLang="en-US" sz="1400" dirty="0"/>
          </a:p>
          <a:p>
            <a:endParaRPr lang="zh-CN" altLang="en-US" sz="1400" dirty="0"/>
          </a:p>
          <a:p>
            <a:r>
              <a:rPr lang="en-US" altLang="zh-CN" sz="1400" dirty="0" smtClean="0"/>
              <a:t>    3.</a:t>
            </a:r>
            <a:r>
              <a:rPr lang="zh-CN" altLang="en-US" sz="1400" dirty="0" smtClean="0"/>
              <a:t>添加</a:t>
            </a:r>
            <a:r>
              <a:rPr lang="zh-CN" altLang="en-US" sz="1400" dirty="0"/>
              <a:t>多个图片： 用户可以一次添加多张图片到同一个便签中。这使他们能够在一个便签中保存多个相关的图片。</a:t>
            </a:r>
          </a:p>
          <a:p>
            <a:r>
              <a:rPr lang="en-US" altLang="zh-CN" sz="1400" dirty="0" smtClean="0"/>
              <a:t>    4.</a:t>
            </a:r>
            <a:r>
              <a:rPr lang="zh-CN" altLang="en-US" sz="1400" dirty="0" smtClean="0"/>
              <a:t>保存</a:t>
            </a:r>
            <a:r>
              <a:rPr lang="zh-CN" altLang="en-US" sz="1400" dirty="0"/>
              <a:t>并编辑： 用户在添加完图片后，可以保存便签并继续编辑或者添加其他内容。他们可以在便签中随时查看和编辑已添加的图片。</a:t>
            </a:r>
          </a:p>
          <a:p>
            <a:r>
              <a:rPr lang="en-US" altLang="zh-CN" sz="1400" dirty="0" smtClean="0"/>
              <a:t>    5.</a:t>
            </a:r>
            <a:r>
              <a:rPr lang="zh-CN" altLang="en-US" sz="1400" dirty="0" smtClean="0"/>
              <a:t>分享</a:t>
            </a:r>
            <a:r>
              <a:rPr lang="zh-CN" altLang="en-US" sz="1400" dirty="0"/>
              <a:t>和导出： 用户可以分享包含图片的便签给其他人，也可以导出便签以备份或者在其他设备上使用</a:t>
            </a:r>
            <a:r>
              <a:rPr lang="zh-CN" altLang="en-US" sz="1400" dirty="0" smtClean="0"/>
              <a:t>。</a:t>
            </a:r>
            <a:endParaRPr lang="zh-CN" altLang="en-US" sz="1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62992" y="1495319"/>
            <a:ext cx="5929828" cy="4985980"/>
          </a:xfrm>
          <a:prstGeom prst="rect">
            <a:avLst/>
          </a:prstGeom>
          <a:noFill/>
        </p:spPr>
        <p:txBody>
          <a:bodyPr wrap="none" rtlCol="0">
            <a:spAutoFit/>
          </a:bodyPr>
          <a:lstStyle/>
          <a:p>
            <a:r>
              <a:rPr lang="zh-CN" altLang="zh-CN" sz="1600" dirty="0" smtClean="0"/>
              <a:t>用例</a:t>
            </a:r>
            <a:r>
              <a:rPr lang="en-US" altLang="zh-CN" sz="1600" dirty="0" smtClean="0"/>
              <a:t> </a:t>
            </a:r>
            <a:r>
              <a:rPr lang="en-US" altLang="zh-CN" sz="1600" dirty="0"/>
              <a:t>1</a:t>
            </a:r>
            <a:r>
              <a:rPr lang="zh-CN" altLang="zh-CN" sz="1600" dirty="0"/>
              <a:t>：</a:t>
            </a:r>
          </a:p>
          <a:p>
            <a:r>
              <a:rPr lang="zh-CN" altLang="zh-CN" sz="1600" dirty="0"/>
              <a:t>用例名称：添加图片功能</a:t>
            </a:r>
          </a:p>
          <a:p>
            <a:r>
              <a:rPr lang="zh-CN" altLang="zh-CN" sz="1600" dirty="0"/>
              <a:t>功能：允许用户通过点击按钮选择图片，并将其插入到编辑框中</a:t>
            </a:r>
          </a:p>
          <a:p>
            <a:r>
              <a:rPr lang="zh-CN" altLang="zh-CN" sz="1600" dirty="0"/>
              <a:t>执行者：用户</a:t>
            </a:r>
          </a:p>
          <a:p>
            <a:r>
              <a:rPr lang="zh-CN" altLang="zh-CN" sz="1600" dirty="0"/>
              <a:t>触发条件：点击添加图片按钮</a:t>
            </a:r>
          </a:p>
          <a:p>
            <a:r>
              <a:rPr lang="zh-CN" altLang="zh-CN" sz="1600" dirty="0"/>
              <a:t>前置条件：编辑框已存在且可编辑</a:t>
            </a:r>
          </a:p>
          <a:p>
            <a:r>
              <a:rPr lang="zh-CN" altLang="zh-CN" sz="1600" dirty="0"/>
              <a:t>基本交互动作过程：</a:t>
            </a:r>
          </a:p>
          <a:p>
            <a:r>
              <a:rPr lang="zh-CN" altLang="zh-CN" sz="1600" dirty="0"/>
              <a:t>用户点击添加图片按钮</a:t>
            </a:r>
          </a:p>
          <a:p>
            <a:r>
              <a:rPr lang="zh-CN" altLang="zh-CN" sz="1600" dirty="0"/>
              <a:t>系统弹出图片选择界面</a:t>
            </a:r>
          </a:p>
          <a:p>
            <a:r>
              <a:rPr lang="zh-CN" altLang="zh-CN" sz="1600" dirty="0"/>
              <a:t>用户选择图片后，系统获取图片并进行处理</a:t>
            </a:r>
          </a:p>
          <a:p>
            <a:r>
              <a:rPr lang="zh-CN" altLang="zh-CN" sz="1600" dirty="0"/>
              <a:t>扩展交互动作过程：</a:t>
            </a:r>
          </a:p>
          <a:p>
            <a:r>
              <a:rPr lang="zh-CN" altLang="zh-CN" sz="1600" dirty="0"/>
              <a:t>如果图片获取成功，将其转换为</a:t>
            </a:r>
            <a:r>
              <a:rPr lang="en-US" altLang="zh-CN" sz="1600" dirty="0"/>
              <a:t> </a:t>
            </a:r>
            <a:r>
              <a:rPr lang="en-US" altLang="zh-CN" sz="1600" dirty="0" err="1"/>
              <a:t>ImageSpan</a:t>
            </a:r>
            <a:r>
              <a:rPr lang="en-US" altLang="zh-CN" sz="1600" dirty="0"/>
              <a:t> </a:t>
            </a:r>
            <a:r>
              <a:rPr lang="zh-CN" altLang="zh-CN" sz="1600" dirty="0"/>
              <a:t>并插入到编辑框中</a:t>
            </a:r>
          </a:p>
          <a:p>
            <a:r>
              <a:rPr lang="zh-CN" altLang="zh-CN" sz="1600" dirty="0"/>
              <a:t>如果获取图片失败，显示获取图片失败的提示</a:t>
            </a:r>
          </a:p>
          <a:p>
            <a:r>
              <a:rPr lang="zh-CN" altLang="zh-CN" sz="1600" dirty="0"/>
              <a:t>后置条件：图片成功插入到编辑框中</a:t>
            </a:r>
          </a:p>
          <a:p>
            <a:r>
              <a:rPr lang="zh-CN" altLang="zh-CN" sz="1600" dirty="0"/>
              <a:t>业务规则：</a:t>
            </a:r>
          </a:p>
          <a:p>
            <a:r>
              <a:rPr lang="zh-CN" altLang="zh-CN" sz="1600" dirty="0"/>
              <a:t>用户只能选择指定类型的图片</a:t>
            </a:r>
          </a:p>
          <a:p>
            <a:r>
              <a:rPr lang="zh-CN" altLang="zh-CN" sz="1600" dirty="0"/>
              <a:t>非功能需求：</a:t>
            </a:r>
          </a:p>
          <a:p>
            <a:r>
              <a:rPr lang="zh-CN" altLang="zh-CN" sz="1600" dirty="0"/>
              <a:t>界面友好，操作简单</a:t>
            </a:r>
          </a:p>
          <a:p>
            <a:endParaRPr lang="zh-CN" altLang="en-US" dirty="0"/>
          </a:p>
        </p:txBody>
      </p:sp>
      <p:pic>
        <p:nvPicPr>
          <p:cNvPr id="12" name="图片 11"/>
          <p:cNvPicPr/>
          <p:nvPr/>
        </p:nvPicPr>
        <p:blipFill>
          <a:blip r:embed="rId3">
            <a:extLst>
              <a:ext uri="{28A0092B-C50C-407E-A947-70E740481C1C}">
                <a14:useLocalDpi xmlns:a14="http://schemas.microsoft.com/office/drawing/2010/main" val="0"/>
              </a:ext>
            </a:extLst>
          </a:blip>
          <a:stretch>
            <a:fillRect/>
          </a:stretch>
        </p:blipFill>
        <p:spPr>
          <a:xfrm>
            <a:off x="6643069" y="1366480"/>
            <a:ext cx="5076825" cy="4233863"/>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descr="屏幕截图 2024-04-30 140248"/>
          <p:cNvPicPr/>
          <p:nvPr/>
        </p:nvPicPr>
        <p:blipFill>
          <a:blip r:embed="rId3"/>
          <a:stretch>
            <a:fillRect/>
          </a:stretch>
        </p:blipFill>
        <p:spPr>
          <a:xfrm>
            <a:off x="1950450" y="1421526"/>
            <a:ext cx="8323580" cy="4849674"/>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524323" y="2277665"/>
            <a:ext cx="9286875" cy="2616101"/>
          </a:xfrm>
          <a:prstGeom prst="rect">
            <a:avLst/>
          </a:prstGeom>
        </p:spPr>
        <p:txBody>
          <a:bodyPr wrap="square">
            <a:spAutoFit/>
          </a:bodyPr>
          <a:lstStyle/>
          <a:p>
            <a:endParaRPr lang="zh-CN" altLang="en-US" sz="2000" dirty="0"/>
          </a:p>
          <a:p>
            <a:r>
              <a:rPr lang="en-US" altLang="zh-CN" dirty="0"/>
              <a:t> </a:t>
            </a:r>
            <a:r>
              <a:rPr lang="en-US" altLang="zh-CN" dirty="0" smtClean="0"/>
              <a:t>    1</a:t>
            </a:r>
            <a:r>
              <a:rPr lang="zh-CN" altLang="en-US" dirty="0"/>
              <a:t>、在现有的架构中新增了一个图片管理模块用于处理图片的获取、存储等操作</a:t>
            </a:r>
            <a:r>
              <a:rPr lang="zh-CN" altLang="en-US" dirty="0" smtClean="0"/>
              <a:t>。</a:t>
            </a:r>
            <a:endParaRPr lang="en-US" altLang="zh-CN" dirty="0" smtClean="0"/>
          </a:p>
          <a:p>
            <a:endParaRPr lang="zh-CN" altLang="en-US" dirty="0"/>
          </a:p>
          <a:p>
            <a:r>
              <a:rPr lang="en-US" altLang="zh-CN" dirty="0" smtClean="0"/>
              <a:t>     2</a:t>
            </a:r>
            <a:r>
              <a:rPr lang="zh-CN" altLang="en-US" dirty="0"/>
              <a:t>、将图片股那里模块与主界面、编辑界面通过结构进行解耦，以便进行扩展和复用</a:t>
            </a:r>
            <a:r>
              <a:rPr lang="zh-CN" altLang="en-US" dirty="0" smtClean="0"/>
              <a:t>。</a:t>
            </a:r>
            <a:endParaRPr lang="en-US" altLang="zh-CN" dirty="0" smtClean="0"/>
          </a:p>
          <a:p>
            <a:endParaRPr lang="zh-CN" altLang="en-US" dirty="0"/>
          </a:p>
          <a:p>
            <a:r>
              <a:rPr lang="en-US" altLang="zh-CN" dirty="0" smtClean="0"/>
              <a:t>     3</a:t>
            </a:r>
            <a:r>
              <a:rPr lang="zh-CN" altLang="en-US" dirty="0"/>
              <a:t>、图片管理模块与系统文件模块通过接口交互，以获取图片的真实路径</a:t>
            </a:r>
            <a:r>
              <a:rPr lang="zh-CN" altLang="en-US" dirty="0" smtClean="0"/>
              <a:t>。</a:t>
            </a:r>
            <a:endParaRPr lang="en-US" altLang="zh-CN" dirty="0" smtClean="0"/>
          </a:p>
          <a:p>
            <a:endParaRPr lang="zh-CN" altLang="en-US" dirty="0"/>
          </a:p>
          <a:p>
            <a:r>
              <a:rPr lang="en-US" altLang="zh-CN" dirty="0" smtClean="0"/>
              <a:t>     4</a:t>
            </a:r>
            <a:r>
              <a:rPr lang="zh-CN" altLang="en-US" dirty="0"/>
              <a:t>、新增了一个图片选择器界面，用于用户选择要添加的</a:t>
            </a:r>
            <a:r>
              <a:rPr lang="zh-CN" altLang="en-US" dirty="0" smtClean="0"/>
              <a:t>图片</a:t>
            </a:r>
            <a:endParaRPr lang="en-US" altLang="zh-CN" dirty="0" smtClean="0"/>
          </a:p>
          <a:p>
            <a:endParaRPr lang="zh-CN" altLang="en-US" dirty="0"/>
          </a:p>
        </p:txBody>
      </p:sp>
      <p:sp>
        <p:nvSpPr>
          <p:cNvPr id="9" name="文本框 8"/>
          <p:cNvSpPr txBox="1"/>
          <p:nvPr/>
        </p:nvSpPr>
        <p:spPr>
          <a:xfrm>
            <a:off x="677799" y="1701226"/>
            <a:ext cx="8905002" cy="677108"/>
          </a:xfrm>
          <a:prstGeom prst="rect">
            <a:avLst/>
          </a:prstGeom>
          <a:noFill/>
        </p:spPr>
        <p:txBody>
          <a:bodyPr wrap="none" rtlCol="0">
            <a:spAutoFit/>
          </a:bodyPr>
          <a:lstStyle/>
          <a:p>
            <a:r>
              <a:rPr lang="zh-CN" altLang="en-US" sz="2000" dirty="0"/>
              <a:t>为了支持添加图片功能的实现，我们对开源软件的体系结构进行了以下调整：</a:t>
            </a:r>
          </a:p>
          <a:p>
            <a:endParaRPr lang="zh-CN" altLang="en-US" dirty="0"/>
          </a:p>
        </p:txBody>
      </p:sp>
      <p:sp>
        <p:nvSpPr>
          <p:cNvPr id="11" name="文本框 10"/>
          <p:cNvSpPr txBox="1"/>
          <p:nvPr/>
        </p:nvSpPr>
        <p:spPr>
          <a:xfrm>
            <a:off x="3486150" y="5470205"/>
            <a:ext cx="7802136" cy="646331"/>
          </a:xfrm>
          <a:prstGeom prst="rect">
            <a:avLst/>
          </a:prstGeom>
          <a:noFill/>
        </p:spPr>
        <p:txBody>
          <a:bodyPr wrap="none" rtlCol="0">
            <a:spAutoFit/>
          </a:bodyPr>
          <a:lstStyle/>
          <a:p>
            <a:r>
              <a:rPr lang="zh-CN" altLang="en-US" dirty="0"/>
              <a:t>通过以上调整，我们增强了软件的可扩展性，并支持了新增的添加图片功能</a:t>
            </a:r>
          </a:p>
          <a:p>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descr="屏幕截图 2024-06-03 115509"/>
          <p:cNvPicPr>
            <a:picLocks noChangeAspect="1"/>
          </p:cNvPicPr>
          <p:nvPr/>
        </p:nvPicPr>
        <p:blipFill>
          <a:blip r:embed="rId3"/>
          <a:stretch>
            <a:fillRect/>
          </a:stretch>
        </p:blipFill>
        <p:spPr>
          <a:xfrm>
            <a:off x="3270250" y="1358900"/>
            <a:ext cx="5452745" cy="476948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737165" y="1727898"/>
            <a:ext cx="5259376" cy="3139321"/>
          </a:xfrm>
          <a:prstGeom prst="rect">
            <a:avLst/>
          </a:prstGeom>
          <a:noFill/>
        </p:spPr>
        <p:txBody>
          <a:bodyPr wrap="square" rtlCol="0">
            <a:spAutoFit/>
          </a:bodyPr>
          <a:lstStyle/>
          <a:p>
            <a:pPr marL="342900" indent="-342900">
              <a:buAutoNum type="arabicPeriod"/>
            </a:pPr>
            <a:r>
              <a:rPr lang="zh-CN" altLang="zh-CN" dirty="0" smtClean="0"/>
              <a:t>主</a:t>
            </a:r>
            <a:r>
              <a:rPr lang="zh-CN" altLang="zh-CN" dirty="0"/>
              <a:t>界面：在主界面上添加一个添加图片按钮，点击后跳转到图片选择器界面</a:t>
            </a:r>
            <a:r>
              <a:rPr lang="zh-CN" altLang="zh-CN" dirty="0" smtClean="0"/>
              <a:t>。</a:t>
            </a:r>
            <a:endParaRPr lang="en-US" altLang="zh-CN" dirty="0" smtClean="0"/>
          </a:p>
          <a:p>
            <a:pPr marL="342900" indent="-342900">
              <a:buAutoNum type="arabicPeriod"/>
            </a:pPr>
            <a:endParaRPr lang="zh-CN" altLang="zh-CN" dirty="0"/>
          </a:p>
          <a:p>
            <a:r>
              <a:rPr lang="en-US" altLang="zh-CN" dirty="0"/>
              <a:t>2. </a:t>
            </a:r>
            <a:r>
              <a:rPr lang="zh-CN" altLang="zh-CN" dirty="0"/>
              <a:t>图片选择器界面：用户可以在此选择要添加的图片，选择后跳回编辑界面</a:t>
            </a:r>
            <a:r>
              <a:rPr lang="zh-CN" altLang="zh-CN" dirty="0" smtClean="0"/>
              <a:t>。</a:t>
            </a:r>
            <a:endParaRPr lang="en-US" altLang="zh-CN" dirty="0" smtClean="0"/>
          </a:p>
          <a:p>
            <a:endParaRPr lang="zh-CN" altLang="zh-CN" dirty="0"/>
          </a:p>
          <a:p>
            <a:r>
              <a:rPr lang="en-US" altLang="zh-CN" dirty="0"/>
              <a:t>3. </a:t>
            </a:r>
            <a:r>
              <a:rPr lang="zh-CN" altLang="zh-CN" dirty="0"/>
              <a:t>编辑界面：在编辑框上方添加一个添加图片按钮，点击后同样跳转到图片选择器界面。当用户选择图片后，图片会自动插入到光标位置</a:t>
            </a:r>
            <a:r>
              <a:rPr lang="zh-CN" altLang="zh-CN" dirty="0" smtClean="0"/>
              <a:t>。</a:t>
            </a:r>
            <a:endParaRPr lang="en-US" altLang="zh-CN" dirty="0" smtClean="0"/>
          </a:p>
          <a:p>
            <a:endParaRPr lang="zh-CN" altLang="zh-CN" dirty="0"/>
          </a:p>
          <a:p>
            <a:endParaRPr lang="zh-CN" altLang="en-US" dirty="0"/>
          </a:p>
        </p:txBody>
      </p:sp>
      <p:pic>
        <p:nvPicPr>
          <p:cNvPr id="11" name="图片 10"/>
          <p:cNvPicPr/>
          <p:nvPr/>
        </p:nvPicPr>
        <p:blipFill>
          <a:blip r:embed="rId3" cstate="print">
            <a:extLst>
              <a:ext uri="{28A0092B-C50C-407E-A947-70E740481C1C}">
                <a14:useLocalDpi xmlns:a14="http://schemas.microsoft.com/office/drawing/2010/main" val="0"/>
              </a:ext>
            </a:extLst>
          </a:blip>
          <a:stretch>
            <a:fillRect/>
          </a:stretch>
        </p:blipFill>
        <p:spPr>
          <a:xfrm>
            <a:off x="6091561" y="1113104"/>
            <a:ext cx="5233664" cy="4735246"/>
          </a:xfrm>
          <a:prstGeom prst="rect">
            <a:avLst/>
          </a:prstGeom>
        </p:spPr>
      </p:pic>
      <p:sp>
        <p:nvSpPr>
          <p:cNvPr id="9" name="文本框 8"/>
          <p:cNvSpPr txBox="1"/>
          <p:nvPr/>
        </p:nvSpPr>
        <p:spPr>
          <a:xfrm>
            <a:off x="7639831" y="5910546"/>
            <a:ext cx="2137124" cy="369332"/>
          </a:xfrm>
          <a:prstGeom prst="rect">
            <a:avLst/>
          </a:prstGeom>
          <a:noFill/>
        </p:spPr>
        <p:txBody>
          <a:bodyPr wrap="none" rtlCol="0">
            <a:spAutoFit/>
          </a:bodyPr>
          <a:lstStyle/>
          <a:p>
            <a:r>
              <a:rPr lang="en-US" altLang="zh-CN" dirty="0"/>
              <a:t>  </a:t>
            </a:r>
            <a:r>
              <a:rPr lang="zh-CN" altLang="en-US" dirty="0" smtClean="0"/>
              <a:t>界面详细设计演示</a:t>
            </a:r>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1607820" y="1149350"/>
            <a:ext cx="8865870" cy="502412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908685" y="1525270"/>
            <a:ext cx="10400030" cy="472821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4398572" y="1687080"/>
            <a:ext cx="7005051" cy="3416320"/>
          </a:xfrm>
          <a:prstGeom prst="rect">
            <a:avLst/>
          </a:prstGeom>
          <a:noFill/>
        </p:spPr>
        <p:txBody>
          <a:bodyPr wrap="square" rtlCol="0">
            <a:spAutoFit/>
          </a:bodyPr>
          <a:lstStyle/>
          <a:p>
            <a:r>
              <a:rPr lang="zh-CN" altLang="en-US" sz="1200" dirty="0" smtClean="0">
                <a:latin typeface="+mj-ea"/>
                <a:ea typeface="+mj-ea"/>
              </a:rPr>
              <a:t>展示</a:t>
            </a:r>
            <a:r>
              <a:rPr lang="zh-CN" altLang="en-US" sz="1200" dirty="0">
                <a:latin typeface="+mj-ea"/>
                <a:ea typeface="+mj-ea"/>
              </a:rPr>
              <a:t>了在</a:t>
            </a:r>
            <a:r>
              <a:rPr lang="en-US" altLang="zh-CN" sz="1200" dirty="0">
                <a:latin typeface="+mj-ea"/>
                <a:ea typeface="+mj-ea"/>
              </a:rPr>
              <a:t>Android</a:t>
            </a:r>
            <a:r>
              <a:rPr lang="zh-CN" altLang="en-US" sz="1200" dirty="0">
                <a:latin typeface="+mj-ea"/>
                <a:ea typeface="+mj-ea"/>
              </a:rPr>
              <a:t>应用程序中向</a:t>
            </a:r>
            <a:r>
              <a:rPr lang="en-US" altLang="zh-CN" sz="1200" dirty="0" err="1">
                <a:latin typeface="+mj-ea"/>
                <a:ea typeface="+mj-ea"/>
              </a:rPr>
              <a:t>NoteEditActivity</a:t>
            </a:r>
            <a:r>
              <a:rPr lang="zh-CN" altLang="en-US" sz="1200" dirty="0">
                <a:latin typeface="+mj-ea"/>
                <a:ea typeface="+mj-ea"/>
              </a:rPr>
              <a:t>添加图片功能</a:t>
            </a:r>
            <a:r>
              <a:rPr lang="zh-CN" altLang="en-US" sz="1200" dirty="0" smtClean="0">
                <a:latin typeface="+mj-ea"/>
                <a:ea typeface="+mj-ea"/>
              </a:rPr>
              <a:t>的流程：</a:t>
            </a:r>
            <a:endParaRPr lang="en-US" altLang="zh-CN" sz="1200" dirty="0" smtClean="0">
              <a:latin typeface="+mj-ea"/>
              <a:ea typeface="+mj-ea"/>
            </a:endParaRPr>
          </a:p>
          <a:p>
            <a:endParaRPr lang="zh-CN" altLang="en-US" sz="1200" dirty="0">
              <a:latin typeface="+mj-ea"/>
              <a:ea typeface="+mj-ea"/>
            </a:endParaRPr>
          </a:p>
          <a:p>
            <a:r>
              <a:rPr lang="en-US" altLang="zh-CN" sz="1200" dirty="0" smtClean="0">
                <a:latin typeface="+mj-ea"/>
                <a:ea typeface="+mj-ea"/>
              </a:rPr>
              <a:t>1.</a:t>
            </a:r>
            <a:r>
              <a:rPr lang="zh-CN" altLang="en-US" sz="1200" dirty="0" smtClean="0">
                <a:latin typeface="+mj-ea"/>
                <a:ea typeface="+mj-ea"/>
              </a:rPr>
              <a:t>**</a:t>
            </a:r>
            <a:r>
              <a:rPr lang="zh-CN" altLang="en-US" sz="1200" dirty="0">
                <a:latin typeface="+mj-ea"/>
                <a:ea typeface="+mj-ea"/>
              </a:rPr>
              <a:t>开始**：   </a:t>
            </a:r>
            <a:r>
              <a:rPr lang="en-US" altLang="zh-CN" sz="1200" dirty="0">
                <a:latin typeface="+mj-ea"/>
                <a:ea typeface="+mj-ea"/>
              </a:rPr>
              <a:t>- </a:t>
            </a:r>
            <a:r>
              <a:rPr lang="zh-CN" altLang="en-US" sz="1200" dirty="0">
                <a:latin typeface="+mj-ea"/>
                <a:ea typeface="+mj-ea"/>
              </a:rPr>
              <a:t>流程开始</a:t>
            </a:r>
            <a:r>
              <a:rPr lang="zh-CN" altLang="en-US" sz="1200" dirty="0" smtClean="0">
                <a:latin typeface="+mj-ea"/>
                <a:ea typeface="+mj-ea"/>
              </a:rPr>
              <a:t>。</a:t>
            </a:r>
            <a:endParaRPr lang="en-US" altLang="zh-CN" sz="1200" dirty="0" smtClean="0">
              <a:latin typeface="+mj-ea"/>
              <a:ea typeface="+mj-ea"/>
            </a:endParaRPr>
          </a:p>
          <a:p>
            <a:endParaRPr lang="zh-CN" altLang="en-US" sz="1200" dirty="0">
              <a:latin typeface="+mj-ea"/>
              <a:ea typeface="+mj-ea"/>
            </a:endParaRPr>
          </a:p>
          <a:p>
            <a:r>
              <a:rPr lang="en-US" altLang="zh-CN" sz="1200" dirty="0">
                <a:latin typeface="+mj-ea"/>
                <a:ea typeface="+mj-ea"/>
              </a:rPr>
              <a:t>2. **</a:t>
            </a:r>
            <a:r>
              <a:rPr lang="zh-CN" altLang="en-US" sz="1200" dirty="0">
                <a:latin typeface="+mj-ea"/>
                <a:ea typeface="+mj-ea"/>
              </a:rPr>
              <a:t>添加按钮到布局**：   </a:t>
            </a:r>
            <a:r>
              <a:rPr lang="en-US" altLang="zh-CN" sz="1200" dirty="0">
                <a:latin typeface="+mj-ea"/>
                <a:ea typeface="+mj-ea"/>
              </a:rPr>
              <a:t>- </a:t>
            </a:r>
            <a:r>
              <a:rPr lang="zh-CN" altLang="en-US" sz="1200" dirty="0">
                <a:latin typeface="+mj-ea"/>
                <a:ea typeface="+mj-ea"/>
              </a:rPr>
              <a:t>在</a:t>
            </a:r>
            <a:r>
              <a:rPr lang="en-US" altLang="zh-CN" sz="1200" dirty="0" smtClean="0">
                <a:latin typeface="+mj-ea"/>
                <a:ea typeface="+mj-ea"/>
              </a:rPr>
              <a:t>`note_edit.xml</a:t>
            </a:r>
            <a:r>
              <a:rPr lang="en-US" altLang="zh-CN" sz="1200" dirty="0">
                <a:latin typeface="+mj-ea"/>
                <a:ea typeface="+mj-ea"/>
              </a:rPr>
              <a:t>`</a:t>
            </a:r>
            <a:r>
              <a:rPr lang="zh-CN" altLang="en-US" sz="1200" dirty="0">
                <a:latin typeface="+mj-ea"/>
                <a:ea typeface="+mj-ea"/>
              </a:rPr>
              <a:t>中添加</a:t>
            </a:r>
            <a:r>
              <a:rPr lang="en-US" altLang="zh-CN" sz="1200" dirty="0">
                <a:latin typeface="+mj-ea"/>
                <a:ea typeface="+mj-ea"/>
              </a:rPr>
              <a:t>`</a:t>
            </a:r>
            <a:r>
              <a:rPr lang="en-US" altLang="zh-CN" sz="1200" dirty="0" err="1">
                <a:latin typeface="+mj-ea"/>
                <a:ea typeface="+mj-ea"/>
              </a:rPr>
              <a:t>add_img_btn</a:t>
            </a:r>
            <a:r>
              <a:rPr lang="en-US" altLang="zh-CN" sz="1200" dirty="0">
                <a:latin typeface="+mj-ea"/>
                <a:ea typeface="+mj-ea"/>
              </a:rPr>
              <a:t>`</a:t>
            </a:r>
            <a:r>
              <a:rPr lang="zh-CN" altLang="en-US" sz="1200" dirty="0">
                <a:latin typeface="+mj-ea"/>
                <a:ea typeface="+mj-ea"/>
              </a:rPr>
              <a:t>按钮。</a:t>
            </a:r>
          </a:p>
          <a:p>
            <a:r>
              <a:rPr lang="en-US" altLang="zh-CN" sz="1200" dirty="0">
                <a:latin typeface="+mj-ea"/>
                <a:ea typeface="+mj-ea"/>
              </a:rPr>
              <a:t>3. **</a:t>
            </a:r>
            <a:r>
              <a:rPr lang="zh-CN" altLang="en-US" sz="1200" dirty="0">
                <a:latin typeface="+mj-ea"/>
                <a:ea typeface="+mj-ea"/>
              </a:rPr>
              <a:t>设置监听器**：   </a:t>
            </a:r>
            <a:r>
              <a:rPr lang="en-US" altLang="zh-CN" sz="1200" dirty="0">
                <a:latin typeface="+mj-ea"/>
                <a:ea typeface="+mj-ea"/>
              </a:rPr>
              <a:t>- </a:t>
            </a:r>
            <a:r>
              <a:rPr lang="zh-CN" altLang="en-US" sz="1200" dirty="0">
                <a:latin typeface="+mj-ea"/>
                <a:ea typeface="+mj-ea"/>
              </a:rPr>
              <a:t>在</a:t>
            </a:r>
            <a:r>
              <a:rPr lang="en-US" altLang="zh-CN" sz="1200" dirty="0">
                <a:latin typeface="+mj-ea"/>
                <a:ea typeface="+mj-ea"/>
              </a:rPr>
              <a:t>`</a:t>
            </a:r>
            <a:r>
              <a:rPr lang="en-US" altLang="zh-CN" sz="1200" dirty="0" err="1" smtClean="0">
                <a:latin typeface="+mj-ea"/>
                <a:ea typeface="+mj-ea"/>
              </a:rPr>
              <a:t>NoteEditActivity</a:t>
            </a:r>
            <a:r>
              <a:rPr lang="en-US" altLang="zh-CN" sz="1200" dirty="0">
                <a:latin typeface="+mj-ea"/>
                <a:ea typeface="+mj-ea"/>
              </a:rPr>
              <a:t>`</a:t>
            </a:r>
            <a:r>
              <a:rPr lang="zh-CN" altLang="en-US" sz="1200" dirty="0">
                <a:latin typeface="+mj-ea"/>
                <a:ea typeface="+mj-ea"/>
              </a:rPr>
              <a:t>的</a:t>
            </a:r>
            <a:r>
              <a:rPr lang="en-US" altLang="zh-CN" sz="1200" dirty="0">
                <a:latin typeface="+mj-ea"/>
                <a:ea typeface="+mj-ea"/>
              </a:rPr>
              <a:t>`</a:t>
            </a:r>
            <a:r>
              <a:rPr lang="en-US" altLang="zh-CN" sz="1200" dirty="0" err="1">
                <a:latin typeface="+mj-ea"/>
                <a:ea typeface="+mj-ea"/>
              </a:rPr>
              <a:t>onCreate</a:t>
            </a:r>
            <a:r>
              <a:rPr lang="en-US" altLang="zh-CN" sz="1200" dirty="0">
                <a:latin typeface="+mj-ea"/>
                <a:ea typeface="+mj-ea"/>
              </a:rPr>
              <a:t>()`</a:t>
            </a:r>
            <a:r>
              <a:rPr lang="zh-CN" altLang="en-US" sz="1200" dirty="0">
                <a:latin typeface="+mj-ea"/>
                <a:ea typeface="+mj-ea"/>
              </a:rPr>
              <a:t>方法中为</a:t>
            </a:r>
            <a:r>
              <a:rPr lang="en-US" altLang="zh-CN" sz="1200" dirty="0">
                <a:latin typeface="+mj-ea"/>
                <a:ea typeface="+mj-ea"/>
              </a:rPr>
              <a:t>`</a:t>
            </a:r>
            <a:r>
              <a:rPr lang="en-US" altLang="zh-CN" sz="1200" dirty="0" err="1">
                <a:latin typeface="+mj-ea"/>
                <a:ea typeface="+mj-ea"/>
              </a:rPr>
              <a:t>add_img_btn</a:t>
            </a:r>
            <a:r>
              <a:rPr lang="en-US" altLang="zh-CN" sz="1200" dirty="0">
                <a:latin typeface="+mj-ea"/>
                <a:ea typeface="+mj-ea"/>
              </a:rPr>
              <a:t>`</a:t>
            </a:r>
            <a:r>
              <a:rPr lang="zh-CN" altLang="en-US" sz="1200" dirty="0">
                <a:latin typeface="+mj-ea"/>
                <a:ea typeface="+mj-ea"/>
              </a:rPr>
              <a:t>设置点击监听器。</a:t>
            </a:r>
          </a:p>
          <a:p>
            <a:r>
              <a:rPr lang="en-US" altLang="zh-CN" sz="1200" dirty="0">
                <a:latin typeface="+mj-ea"/>
                <a:ea typeface="+mj-ea"/>
              </a:rPr>
              <a:t>4. **</a:t>
            </a:r>
            <a:r>
              <a:rPr lang="zh-CN" altLang="en-US" sz="1200" dirty="0" smtClean="0">
                <a:latin typeface="+mj-ea"/>
                <a:ea typeface="+mj-ea"/>
              </a:rPr>
              <a:t>用户</a:t>
            </a:r>
            <a:r>
              <a:rPr lang="zh-CN" altLang="en-US" sz="1200" dirty="0">
                <a:latin typeface="+mj-ea"/>
                <a:ea typeface="+mj-ea"/>
              </a:rPr>
              <a:t>点击按钮**：   </a:t>
            </a:r>
            <a:r>
              <a:rPr lang="en-US" altLang="zh-CN" sz="1200" dirty="0">
                <a:latin typeface="+mj-ea"/>
                <a:ea typeface="+mj-ea"/>
              </a:rPr>
              <a:t>- </a:t>
            </a:r>
            <a:r>
              <a:rPr lang="zh-CN" altLang="en-US" sz="1200" dirty="0">
                <a:latin typeface="+mj-ea"/>
                <a:ea typeface="+mj-ea"/>
              </a:rPr>
              <a:t>用户点击“添加图片”按钮，触发点击事件。</a:t>
            </a:r>
          </a:p>
          <a:p>
            <a:r>
              <a:rPr lang="en-US" altLang="zh-CN" sz="1200" dirty="0">
                <a:latin typeface="+mj-ea"/>
                <a:ea typeface="+mj-ea"/>
              </a:rPr>
              <a:t>5. **</a:t>
            </a:r>
            <a:r>
              <a:rPr lang="zh-CN" altLang="en-US" sz="1200" dirty="0">
                <a:latin typeface="+mj-ea"/>
                <a:ea typeface="+mj-ea"/>
              </a:rPr>
              <a:t>启动图片</a:t>
            </a:r>
            <a:r>
              <a:rPr lang="zh-CN" altLang="en-US" sz="1200" dirty="0" smtClean="0">
                <a:latin typeface="+mj-ea"/>
                <a:ea typeface="+mj-ea"/>
              </a:rPr>
              <a:t>选择</a:t>
            </a:r>
            <a:r>
              <a:rPr lang="zh-CN" altLang="en-US" sz="1200" dirty="0">
                <a:latin typeface="+mj-ea"/>
                <a:ea typeface="+mj-ea"/>
              </a:rPr>
              <a:t>器**：   </a:t>
            </a:r>
            <a:r>
              <a:rPr lang="en-US" altLang="zh-CN" sz="1200" dirty="0">
                <a:latin typeface="+mj-ea"/>
                <a:ea typeface="+mj-ea"/>
              </a:rPr>
              <a:t>- </a:t>
            </a:r>
            <a:r>
              <a:rPr lang="zh-CN" altLang="en-US" sz="1200" dirty="0">
                <a:latin typeface="+mj-ea"/>
                <a:ea typeface="+mj-ea"/>
              </a:rPr>
              <a:t>点击事件中启动相册或相机应用，让用户选择或拍摄图片。</a:t>
            </a:r>
          </a:p>
          <a:p>
            <a:r>
              <a:rPr lang="en-US" altLang="zh-CN" sz="1200" dirty="0">
                <a:latin typeface="+mj-ea"/>
                <a:ea typeface="+mj-ea"/>
              </a:rPr>
              <a:t>6. **</a:t>
            </a:r>
            <a:r>
              <a:rPr lang="zh-CN" altLang="en-US" sz="1200" dirty="0">
                <a:latin typeface="+mj-ea"/>
                <a:ea typeface="+mj-ea"/>
              </a:rPr>
              <a:t>用户选择图片并确认**：   </a:t>
            </a:r>
            <a:r>
              <a:rPr lang="en-US" altLang="zh-CN" sz="1200" dirty="0">
                <a:latin typeface="+mj-ea"/>
                <a:ea typeface="+mj-ea"/>
              </a:rPr>
              <a:t>- </a:t>
            </a:r>
            <a:r>
              <a:rPr lang="zh-CN" altLang="en-US" sz="1200" dirty="0">
                <a:latin typeface="+mj-ea"/>
                <a:ea typeface="+mj-ea"/>
              </a:rPr>
              <a:t>用户在相册或相机中选择图片，并确认选择。</a:t>
            </a:r>
          </a:p>
          <a:p>
            <a:r>
              <a:rPr lang="en-US" altLang="zh-CN" sz="1200" dirty="0">
                <a:latin typeface="+mj-ea"/>
                <a:ea typeface="+mj-ea"/>
              </a:rPr>
              <a:t>7. **</a:t>
            </a:r>
            <a:r>
              <a:rPr lang="zh-CN" altLang="en-US" sz="1200" dirty="0">
                <a:latin typeface="+mj-ea"/>
                <a:ea typeface="+mj-ea"/>
              </a:rPr>
              <a:t>处理活动结果**：   </a:t>
            </a:r>
            <a:r>
              <a:rPr lang="en-US" altLang="zh-CN" sz="1200" dirty="0">
                <a:latin typeface="+mj-ea"/>
                <a:ea typeface="+mj-ea"/>
              </a:rPr>
              <a:t>- `</a:t>
            </a:r>
            <a:r>
              <a:rPr lang="en-US" altLang="zh-CN" sz="1200" dirty="0" err="1">
                <a:latin typeface="+mj-ea"/>
                <a:ea typeface="+mj-ea"/>
              </a:rPr>
              <a:t>onActivityResult</a:t>
            </a:r>
            <a:r>
              <a:rPr lang="en-US" altLang="zh-CN" sz="1200" dirty="0">
                <a:latin typeface="+mj-ea"/>
                <a:ea typeface="+mj-ea"/>
              </a:rPr>
              <a:t>()`</a:t>
            </a:r>
            <a:r>
              <a:rPr lang="zh-CN" altLang="en-US" sz="1200" dirty="0">
                <a:latin typeface="+mj-ea"/>
                <a:ea typeface="+mj-ea"/>
              </a:rPr>
              <a:t>被调用，处理返回的数据。</a:t>
            </a:r>
          </a:p>
          <a:p>
            <a:r>
              <a:rPr lang="en-US" altLang="zh-CN" sz="1200" dirty="0">
                <a:latin typeface="+mj-ea"/>
                <a:ea typeface="+mj-ea"/>
              </a:rPr>
              <a:t>8. **</a:t>
            </a:r>
            <a:r>
              <a:rPr lang="zh-CN" altLang="en-US" sz="1200" dirty="0">
                <a:latin typeface="+mj-ea"/>
                <a:ea typeface="+mj-ea"/>
              </a:rPr>
              <a:t>保存图片路径到数据库**：   </a:t>
            </a:r>
            <a:r>
              <a:rPr lang="en-US" altLang="zh-CN" sz="1200" dirty="0">
                <a:latin typeface="+mj-ea"/>
                <a:ea typeface="+mj-ea"/>
              </a:rPr>
              <a:t>- </a:t>
            </a:r>
            <a:r>
              <a:rPr lang="zh-CN" altLang="en-US" sz="1200" dirty="0">
                <a:latin typeface="+mj-ea"/>
                <a:ea typeface="+mj-ea"/>
              </a:rPr>
              <a:t>在</a:t>
            </a:r>
            <a:r>
              <a:rPr lang="en-US" altLang="zh-CN" sz="1200" dirty="0">
                <a:latin typeface="+mj-ea"/>
                <a:ea typeface="+mj-ea"/>
              </a:rPr>
              <a:t>`</a:t>
            </a:r>
            <a:r>
              <a:rPr lang="en-US" altLang="zh-CN" sz="1200" dirty="0" err="1">
                <a:latin typeface="+mj-ea"/>
                <a:ea typeface="+mj-ea"/>
              </a:rPr>
              <a:t>onActivityResult</a:t>
            </a:r>
            <a:r>
              <a:rPr lang="en-US" altLang="zh-CN" sz="1200" dirty="0">
                <a:latin typeface="+mj-ea"/>
                <a:ea typeface="+mj-ea"/>
              </a:rPr>
              <a:t>()`</a:t>
            </a:r>
            <a:r>
              <a:rPr lang="zh-CN" altLang="en-US" sz="1200" dirty="0">
                <a:latin typeface="+mj-ea"/>
                <a:ea typeface="+mj-ea"/>
              </a:rPr>
              <a:t>中，将图片的路径保存到数据库。</a:t>
            </a:r>
          </a:p>
          <a:p>
            <a:r>
              <a:rPr lang="en-US" altLang="zh-CN" sz="1200" dirty="0">
                <a:latin typeface="+mj-ea"/>
                <a:ea typeface="+mj-ea"/>
              </a:rPr>
              <a:t>9. **</a:t>
            </a:r>
            <a:r>
              <a:rPr lang="zh-CN" altLang="en-US" sz="1200" dirty="0">
                <a:latin typeface="+mj-ea"/>
                <a:ea typeface="+mj-ea"/>
              </a:rPr>
              <a:t>初始化</a:t>
            </a:r>
            <a:r>
              <a:rPr lang="en-US" altLang="zh-CN" sz="1200" dirty="0">
                <a:latin typeface="+mj-ea"/>
                <a:ea typeface="+mj-ea"/>
              </a:rPr>
              <a:t>note</a:t>
            </a:r>
            <a:r>
              <a:rPr lang="zh-CN" altLang="en-US" sz="1200" dirty="0">
                <a:latin typeface="+mj-ea"/>
                <a:ea typeface="+mj-ea"/>
              </a:rPr>
              <a:t>内容**：   </a:t>
            </a:r>
            <a:r>
              <a:rPr lang="en-US" altLang="zh-CN" sz="1200" dirty="0">
                <a:latin typeface="+mj-ea"/>
                <a:ea typeface="+mj-ea"/>
              </a:rPr>
              <a:t>- </a:t>
            </a:r>
            <a:r>
              <a:rPr lang="zh-CN" altLang="en-US" sz="1200" dirty="0">
                <a:latin typeface="+mj-ea"/>
                <a:ea typeface="+mj-ea"/>
              </a:rPr>
              <a:t>当用户点击一个</a:t>
            </a:r>
            <a:r>
              <a:rPr lang="en-US" altLang="zh-CN" sz="1200" dirty="0">
                <a:latin typeface="+mj-ea"/>
                <a:ea typeface="+mj-ea"/>
              </a:rPr>
              <a:t>note</a:t>
            </a:r>
            <a:r>
              <a:rPr lang="zh-CN" altLang="en-US" sz="1200" dirty="0">
                <a:latin typeface="+mj-ea"/>
                <a:ea typeface="+mj-ea"/>
              </a:rPr>
              <a:t>时，初始化</a:t>
            </a:r>
            <a:r>
              <a:rPr lang="en-US" altLang="zh-CN" sz="1200" dirty="0">
                <a:latin typeface="+mj-ea"/>
                <a:ea typeface="+mj-ea"/>
              </a:rPr>
              <a:t>note</a:t>
            </a:r>
            <a:r>
              <a:rPr lang="zh-CN" altLang="en-US" sz="1200" dirty="0">
                <a:latin typeface="+mj-ea"/>
                <a:ea typeface="+mj-ea"/>
              </a:rPr>
              <a:t>的内容。</a:t>
            </a:r>
          </a:p>
          <a:p>
            <a:r>
              <a:rPr lang="en-US" altLang="zh-CN" sz="1200" dirty="0">
                <a:latin typeface="+mj-ea"/>
                <a:ea typeface="+mj-ea"/>
              </a:rPr>
              <a:t>10. **</a:t>
            </a:r>
            <a:r>
              <a:rPr lang="zh-CN" altLang="en-US" sz="1200" dirty="0">
                <a:latin typeface="+mj-ea"/>
                <a:ea typeface="+mj-ea"/>
              </a:rPr>
              <a:t>转换图片路径为图片显示**：    </a:t>
            </a:r>
            <a:r>
              <a:rPr lang="en-US" altLang="zh-CN" sz="1200" dirty="0">
                <a:latin typeface="+mj-ea"/>
                <a:ea typeface="+mj-ea"/>
              </a:rPr>
              <a:t>- </a:t>
            </a:r>
            <a:r>
              <a:rPr lang="zh-CN" altLang="en-US" sz="1200" dirty="0">
                <a:latin typeface="+mj-ea"/>
                <a:ea typeface="+mj-ea"/>
              </a:rPr>
              <a:t>使用</a:t>
            </a:r>
            <a:r>
              <a:rPr lang="en-US" altLang="zh-CN" sz="1200" dirty="0">
                <a:latin typeface="+mj-ea"/>
                <a:ea typeface="+mj-ea"/>
              </a:rPr>
              <a:t>`</a:t>
            </a:r>
            <a:r>
              <a:rPr lang="en-US" altLang="zh-CN" sz="1200" dirty="0" err="1">
                <a:latin typeface="+mj-ea"/>
                <a:ea typeface="+mj-ea"/>
              </a:rPr>
              <a:t>convertToImage</a:t>
            </a:r>
            <a:r>
              <a:rPr lang="en-US" altLang="zh-CN" sz="1200" dirty="0">
                <a:latin typeface="+mj-ea"/>
                <a:ea typeface="+mj-ea"/>
              </a:rPr>
              <a:t>()`</a:t>
            </a:r>
            <a:r>
              <a:rPr lang="zh-CN" altLang="en-US" sz="1200" dirty="0">
                <a:latin typeface="+mj-ea"/>
                <a:ea typeface="+mj-ea"/>
              </a:rPr>
              <a:t>方法将图片路径转化为图片显示在界面上。</a:t>
            </a:r>
          </a:p>
          <a:p>
            <a:r>
              <a:rPr lang="en-US" altLang="zh-CN" sz="1200" dirty="0">
                <a:latin typeface="+mj-ea"/>
                <a:ea typeface="+mj-ea"/>
              </a:rPr>
              <a:t>11. **</a:t>
            </a:r>
            <a:r>
              <a:rPr lang="zh-CN" altLang="en-US" sz="1200" dirty="0">
                <a:latin typeface="+mj-ea"/>
                <a:ea typeface="+mj-ea"/>
              </a:rPr>
              <a:t>退出编辑模式**：    </a:t>
            </a:r>
            <a:r>
              <a:rPr lang="en-US" altLang="zh-CN" sz="1200" dirty="0">
                <a:latin typeface="+mj-ea"/>
                <a:ea typeface="+mj-ea"/>
              </a:rPr>
              <a:t>- </a:t>
            </a:r>
            <a:r>
              <a:rPr lang="zh-CN" altLang="en-US" sz="1200" dirty="0">
                <a:latin typeface="+mj-ea"/>
                <a:ea typeface="+mj-ea"/>
              </a:rPr>
              <a:t>用户完成编辑，退出清单模式。</a:t>
            </a:r>
          </a:p>
          <a:p>
            <a:r>
              <a:rPr lang="en-US" altLang="zh-CN" sz="1200" dirty="0">
                <a:latin typeface="+mj-ea"/>
                <a:ea typeface="+mj-ea"/>
              </a:rPr>
              <a:t>12. **</a:t>
            </a:r>
            <a:r>
              <a:rPr lang="zh-CN" altLang="en-US" sz="1200" dirty="0">
                <a:latin typeface="+mj-ea"/>
                <a:ea typeface="+mj-ea"/>
              </a:rPr>
              <a:t>替换图片路径为图片**：    </a:t>
            </a:r>
            <a:r>
              <a:rPr lang="en-US" altLang="zh-CN" sz="1200" dirty="0">
                <a:latin typeface="+mj-ea"/>
                <a:ea typeface="+mj-ea"/>
              </a:rPr>
              <a:t>- </a:t>
            </a:r>
            <a:r>
              <a:rPr lang="zh-CN" altLang="en-US" sz="1200" dirty="0">
                <a:latin typeface="+mj-ea"/>
                <a:ea typeface="+mj-ea"/>
              </a:rPr>
              <a:t>在退出编辑模式之前，将图片路径的位置替换为实际的图片。</a:t>
            </a:r>
          </a:p>
          <a:p>
            <a:r>
              <a:rPr lang="en-US" altLang="zh-CN" sz="1200" dirty="0">
                <a:latin typeface="+mj-ea"/>
                <a:ea typeface="+mj-ea"/>
              </a:rPr>
              <a:t>13. **</a:t>
            </a:r>
            <a:r>
              <a:rPr lang="zh-CN" altLang="en-US" sz="1200" dirty="0">
                <a:latin typeface="+mj-ea"/>
                <a:ea typeface="+mj-ea"/>
              </a:rPr>
              <a:t>结束**：    </a:t>
            </a:r>
            <a:r>
              <a:rPr lang="en-US" altLang="zh-CN" sz="1200" dirty="0">
                <a:latin typeface="+mj-ea"/>
                <a:ea typeface="+mj-ea"/>
              </a:rPr>
              <a:t>- </a:t>
            </a:r>
            <a:r>
              <a:rPr lang="zh-CN" altLang="en-US" sz="1200" dirty="0">
                <a:latin typeface="+mj-ea"/>
                <a:ea typeface="+mj-ea"/>
              </a:rPr>
              <a:t>流程结束</a:t>
            </a:r>
            <a:r>
              <a:rPr lang="zh-CN" altLang="en-US" sz="1200" dirty="0" smtClean="0">
                <a:latin typeface="+mj-ea"/>
                <a:ea typeface="+mj-ea"/>
              </a:rPr>
              <a:t>。</a:t>
            </a:r>
            <a:endParaRPr lang="zh-CN" altLang="en-US" sz="1200" dirty="0">
              <a:latin typeface="+mj-ea"/>
              <a:ea typeface="+mj-ea"/>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5647" y="1072657"/>
            <a:ext cx="2073074" cy="5269418"/>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799465" y="1213485"/>
            <a:ext cx="4924425" cy="4612005"/>
          </a:xfrm>
          <a:prstGeom prst="rect">
            <a:avLst/>
          </a:prstGeom>
          <a:noFill/>
        </p:spPr>
        <p:txBody>
          <a:bodyPr wrap="square" rtlCol="0">
            <a:noAutofit/>
          </a:bodyPr>
          <a:lstStyle/>
          <a:p>
            <a:r>
              <a:rPr lang="zh-CN" altLang="en-US" sz="1400">
                <a:solidFill>
                  <a:schemeClr val="tx1"/>
                </a:solidFill>
                <a:uFillTx/>
              </a:rPr>
              <a:t>1. UI测试：</a:t>
            </a:r>
          </a:p>
          <a:p>
            <a:r>
              <a:rPr lang="zh-CN" altLang="en-US" sz="1400">
                <a:solidFill>
                  <a:schemeClr val="tx1"/>
                </a:solidFill>
                <a:uFillTx/>
              </a:rPr>
              <a:t>   - 确认`note_edit.xml`布局文件中已成功添加了`add_img_btn`按钮。</a:t>
            </a:r>
          </a:p>
          <a:p>
            <a:r>
              <a:rPr lang="zh-CN" altLang="en-US" sz="1400">
                <a:solidFill>
                  <a:schemeClr val="tx1"/>
                </a:solidFill>
                <a:uFillTx/>
              </a:rPr>
              <a:t>   - 打开NoteEditActivity，检查按钮是否显示在界面上。</a:t>
            </a:r>
          </a:p>
          <a:p>
            <a:r>
              <a:rPr lang="zh-CN" altLang="en-US" sz="1400">
                <a:solidFill>
                  <a:schemeClr val="tx1"/>
                </a:solidFill>
                <a:uFillTx/>
              </a:rPr>
              <a:t>2. 功能测试：</a:t>
            </a:r>
          </a:p>
          <a:p>
            <a:r>
              <a:rPr lang="zh-CN" altLang="en-US" sz="1400">
                <a:solidFill>
                  <a:schemeClr val="tx1"/>
                </a:solidFill>
                <a:uFillTx/>
              </a:rPr>
              <a:t>   - 点击“添加图片”按钮，确认是否调用了图片选择器（如相册或相机）。</a:t>
            </a:r>
          </a:p>
          <a:p>
            <a:r>
              <a:rPr lang="zh-CN" altLang="en-US" sz="1400">
                <a:solidFill>
                  <a:schemeClr val="tx1"/>
                </a:solidFill>
                <a:uFillTx/>
              </a:rPr>
              <a:t>   - 在图片选择器中选择一张图片，并确认选择。</a:t>
            </a:r>
          </a:p>
          <a:p>
            <a:r>
              <a:rPr lang="zh-CN" altLang="en-US" sz="1400">
                <a:solidFill>
                  <a:schemeClr val="tx1"/>
                </a:solidFill>
                <a:uFillTx/>
              </a:rPr>
              <a:t>   - 检查是否返回到NoteEditActivity，并且图片显示在界面上。</a:t>
            </a:r>
          </a:p>
          <a:p>
            <a:r>
              <a:rPr lang="zh-CN" altLang="en-US" sz="1400">
                <a:solidFill>
                  <a:schemeClr val="tx1"/>
                </a:solidFill>
                <a:uFillTx/>
              </a:rPr>
              <a:t>3. 数据库测试：</a:t>
            </a:r>
          </a:p>
          <a:p>
            <a:r>
              <a:rPr lang="zh-CN" altLang="en-US" sz="1400">
                <a:solidFill>
                  <a:schemeClr val="tx1"/>
                </a:solidFill>
                <a:uFillTx/>
              </a:rPr>
              <a:t>   - 检查选择的图片路径是否正确地保存到了数据库中。</a:t>
            </a:r>
          </a:p>
          <a:p>
            <a:r>
              <a:rPr lang="zh-CN" altLang="en-US" sz="1400">
                <a:solidFill>
                  <a:schemeClr val="tx1"/>
                </a:solidFill>
                <a:uFillTx/>
              </a:rPr>
              <a:t>   - 从数据库中检索图片路径，并验证其正确性。</a:t>
            </a:r>
          </a:p>
          <a:p>
            <a:r>
              <a:rPr lang="zh-CN" altLang="en-US" sz="1400">
                <a:solidFill>
                  <a:schemeClr val="tx1"/>
                </a:solidFill>
                <a:uFillTx/>
              </a:rPr>
              <a:t>4. 数据一致性测试：</a:t>
            </a:r>
          </a:p>
          <a:p>
            <a:r>
              <a:rPr lang="zh-CN" altLang="en-US" sz="1400">
                <a:solidFill>
                  <a:schemeClr val="tx1"/>
                </a:solidFill>
                <a:uFillTx/>
              </a:rPr>
              <a:t>   - 退出并重新打开NoteEditActivity，检查图片是否仍然显示。</a:t>
            </a:r>
          </a:p>
          <a:p>
            <a:r>
              <a:rPr lang="zh-CN" altLang="en-US" sz="1400">
                <a:solidFill>
                  <a:schemeClr val="tx1"/>
                </a:solidFill>
                <a:uFillTx/>
              </a:rPr>
              <a:t>   - 编辑note的内容，保存，然后重新打开，确认图片和内容都保持不变。</a:t>
            </a:r>
          </a:p>
          <a:p>
            <a:r>
              <a:rPr lang="zh-CN" altLang="en-US" sz="1400">
                <a:solidFill>
                  <a:schemeClr val="tx1"/>
                </a:solidFill>
                <a:uFillTx/>
              </a:rPr>
              <a:t>5. 异常处理测试：</a:t>
            </a:r>
          </a:p>
          <a:p>
            <a:r>
              <a:rPr lang="zh-CN" altLang="en-US" sz="1400">
                <a:solidFill>
                  <a:schemeClr val="tx1"/>
                </a:solidFill>
                <a:uFillTx/>
              </a:rPr>
              <a:t>   - 在选择图片后取消操作，检查应用是否能够正确处理这种情况。</a:t>
            </a:r>
          </a:p>
          <a:p>
            <a:r>
              <a:rPr lang="zh-CN" altLang="en-US" sz="1400">
                <a:solidFill>
                  <a:schemeClr val="tx1"/>
                </a:solidFill>
                <a:uFillTx/>
              </a:rPr>
              <a:t>   - 尝试在不选择图片的情况下关闭图片选择器，检查应用是否能够正确响应</a:t>
            </a:r>
            <a:r>
              <a:rPr lang="zh-CN" altLang="en-US" sz="1000">
                <a:solidFill>
                  <a:schemeClr val="tx1"/>
                </a:solidFill>
                <a:uFillTx/>
              </a:rPr>
              <a:t>。</a:t>
            </a:r>
          </a:p>
          <a:p>
            <a:endParaRPr lang="zh-CN" altLang="en-US" sz="1000">
              <a:solidFill>
                <a:schemeClr val="tx1"/>
              </a:solidFill>
              <a:uFillTx/>
            </a:endParaRPr>
          </a:p>
        </p:txBody>
      </p:sp>
      <p:sp>
        <p:nvSpPr>
          <p:cNvPr id="2" name="文本框 1"/>
          <p:cNvSpPr txBox="1"/>
          <p:nvPr/>
        </p:nvSpPr>
        <p:spPr>
          <a:xfrm>
            <a:off x="6565265" y="1338580"/>
            <a:ext cx="3938270" cy="3698240"/>
          </a:xfrm>
          <a:prstGeom prst="rect">
            <a:avLst/>
          </a:prstGeom>
          <a:noFill/>
        </p:spPr>
        <p:txBody>
          <a:bodyPr wrap="square" rtlCol="0">
            <a:noAutofit/>
          </a:bodyPr>
          <a:lstStyle/>
          <a:p>
            <a:r>
              <a:rPr lang="zh-CN" altLang="en-US" sz="1400">
                <a:uFillTx/>
                <a:sym typeface="+mn-ea"/>
              </a:rPr>
              <a:t>6. 性能测试：</a:t>
            </a:r>
            <a:endParaRPr lang="zh-CN" altLang="en-US" sz="1400">
              <a:solidFill>
                <a:schemeClr val="tx1"/>
              </a:solidFill>
              <a:uFillTx/>
            </a:endParaRPr>
          </a:p>
          <a:p>
            <a:r>
              <a:rPr lang="zh-CN" altLang="en-US" sz="1400">
                <a:uFillTx/>
                <a:sym typeface="+mn-ea"/>
              </a:rPr>
              <a:t>   - 测试加载大图片时的应用性能，确保没有明显的延迟或崩溃。</a:t>
            </a:r>
            <a:endParaRPr lang="zh-CN" altLang="en-US" sz="1400">
              <a:solidFill>
                <a:schemeClr val="tx1"/>
              </a:solidFill>
              <a:uFillTx/>
            </a:endParaRPr>
          </a:p>
          <a:p>
            <a:r>
              <a:rPr lang="zh-CN" altLang="en-US" sz="1400">
                <a:uFillTx/>
                <a:sym typeface="+mn-ea"/>
              </a:rPr>
              <a:t>   - 测试在数据库中保存和检索多个图片路径的性能。</a:t>
            </a:r>
            <a:endParaRPr lang="zh-CN" altLang="en-US" sz="1400">
              <a:solidFill>
                <a:schemeClr val="tx1"/>
              </a:solidFill>
              <a:uFillTx/>
            </a:endParaRPr>
          </a:p>
          <a:p>
            <a:r>
              <a:rPr lang="zh-CN" altLang="en-US" sz="1400">
                <a:uFillTx/>
                <a:sym typeface="+mn-ea"/>
              </a:rPr>
              <a:t>7. 用户体验测试：</a:t>
            </a:r>
            <a:endParaRPr lang="zh-CN" altLang="en-US" sz="1400">
              <a:solidFill>
                <a:schemeClr val="tx1"/>
              </a:solidFill>
              <a:uFillTx/>
            </a:endParaRPr>
          </a:p>
          <a:p>
            <a:r>
              <a:rPr lang="zh-CN" altLang="en-US" sz="1400">
                <a:uFillTx/>
                <a:sym typeface="+mn-ea"/>
              </a:rPr>
              <a:t>   - 让用户尝试使用新增的图片功能，收集反馈以改进用户体验。</a:t>
            </a:r>
            <a:endParaRPr lang="zh-CN" altLang="en-US" sz="1400">
              <a:solidFill>
                <a:schemeClr val="tx1"/>
              </a:solidFill>
              <a:uFillTx/>
            </a:endParaRPr>
          </a:p>
          <a:p>
            <a:r>
              <a:rPr lang="zh-CN" altLang="en-US" sz="1400">
                <a:uFillTx/>
                <a:sym typeface="+mn-ea"/>
              </a:rPr>
              <a:t>   - 确认图片选择和显示的流程对用户来说是直观和易于操作的。</a:t>
            </a:r>
            <a:endParaRPr lang="zh-CN" altLang="en-US" sz="1400">
              <a:solidFill>
                <a:schemeClr val="tx1"/>
              </a:solidFill>
              <a:uFillTx/>
            </a:endParaRPr>
          </a:p>
          <a:p>
            <a:r>
              <a:rPr lang="zh-CN" altLang="en-US" sz="1400">
                <a:uFillTx/>
                <a:sym typeface="+mn-ea"/>
              </a:rPr>
              <a:t>8. 安全性测试：</a:t>
            </a:r>
            <a:endParaRPr lang="zh-CN" altLang="en-US" sz="1400">
              <a:solidFill>
                <a:schemeClr val="tx1"/>
              </a:solidFill>
              <a:uFillTx/>
            </a:endParaRPr>
          </a:p>
          <a:p>
            <a:r>
              <a:rPr lang="zh-CN" altLang="en-US" sz="1400">
                <a:uFillTx/>
                <a:sym typeface="+mn-ea"/>
              </a:rPr>
              <a:t>   - 确认应用在处理图片路径时没有安全漏洞，例如SQL注入或路径注入。</a:t>
            </a:r>
            <a:endParaRPr lang="zh-CN" altLang="en-US" sz="1400">
              <a:solidFill>
                <a:schemeClr val="tx1"/>
              </a:solidFill>
              <a:uFillTx/>
            </a:endParaRPr>
          </a:p>
          <a:p>
            <a:r>
              <a:rPr lang="zh-CN" altLang="en-US" sz="1400">
                <a:uFillTx/>
                <a:sym typeface="+mn-ea"/>
              </a:rPr>
              <a:t>9. 兼容性测试：</a:t>
            </a:r>
            <a:endParaRPr lang="zh-CN" altLang="en-US" sz="1400">
              <a:solidFill>
                <a:schemeClr val="tx1"/>
              </a:solidFill>
              <a:uFillTx/>
            </a:endParaRPr>
          </a:p>
          <a:p>
            <a:r>
              <a:rPr lang="zh-CN" altLang="en-US" sz="1400">
                <a:uFillTx/>
                <a:sym typeface="+mn-ea"/>
              </a:rPr>
              <a:t>   - 在不同的设备和操作系统版本上测试图片功能，确保兼容性。</a:t>
            </a:r>
            <a:endParaRPr lang="zh-CN" altLang="en-US" sz="1400">
              <a:solidFill>
                <a:schemeClr val="tx1"/>
              </a:solidFill>
              <a:uFillTx/>
            </a:endParaRPr>
          </a:p>
          <a:p>
            <a:r>
              <a:rPr lang="zh-CN" altLang="en-US" sz="1400">
                <a:uFillTx/>
                <a:sym typeface="+mn-ea"/>
              </a:rPr>
              <a:t>10. 回归测试：</a:t>
            </a:r>
            <a:endParaRPr lang="zh-CN" altLang="en-US" sz="1400">
              <a:solidFill>
                <a:schemeClr val="tx1"/>
              </a:solidFill>
              <a:uFillTx/>
            </a:endParaRPr>
          </a:p>
          <a:p>
            <a:r>
              <a:rPr lang="zh-CN" altLang="en-US" sz="1400">
                <a:uFillTx/>
                <a:sym typeface="+mn-ea"/>
              </a:rPr>
              <a:t>    - 在每次更新或修改后进行回归测试，确保新增功能没有破坏现有的应用功能。</a:t>
            </a:r>
            <a:endParaRPr lang="zh-CN" altLang="en-US" sz="1400">
              <a:solidFill>
                <a:schemeClr val="tx1"/>
              </a:solidFill>
              <a:uFillTx/>
            </a:endParaRPr>
          </a:p>
          <a:p>
            <a:endParaRPr lang="zh-CN" altLang="en-US" sz="14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9" descr="C:\Users\Unforget\Documents\WeChat Files\wxid_ypn3x3531opq22\FileStorage\Temp\171688726919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943735" y="1271270"/>
            <a:ext cx="2280285" cy="3862705"/>
          </a:xfrm>
          <a:prstGeom prst="rect">
            <a:avLst/>
          </a:prstGeom>
          <a:noFill/>
          <a:ln>
            <a:noFill/>
          </a:ln>
        </p:spPr>
      </p:pic>
      <p:sp>
        <p:nvSpPr>
          <p:cNvPr id="3" name="文本框 2"/>
          <p:cNvSpPr txBox="1"/>
          <p:nvPr/>
        </p:nvSpPr>
        <p:spPr>
          <a:xfrm>
            <a:off x="1127760" y="5487035"/>
            <a:ext cx="4391025" cy="368300"/>
          </a:xfrm>
          <a:prstGeom prst="rect">
            <a:avLst/>
          </a:prstGeom>
          <a:noFill/>
        </p:spPr>
        <p:txBody>
          <a:bodyPr wrap="square" rtlCol="0">
            <a:spAutoFit/>
          </a:bodyPr>
          <a:lstStyle/>
          <a:p>
            <a:r>
              <a:rPr lang="zh-CN" altLang="en-US"/>
              <a:t>点击界面中的按钮即可实现图片的插入</a:t>
            </a:r>
          </a:p>
        </p:txBody>
      </p:sp>
      <p:pic>
        <p:nvPicPr>
          <p:cNvPr id="11" name="图片 10" descr="C:\Users\Unforget\Documents\WeChat Files\wxid_ypn3x3531opq22\FileStorage\Temp\17168873422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888480" y="1250950"/>
            <a:ext cx="1960245" cy="3822700"/>
          </a:xfrm>
          <a:prstGeom prst="rect">
            <a:avLst/>
          </a:prstGeom>
          <a:noFill/>
          <a:ln>
            <a:noFill/>
          </a:ln>
        </p:spPr>
      </p:pic>
      <p:sp>
        <p:nvSpPr>
          <p:cNvPr id="12" name="文本框 11"/>
          <p:cNvSpPr txBox="1"/>
          <p:nvPr/>
        </p:nvSpPr>
        <p:spPr>
          <a:xfrm>
            <a:off x="6460490" y="5487035"/>
            <a:ext cx="4064000" cy="368300"/>
          </a:xfrm>
          <a:prstGeom prst="rect">
            <a:avLst/>
          </a:prstGeom>
          <a:noFill/>
        </p:spPr>
        <p:txBody>
          <a:bodyPr wrap="square" rtlCol="0">
            <a:spAutoFit/>
          </a:bodyPr>
          <a:lstStyle/>
          <a:p>
            <a:r>
              <a:rPr lang="zh-CN" altLang="en-US"/>
              <a:t>即成功实现</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281394"/>
            <a:ext cx="10881898" cy="1921510"/>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 通过为添加图片按钮设置监听器和处理活动结果，您的代码结构得到了改善，变得更加模块化和可维护。</a:t>
            </a: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重用`convertToImage()`方法可以减少代码冗余，并确保图片处理的连贯性。</a:t>
            </a: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在实现这一功能的过程中，学习了Android开发的新技能，如使用摄像头和相册、处理多媒体文件以及与数据库交互。</a:t>
            </a: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通过在NoteEditActivity中添加图片功能，不仅提升了应用的功能性和用户体验，还增强了代码的健壮性和可扩展性，同时也提升了作为开发者的技能</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新增功能但未实现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1513205" y="2388870"/>
            <a:ext cx="8584565" cy="3162300"/>
          </a:xfrm>
          <a:prstGeom prst="rect">
            <a:avLst/>
          </a:prstGeom>
        </p:spPr>
      </p:pic>
      <p:sp>
        <p:nvSpPr>
          <p:cNvPr id="9" name="文本框 8"/>
          <p:cNvSpPr txBox="1"/>
          <p:nvPr/>
        </p:nvSpPr>
        <p:spPr>
          <a:xfrm>
            <a:off x="1925320" y="1554480"/>
            <a:ext cx="4064000" cy="368300"/>
          </a:xfrm>
          <a:prstGeom prst="rect">
            <a:avLst/>
          </a:prstGeom>
          <a:noFill/>
        </p:spPr>
        <p:txBody>
          <a:bodyPr wrap="square" rtlCol="0">
            <a:spAutoFit/>
          </a:bodyPr>
          <a:lstStyle/>
          <a:p>
            <a:r>
              <a:rPr lang="zh-CN" altLang="en-US"/>
              <a:t>小米便签维护-充实文本编辑功能</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新增功能但未实现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2007870" y="2570480"/>
            <a:ext cx="4064000" cy="368300"/>
          </a:xfrm>
          <a:prstGeom prst="rect">
            <a:avLst/>
          </a:prstGeom>
          <a:noFill/>
        </p:spPr>
        <p:txBody>
          <a:bodyPr wrap="square" rtlCol="0">
            <a:spAutoFit/>
          </a:bodyPr>
          <a:lstStyle/>
          <a:p>
            <a:endParaRPr lang="zh-CN" altLang="en-US"/>
          </a:p>
        </p:txBody>
      </p:sp>
      <p:pic>
        <p:nvPicPr>
          <p:cNvPr id="12" name="图片 11" descr="屏幕截图 2024-05-31 144645"/>
          <p:cNvPicPr>
            <a:picLocks noChangeAspect="1"/>
          </p:cNvPicPr>
          <p:nvPr/>
        </p:nvPicPr>
        <p:blipFill>
          <a:blip r:embed="rId3"/>
          <a:stretch>
            <a:fillRect/>
          </a:stretch>
        </p:blipFill>
        <p:spPr>
          <a:xfrm>
            <a:off x="1814830" y="1538605"/>
            <a:ext cx="8087360" cy="443738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zdlMDFkMTQ3MjZjOWE4ZWI1N2U3MTlmMjdiZDhiMzI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3543</Words>
  <Application>Microsoft Office PowerPoint</Application>
  <PresentationFormat>宽屏</PresentationFormat>
  <Paragraphs>505</Paragraphs>
  <Slides>36</Slides>
  <Notes>2</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36</vt:i4>
      </vt:variant>
    </vt:vector>
  </HeadingPairs>
  <TitlesOfParts>
    <vt:vector size="51" baseType="lpstr">
      <vt:lpstr>Segoe UI Light 8</vt:lpstr>
      <vt:lpstr>等线</vt:lpstr>
      <vt:lpstr>等线 Light</vt:lpstr>
      <vt:lpstr>方正兰亭黑_GBK</vt:lpstr>
      <vt:lpstr>方正舒体</vt:lpstr>
      <vt:lpstr>宋体</vt:lpstr>
      <vt:lpstr>微软雅黑</vt:lpstr>
      <vt:lpstr>Arial</vt:lpstr>
      <vt:lpstr>Arial Black</vt:lpstr>
      <vt:lpstr>Calibri</vt:lpstr>
      <vt:lpstr>Calibri Light</vt:lpstr>
      <vt:lpstr>Times New Roman</vt:lpstr>
      <vt:lpstr>Wingdings</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2738026153@qq.com</cp:lastModifiedBy>
  <cp:revision>164</cp:revision>
  <dcterms:created xsi:type="dcterms:W3CDTF">2020-07-27T01:08:00Z</dcterms:created>
  <dcterms:modified xsi:type="dcterms:W3CDTF">2024-06-03T05:41:14Z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E60D9AE5B79D470D834656F2FDD511CF_12</vt:lpwstr>
  </property>
  <property fmtid="{D5CDD505-2E9C-101B-9397-08002B2CF9AE}" pid="3" name="KSOProductBuildVer">
    <vt:lpwstr>2052-12.1.0.16729</vt:lpwstr>
  </property>
</Properties>
</file>