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21" r:id="rId3"/>
    <p:sldId id="322" r:id="rId4"/>
    <p:sldId id="328" r:id="rId5"/>
    <p:sldId id="349" r:id="rId6"/>
    <p:sldId id="355" r:id="rId7"/>
    <p:sldId id="354" r:id="rId8"/>
    <p:sldId id="340" r:id="rId9"/>
    <p:sldId id="352" r:id="rId10"/>
    <p:sldId id="420" r:id="rId11"/>
    <p:sldId id="421" r:id="rId12"/>
    <p:sldId id="370" r:id="rId13"/>
    <p:sldId id="371" r:id="rId14"/>
    <p:sldId id="331" r:id="rId15"/>
    <p:sldId id="380" r:id="rId16"/>
    <p:sldId id="330" r:id="rId17"/>
    <p:sldId id="398" r:id="rId18"/>
    <p:sldId id="399" r:id="rId19"/>
    <p:sldId id="401" r:id="rId20"/>
    <p:sldId id="402" r:id="rId21"/>
    <p:sldId id="325" r:id="rId22"/>
    <p:sldId id="385" r:id="rId23"/>
    <p:sldId id="386" r:id="rId24"/>
    <p:sldId id="423" r:id="rId25"/>
    <p:sldId id="424" r:id="rId26"/>
    <p:sldId id="425" r:id="rId27"/>
    <p:sldId id="428" r:id="rId28"/>
    <p:sldId id="427" r:id="rId29"/>
    <p:sldId id="387" r:id="rId30"/>
    <p:sldId id="422" r:id="rId31"/>
    <p:sldId id="332" r:id="rId32"/>
    <p:sldId id="394" r:id="rId33"/>
    <p:sldId id="326" r:id="rId34"/>
    <p:sldId id="395" r:id="rId35"/>
    <p:sldId id="396" r:id="rId36"/>
    <p:sldId id="329" r:id="rId37"/>
    <p:sldId id="406" r:id="rId38"/>
    <p:sldId id="405" r:id="rId39"/>
    <p:sldId id="353" r:id="rId40"/>
    <p:sldId id="417" r:id="rId41"/>
    <p:sldId id="419" r:id="rId42"/>
  </p:sldIdLst>
  <p:sldSz cx="9144000" cy="6858000" type="screen4x3"/>
  <p:notesSz cx="7099300" cy="10234613"/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7" autoAdjust="0"/>
    <p:restoredTop sz="95494" autoAdjust="0"/>
  </p:normalViewPr>
  <p:slideViewPr>
    <p:cSldViewPr showGuides="1">
      <p:cViewPr varScale="1">
        <p:scale>
          <a:sx n="117" d="100"/>
          <a:sy n="117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596E7-98EE-9DFC-6327-0D2F78AB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341CD6D0-11BE-5673-EFC8-24E4082D0F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3B38B80F-1E8B-4761-4D9D-180BA986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5854974D-EDB8-7FAD-888D-88F658D5C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72041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3F57A-E148-9627-7091-3E86C01CA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4048D4CB-E94B-65A2-7FA1-215A80A72C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89805D9D-BCF8-60E3-D70B-E7018EA89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A93BE4AE-B628-D8F9-E85D-DEF5E1C56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52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19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21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D00AA-9C1F-75A8-CEA9-B793EB7DF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0E5C2BA1-E1DD-BE32-E1A9-F7C144E0C3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22AC534E-A01A-7F0B-0C4B-BFFCD5022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8CEB529B-3620-A0FB-D99B-085252A9E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3211413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C9276-2C47-D1A6-623E-51EA2CCE7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24F01AB7-BCBA-F419-A781-B30F83FC00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BE02CD3A-8E9C-0A9D-D5D5-C15CC5F1E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221E583C-D012-FD51-2416-7874E1B55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61407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C425A-4C96-B9C3-145A-144FD2664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41A5787F-CCCF-5118-21ED-1F07F38B5F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A1B15A3E-6047-20F0-0624-C46229F5A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0C196B3F-9C94-EFAB-28FB-44DC0348C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82245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5AAC1-B687-0C24-5070-785820355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74A8A82E-5613-949C-8860-E94A1196C9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97F98E9A-1757-0F0F-C12E-02B7CB88D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6D4EAC50-E583-DC9D-BF54-D56EBEF87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22665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45720-A04B-0E0C-B9A3-AA5D7F44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BC00FDC0-C2BA-D566-7A8B-1D19DB3EF2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333B2369-C8B0-AB04-9E9B-8339D8B55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3F28CBCD-A137-271C-6E8E-C044C1D3E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6268848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29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3B665-F119-29D6-B4A5-BBC9CE312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F24576F7-F983-88E3-6A4A-B5AA68CFFD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EE1DFBAC-2966-F072-FDA9-2603AD45E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A170FEBA-8AF2-3C91-897C-8D7DA7BDB4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6620148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32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33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34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35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37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38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39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40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41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3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“智能导诊”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张鸿冰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项目团队成员：陈彬洋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张兴宇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8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rand(ppt_w)-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rand(ppt_h)-ppt_h/2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" dur="100" accel="50000" fill="remove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Scale>
                                      <p:cBhvr>
                                        <p:cTn id="11" dur="150" accel="5000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 to="" calcmode="lin" valueType="num">
                                      <p:cBhvr>
                                        <p:cTn id="12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#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#ppt_h/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w+0.5)*(abs(#ppt_x-0.5))/(#ppt_x-0.5)*((MAX((MIN((COS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h+0.5)*(abs(#ppt_y-0.5))/(#ppt_y-0.5)*((MAX((MIN((SIN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/>
              <a:t>需求模型与文档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7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((floor(#ppt_x-0.5)+ceil(#ppt_x-0.5))*0.5+0.5)+(#ppt_x- ((floor(#ppt_x-0.5)+ceil(#ppt_x-0.5))*0.5+0.5))*$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8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((floor(#ppt_y-0.5)+ceil(#ppt_y-0.5))*0.5+0.5)+(#ppt_y- ((floor(#ppt_y-0.5)+ceil(#ppt_y-0.5))*0.5+0.5))*$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9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10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11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*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717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7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((floor(#ppt_x-0.5)+ceil(#ppt_x-0.5))*0.5+0.5)+(#ppt_x- ((floor(#ppt_x-0.5)+ceil(#ppt_x-0.5))*0.5+0.5))*$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8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((floor(#ppt_y-0.5)+ceil(#ppt_y-0.5))*0.5+0.5)+(#ppt_y- ((floor(#ppt_y-0.5)+ceil(#ppt_y-0.5))*0.5+0.5))*$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9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10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11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*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717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467995" y="23485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65" dirty="0"/>
              <a:t>Part 1.</a:t>
            </a:r>
            <a:br>
              <a:rPr lang="en-US" altLang="zh-CN" sz="6665" dirty="0"/>
            </a:br>
            <a:r>
              <a:rPr lang="zh-CN" altLang="en-US" sz="6665" dirty="0"/>
              <a:t>软件需求与创意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8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rand(ppt_w)-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rand(ppt_h)-ppt_h/2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" dur="100" accel="50000" fill="remove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Scale>
                                      <p:cBhvr>
                                        <p:cTn id="11" dur="150" accel="5000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 to="" calcmode="lin" valueType="num">
                                      <p:cBhvr>
                                        <p:cTn id="12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#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#ppt_h/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智能导诊系统是基于医疗AI、自然语言处理技术，能覆盖导诊、智能问答、科普宣教等就医服务，可根据患者主诉及症状快速推荐科室医生。同时，它还能针对院务等问题在线答疑解惑。此外，它还</a:t>
            </a:r>
            <a:r>
              <a:rPr lang="zh-CN" altLang="en-US" dirty="0"/>
              <a:t>具有机器问答服务，</a:t>
            </a:r>
            <a:r>
              <a:rPr lang="en-US" altLang="zh-CN" dirty="0"/>
              <a:t>可以根据主诉自动联想相关潜在症状，快速导诊至正确的科室医生。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项目背景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500000" y="50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5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75000" lnSpcReduction="20000"/>
          </a:bodyPr>
          <a:lstStyle/>
          <a:p>
            <a:r>
              <a:rPr lang="en-US" altLang="zh-CN" dirty="0"/>
              <a:t>智能导诊软件系统试图解决的应用问题包括：</a:t>
            </a:r>
          </a:p>
          <a:p>
            <a:r>
              <a:rPr lang="en-US" altLang="zh-CN" dirty="0"/>
              <a:t>诊断效率低：传统诊疗过程中，患者通常需要等待较长时间才能获得正确的诊断，智能导诊系统通过快速分析症状和病史，提高诊断效率。</a:t>
            </a:r>
          </a:p>
          <a:p>
            <a:r>
              <a:rPr lang="en-US" altLang="zh-CN" dirty="0"/>
              <a:t>信息不对称：患者对自身病情了解有限，智能导诊系统可以提供初步的医疗建议和信息，帮助患者更好地了解自身情况。</a:t>
            </a:r>
          </a:p>
          <a:p>
            <a:r>
              <a:rPr lang="en-US" altLang="zh-CN" dirty="0"/>
              <a:t>医疗资源分配不均：智能导诊系统可以根据症状的紧急程度和专业需求，指导患者选择合适的医疗机构和专家，优化医疗资源分配。</a:t>
            </a:r>
          </a:p>
          <a:p>
            <a:r>
              <a:rPr lang="en-US" altLang="zh-CN" dirty="0"/>
              <a:t>目标：</a:t>
            </a:r>
          </a:p>
          <a:p>
            <a:r>
              <a:rPr lang="en-US" altLang="zh-CN" dirty="0"/>
              <a:t>提供即时、准确的初步诊断建议。</a:t>
            </a:r>
          </a:p>
          <a:p>
            <a:r>
              <a:rPr lang="en-US" altLang="zh-CN" dirty="0"/>
              <a:t>通过数据分析优化医疗资源的使用。</a:t>
            </a:r>
          </a:p>
          <a:p>
            <a:r>
              <a:rPr lang="en-US" altLang="zh-CN" dirty="0"/>
              <a:t>改善患者就医体验，减少不必要的医院就诊。</a:t>
            </a:r>
          </a:p>
          <a:p>
            <a:r>
              <a:rPr lang="en-US" altLang="zh-CN" dirty="0"/>
              <a:t>范围：</a:t>
            </a:r>
          </a:p>
          <a:p>
            <a:r>
              <a:rPr lang="en-US" altLang="zh-CN" dirty="0"/>
              <a:t>包括症状分析、病史记录、诊断建议、医疗机构推荐等功能。</a:t>
            </a:r>
          </a:p>
          <a:p>
            <a:r>
              <a:rPr lang="en-US" altLang="zh-CN" dirty="0"/>
              <a:t>可覆盖多个医疗领域，如内科、外科、儿科等。</a:t>
            </a:r>
          </a:p>
          <a:p>
            <a:r>
              <a:rPr lang="en-US" altLang="zh-CN" dirty="0"/>
              <a:t>可能涉及与医疗数据库和医院系统的接口集成。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欲解决问题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2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rand(ppt_w)-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rand(ppt_h)-ppt_h/2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100" accel="50000" fill="remove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Scale>
                                      <p:cBhvr>
                                        <p:cTn id="15" dur="150" accel="5000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 to="" calcmode="lin" valueType="num">
                                      <p:cBhvr>
                                        <p:cTn id="16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#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#ppt_h/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dirty="0"/>
              <a:t>智能导诊系统的创意和特色：</a:t>
            </a:r>
          </a:p>
          <a:p>
            <a:r>
              <a:rPr lang="en-US" altLang="zh-CN" dirty="0"/>
              <a:t>智能症状分析引擎：</a:t>
            </a:r>
          </a:p>
          <a:p>
            <a:r>
              <a:rPr lang="en-US" altLang="zh-CN" dirty="0"/>
              <a:t>创意：采用自然语言处理和机器学习算法，能够理解用户输入的症状描述，并结合病史数据进行初步分析。</a:t>
            </a:r>
          </a:p>
          <a:p>
            <a:r>
              <a:rPr lang="en-US" altLang="zh-CN" dirty="0"/>
              <a:t>整合个人健康记录：</a:t>
            </a:r>
          </a:p>
          <a:p>
            <a:r>
              <a:rPr lang="en-US" altLang="zh-CN" dirty="0"/>
              <a:t>创意：允许用户导入个人健康记录（如电子病历、药物过敏史等），提供更精准的导诊服务。</a:t>
            </a:r>
          </a:p>
          <a:p>
            <a:r>
              <a:rPr lang="en-US" altLang="zh-CN" dirty="0"/>
              <a:t>特色：与用户的健康数据系统集成，提供综合诊断建议并避免重复测试。</a:t>
            </a:r>
          </a:p>
          <a:p>
            <a:r>
              <a:rPr lang="en-US" altLang="zh-CN" dirty="0"/>
              <a:t>虚拟健康助手：</a:t>
            </a:r>
          </a:p>
          <a:p>
            <a:r>
              <a:rPr lang="en-US" altLang="zh-CN" dirty="0"/>
              <a:t>创意：引入虚拟助手技术，通过对话界面回答用户问题，提供健康建议和指导。</a:t>
            </a:r>
          </a:p>
          <a:p>
            <a:r>
              <a:rPr lang="en-US" altLang="zh-CN" dirty="0"/>
              <a:t>特色：虚拟助手可以进行多轮对话，帮助用户详细描述症状并理解导诊建议。</a:t>
            </a:r>
          </a:p>
          <a:p>
            <a:r>
              <a:rPr lang="en-US" altLang="zh-CN" dirty="0"/>
              <a:t>电子病历系统：</a:t>
            </a:r>
          </a:p>
          <a:p>
            <a:r>
              <a:rPr lang="en-US" altLang="zh-CN" dirty="0"/>
              <a:t>用于获取用户的健康历史数据，以提供更准确的诊断建议和推荐。。</a:t>
            </a:r>
          </a:p>
          <a:p>
            <a:r>
              <a:rPr lang="en-US" altLang="zh-CN" dirty="0"/>
              <a:t>客户服务支持：</a:t>
            </a:r>
          </a:p>
          <a:p>
            <a:r>
              <a:rPr lang="en-US" altLang="zh-CN" dirty="0"/>
              <a:t>提供用户咨询和技术支持服务，解答用户在使用过程中遇到的问题。</a:t>
            </a:r>
          </a:p>
          <a:p>
            <a:r>
              <a:rPr lang="en-US" altLang="zh-CN" dirty="0"/>
              <a:t>通过以上创意和特色，智能导诊系统旨在提升医疗服务的效率和准确性，同时结合其他设备和系统，以全面解决患者就医过程中的实际问题。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软件创意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57500" lnSpcReduction="20000"/>
          </a:bodyPr>
          <a:lstStyle/>
          <a:p>
            <a:r>
              <a:rPr lang="zh-CN" altLang="en-US" dirty="0"/>
              <a:t>医疗咨询及科室了解：</a:t>
            </a:r>
          </a:p>
          <a:p>
            <a:r>
              <a:rPr lang="zh-CN" altLang="en-US" dirty="0"/>
              <a:t>功能：根据用户选择所需了解的科室，提供科室信息，并介绍科室所涉及的医疗范围及相关症状。</a:t>
            </a:r>
          </a:p>
          <a:p>
            <a:r>
              <a:rPr lang="zh-CN" altLang="en-US" dirty="0"/>
              <a:t>说明：通过调取事先存储的文档信息，让用户快速地了解较完全的医疗信息。</a:t>
            </a:r>
            <a:endParaRPr lang="en-US" altLang="zh-CN" dirty="0"/>
          </a:p>
          <a:p>
            <a:r>
              <a:rPr lang="en-US" altLang="zh-CN" dirty="0"/>
              <a:t>症状分析与初步诊断：</a:t>
            </a:r>
          </a:p>
          <a:p>
            <a:r>
              <a:rPr lang="en-US" altLang="zh-CN" dirty="0"/>
              <a:t>功能：根据用户输入的症状进行分析，提供初步的诊断建议。</a:t>
            </a:r>
          </a:p>
          <a:p>
            <a:r>
              <a:rPr lang="en-US" altLang="zh-CN" dirty="0"/>
              <a:t>说明：使用自然语言处理和机器学习算法解析用户描述的症状，匹配疾病数据库以生成初步诊断。</a:t>
            </a:r>
          </a:p>
          <a:p>
            <a:r>
              <a:rPr lang="en-US" altLang="zh-CN" dirty="0"/>
              <a:t>健康记录管理：</a:t>
            </a:r>
          </a:p>
          <a:p>
            <a:r>
              <a:rPr lang="en-US" altLang="zh-CN" dirty="0"/>
              <a:t>功能：管理和存储用户的健康记录，包括历史症状、诊断结果和治疗方案。</a:t>
            </a:r>
          </a:p>
          <a:p>
            <a:r>
              <a:rPr lang="en-US" altLang="zh-CN" dirty="0"/>
              <a:t>说明：用户可以查看和更新个人健康信息，系统可以根据健康历史进行更准确的症状分析。</a:t>
            </a:r>
          </a:p>
          <a:p>
            <a:r>
              <a:rPr lang="en-US" altLang="zh-CN" dirty="0"/>
              <a:t>虚拟健康助手：</a:t>
            </a:r>
          </a:p>
          <a:p>
            <a:r>
              <a:rPr lang="en-US" altLang="zh-CN" dirty="0"/>
              <a:t>功能：提供基于对话的健康建议和指导，帮助用户理解和处理健康问题。</a:t>
            </a:r>
          </a:p>
          <a:p>
            <a:r>
              <a:rPr lang="en-US" altLang="zh-CN" dirty="0"/>
              <a:t>说明：通过聊天界面与用户互动，提供关于症状、药物和治疗的建议，回答用户的健康问题。</a:t>
            </a:r>
          </a:p>
          <a:p>
            <a:r>
              <a:rPr lang="en-US" altLang="zh-CN" dirty="0"/>
              <a:t>数据安全与隐私保护：</a:t>
            </a:r>
          </a:p>
          <a:p>
            <a:r>
              <a:rPr lang="en-US" altLang="zh-CN" dirty="0"/>
              <a:t>功能：保护用户数据的安全性，确保隐私不被泄露。</a:t>
            </a:r>
          </a:p>
          <a:p>
            <a:r>
              <a:rPr lang="en-US" altLang="zh-CN" dirty="0"/>
              <a:t>说明：实施加密技术、身份验证和权限管理，确保用户数据的保密性和完整性。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主体功能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150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150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72110" y="23485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65" dirty="0"/>
              <a:t>Part 2.</a:t>
            </a:r>
            <a:br>
              <a:rPr lang="en-US" altLang="zh-CN" sz="6665" dirty="0"/>
            </a:br>
            <a:r>
              <a:rPr lang="zh-CN" altLang="en-US" sz="6665" dirty="0"/>
              <a:t>需求模型与文档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软件需求模型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053590" y="1916831"/>
            <a:ext cx="23743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ym typeface="+mn-ea"/>
              </a:rPr>
              <a:t>软件需求模型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描述软件系统的需求模型，包括用例模型、顺序图、分析类图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2FA5202-9841-B599-86A0-DACF1FF2F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598" y="573342"/>
            <a:ext cx="3719109" cy="299695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E894FE1-D65F-6972-753D-7CDD546D4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207492"/>
            <a:ext cx="5276088" cy="298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w+0.5)*(abs(#ppt_x-0.5))/(#ppt_x-0.5)*((MAX((MIN((COS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h+0.5)*(abs(#ppt_y-0.5))/(#ppt_y-0.5)*((MAX((MIN((SIN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w+0.5)*(abs(#ppt_x-0.5))/(#ppt_x-0.5)*((MAX((MIN((COS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h+0.5)*(abs(#ppt_y-0.5))/(#ppt_y-0.5)*((MAX((MIN((SIN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w+0.5)*(abs(#ppt_x-0.5))/(#ppt_x-0.5)*((MAX((MIN((COS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h+0.5)*(abs(#ppt_y-0.5))/(#ppt_y-0.5)*((MAX((MIN((SIN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C4190-9EF6-6B03-92E1-9DC6AA1EA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8996366-A1BF-EBF8-5409-7B5D0C956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95412"/>
            <a:ext cx="4695911" cy="769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74456" tIns="45720" rIns="91440" bIns="76176" numCol="1" anchor="ctr" anchorCtr="0" compatLnSpc="1">
            <a:prstTxWarp prst="textNoShape">
              <a:avLst/>
            </a:prstTxWarp>
            <a:spAutoFit/>
          </a:bodyPr>
          <a:lstStyle>
            <a:lvl1pPr indent="304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zh-CN" altLang="zh-CN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症状输入与分析</a:t>
            </a:r>
            <a:r>
              <a:rPr kumimoji="0" lang="zh-CN" altLang="zh-CN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用例顺序图</a:t>
            </a:r>
            <a:endParaRPr lang="en-US" altLang="zh-CN" sz="1800" dirty="0"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zh-CN" altLang="zh-CN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25" name="图片 1">
            <a:extLst>
              <a:ext uri="{FF2B5EF4-FFF2-40B4-BE49-F238E27FC236}">
                <a16:creationId xmlns:a16="http://schemas.microsoft.com/office/drawing/2014/main" id="{3E3365DA-9AC6-4ADA-A377-64CD5F429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5270500" cy="332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BECD306-7CA4-F422-2902-074D51193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4" y="4860089"/>
            <a:ext cx="385233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27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仿宋" panose="02010609060101010101" pitchFamily="49" charset="-122"/>
              <a:cs typeface="宋体" panose="02010600030101010101" pitchFamily="2" charset="-122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1200" dirty="0">
              <a:ea typeface="仿宋" panose="02010609060101010101" pitchFamily="49" charset="-122"/>
              <a:cs typeface="宋体" panose="02010600030101010101" pitchFamily="2" charset="-122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患者通过界面输入症状。</a:t>
            </a:r>
            <a:endParaRPr kumimoji="0" lang="zh-CN" altLang="zh-CN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症状分析服务接收输入，并发送数据至诊断数据库。</a:t>
            </a:r>
            <a:endParaRPr kumimoji="0" lang="zh-CN" altLang="zh-CN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诊断数据库返回科室推荐和诊断建议。</a:t>
            </a:r>
            <a:endParaRPr kumimoji="0" lang="zh-CN" altLang="zh-CN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系统将分析结果返回给用户。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3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4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4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8A522-C6C0-6E0D-7D7F-DD670FD81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A1F48D2-09FE-0B3C-6121-C21FE7033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387745"/>
            <a:ext cx="5452528" cy="58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74456" tIns="45720" rIns="91440" bIns="76176" numCol="1" anchor="ctr" anchorCtr="0" compatLnSpc="1">
            <a:prstTxWarp prst="textNoShape">
              <a:avLst/>
            </a:prstTxWarp>
            <a:spAutoFit/>
          </a:bodyPr>
          <a:lstStyle>
            <a:lvl1pPr indent="304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zh-CN" sz="1800" kern="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健康档案管理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用例顺序图</a:t>
            </a: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zh-CN" altLang="zh-CN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77C59F1-4ADE-7B67-0849-FEB835554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4" y="4860089"/>
            <a:ext cx="308289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27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仿宋" panose="02010609060101010101" pitchFamily="49" charset="-122"/>
              <a:cs typeface="宋体" panose="02010600030101010101" pitchFamily="2" charset="-122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1200" dirty="0">
              <a:ea typeface="仿宋" panose="02010609060101010101" pitchFamily="49" charset="-122"/>
              <a:cs typeface="宋体" panose="02010600030101010101" pitchFamily="2" charset="-122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患者通过界面</a:t>
            </a:r>
            <a:r>
              <a:rPr lang="zh-CN" altLang="en-US" sz="1200" dirty="0">
                <a:ea typeface="仿宋" panose="02010609060101010101" pitchFamily="49" charset="-122"/>
                <a:cs typeface="宋体" panose="02010600030101010101" pitchFamily="2" charset="-122"/>
              </a:rPr>
              <a:t>选择创建或者查看档案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。</a:t>
            </a:r>
            <a:endParaRPr kumimoji="0" lang="zh-CN" altLang="zh-CN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档案会显示最近 更改和创建时间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。</a:t>
            </a:r>
            <a:endParaRPr kumimoji="0" lang="zh-CN" altLang="zh-CN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患者可以选择将最近信息添加到档案中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。</a:t>
            </a:r>
            <a:endParaRPr kumimoji="0" lang="zh-CN" altLang="zh-CN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仿宋" panose="02010609060101010101" pitchFamily="49" charset="-122"/>
                <a:cs typeface="宋体" panose="02010600030101010101" pitchFamily="2" charset="-122"/>
              </a:rPr>
              <a:t>系统将结果返回给用户。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C47DB6C-49A7-FE16-440C-02F916FE0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972496"/>
            <a:ext cx="5274310" cy="291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3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8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rand(ppt_w)-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rand(ppt_h)-ppt_h/2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" dur="100" accel="50000" fill="remove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Scale>
                                      <p:cBhvr>
                                        <p:cTn id="11" dur="150" accel="5000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 to="" calcmode="lin" valueType="num">
                                      <p:cBhvr>
                                        <p:cTn id="12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#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#ppt_h/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5130" y="1268730"/>
            <a:ext cx="8778875" cy="5046345"/>
          </a:xfrm>
        </p:spPr>
        <p:txBody>
          <a:bodyPr>
            <a:normAutofit fontScale="65000" lnSpcReduction="20000"/>
          </a:bodyPr>
          <a:lstStyle/>
          <a:p>
            <a:r>
              <a:rPr lang="en-US" altLang="zh-CN" sz="3000" dirty="0"/>
              <a:t>性能需求：</a:t>
            </a:r>
          </a:p>
          <a:p>
            <a:r>
              <a:rPr lang="en-US" altLang="zh-CN" sz="3000" dirty="0"/>
              <a:t>系统应能在高并发情况下快速响应用户请求，支持</a:t>
            </a:r>
            <a:r>
              <a:rPr lang="zh-CN" altLang="en-US" sz="3000" dirty="0"/>
              <a:t>多名</a:t>
            </a:r>
            <a:r>
              <a:rPr lang="en-US" altLang="zh-CN" sz="3000" dirty="0"/>
              <a:t>用户</a:t>
            </a:r>
            <a:r>
              <a:rPr lang="zh-CN" altLang="en-US" sz="3000" dirty="0"/>
              <a:t>同时</a:t>
            </a:r>
            <a:r>
              <a:rPr lang="en-US" altLang="zh-CN" sz="3000" dirty="0"/>
              <a:t>在线使用。</a:t>
            </a:r>
          </a:p>
          <a:p>
            <a:r>
              <a:rPr lang="en-US" altLang="zh-CN" sz="3000" dirty="0"/>
              <a:t>响应时间应在2秒内，确保用户获得及时的反馈。</a:t>
            </a:r>
          </a:p>
          <a:p>
            <a:r>
              <a:rPr lang="en-US" altLang="zh-CN" sz="3000" dirty="0"/>
              <a:t>可用性：</a:t>
            </a:r>
          </a:p>
          <a:p>
            <a:r>
              <a:rPr lang="en-US" altLang="zh-CN" sz="3000" dirty="0"/>
              <a:t>系统应具备99.9%的可用性，确保用户能够在任何时间访问系统。</a:t>
            </a:r>
          </a:p>
          <a:p>
            <a:r>
              <a:rPr lang="en-US" altLang="zh-CN" sz="3000" dirty="0"/>
              <a:t>提供用户友好的界面，降低学习成本，确保普通用户能够轻松操作。</a:t>
            </a:r>
          </a:p>
          <a:p>
            <a:r>
              <a:rPr lang="en-US" altLang="zh-CN" sz="3000" dirty="0"/>
              <a:t>可维护性：</a:t>
            </a:r>
          </a:p>
          <a:p>
            <a:r>
              <a:rPr lang="en-US" altLang="zh-CN" sz="3000" dirty="0"/>
              <a:t>系统应易于维护和更新，代码结构清晰，便于开发团队进行修改和扩展。</a:t>
            </a:r>
          </a:p>
          <a:p>
            <a:r>
              <a:rPr lang="en-US" altLang="zh-CN" sz="3000" dirty="0"/>
              <a:t>提供详细的文档，帮助后续的开发和维护工作。</a:t>
            </a:r>
          </a:p>
          <a:p>
            <a:r>
              <a:rPr lang="en-US" altLang="zh-CN" sz="3000" dirty="0"/>
              <a:t>可扩展性：</a:t>
            </a:r>
          </a:p>
          <a:p>
            <a:r>
              <a:rPr lang="en-US" altLang="zh-CN" sz="3000" dirty="0"/>
              <a:t>系统应支持模块化设计，便于未来增加新的功能或服务。</a:t>
            </a:r>
          </a:p>
          <a:p>
            <a:r>
              <a:rPr lang="en-US" altLang="zh-CN" sz="3000" dirty="0"/>
              <a:t>能够根据用户需求和业务增长灵活调整系统资源。</a:t>
            </a:r>
          </a:p>
          <a:p>
            <a:r>
              <a:rPr lang="en-US" altLang="zh-CN" sz="3000" dirty="0"/>
              <a:t>兼容性：</a:t>
            </a:r>
          </a:p>
          <a:p>
            <a:r>
              <a:rPr lang="en-US" altLang="zh-CN" sz="3000" dirty="0"/>
              <a:t>系统应能够兼容主流的操作系统和浏览器，确保不同设备上的用户体验一致。</a:t>
            </a:r>
          </a:p>
          <a:p>
            <a:r>
              <a:rPr lang="en-US" altLang="zh-CN" sz="3000" dirty="0"/>
              <a:t>支持与现有医疗信息系统的集成，方便数据共享和互操作性。</a:t>
            </a:r>
          </a:p>
          <a:p>
            <a:r>
              <a:rPr lang="en-US" altLang="zh-CN" sz="3000" dirty="0"/>
              <a:t>可移植性：</a:t>
            </a:r>
          </a:p>
          <a:p>
            <a:r>
              <a:rPr lang="en-US" altLang="zh-CN" sz="3000" dirty="0"/>
              <a:t>系统应能够在不同的硬件和软件环境中顺利运行，便于在不同医院或诊所的部署。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500000" y="50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5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323215" y="1196975"/>
            <a:ext cx="4342130" cy="4856480"/>
          </a:xfrm>
        </p:spPr>
        <p:txBody>
          <a:bodyPr>
            <a:normAutofit fontScale="60000" lnSpcReduction="20000"/>
          </a:bodyPr>
          <a:lstStyle/>
          <a:p>
            <a:pPr marL="393065" lvl="1" indent="0">
              <a:buNone/>
            </a:pPr>
            <a:r>
              <a:rPr lang="en-US" altLang="zh-CN" sz="3200" dirty="0"/>
              <a:t>1. 软件需求构思与创意文档</a:t>
            </a:r>
          </a:p>
          <a:p>
            <a:pPr marL="393065" lvl="1" indent="0">
              <a:buNone/>
            </a:pPr>
            <a:r>
              <a:rPr lang="en-US" altLang="zh-CN" sz="3200" dirty="0"/>
              <a:t>目的：该文档的主要目的是对项目的整体构思和目标进行描述，提供初步的需求分析和功能设想。</a:t>
            </a:r>
          </a:p>
          <a:p>
            <a:pPr marL="393065" lvl="1" indent="0">
              <a:buNone/>
            </a:pPr>
            <a:r>
              <a:rPr lang="en-US" altLang="zh-CN" sz="3200" dirty="0"/>
              <a:t>项目背景：介绍智能导诊的必要性和市场需求，包括现有导诊系统的不足之处。</a:t>
            </a:r>
          </a:p>
          <a:p>
            <a:pPr marL="393065" lvl="1" indent="0">
              <a:buNone/>
            </a:pPr>
            <a:r>
              <a:rPr lang="en-US" altLang="zh-CN" sz="3200" dirty="0"/>
              <a:t>目标用户：定义目标用户群体，如患者、医生和医院管理人员。</a:t>
            </a:r>
          </a:p>
          <a:p>
            <a:pPr marL="393065" lvl="1" indent="0">
              <a:buNone/>
            </a:pPr>
            <a:r>
              <a:rPr lang="en-US" altLang="zh-CN" sz="3200" dirty="0"/>
              <a:t>功能概述：初步列出系统的核心功能，如：</a:t>
            </a:r>
          </a:p>
          <a:p>
            <a:pPr marL="393065" lvl="1" indent="0">
              <a:buNone/>
            </a:pPr>
            <a:r>
              <a:rPr lang="zh-CN" altLang="en-US" sz="3200" dirty="0"/>
              <a:t>分诊、问诊、健康档案</a:t>
            </a:r>
            <a:endParaRPr lang="en-US" altLang="zh-CN" sz="3200" dirty="0"/>
          </a:p>
          <a:p>
            <a:pPr marL="393065" lvl="1" indent="0">
              <a:buNone/>
            </a:pPr>
            <a:r>
              <a:rPr lang="en-US" altLang="zh-CN" sz="3200" dirty="0"/>
              <a:t>创意与创新点：描述项目的创新之处，例如利用人工智能和大数据分析提升导诊准确性。</a:t>
            </a:r>
          </a:p>
          <a:p>
            <a:pPr marL="393065" lvl="1" indent="0">
              <a:buNone/>
            </a:pPr>
            <a:r>
              <a:rPr lang="en-US" altLang="zh-CN" sz="3200" dirty="0"/>
              <a:t>预期效果：分析项目成功后对用户和医院的影响，如提升就医效率和患者满意度。</a:t>
            </a:r>
          </a:p>
          <a:p>
            <a:pPr marL="393065" lvl="1" indent="0">
              <a:buNone/>
            </a:pPr>
            <a:endParaRPr lang="en-US" altLang="zh-CN" sz="320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软件需求文档</a:t>
            </a:r>
            <a:endParaRPr lang="zh-CN" altLang="en-US" dirty="0"/>
          </a:p>
        </p:txBody>
      </p:sp>
      <p:sp>
        <p:nvSpPr>
          <p:cNvPr id="2" name="内容占位符 4"/>
          <p:cNvSpPr>
            <a:spLocks noGrp="1"/>
          </p:cNvSpPr>
          <p:nvPr/>
        </p:nvSpPr>
        <p:spPr>
          <a:xfrm>
            <a:off x="4197985" y="1196975"/>
            <a:ext cx="4634230" cy="3982085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 kumimoji="0" sz="27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1665" indent="-228600" algn="l" rtl="0" eaLnBrk="1" latinLnBrk="0" hangingPunct="1">
              <a:spcBef>
                <a:spcPts val="325"/>
              </a:spcBef>
              <a:buClr>
                <a:schemeClr val="accent1"/>
              </a:buClr>
              <a:buFont typeface="Verdana" panose="020B0604030504040204"/>
              <a:buChar char="◦"/>
              <a:defRPr kumimoji="0" sz="23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979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/>
              <a:buChar char=""/>
              <a:defRPr kumimoji="0" sz="21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 panose="05020102010507070707"/>
              <a:buChar char=""/>
              <a:defRPr kumimoji="0" sz="19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 panose="05020102010507070707"/>
              <a:buChar char=""/>
              <a:defRPr kumimoji="0"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065" lvl="1" indent="0">
              <a:buNone/>
            </a:pPr>
            <a:r>
              <a:rPr lang="en-US" altLang="zh-CN" sz="1400" dirty="0"/>
              <a:t>2. 软件需求规格说明书</a:t>
            </a:r>
          </a:p>
          <a:p>
            <a:pPr marL="393065" lvl="1" indent="0">
              <a:buNone/>
            </a:pPr>
            <a:r>
              <a:rPr lang="en-US" altLang="zh-CN" sz="1400" dirty="0"/>
              <a:t>目的：该文档详细描述系统的功能需求、性能需求以及其他约束条件，为后续开发提供清晰的指导。</a:t>
            </a:r>
          </a:p>
          <a:p>
            <a:pPr marL="393065" lvl="1" indent="0">
              <a:buNone/>
            </a:pPr>
            <a:r>
              <a:rPr lang="en-US" altLang="zh-CN" sz="1400" dirty="0"/>
              <a:t>引言：包括文档的目的、范围和相关术语的定义。</a:t>
            </a:r>
          </a:p>
          <a:p>
            <a:pPr marL="393065" lvl="1" indent="0">
              <a:buNone/>
            </a:pPr>
            <a:r>
              <a:rPr lang="en-US" altLang="zh-CN" sz="1400" dirty="0"/>
              <a:t>产品视角：系统在整体架构中的位置，包括与其他系统的交互。</a:t>
            </a:r>
          </a:p>
          <a:p>
            <a:pPr marL="393065" lvl="1" indent="0">
              <a:buNone/>
            </a:pPr>
            <a:r>
              <a:rPr lang="en-US" altLang="zh-CN" sz="1400" dirty="0"/>
              <a:t>用户需求：详细描述不同用户的需求和期望。</a:t>
            </a:r>
          </a:p>
          <a:p>
            <a:pPr marL="393065" lvl="1" indent="0">
              <a:buNone/>
            </a:pPr>
            <a:r>
              <a:rPr lang="en-US" altLang="zh-CN" sz="1400" dirty="0"/>
              <a:t>功能模块：逐一列出各个功能模块的详细描述</a:t>
            </a:r>
          </a:p>
          <a:p>
            <a:pPr marL="393065" lvl="1" indent="0">
              <a:buNone/>
            </a:pPr>
            <a:r>
              <a:rPr lang="en-US" altLang="zh-CN" sz="1400" dirty="0"/>
              <a:t>用户登录/注册</a:t>
            </a:r>
          </a:p>
          <a:p>
            <a:pPr marL="393065" lvl="1" indent="0">
              <a:buNone/>
            </a:pPr>
            <a:r>
              <a:rPr lang="en-US" altLang="zh-CN" sz="1400" dirty="0"/>
              <a:t>症状输入与分析</a:t>
            </a:r>
          </a:p>
          <a:p>
            <a:pPr marL="393065" lvl="1" indent="0">
              <a:buNone/>
            </a:pPr>
            <a:r>
              <a:rPr lang="zh-CN" altLang="en-US" sz="1400" dirty="0"/>
              <a:t>医疗信息智能问询</a:t>
            </a:r>
          </a:p>
          <a:p>
            <a:pPr marL="393065" lvl="1" indent="0">
              <a:buNone/>
            </a:pPr>
            <a:r>
              <a:rPr lang="zh-CN" altLang="en-US" sz="1400" dirty="0"/>
              <a:t>问诊记录存档及调取</a:t>
            </a:r>
          </a:p>
          <a:p>
            <a:pPr marL="393065" lvl="1" indent="0">
              <a:buNone/>
            </a:pPr>
            <a:r>
              <a:rPr lang="en-US" altLang="zh-CN" sz="1400" dirty="0"/>
              <a:t>安全需求：用户数据的保护措施，包括隐私政策和数据加密。</a:t>
            </a:r>
          </a:p>
          <a:p>
            <a:pPr marL="393065" lvl="1" indent="0">
              <a:buNone/>
            </a:pPr>
            <a:r>
              <a:rPr lang="en-US" altLang="zh-CN" sz="1400" dirty="0"/>
              <a:t>可用性需求：界面的友好性和易用性要求。</a:t>
            </a:r>
          </a:p>
          <a:p>
            <a:pPr marL="393065" lvl="1" indent="0">
              <a:buNone/>
            </a:pPr>
            <a:endParaRPr lang="en-US" altLang="zh-CN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57200" y="23485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65"/>
              <a:t>Part 3.</a:t>
            </a:r>
            <a:br>
              <a:rPr lang="en-US" altLang="zh-CN" sz="6665"/>
            </a:br>
            <a:r>
              <a:rPr lang="zh-CN" altLang="en-US" sz="6665"/>
              <a:t>开发技术与工具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323850" y="1340358"/>
            <a:ext cx="8229600" cy="4525963"/>
          </a:xfrm>
        </p:spPr>
        <p:txBody>
          <a:bodyPr>
            <a:normAutofit fontScale="75000" lnSpcReduction="20000"/>
          </a:bodyPr>
          <a:lstStyle/>
          <a:p>
            <a:pPr lvl="1"/>
            <a:r>
              <a:rPr lang="zh-CN" altLang="en-US" sz="2700">
                <a:sym typeface="+mn-ea"/>
              </a:rPr>
              <a:t>1. 前端技术</a:t>
            </a:r>
          </a:p>
          <a:p>
            <a:pPr lvl="1"/>
            <a:r>
              <a:rPr lang="zh-CN" altLang="en-US" sz="2700">
                <a:sym typeface="+mn-ea"/>
              </a:rPr>
              <a:t>HTML/CSS/JavaScript：用于构建用户界面和网页布局。</a:t>
            </a:r>
          </a:p>
          <a:p>
            <a:pPr lvl="1"/>
            <a:r>
              <a:rPr lang="zh-CN" altLang="en-US" sz="2700">
                <a:sym typeface="+mn-ea"/>
              </a:rPr>
              <a:t>前端框架：</a:t>
            </a:r>
          </a:p>
          <a:p>
            <a:pPr lvl="1"/>
            <a:r>
              <a:rPr lang="zh-CN" altLang="en-US" sz="2700">
                <a:sym typeface="+mn-ea"/>
              </a:rPr>
              <a:t>React、Vue.js或Angular：这些框架可以帮助创建动态、响应式的用户界面。</a:t>
            </a:r>
          </a:p>
          <a:p>
            <a:pPr lvl="1"/>
            <a:r>
              <a:rPr lang="zh-CN" altLang="en-US" sz="2700">
                <a:sym typeface="+mn-ea"/>
              </a:rPr>
              <a:t>UI组件库：如Ant Design、Bootstrap，用于快速构建美观的用户界面。</a:t>
            </a:r>
          </a:p>
          <a:p>
            <a:pPr lvl="1"/>
            <a:r>
              <a:rPr lang="zh-CN" altLang="en-US" sz="2700">
                <a:sym typeface="+mn-ea"/>
              </a:rPr>
              <a:t>2. 后端技术</a:t>
            </a:r>
          </a:p>
          <a:p>
            <a:pPr lvl="1"/>
            <a:r>
              <a:rPr lang="zh-CN" altLang="en-US" sz="2700">
                <a:sym typeface="+mn-ea"/>
              </a:rPr>
              <a:t>编程语言：Python（Flask/Django）</a:t>
            </a:r>
          </a:p>
          <a:p>
            <a:pPr lvl="1"/>
            <a:r>
              <a:rPr lang="zh-CN" altLang="en-US" sz="2700">
                <a:sym typeface="+mn-ea"/>
              </a:rPr>
              <a:t>RESTful API：用于实现前后端通信，提供数据接口。</a:t>
            </a:r>
          </a:p>
          <a:p>
            <a:pPr lvl="1"/>
            <a:r>
              <a:rPr lang="zh-CN" altLang="en-US" sz="2700">
                <a:sym typeface="+mn-ea"/>
              </a:rPr>
              <a:t>GraphQL：作为一种替代REST的API技术，允许客户端请求特定数据。</a:t>
            </a:r>
          </a:p>
          <a:p>
            <a:pPr lvl="1"/>
            <a:r>
              <a:rPr lang="zh-CN" altLang="en-US" sz="2700">
                <a:sym typeface="+mn-ea"/>
              </a:rPr>
              <a:t>3. 数据库</a:t>
            </a:r>
          </a:p>
          <a:p>
            <a:pPr lvl="1"/>
            <a:r>
              <a:rPr lang="zh-CN" altLang="en-US" sz="2700">
                <a:sym typeface="+mn-ea"/>
              </a:rPr>
              <a:t>关系数据库：如MySQL、PostgreSQL，适用于存储结构化数据。</a:t>
            </a:r>
          </a:p>
          <a:p>
            <a:pPr lvl="1"/>
            <a:r>
              <a:rPr lang="zh-CN" altLang="en-US" sz="2700">
                <a:sym typeface="+mn-ea"/>
              </a:rPr>
              <a:t>4. 人工智能和机器学习</a:t>
            </a:r>
          </a:p>
          <a:p>
            <a:pPr lvl="1"/>
            <a:r>
              <a:rPr lang="zh-CN" altLang="en-US" sz="2700">
                <a:sym typeface="+mn-ea"/>
              </a:rPr>
              <a:t>自然语言处理（NLP）：用于解析用户输入的症状，推荐相应的医疗建议。</a:t>
            </a:r>
          </a:p>
          <a:p>
            <a:pPr lvl="1"/>
            <a:r>
              <a:rPr lang="zh-CN" altLang="en-US" sz="2700">
                <a:sym typeface="+mn-ea"/>
              </a:rPr>
              <a:t>机器学习框架：如TensorFlow、PyTorch，用于构建和训练智能推荐模型。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开发技术与工具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w+0.5)*(abs(#ppt_x-0.5))/(#ppt_x-0.5)*((MAX((MIN((COS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h+0.5)*(abs(#ppt_y-0.5))/(#ppt_y-0.5)*((MAX((MIN((SIN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395605" y="220440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65"/>
              <a:t>Part 4.</a:t>
            </a:r>
            <a:br>
              <a:rPr lang="en-US" altLang="zh-CN" sz="6665"/>
            </a:br>
            <a:r>
              <a:rPr lang="zh-CN" altLang="en-US" sz="6665"/>
              <a:t>软件设计与建模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体系结构设计及其模型</a:t>
            </a:r>
            <a:endParaRPr lang="zh-CN" altLang="en-US" dirty="0"/>
          </a:p>
        </p:txBody>
      </p:sp>
      <p:pic>
        <p:nvPicPr>
          <p:cNvPr id="2" name="图片 5" descr="微信图片_202410140754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685" y="1196975"/>
            <a:ext cx="4928870" cy="5090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用户界面设计及其模型</a:t>
            </a:r>
            <a:endParaRPr lang="zh-CN" altLang="en-US" dirty="0"/>
          </a:p>
        </p:txBody>
      </p:sp>
      <p:pic>
        <p:nvPicPr>
          <p:cNvPr id="4" name="图片 4" descr="微信图片_20241013224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" y="1323975"/>
            <a:ext cx="4241165" cy="1838960"/>
          </a:xfrm>
          <a:prstGeom prst="rect">
            <a:avLst/>
          </a:prstGeom>
        </p:spPr>
      </p:pic>
      <p:pic>
        <p:nvPicPr>
          <p:cNvPr id="3" name="图片 3" descr="微信图片_202410132241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260" y="2204720"/>
            <a:ext cx="4363085" cy="1905000"/>
          </a:xfrm>
          <a:prstGeom prst="rect">
            <a:avLst/>
          </a:prstGeom>
        </p:spPr>
      </p:pic>
      <p:pic>
        <p:nvPicPr>
          <p:cNvPr id="2" name="图片 2" descr="微信图片_202410132241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930" y="4437380"/>
            <a:ext cx="4211955" cy="1810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801235" y="1170940"/>
            <a:ext cx="3885565" cy="4130040"/>
          </a:xfrm>
        </p:spPr>
        <p:txBody>
          <a:bodyPr>
            <a:normAutofit fontScale="85000" lnSpcReduction="20000"/>
          </a:bodyPr>
          <a:lstStyle/>
          <a:p>
            <a:pPr marL="109855" indent="0">
              <a:buNone/>
            </a:pPr>
            <a:r>
              <a:rPr lang="en-US" altLang="zh-CN" dirty="0"/>
              <a:t>主要类包括：</a:t>
            </a:r>
          </a:p>
          <a:p>
            <a:pPr marL="109855" indent="0">
              <a:buNone/>
            </a:pPr>
            <a:r>
              <a:rPr lang="en-US" altLang="zh-CN" dirty="0"/>
              <a:t>1. LoginUI：负责用户界面的展示，接收用户输入，并显示登录结果。</a:t>
            </a:r>
          </a:p>
          <a:p>
            <a:pPr marL="109855" indent="0">
              <a:buNone/>
            </a:pPr>
            <a:r>
              <a:rPr lang="en-US" altLang="zh-CN" dirty="0"/>
              <a:t>2. LoginManager：负责处理登录请求，并协调用户验证过程。</a:t>
            </a:r>
          </a:p>
          <a:p>
            <a:pPr marL="109855" indent="0">
              <a:buNone/>
            </a:pPr>
            <a:r>
              <a:rPr lang="en-US" altLang="zh-CN" dirty="0"/>
              <a:t>3. UserLibrary：负责管理用户数据，并进行用户身份验证。</a:t>
            </a:r>
          </a:p>
          <a:p>
            <a:pPr marL="109855" indent="0">
              <a:buNone/>
            </a:pPr>
            <a:r>
              <a:rPr lang="en-US" altLang="zh-CN" dirty="0"/>
              <a:t>4. VerificationResult：封装验证结果。</a:t>
            </a:r>
          </a:p>
          <a:p>
            <a:pPr marL="109855" indent="0">
              <a:buNone/>
            </a:pPr>
            <a:r>
              <a:rPr lang="en-US" altLang="zh-CN" dirty="0"/>
              <a:t>5. MonitoringUI：负责展示用户登录后的主监控界面。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类设计及其模型</a:t>
            </a:r>
            <a:endParaRPr lang="zh-CN" altLang="en-US" dirty="0"/>
          </a:p>
        </p:txBody>
      </p:sp>
      <p:pic>
        <p:nvPicPr>
          <p:cNvPr id="14" name="图片 14" descr="微信图片_202410140819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15" y="1296670"/>
            <a:ext cx="4453255" cy="4004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500000" y="50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8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48945" y="1099185"/>
            <a:ext cx="8237855" cy="4908550"/>
          </a:xfrm>
        </p:spPr>
        <p:txBody>
          <a:bodyPr>
            <a:noAutofit/>
          </a:bodyPr>
          <a:lstStyle/>
          <a:p>
            <a:pPr marL="393065" lvl="1" indent="0">
              <a:buNone/>
            </a:pPr>
            <a:r>
              <a:rPr lang="en-US" altLang="zh-CN" sz="900" dirty="0"/>
              <a:t>类图详细分析</a:t>
            </a:r>
          </a:p>
          <a:p>
            <a:pPr marL="393065" lvl="1" indent="0">
              <a:buNone/>
            </a:pPr>
            <a:r>
              <a:rPr lang="en-US" altLang="zh-CN" sz="900" dirty="0"/>
              <a:t>1. LoginUI</a:t>
            </a:r>
          </a:p>
          <a:p>
            <a:pPr marL="393065" lvl="1" indent="0">
              <a:buNone/>
            </a:pPr>
            <a:r>
              <a:rPr lang="en-US" altLang="zh-CN" sz="900" dirty="0"/>
              <a:t>  职责：处理用户界面相关的操作，包括接收用户的账户和密码输入，并向 </a:t>
            </a:r>
          </a:p>
          <a:p>
            <a:pPr marL="393065" lvl="1" indent="0">
              <a:buNone/>
            </a:pPr>
            <a:r>
              <a:rPr lang="en-US" altLang="zh-CN" sz="900" dirty="0"/>
              <a:t>LoginManager发送登录请求。</a:t>
            </a:r>
          </a:p>
          <a:p>
            <a:pPr marL="393065" lvl="1" indent="0">
              <a:buNone/>
            </a:pPr>
            <a:r>
              <a:rPr lang="en-US" altLang="zh-CN" sz="900" dirty="0"/>
              <a:t>方法：handleLogin(String account, String password)：处理用户输入的账户和密码，并向 `LoginManager` 发送登录请求。</a:t>
            </a:r>
          </a:p>
          <a:p>
            <a:pPr marL="393065" lvl="1" indent="0">
              <a:buNone/>
            </a:pPr>
            <a:r>
              <a:rPr lang="en-US" altLang="zh-CN" sz="900" dirty="0"/>
              <a:t> onLoginResult(boolean success)：接收并处理LoginManager返回的登录结果，如果登录成功则重定向到MonitoringUI，否则显示错误信息。</a:t>
            </a:r>
          </a:p>
          <a:p>
            <a:pPr marL="393065" lvl="1" indent="0">
              <a:buNone/>
            </a:pPr>
            <a:r>
              <a:rPr lang="en-US" altLang="zh-CN" sz="900" dirty="0"/>
              <a:t> redirectToMonitoringUI()：重定向到 `MonitoringUI` 界面。</a:t>
            </a:r>
          </a:p>
          <a:p>
            <a:pPr marL="393065" lvl="1" indent="0">
              <a:buNone/>
            </a:pPr>
            <a:r>
              <a:rPr lang="en-US" altLang="zh-CN" sz="900" dirty="0"/>
              <a:t>showErrorMessage(String message)：显示错误消息。</a:t>
            </a:r>
          </a:p>
          <a:p>
            <a:pPr marL="393065" lvl="1" indent="0">
              <a:buNone/>
            </a:pPr>
            <a:r>
              <a:rPr lang="en-US" altLang="zh-CN" sz="900" dirty="0"/>
              <a:t>LoginManager</a:t>
            </a:r>
          </a:p>
          <a:p>
            <a:pPr marL="393065" lvl="1" indent="0">
              <a:buNone/>
            </a:pPr>
            <a:r>
              <a:rPr lang="en-US" altLang="zh-CN" sz="900" dirty="0"/>
              <a:t> 职责：处理登录逻辑，包括验证用户身份并将结果返回给 `LoginUI`。</a:t>
            </a:r>
          </a:p>
          <a:p>
            <a:pPr marL="393065" lvl="1" indent="0">
              <a:buNone/>
            </a:pPr>
            <a:r>
              <a:rPr lang="en-US" altLang="zh-CN" sz="900" dirty="0"/>
              <a:t>方法： login(String account, String password)：处理登录请求，调用 `UserLibrary` 的 `verifyUserValidity` 方法验证用户身份，并将结果返回给 `LoginUI`。</a:t>
            </a:r>
          </a:p>
          <a:p>
            <a:pPr marL="393065" lvl="1" indent="0">
              <a:buNone/>
            </a:pPr>
            <a:r>
              <a:rPr lang="en-US" altLang="zh-CN" sz="900" dirty="0"/>
              <a:t>UserLibrary</a:t>
            </a:r>
          </a:p>
          <a:p>
            <a:pPr marL="393065" lvl="1" indent="0">
              <a:buNone/>
            </a:pPr>
            <a:r>
              <a:rPr lang="en-US" altLang="zh-CN" sz="900" dirty="0"/>
              <a:t>职责：负责存储和管理用户数据，并提供验证用户身份的方法。</a:t>
            </a:r>
          </a:p>
          <a:p>
            <a:pPr marL="393065" lvl="1" indent="0">
              <a:buNone/>
            </a:pPr>
            <a:r>
              <a:rPr lang="en-US" altLang="zh-CN" sz="900" dirty="0"/>
              <a:t>方法：verifyUserValidity(String account, String password)：验证用户提交的账号和密码是否合法，调用内部方法 isUserValid 进行验证，并返回 `VerificationResult` 对象。isUserValid(String account, String password)：内部方法，判断用户是否有效。</a:t>
            </a:r>
          </a:p>
          <a:p>
            <a:pPr marL="393065" lvl="1" indent="0">
              <a:buNone/>
            </a:pPr>
            <a:r>
              <a:rPr lang="en-US" altLang="zh-CN" sz="900" dirty="0"/>
              <a:t>VerificationResult</a:t>
            </a:r>
          </a:p>
          <a:p>
            <a:pPr marL="393065" lvl="1" indent="0">
              <a:buNone/>
            </a:pPr>
            <a:r>
              <a:rPr lang="en-US" altLang="zh-CN" sz="900" dirty="0"/>
              <a:t>职责：封装验证结果。</a:t>
            </a:r>
          </a:p>
          <a:p>
            <a:pPr marL="393065" lvl="1" indent="0">
              <a:buNone/>
            </a:pPr>
            <a:r>
              <a:rPr lang="en-US" altLang="zh-CN" sz="900" dirty="0"/>
              <a:t>属性：</a:t>
            </a:r>
          </a:p>
          <a:p>
            <a:pPr marL="393065" lvl="1" indent="0">
              <a:buNone/>
            </a:pPr>
            <a:r>
              <a:rPr lang="en-US" altLang="zh-CN" sz="900" dirty="0"/>
              <a:t> isValid：布尔值，表示验证是否成功。</a:t>
            </a:r>
          </a:p>
          <a:p>
            <a:pPr marL="393065" lvl="1" indent="0">
              <a:buNone/>
            </a:pPr>
            <a:r>
              <a:rPr lang="en-US" altLang="zh-CN" sz="900" dirty="0"/>
              <a:t>方法：</a:t>
            </a:r>
          </a:p>
          <a:p>
            <a:pPr marL="393065" lvl="1" indent="0">
              <a:buNone/>
            </a:pPr>
            <a:r>
              <a:rPr lang="en-US" altLang="zh-CN" sz="900" dirty="0"/>
              <a:t>VerificationResult(boolean isValid)：构造函数，初始化验证结果。</a:t>
            </a:r>
          </a:p>
          <a:p>
            <a:pPr marL="393065" lvl="1" indent="0">
              <a:buNone/>
            </a:pPr>
            <a:r>
              <a:rPr lang="en-US" altLang="zh-CN" sz="900" dirty="0"/>
              <a:t> isValid()：获取验证结果的 getter 方法。</a:t>
            </a:r>
          </a:p>
          <a:p>
            <a:pPr marL="393065" lvl="1" indent="0">
              <a:buNone/>
            </a:pPr>
            <a:r>
              <a:rPr lang="en-US" altLang="zh-CN" sz="900" dirty="0"/>
              <a:t>MonitoringUI</a:t>
            </a:r>
          </a:p>
          <a:p>
            <a:pPr marL="393065" lvl="1" indent="0">
              <a:buNone/>
            </a:pPr>
            <a:r>
              <a:rPr lang="en-US" altLang="zh-CN" sz="900" dirty="0"/>
              <a:t>职责：代表登录成功后重定向的主界面。</a:t>
            </a:r>
          </a:p>
          <a:p>
            <a:pPr marL="393065" lvl="1" indent="0">
              <a:buNone/>
            </a:pPr>
            <a:r>
              <a:rPr lang="en-US" altLang="zh-CN" sz="900" dirty="0"/>
              <a:t>方法：</a:t>
            </a:r>
          </a:p>
          <a:p>
            <a:pPr marL="393065" lvl="1" indent="0">
              <a:buNone/>
            </a:pPr>
            <a:r>
              <a:rPr lang="en-US" altLang="zh-CN" sz="900" dirty="0"/>
              <a:t> show()：显示监控界面。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数据设计及其模型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w+0.5)*(abs(#ppt_x-0.5))/(#ppt_x-0.5)*((MAX((MIN((COS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h+0.5)*(abs(#ppt_y-0.5))/(#ppt_y-0.5)*((MAX((MIN((SIN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381635" y="227679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65"/>
              <a:t>Part 5.</a:t>
            </a:r>
            <a:br>
              <a:rPr lang="en-US" altLang="zh-CN" sz="6665"/>
            </a:br>
            <a:r>
              <a:rPr lang="zh-CN" altLang="en-US" sz="6665" dirty="0">
                <a:sym typeface="+mn-ea"/>
              </a:rPr>
              <a:t>代码编写与测试</a:t>
            </a:r>
            <a:endParaRPr lang="zh-CN" altLang="en-US" sz="6665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代码组织结构</a:t>
            </a:r>
            <a:endParaRPr lang="zh-CN" altLang="en-US" dirty="0"/>
          </a:p>
        </p:txBody>
      </p:sp>
      <p:pic>
        <p:nvPicPr>
          <p:cNvPr id="2" name="图片 1" descr="c628b2752e02acc74d11d47441a01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557020"/>
            <a:ext cx="7821930" cy="3458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8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rand(ppt_w)-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rand(ppt_h)-ppt_h/2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" dur="100" accel="50000" fill="remove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Scale>
                                      <p:cBhvr>
                                        <p:cTn id="11" dur="150" accel="5000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 to="" calcmode="lin" valueType="num">
                                      <p:cBhvr>
                                        <p:cTn id="12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#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#ppt_h/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sz="2700" dirty="0">
                <a:sym typeface="+mn-ea"/>
              </a:rPr>
              <a:t>包括重用开源代码量和独立编写代码量</a:t>
            </a:r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程序代码量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631965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-0.001930594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1506" grpId="0"/>
      <p:bldP spid="2150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A24F8-164B-8C3E-6F98-27D3B589C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48B64C7-C597-9E79-D9BA-7CD6B91E7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sz="2700" dirty="0">
                <a:sym typeface="+mn-ea"/>
              </a:rPr>
              <a:t>独立编写代码：</a:t>
            </a:r>
            <a:endParaRPr lang="en-US" altLang="zh-CN" sz="2700" dirty="0">
              <a:sym typeface="+mn-ea"/>
            </a:endParaRPr>
          </a:p>
          <a:p>
            <a:pPr lvl="1"/>
            <a:endParaRPr lang="en-US" altLang="zh-CN" dirty="0"/>
          </a:p>
        </p:txBody>
      </p:sp>
      <p:sp>
        <p:nvSpPr>
          <p:cNvPr id="21506" name="标题 1">
            <a:extLst>
              <a:ext uri="{FF2B5EF4-FFF2-40B4-BE49-F238E27FC236}">
                <a16:creationId xmlns:a16="http://schemas.microsoft.com/office/drawing/2014/main" id="{CDE129E1-4167-09E4-F138-96AA880A8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程序代码量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030F70-3863-E52C-A112-4D4D16C90F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3583709" cy="6858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AD4D00F-1504-695F-3C12-9B2DA011AC5A}"/>
              </a:ext>
            </a:extLst>
          </p:cNvPr>
          <p:cNvSpPr txBox="1"/>
          <p:nvPr/>
        </p:nvSpPr>
        <p:spPr>
          <a:xfrm>
            <a:off x="539552" y="27089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D496223-B339-633A-22E7-6509B2671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283" y="3162465"/>
            <a:ext cx="467467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main/index.html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：主页面模板，可能包含入口按钮或欢迎信息。</a:t>
            </a:r>
            <a:endParaRPr kumimoji="0" lang="zh-CN" altLang="zh-CN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main/ai_consult.html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：用于展示 AI 咨询界面，并加载历史聊天记录。</a:t>
            </a:r>
            <a:endParaRPr kumimoji="0" lang="zh-CN" altLang="zh-CN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main/chat_history.html </a:t>
            </a:r>
            <a:r>
              <a:rPr kumimoji="0" lang="zh-CN" altLang="zh-CN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。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zh-CN" altLang="en-US" sz="1400" dirty="0"/>
              <a:t>：用于分页显示聊天记录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086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631965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-0.001930594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1506" grpId="0"/>
      <p:bldP spid="2150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BB8A7-4E2E-D670-ED7B-78CA5A060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19561D4-698D-DA40-DAA2-1B99C7562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sz="2700" dirty="0">
                <a:sym typeface="+mn-ea"/>
              </a:rPr>
              <a:t>独立编写代码：</a:t>
            </a:r>
            <a:endParaRPr lang="en-US" altLang="zh-CN" sz="2700" dirty="0">
              <a:sym typeface="+mn-ea"/>
            </a:endParaRPr>
          </a:p>
          <a:p>
            <a:pPr lvl="1"/>
            <a:endParaRPr lang="en-US" altLang="zh-CN" dirty="0"/>
          </a:p>
        </p:txBody>
      </p:sp>
      <p:sp>
        <p:nvSpPr>
          <p:cNvPr id="21506" name="标题 1">
            <a:extLst>
              <a:ext uri="{FF2B5EF4-FFF2-40B4-BE49-F238E27FC236}">
                <a16:creationId xmlns:a16="http://schemas.microsoft.com/office/drawing/2014/main" id="{39685DCA-C594-8E98-8A5D-A621640E4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程序代码量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BA7DF9C-1E4F-1137-6E3C-BD4229AFC1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16632"/>
            <a:ext cx="5406992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FC6B126-543D-6E9B-E54A-83539F691505}"/>
              </a:ext>
            </a:extLst>
          </p:cNvPr>
          <p:cNvSpPr txBox="1"/>
          <p:nvPr/>
        </p:nvSpPr>
        <p:spPr>
          <a:xfrm>
            <a:off x="539552" y="2708920"/>
            <a:ext cx="266429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医疗问答</a:t>
            </a: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通过 </a:t>
            </a: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get_medical_advice</a:t>
            </a: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，用户输入症状即可获取初步医疗建议。这对医疗服务平台的智能分诊功能非常有帮助。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通用问答</a:t>
            </a: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通过 </a:t>
            </a: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ask</a:t>
            </a: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函数，可以将用户的任何问题传递给智谱AI，返回结果可以用于聊天机器人或知识问答场景。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17" name="内容占位符 4">
            <a:extLst>
              <a:ext uri="{FF2B5EF4-FFF2-40B4-BE49-F238E27FC236}">
                <a16:creationId xmlns:a16="http://schemas.microsoft.com/office/drawing/2014/main" id="{74E1EB83-DA18-2A0B-864C-501FB529C76F}"/>
              </a:ext>
            </a:extLst>
          </p:cNvPr>
          <p:cNvSpPr txBox="1">
            <a:spLocks/>
          </p:cNvSpPr>
          <p:nvPr/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 kumimoji="0" sz="27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1665" indent="-228600" algn="l" rtl="0" eaLnBrk="1" latinLnBrk="0" hangingPunct="1">
              <a:spcBef>
                <a:spcPts val="325"/>
              </a:spcBef>
              <a:buClr>
                <a:schemeClr val="accent1"/>
              </a:buClr>
              <a:buFont typeface="Verdana" panose="020B0604030504040204"/>
              <a:buChar char="◦"/>
              <a:defRPr kumimoji="0" sz="23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979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/>
              <a:buChar char=""/>
              <a:defRPr kumimoji="0" sz="21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 panose="05020102010507070707"/>
              <a:buChar char=""/>
              <a:defRPr kumimoji="0" sz="19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 panose="05020102010507070707"/>
              <a:buChar char=""/>
              <a:defRPr kumimoji="0"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Aft>
                <a:spcPts val="0"/>
              </a:spcAft>
            </a:pPr>
            <a:r>
              <a:rPr lang="zh-CN" altLang="en-US" sz="2700" dirty="0">
                <a:sym typeface="+mn-ea"/>
              </a:rPr>
              <a:t>独立编写代码：</a:t>
            </a:r>
            <a:endParaRPr lang="en-US" altLang="zh-CN" sz="2700" dirty="0">
              <a:sym typeface="+mn-ea"/>
            </a:endParaRPr>
          </a:p>
          <a:p>
            <a:pPr lvl="1" fontAlgn="auto">
              <a:spcAft>
                <a:spcPts val="0"/>
              </a:spcAft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87789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631965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-0.001930594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631965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1506" grpId="0"/>
      <p:bldP spid="21506" grpId="1"/>
      <p:bldP spid="17" grpId="0"/>
      <p:bldP spid="1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2C4B-4A8E-C978-FDC6-11EC0307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5BA8CF5-4A18-E89A-52A1-86A71762D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sz="2700" dirty="0">
                <a:sym typeface="+mn-ea"/>
              </a:rPr>
              <a:t>独立编写代码量：</a:t>
            </a:r>
            <a:endParaRPr lang="en-US" altLang="zh-CN" sz="2700" dirty="0">
              <a:sym typeface="+mn-ea"/>
            </a:endParaRPr>
          </a:p>
          <a:p>
            <a:pPr lvl="1"/>
            <a:endParaRPr lang="en-US" altLang="zh-CN" dirty="0"/>
          </a:p>
        </p:txBody>
      </p:sp>
      <p:sp>
        <p:nvSpPr>
          <p:cNvPr id="21506" name="标题 1">
            <a:extLst>
              <a:ext uri="{FF2B5EF4-FFF2-40B4-BE49-F238E27FC236}">
                <a16:creationId xmlns:a16="http://schemas.microsoft.com/office/drawing/2014/main" id="{E130ECEE-E65E-9CFE-E0D6-A42284A53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程序代码量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113130-5D37-73D8-84C7-65905A9FFAA5}"/>
              </a:ext>
            </a:extLst>
          </p:cNvPr>
          <p:cNvSpPr txBox="1"/>
          <p:nvPr/>
        </p:nvSpPr>
        <p:spPr>
          <a:xfrm>
            <a:off x="539552" y="2708920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zh-CN" altLang="en-US" sz="800" dirty="0"/>
              <a:t>这段代码实现了一个简单的聊天系统，能够处理医生与患者之间的消息交互，具有清晰的结构和功能。通过进一步优化性能（如分页加载消息、使用 </a:t>
            </a:r>
            <a:r>
              <a:rPr lang="en-US" altLang="zh-CN" sz="800" dirty="0"/>
              <a:t>WebSocket </a:t>
            </a:r>
            <a:r>
              <a:rPr lang="zh-CN" altLang="en-US" sz="800" dirty="0"/>
              <a:t>实现实时聊天）、提高用户体验（如改进消息发送和接收的处理流程）以及强化安全性（如详细的权限控制和输入验证），可以使该系统更加健壮和高效。</a:t>
            </a:r>
            <a:endParaRPr lang="zh-CN" altLang="en-US" dirty="0"/>
          </a:p>
        </p:txBody>
      </p:sp>
      <p:sp>
        <p:nvSpPr>
          <p:cNvPr id="17" name="内容占位符 4">
            <a:extLst>
              <a:ext uri="{FF2B5EF4-FFF2-40B4-BE49-F238E27FC236}">
                <a16:creationId xmlns:a16="http://schemas.microsoft.com/office/drawing/2014/main" id="{F7ECD62D-5636-160D-F84D-60148754E4EF}"/>
              </a:ext>
            </a:extLst>
          </p:cNvPr>
          <p:cNvSpPr txBox="1">
            <a:spLocks/>
          </p:cNvSpPr>
          <p:nvPr/>
        </p:nvSpPr>
        <p:spPr>
          <a:xfrm>
            <a:off x="457200" y="1481329"/>
            <a:ext cx="3394720" cy="5795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 kumimoji="0" sz="27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1665" indent="-228600" algn="l" rtl="0" eaLnBrk="1" latinLnBrk="0" hangingPunct="1">
              <a:spcBef>
                <a:spcPts val="325"/>
              </a:spcBef>
              <a:buClr>
                <a:schemeClr val="accent1"/>
              </a:buClr>
              <a:buFont typeface="Verdana" panose="020B0604030504040204"/>
              <a:buChar char="◦"/>
              <a:defRPr kumimoji="0" sz="23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979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/>
              <a:buChar char=""/>
              <a:defRPr kumimoji="0" sz="21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 panose="05020102010507070707"/>
              <a:buChar char=""/>
              <a:defRPr kumimoji="0" sz="19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 panose="05020102010507070707"/>
              <a:buChar char=""/>
              <a:defRPr kumimoji="0"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 panose="05020102010507070707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Aft>
                <a:spcPts val="0"/>
              </a:spcAft>
            </a:pPr>
            <a:r>
              <a:rPr lang="zh-CN" altLang="en-US" sz="2700" dirty="0">
                <a:sym typeface="+mn-ea"/>
              </a:rPr>
              <a:t>独立编写代码：</a:t>
            </a:r>
            <a:endParaRPr lang="en-US" altLang="zh-CN" sz="2700" dirty="0">
              <a:sym typeface="+mn-ea"/>
            </a:endParaRPr>
          </a:p>
          <a:p>
            <a:pPr lvl="1" fontAlgn="auto">
              <a:spcAft>
                <a:spcPts val="0"/>
              </a:spcAft>
            </a:pP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0206305-B875-9005-C755-CFCDFCDFD4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51" y="126305"/>
            <a:ext cx="3039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97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631965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-0.001930594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631965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1506" grpId="0"/>
      <p:bldP spid="21506" grpId="1"/>
      <p:bldP spid="17" grpId="0"/>
      <p:bldP spid="17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A761D-7C2D-82C1-E091-C73A63B39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>
            <a:extLst>
              <a:ext uri="{FF2B5EF4-FFF2-40B4-BE49-F238E27FC236}">
                <a16:creationId xmlns:a16="http://schemas.microsoft.com/office/drawing/2014/main" id="{8263FE15-3618-CBD6-F0CF-D8696069E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开源代码利用情况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3923A36-3470-C68D-7773-EF122A3244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16632"/>
            <a:ext cx="2656916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D5BC9C4-9208-D72F-2544-E43143810E32}"/>
              </a:ext>
            </a:extLst>
          </p:cNvPr>
          <p:cNvSpPr txBox="1"/>
          <p:nvPr/>
        </p:nvSpPr>
        <p:spPr>
          <a:xfrm>
            <a:off x="179513" y="2132856"/>
            <a:ext cx="58326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这段代码提供了多个常用功能：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b="1" dirty="0"/>
              <a:t>UI </a:t>
            </a:r>
            <a:r>
              <a:rPr lang="zh-CN" altLang="en-US" b="1" dirty="0"/>
              <a:t>操作</a:t>
            </a:r>
            <a:r>
              <a:rPr lang="zh-CN" altLang="en-US" dirty="0"/>
              <a:t>：动态显示提示消息、初始化工具提示和弹出框。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表单验证</a:t>
            </a:r>
            <a:r>
              <a:rPr lang="zh-CN" altLang="en-US" dirty="0"/>
              <a:t>：检查必填字段、邮箱格式、密码长度等。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防抖</a:t>
            </a:r>
            <a:r>
              <a:rPr lang="zh-CN" altLang="en-US" dirty="0"/>
              <a:t>：限制某些操作的频繁执行（如输入框的实时验证）。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聊天功能</a:t>
            </a:r>
            <a:r>
              <a:rPr lang="zh-CN" altLang="en-US" dirty="0"/>
              <a:t>：动态添加聊天消息，并保持聊天界面的滚动条始终显示最新消息。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2245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-0.001930594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4EBA-2784-F885-F257-05D9AB091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>
            <a:extLst>
              <a:ext uri="{FF2B5EF4-FFF2-40B4-BE49-F238E27FC236}">
                <a16:creationId xmlns:a16="http://schemas.microsoft.com/office/drawing/2014/main" id="{96FA9B8B-AD82-BDF7-6C2E-83ECD412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开源代码利用情况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8D5C85-1998-B2EF-9904-C862AE65EF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-19202"/>
            <a:ext cx="2513455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4770AA0-ECB5-DC1D-8B0E-BD125A4733B1}"/>
              </a:ext>
            </a:extLst>
          </p:cNvPr>
          <p:cNvSpPr txBox="1"/>
          <p:nvPr/>
        </p:nvSpPr>
        <p:spPr>
          <a:xfrm>
            <a:off x="971600" y="2708920"/>
            <a:ext cx="4680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这段 </a:t>
            </a:r>
            <a:r>
              <a:rPr lang="en-US" altLang="zh-CN" dirty="0"/>
              <a:t>CSS </a:t>
            </a:r>
            <a:r>
              <a:rPr lang="zh-CN" altLang="en-US" dirty="0"/>
              <a:t>代码主要以增强网站或应用的视觉效果和用户体验为目标，包含了统一的颜色方案、响应式布局、互动效果（如按钮和表单焦点状态）、以及现代化的设计元素（如卡片、表格、聊天界面等）。其中自定义动画和响应式调整使得页面在不同设备上更加适配，用户体验更加流畅。</a:t>
            </a:r>
          </a:p>
        </p:txBody>
      </p:sp>
    </p:spTree>
    <p:extLst>
      <p:ext uri="{BB962C8B-B14F-4D97-AF65-F5344CB8AC3E}">
        <p14:creationId xmlns:p14="http://schemas.microsoft.com/office/powerpoint/2010/main" val="139070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-0.001930594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35496" y="1163882"/>
            <a:ext cx="7571184" cy="507511"/>
          </a:xfrm>
        </p:spPr>
        <p:txBody>
          <a:bodyPr>
            <a:normAutofit/>
          </a:bodyPr>
          <a:lstStyle/>
          <a:p>
            <a:pPr lvl="1"/>
            <a:r>
              <a:rPr lang="zh-CN" altLang="en-US" sz="1800" dirty="0">
                <a:sym typeface="+mn-ea"/>
              </a:rPr>
              <a:t>利用了智普</a:t>
            </a:r>
            <a:r>
              <a:rPr lang="en-US" altLang="zh-CN" sz="1800" dirty="0">
                <a:sym typeface="+mn-ea"/>
              </a:rPr>
              <a:t>ai</a:t>
            </a:r>
            <a:r>
              <a:rPr lang="zh-CN" altLang="en-US" sz="1800" b="0" i="0" dirty="0">
                <a:solidFill>
                  <a:srgbClr val="333333"/>
                </a:solidFill>
                <a:effectLst/>
                <a:latin typeface="-apple-system"/>
              </a:rPr>
              <a:t>大模型</a:t>
            </a:r>
            <a:r>
              <a:rPr lang="zh-CN" altLang="en-US" sz="1800" b="0" i="0" dirty="0">
                <a:solidFill>
                  <a:srgbClr val="333333"/>
                </a:solidFill>
                <a:effectLst/>
                <a:latin typeface="-apple-system"/>
                <a:sym typeface="+mn-ea"/>
              </a:rPr>
              <a:t>调用其</a:t>
            </a:r>
            <a:r>
              <a:rPr lang="en-US" altLang="zh-CN" sz="1800" b="0" i="0" dirty="0" err="1">
                <a:solidFill>
                  <a:srgbClr val="333333"/>
                </a:solidFill>
                <a:effectLst/>
                <a:latin typeface="-apple-system"/>
                <a:sym typeface="+mn-ea"/>
              </a:rPr>
              <a:t>api</a:t>
            </a:r>
            <a:r>
              <a:rPr lang="zh-CN" altLang="en-US" sz="1800" dirty="0">
                <a:sym typeface="+mn-ea"/>
              </a:rPr>
              <a:t>实现了问答功能</a:t>
            </a:r>
            <a:endParaRPr lang="en-US" altLang="zh-CN" sz="1800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开源代码利用情况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D6789A4-F55A-B172-FD0B-5CB879CC3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556792"/>
            <a:ext cx="5422181" cy="49369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2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rand(ppt_w)-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rand(ppt_h)-ppt_h/2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100" accel="50000" fill="remove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Scale>
                                      <p:cBhvr>
                                        <p:cTn id="15" dur="150" accel="5000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 to="" calcmode="lin" valueType="num">
                                      <p:cBhvr>
                                        <p:cTn id="16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#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#ppt_h/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25226-CFD1-3974-5A47-14F23B657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E532816-6339-C463-D440-04B073A64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开展了哪些测试</a:t>
            </a:r>
            <a:endParaRPr lang="en-US" altLang="zh-CN" dirty="0"/>
          </a:p>
          <a:p>
            <a:pPr lvl="1"/>
            <a:r>
              <a:rPr lang="zh-CN" altLang="en-US" dirty="0"/>
              <a:t>对模块开展了单元测试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en-US" altLang="zh-CN" dirty="0"/>
              <a:t>xx</a:t>
            </a:r>
            <a:r>
              <a:rPr lang="zh-CN" altLang="en-US" dirty="0"/>
              <a:t>系统开展了确认测试</a:t>
            </a:r>
          </a:p>
          <a:p>
            <a:r>
              <a:rPr lang="zh-CN" altLang="en-US" dirty="0"/>
              <a:t>测试用例和测试结果</a:t>
            </a:r>
            <a:endParaRPr lang="en-US" altLang="zh-CN" dirty="0"/>
          </a:p>
          <a:p>
            <a:pPr lvl="1"/>
            <a:r>
              <a:rPr lang="zh-CN" altLang="en-US" dirty="0"/>
              <a:t>设计了哪些测试用例</a:t>
            </a:r>
            <a:endParaRPr lang="en-US" altLang="zh-CN" dirty="0"/>
          </a:p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如何开展测试的</a:t>
            </a:r>
            <a:endParaRPr lang="en-US" altLang="zh-CN" dirty="0"/>
          </a:p>
          <a:p>
            <a:pPr lvl="1"/>
            <a:r>
              <a:rPr lang="zh-CN" altLang="en-US" dirty="0"/>
              <a:t>展示测试代码</a:t>
            </a:r>
            <a:endParaRPr lang="en-US" altLang="zh-CN" dirty="0"/>
          </a:p>
          <a:p>
            <a:r>
              <a:rPr lang="zh-CN" altLang="en-US" dirty="0"/>
              <a:t>测试演示</a:t>
            </a:r>
            <a:endParaRPr lang="en-US" altLang="zh-CN" dirty="0"/>
          </a:p>
          <a:p>
            <a:pPr lvl="1"/>
            <a:r>
              <a:rPr lang="zh-CN" altLang="en-US" dirty="0"/>
              <a:t>演示如何进行测试及其结果</a:t>
            </a:r>
          </a:p>
          <a:p>
            <a:endParaRPr lang="zh-CN" altLang="en-US" dirty="0"/>
          </a:p>
        </p:txBody>
      </p:sp>
      <p:sp>
        <p:nvSpPr>
          <p:cNvPr id="13314" name="标题 1">
            <a:extLst>
              <a:ext uri="{FF2B5EF4-FFF2-40B4-BE49-F238E27FC236}">
                <a16:creationId xmlns:a16="http://schemas.microsoft.com/office/drawing/2014/main" id="{D57A57DE-E653-C5B0-EDDD-C56C25E7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Part 6.</a:t>
            </a:r>
            <a:br>
              <a:rPr lang="en-US" altLang="zh-CN"/>
            </a:br>
            <a:r>
              <a:rPr lang="zh-CN" altLang="en-US"/>
              <a:t>软件测试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239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500000" y="50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5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3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如测试、自动工具分析、审查等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</a:p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分析代码质量并展示其分析结果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  <a:t>31</a:t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Part 7.</a:t>
            </a:r>
            <a:br>
              <a:rPr lang="en-US" altLang="zh-CN" dirty="0"/>
            </a:br>
            <a:r>
              <a:rPr lang="zh-CN" altLang="en-US" dirty="0"/>
              <a:t>软件质量与保证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运行和部署环境</a:t>
            </a:r>
            <a:endParaRPr lang="zh-CN" altLang="en-US" dirty="0"/>
          </a:p>
        </p:txBody>
      </p:sp>
      <p:pic>
        <p:nvPicPr>
          <p:cNvPr id="16" name="图片 16" descr="微信图片_202410140844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" y="1417955"/>
            <a:ext cx="7427595" cy="4038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539750" y="227679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65" dirty="0">
                <a:sym typeface="+mn-ea"/>
              </a:rPr>
              <a:t>Part 7.</a:t>
            </a:r>
            <a:br>
              <a:rPr lang="en-US" altLang="zh-CN" sz="6665" dirty="0">
                <a:sym typeface="+mn-ea"/>
              </a:rPr>
            </a:br>
            <a:r>
              <a:rPr lang="zh-CN" altLang="en-US" sz="6665" dirty="0">
                <a:sym typeface="+mn-ea"/>
              </a:rPr>
              <a:t>系统部署与运行</a:t>
            </a:r>
            <a:endParaRPr lang="zh-CN" altLang="en-US" sz="666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/>
              <a:t>医疗系统采用分布式部署的方式，其中前端子系统部署在基于 HTML/CSS/JavaScript 开发的网页上，后端子系统则部署在基于 Windows操作系统的服务器节点上，用于处理业务逻辑和数据管理。与传统系统不同的是，后端并不依赖 SQL 数据库，而是通过爬虫技术从指定的医疗网站实时获取数据。后端计算节点使用文件系统（如 JSON 或 CSV 文件）或 NoSQL 数据库（如 MongoDB）来存储抓取到的医疗信息、医生资料等数据。前端应用通过 HTTP/HTTPS 请求与后端系统进行交互，用户通过前端页面提交查询请求，后端爬虫系统根据请求获取对应的医疗数据，并通过 API 将处理后的结果返回给前端，从而实现数据展示和交互。</a:t>
            </a:r>
          </a:p>
          <a:p>
            <a:r>
              <a:rPr lang="en-US" altLang="zh-CN" dirty="0"/>
              <a:t>这种分布式架构将前端与后端分离，前端负责用户界面的展示和交互操作，而后端则专注于爬取和处理医疗网站的数据。通过这种方式，系统能够灵活应对数据获取和展示的需求，并具有良好的扩展性和维护性。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运行和部署环境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7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((floor(#ppt_x-0.5)+ceil(#ppt_x-0.5))*0.5+0.5)+(#ppt_x- ((floor(#ppt_x-0.5)+ceil(#ppt_x-0.5))*0.5+0.5))*$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8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((floor(#ppt_y-0.5)+ceil(#ppt_y-0.5))*0.5+0.5)+(#ppt_y- ((floor(#ppt_y-0.5)+ceil(#ppt_y-0.5))*0.5+0.5))*$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150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7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((floor(#ppt_x-0.5)+ceil(#ppt_x-0.5))*0.5+0.5)+(#ppt_x- ((floor(#ppt_x-0.5)+ceil(#ppt_x-0.5))*0.5+0.5))*$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8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((floor(#ppt_y-0.5)+ceil(#ppt_y-0.5))*0.5+0.5)+(#ppt_y- ((floor(#ppt_y-0.5)+ceil(#ppt_y-0.5))*0.5+0.5))*$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1506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演示软件系统的运行情况</a:t>
            </a:r>
            <a:endParaRPr lang="zh-CN" altLang="en-US" dirty="0"/>
          </a:p>
        </p:txBody>
      </p:sp>
      <p:pic>
        <p:nvPicPr>
          <p:cNvPr id="2" name="20241117_164912">
            <a:hlinkClick r:id="" action="ppaction://media"/>
            <a:extLst>
              <a:ext uri="{FF2B5EF4-FFF2-40B4-BE49-F238E27FC236}">
                <a16:creationId xmlns:a16="http://schemas.microsoft.com/office/drawing/2014/main" id="{4CD2EB28-FA59-FF9F-25E5-E2BB0B467B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616" y="1340768"/>
            <a:ext cx="6768752" cy="46321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8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rand(ppt_w)-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60" fill="remove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rand(ppt_h)-ppt_h/2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" dur="100" accel="50000" fill="remove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Scale>
                                      <p:cBhvr>
                                        <p:cTn id="11" dur="150" accel="5000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 to="" calcmode="lin" valueType="num">
                                      <p:cBhvr>
                                        <p:cTn id="12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x+#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60" fill="remove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$">
                                          <p:val>
                                            <p:strVal val="#ppt_y+#ppt_h/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6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86410" y="23485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65"/>
              <a:t>Part 8.</a:t>
            </a:r>
            <a:br>
              <a:rPr lang="en-US" altLang="zh-CN" sz="6665"/>
            </a:br>
            <a:r>
              <a:rPr lang="zh-CN" altLang="en-US" sz="6665"/>
              <a:t>开源社区的使用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417955"/>
            <a:ext cx="8229600" cy="4589780"/>
          </a:xfrm>
        </p:spPr>
        <p:txBody>
          <a:bodyPr>
            <a:normAutofit fontScale="57500" lnSpcReduction="20000"/>
          </a:bodyPr>
          <a:lstStyle/>
          <a:p>
            <a:pPr marL="109855" indent="0">
              <a:buNone/>
            </a:pPr>
            <a:r>
              <a:rPr lang="zh-CN" altLang="en-US">
                <a:sym typeface="+mn-ea"/>
              </a:rPr>
              <a:t>GitHub：作为最流行的代码托管平台，GitHub 为我们提供了一个共享代码和项目管理的环境。我们在这里利用平台上的丰富资源和文档，了解了大概框架以及参考了部分代码。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CSDN：CSDN 是一个针对中国开发者的技术社区，我们在这里借鉴了开发经验、技术文章和项目进展，了解了其他开发者分享心得，并获取反馈。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OSChina：在这个社区，我们参与了相关的开源项目讨论，获取了关于开源工具和框架的建议。OSChina 的活跃社区让我们能够向其他开发者请教具体问题，获得实用的解决方案。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Stack Overflow：虽然不是专门的开源社区，但 Stack Overflow 为我们提供了一个解决技术问题的绝佳平台。在开发过程中遇到技术瓶颈时，我们可以在此寻求帮助，获取大量实用的解答和示例代码。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基于开源社区促进软件项目开发的方法：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知识共享与学习：通过阅读开源项目的文档和源代码，我们能够学习到其他开发者的实现思路和技术细节，加快了我们的学习进程。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问题解决与支持：在遇到具体技术问题时，开源社区为我们提供了一个快速求助的平台。我们可以通过提问获得专业的解答，从而有效减少开发时间。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获取反馈与改进：在开源社区发布我们的项目，可以获得来自其他开发者的反馈，帮助我们发现潜在问题和改进的方向。这种外部视角对于提高项目质量至关重要。</a:t>
            </a:r>
            <a:endParaRPr lang="zh-CN" altLang="en-US"/>
          </a:p>
          <a:p>
            <a:pPr marL="109855" indent="0">
              <a:buNone/>
            </a:pPr>
            <a:r>
              <a:rPr lang="zh-CN" altLang="en-US">
                <a:sym typeface="+mn-ea"/>
              </a:rPr>
              <a:t>借助开源工具：开源社区提供了许多优秀的工具和库，我们可以将这些资源整合到项目中，节省开发时间，提高效率。例如，使用开源的机器学习框架进行数据处理和模型训练。</a:t>
            </a:r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开源社区的使用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((floor(#ppt_x-0.5)+ceil(#ppt_x-0.5))*0.5+0.5)+(#ppt_x- ((floor(#ppt_x-0.5)+ceil(#ppt_x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((floor(#ppt_y-0.5)+ceil(#ppt_y-0.5))*0.5+0.5)+(#ppt_y- ((floor(#ppt_y-0.5)+ceil(#ppt_y-0.5))*0.5+0.5))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4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4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100" autoRev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>
          <a:xfrm>
            <a:off x="467360" y="220440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65" dirty="0">
                <a:sym typeface="+mn-ea"/>
              </a:rPr>
              <a:t>Part 9.</a:t>
            </a:r>
            <a:br>
              <a:rPr lang="en-US" altLang="zh-CN" sz="6665" dirty="0">
                <a:sym typeface="+mn-ea"/>
              </a:rPr>
            </a:br>
            <a:r>
              <a:rPr lang="zh-CN" altLang="en-US" sz="6665" dirty="0">
                <a:sym typeface="+mn-ea"/>
              </a:rPr>
              <a:t>实践收获与感受</a:t>
            </a:r>
            <a:endParaRPr lang="zh-CN" altLang="en-US" sz="666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1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11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67500" lnSpcReduction="20000"/>
          </a:bodyPr>
          <a:lstStyle/>
          <a:p>
            <a:pPr marL="109855" indent="0">
              <a:buNone/>
            </a:pPr>
            <a:r>
              <a:rPr lang="zh-CN" altLang="en-US" dirty="0">
                <a:sym typeface="+mn-ea"/>
              </a:rPr>
              <a:t>收获与心得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团队协作的重要性：开发过程中，我们认识到良好的团队协作对于项目的成功至关重要。通过明确分工、定期沟通和协作工具的使用，团队成员能够有效地整合各自的技能，提升了工作效率。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开发过程中，我体会到用户体验（UX）设计的重要性。用户界面的友好程度直接影响到软件的使用率。通过用户测试和反馈，我们能够不断优化界面，使其更符合用户需求。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迭代与反馈循环：采用敏捷开发方法论，持续迭代和优化是成功的关键。每次迭代后进行用户反馈收集，能够及时发现问题并调整方向。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体会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持续学习与成长：在项目中，团队成员面对不同的技术挑战，激励大家不断学习新知识，提升个人能力。分享学习资料和经验的文化极大增强了团队的凝聚力。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测试与反馈的重要性：在开发过程中，我们重视测试，定期进行代码审查和用户测试。通过及时获取反馈，我们能够快速发现和解决问题，确保软件质量。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面对变化的灵活性：项目需求在开发过程中会有变化，我们学会了如何快速适应这些变化，调整开发计划，保持项目进展。</a:t>
            </a:r>
          </a:p>
          <a:p>
            <a:pPr marL="109855" indent="0">
              <a:buNone/>
            </a:pPr>
            <a:endParaRPr lang="zh-CN" altLang="en-US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150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1506" grpId="0"/>
        </p:bldLst>
      </p:timing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20000"/>
          </a:bodyPr>
          <a:lstStyle/>
          <a:p>
            <a:pPr marL="109855" indent="0">
              <a:buNone/>
            </a:pPr>
            <a:r>
              <a:rPr lang="zh-CN" altLang="en-US" dirty="0">
                <a:sym typeface="+mn-ea"/>
              </a:rPr>
              <a:t>困难与问题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需求变更频繁：在开发过程中，用户需求和功能要求的频繁变更给项目进度带来了压力，导致我们需要不断调整工作计划。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技术挑战：在集成不同的技术模块时，遇到了兼容性和性能优化的问题。这需要团队成员共同研究解决方案，增加了开发难度。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时间管理：项目的时间管理是一个重要挑战。初期对任务时间的估计不足，导致后期赶工，影响了部分功能的开发质量。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总结</a:t>
            </a:r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通过开发智能导诊软件，我不仅提升了技术能力，也积累了丰富的项目管理和团队协作经验。尽管面临许多挑战，但每一次解决问题的经历都使我们更加成熟，为后续项目奠定了坚实的基础。</a:t>
            </a:r>
          </a:p>
          <a:p>
            <a:pPr marL="109855" indent="0">
              <a:buNone/>
            </a:pPr>
            <a:endParaRPr lang="zh-CN" altLang="en-US" dirty="0">
              <a:sym typeface="+mn-ea"/>
            </a:endParaRPr>
          </a:p>
          <a:p>
            <a:pPr marL="109855" indent="0">
              <a:buNone/>
            </a:pPr>
            <a:endParaRPr lang="zh-CN" altLang="en-US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w+0.5)*(abs(#ppt_x-0.5))/(#ppt_x-0.5)*((MAX((MIN((COS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0.5*#ppt_h+0.5)*(abs(#ppt_y-0.5))/(#ppt_y-0.5)*((MAX((MIN((SIN(atan(abs((#ppt_y-0.5)/(#ppt_x-0.5))))),0.71)),-0.71))/0.71)+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500000" y="50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>
          <a:xfrm>
            <a:off x="1043940" y="2492693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zh-CN" altLang="en-US" sz="8000" dirty="0">
                <a:sym typeface="+mn-ea"/>
              </a:rPr>
              <a:t>谢</a:t>
            </a:r>
            <a:r>
              <a:rPr lang="en-US" altLang="zh-CN" sz="8000" dirty="0">
                <a:sym typeface="+mn-ea"/>
              </a:rPr>
              <a:t> </a:t>
            </a:r>
            <a:r>
              <a:rPr lang="zh-CN" altLang="en-US" sz="8000" dirty="0">
                <a:sym typeface="+mn-ea"/>
              </a:rPr>
              <a:t>谢</a:t>
            </a:r>
            <a:r>
              <a:rPr lang="en-US" altLang="zh-CN" sz="8000" dirty="0">
                <a:sym typeface="+mn-ea"/>
              </a:rPr>
              <a:t> </a:t>
            </a:r>
            <a:r>
              <a:rPr lang="zh-CN" altLang="en-US" sz="8000" dirty="0">
                <a:sym typeface="+mn-ea"/>
              </a:rPr>
              <a:t>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500000" y="50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1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UzNWUyMTk2YmQ3ZDRjZWM5ODRjYWZhYjIzNGY0Mz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106</TotalTime>
  <Words>2509</Words>
  <Application>Microsoft Office PowerPoint</Application>
  <PresentationFormat>全屏显示(4:3)</PresentationFormat>
  <Paragraphs>295</Paragraphs>
  <Slides>41</Slides>
  <Notes>37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3" baseType="lpstr">
      <vt:lpstr>-apple-system</vt:lpstr>
      <vt:lpstr>Arial Unicode MS</vt:lpstr>
      <vt:lpstr>仿宋</vt:lpstr>
      <vt:lpstr>宋体</vt:lpstr>
      <vt:lpstr>微软雅黑</vt:lpstr>
      <vt:lpstr>Arial</vt:lpstr>
      <vt:lpstr>Lucida Sans Unicode</vt:lpstr>
      <vt:lpstr>Times New Roman</vt:lpstr>
      <vt:lpstr>Verdana</vt:lpstr>
      <vt:lpstr>Wingdings 2</vt:lpstr>
      <vt:lpstr>Wingdings 3</vt:lpstr>
      <vt:lpstr>聚合</vt:lpstr>
      <vt:lpstr>软件工程课程实践汇报 “智能导诊”</vt:lpstr>
      <vt:lpstr>汇报内容</vt:lpstr>
      <vt:lpstr>Part 1. 软件需求与创意</vt:lpstr>
      <vt:lpstr>项目背景</vt:lpstr>
      <vt:lpstr>欲解决问题</vt:lpstr>
      <vt:lpstr>软件创意</vt:lpstr>
      <vt:lpstr>主体功能</vt:lpstr>
      <vt:lpstr>Part 2. 需求模型与文档</vt:lpstr>
      <vt:lpstr>软件需求模型</vt:lpstr>
      <vt:lpstr>PowerPoint 演示文稿</vt:lpstr>
      <vt:lpstr>PowerPoint 演示文稿</vt:lpstr>
      <vt:lpstr>软件的非功能需求</vt:lpstr>
      <vt:lpstr>软件需求文档</vt:lpstr>
      <vt:lpstr>Part 3. 开发技术与工具</vt:lpstr>
      <vt:lpstr>开发技术与工具</vt:lpstr>
      <vt:lpstr>Part 4. 软件设计与建模</vt:lpstr>
      <vt:lpstr>体系结构设计及其模型</vt:lpstr>
      <vt:lpstr>用户界面设计及其模型</vt:lpstr>
      <vt:lpstr>类设计及其模型</vt:lpstr>
      <vt:lpstr>数据设计及其模型</vt:lpstr>
      <vt:lpstr>Part 5. 代码编写与测试</vt:lpstr>
      <vt:lpstr>代码组织结构</vt:lpstr>
      <vt:lpstr>程序代码量</vt:lpstr>
      <vt:lpstr>程序代码量</vt:lpstr>
      <vt:lpstr>程序代码量</vt:lpstr>
      <vt:lpstr>程序代码量</vt:lpstr>
      <vt:lpstr>开源代码利用情况</vt:lpstr>
      <vt:lpstr>开源代码利用情况</vt:lpstr>
      <vt:lpstr>开源代码利用情况</vt:lpstr>
      <vt:lpstr>Part 6. 软件测试</vt:lpstr>
      <vt:lpstr>Part 7. 软件质量与保证</vt:lpstr>
      <vt:lpstr>运行和部署环境</vt:lpstr>
      <vt:lpstr>Part 7. 系统部署与运行</vt:lpstr>
      <vt:lpstr>运行和部署环境</vt:lpstr>
      <vt:lpstr>演示软件系统的运行情况</vt:lpstr>
      <vt:lpstr>Part 8. 开源社区的使用</vt:lpstr>
      <vt:lpstr>开源社区的使用</vt:lpstr>
      <vt:lpstr>Part 9. 实践收获与感受</vt:lpstr>
      <vt:lpstr>实践收获与感受</vt:lpstr>
      <vt:lpstr>实践收获与感受</vt:lpstr>
      <vt:lpstr>谢 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彬洋 陈</cp:lastModifiedBy>
  <cp:revision>323</cp:revision>
  <dcterms:created xsi:type="dcterms:W3CDTF">2113-01-01T00:00:00Z</dcterms:created>
  <dcterms:modified xsi:type="dcterms:W3CDTF">2024-11-18T13:02:00Z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2052-12.1.0.17140</vt:lpwstr>
  </property>
  <property fmtid="{D5CDD505-2E9C-101B-9397-08002B2CF9AE}" pid="4" name="ICV">
    <vt:lpwstr>F740C216E1144D47B8DC3D917481C3ED_12</vt:lpwstr>
  </property>
</Properties>
</file>