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256" r:id="rId3"/>
    <p:sldId id="292" r:id="rId5"/>
    <p:sldId id="299" r:id="rId6"/>
    <p:sldId id="287" r:id="rId7"/>
    <p:sldId id="257" r:id="rId8"/>
    <p:sldId id="265" r:id="rId9"/>
    <p:sldId id="267" r:id="rId10"/>
    <p:sldId id="293" r:id="rId11"/>
    <p:sldId id="272" r:id="rId12"/>
  </p:sldIdLst>
  <p:sldSz cx="12192000" cy="6858000"/>
  <p:notesSz cx="6858000" cy="9144000"/>
  <p:embeddedFontLst>
    <p:embeddedFont>
      <p:font typeface="微软雅黑" panose="020B0503020204020204" charset="-122"/>
      <p:regular r:id="rId17"/>
    </p:embeddedFont>
    <p:embeddedFont>
      <p:font typeface="High Tower Text" panose="02040502050506030303" charset="0"/>
      <p:regular r:id="rId18"/>
      <p:italic r:id="rId19"/>
    </p:embeddedFont>
    <p:embeddedFont>
      <p:font typeface="Gen Jyuu Gothic ExtraLight" panose="020B0003020203020207" charset="-120"/>
      <p:bold r:id="rId20"/>
    </p:embeddedFont>
    <p:embeddedFont>
      <p:font typeface="Cambria Math" panose="02040503050406030204" charset="0"/>
      <p:regular r:id="rId21"/>
    </p:embeddedFont>
  </p:embeddedFontLst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5" userDrawn="1">
          <p15:clr>
            <a:srgbClr val="A4A3A4"/>
          </p15:clr>
        </p15:guide>
        <p15:guide id="2" pos="39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E34"/>
    <a:srgbClr val="AE5413"/>
    <a:srgbClr val="692C10"/>
    <a:srgbClr val="000000"/>
    <a:srgbClr val="AE5514"/>
    <a:srgbClr val="5F4745"/>
    <a:srgbClr val="C84C04"/>
    <a:srgbClr val="6F3B30"/>
    <a:srgbClr val="43423D"/>
    <a:srgbClr val="656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654" y="54"/>
      </p:cViewPr>
      <p:guideLst>
        <p:guide orient="horz" pos="2005"/>
        <p:guide pos="392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116.xml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3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67.xml"/><Relationship Id="rId7" Type="http://schemas.openxmlformats.org/officeDocument/2006/relationships/image" Target="../media/image12.sv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66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68.xml"/><Relationship Id="rId12" Type="http://schemas.openxmlformats.org/officeDocument/2006/relationships/image" Target="../media/image16.svg"/><Relationship Id="rId11" Type="http://schemas.openxmlformats.org/officeDocument/2006/relationships/image" Target="../media/image15.png"/><Relationship Id="rId10" Type="http://schemas.openxmlformats.org/officeDocument/2006/relationships/image" Target="../media/image14.svg"/><Relationship Id="rId1" Type="http://schemas.openxmlformats.org/officeDocument/2006/relationships/tags" Target="../tags/tag6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svg"/><Relationship Id="rId8" Type="http://schemas.openxmlformats.org/officeDocument/2006/relationships/image" Target="../media/image20.png"/><Relationship Id="rId7" Type="http://schemas.openxmlformats.org/officeDocument/2006/relationships/tags" Target="../tags/tag7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image" Target="../media/image17.png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75.xml"/><Relationship Id="rId15" Type="http://schemas.openxmlformats.org/officeDocument/2006/relationships/image" Target="../media/image25.svg"/><Relationship Id="rId14" Type="http://schemas.openxmlformats.org/officeDocument/2006/relationships/image" Target="../media/image24.png"/><Relationship Id="rId13" Type="http://schemas.openxmlformats.org/officeDocument/2006/relationships/tags" Target="../tags/tag74.xml"/><Relationship Id="rId12" Type="http://schemas.openxmlformats.org/officeDocument/2006/relationships/image" Target="../media/image23.svg"/><Relationship Id="rId11" Type="http://schemas.openxmlformats.org/officeDocument/2006/relationships/image" Target="../media/image22.png"/><Relationship Id="rId10" Type="http://schemas.openxmlformats.org/officeDocument/2006/relationships/tags" Target="../tags/tag73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image" Target="../media/image25.svg"/><Relationship Id="rId7" Type="http://schemas.openxmlformats.org/officeDocument/2006/relationships/image" Target="../media/image24.png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1" Type="http://schemas.openxmlformats.org/officeDocument/2006/relationships/notesSlide" Target="../notesSlides/notesSlide3.xml"/><Relationship Id="rId30" Type="http://schemas.openxmlformats.org/officeDocument/2006/relationships/slideLayout" Target="../slideLayouts/slideLayout2.xml"/><Relationship Id="rId3" Type="http://schemas.openxmlformats.org/officeDocument/2006/relationships/image" Target="../media/image27.svg"/><Relationship Id="rId29" Type="http://schemas.openxmlformats.org/officeDocument/2006/relationships/tags" Target="../tags/tag92.xml"/><Relationship Id="rId28" Type="http://schemas.openxmlformats.org/officeDocument/2006/relationships/tags" Target="../tags/tag91.xml"/><Relationship Id="rId27" Type="http://schemas.openxmlformats.org/officeDocument/2006/relationships/tags" Target="../tags/tag90.xml"/><Relationship Id="rId26" Type="http://schemas.openxmlformats.org/officeDocument/2006/relationships/tags" Target="../tags/tag89.xml"/><Relationship Id="rId25" Type="http://schemas.openxmlformats.org/officeDocument/2006/relationships/tags" Target="../tags/tag88.xml"/><Relationship Id="rId24" Type="http://schemas.openxmlformats.org/officeDocument/2006/relationships/image" Target="../media/image31.svg"/><Relationship Id="rId23" Type="http://schemas.openxmlformats.org/officeDocument/2006/relationships/image" Target="../media/image30.png"/><Relationship Id="rId22" Type="http://schemas.openxmlformats.org/officeDocument/2006/relationships/tags" Target="../tags/tag87.xml"/><Relationship Id="rId21" Type="http://schemas.openxmlformats.org/officeDocument/2006/relationships/tags" Target="../tags/tag86.xml"/><Relationship Id="rId20" Type="http://schemas.openxmlformats.org/officeDocument/2006/relationships/tags" Target="../tags/tag85.xml"/><Relationship Id="rId2" Type="http://schemas.openxmlformats.org/officeDocument/2006/relationships/image" Target="../media/image26.png"/><Relationship Id="rId19" Type="http://schemas.openxmlformats.org/officeDocument/2006/relationships/image" Target="../media/image21.svg"/><Relationship Id="rId18" Type="http://schemas.openxmlformats.org/officeDocument/2006/relationships/image" Target="../media/image20.png"/><Relationship Id="rId17" Type="http://schemas.openxmlformats.org/officeDocument/2006/relationships/tags" Target="../tags/tag84.xml"/><Relationship Id="rId16" Type="http://schemas.openxmlformats.org/officeDocument/2006/relationships/image" Target="../media/image29.svg"/><Relationship Id="rId15" Type="http://schemas.openxmlformats.org/officeDocument/2006/relationships/image" Target="../media/image28.png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image" Target="../media/image19.svg"/><Relationship Id="rId11" Type="http://schemas.openxmlformats.org/officeDocument/2006/relationships/image" Target="../media/image18.png"/><Relationship Id="rId10" Type="http://schemas.openxmlformats.org/officeDocument/2006/relationships/tags" Target="../tags/tag81.xml"/><Relationship Id="rId1" Type="http://schemas.openxmlformats.org/officeDocument/2006/relationships/tags" Target="../tags/tag7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tags" Target="../tags/tag95.xml"/><Relationship Id="rId7" Type="http://schemas.openxmlformats.org/officeDocument/2006/relationships/image" Target="../media/image19.svg"/><Relationship Id="rId6" Type="http://schemas.openxmlformats.org/officeDocument/2006/relationships/image" Target="../media/image18.png"/><Relationship Id="rId5" Type="http://schemas.openxmlformats.org/officeDocument/2006/relationships/tags" Target="../tags/tag94.xml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7" Type="http://schemas.openxmlformats.org/officeDocument/2006/relationships/notesSlide" Target="../notesSlides/notesSlide4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104.xml"/><Relationship Id="rId24" Type="http://schemas.openxmlformats.org/officeDocument/2006/relationships/tags" Target="../tags/tag103.xml"/><Relationship Id="rId23" Type="http://schemas.openxmlformats.org/officeDocument/2006/relationships/tags" Target="../tags/tag102.xml"/><Relationship Id="rId22" Type="http://schemas.openxmlformats.org/officeDocument/2006/relationships/tags" Target="../tags/tag101.xml"/><Relationship Id="rId21" Type="http://schemas.openxmlformats.org/officeDocument/2006/relationships/tags" Target="../tags/tag100.xml"/><Relationship Id="rId20" Type="http://schemas.openxmlformats.org/officeDocument/2006/relationships/image" Target="../media/image40.svg"/><Relationship Id="rId2" Type="http://schemas.openxmlformats.org/officeDocument/2006/relationships/image" Target="../media/image32.jpeg"/><Relationship Id="rId19" Type="http://schemas.openxmlformats.org/officeDocument/2006/relationships/image" Target="../media/image39.png"/><Relationship Id="rId18" Type="http://schemas.openxmlformats.org/officeDocument/2006/relationships/tags" Target="../tags/tag99.xml"/><Relationship Id="rId17" Type="http://schemas.openxmlformats.org/officeDocument/2006/relationships/tags" Target="../tags/tag98.xml"/><Relationship Id="rId16" Type="http://schemas.openxmlformats.org/officeDocument/2006/relationships/image" Target="../media/image25.svg"/><Relationship Id="rId15" Type="http://schemas.openxmlformats.org/officeDocument/2006/relationships/image" Target="../media/image24.png"/><Relationship Id="rId14" Type="http://schemas.openxmlformats.org/officeDocument/2006/relationships/tags" Target="../tags/tag97.xml"/><Relationship Id="rId13" Type="http://schemas.openxmlformats.org/officeDocument/2006/relationships/image" Target="../media/image38.svg"/><Relationship Id="rId12" Type="http://schemas.openxmlformats.org/officeDocument/2006/relationships/image" Target="../media/image37.png"/><Relationship Id="rId11" Type="http://schemas.openxmlformats.org/officeDocument/2006/relationships/tags" Target="../tags/tag96.xml"/><Relationship Id="rId10" Type="http://schemas.openxmlformats.org/officeDocument/2006/relationships/image" Target="../media/image36.svg"/><Relationship Id="rId1" Type="http://schemas.openxmlformats.org/officeDocument/2006/relationships/tags" Target="../tags/tag9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image" Target="../media/image42.svg"/><Relationship Id="rId7" Type="http://schemas.openxmlformats.org/officeDocument/2006/relationships/image" Target="../media/image41.png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3" Type="http://schemas.openxmlformats.org/officeDocument/2006/relationships/vmlDrawing" Target="../drawings/vmlDrawing1.v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114.xml"/><Relationship Id="rId20" Type="http://schemas.openxmlformats.org/officeDocument/2006/relationships/image" Target="../media/image50.wmf"/><Relationship Id="rId2" Type="http://schemas.openxmlformats.org/officeDocument/2006/relationships/tags" Target="../tags/tag106.xml"/><Relationship Id="rId19" Type="http://schemas.openxmlformats.org/officeDocument/2006/relationships/oleObject" Target="../embeddings/oleObject1.bin"/><Relationship Id="rId18" Type="http://schemas.openxmlformats.org/officeDocument/2006/relationships/image" Target="../media/image49.png"/><Relationship Id="rId17" Type="http://schemas.openxmlformats.org/officeDocument/2006/relationships/tags" Target="../tags/tag113.xml"/><Relationship Id="rId16" Type="http://schemas.openxmlformats.org/officeDocument/2006/relationships/image" Target="../media/image48.svg"/><Relationship Id="rId15" Type="http://schemas.openxmlformats.org/officeDocument/2006/relationships/image" Target="../media/image47.png"/><Relationship Id="rId14" Type="http://schemas.openxmlformats.org/officeDocument/2006/relationships/image" Target="../media/image46.svg"/><Relationship Id="rId13" Type="http://schemas.openxmlformats.org/officeDocument/2006/relationships/image" Target="../media/image45.png"/><Relationship Id="rId12" Type="http://schemas.openxmlformats.org/officeDocument/2006/relationships/image" Target="../media/image44.svg"/><Relationship Id="rId11" Type="http://schemas.openxmlformats.org/officeDocument/2006/relationships/image" Target="../media/image43.png"/><Relationship Id="rId10" Type="http://schemas.openxmlformats.org/officeDocument/2006/relationships/tags" Target="../tags/tag112.xml"/><Relationship Id="rId1" Type="http://schemas.openxmlformats.org/officeDocument/2006/relationships/tags" Target="../tags/tag1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5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394585" y="1148080"/>
            <a:ext cx="7403465" cy="4531995"/>
            <a:chOff x="3771" y="1808"/>
            <a:chExt cx="11659" cy="7137"/>
          </a:xfrm>
        </p:grpSpPr>
        <p:sp>
          <p:nvSpPr>
            <p:cNvPr id="14" name="矩形 13"/>
            <p:cNvSpPr/>
            <p:nvPr/>
          </p:nvSpPr>
          <p:spPr>
            <a:xfrm>
              <a:off x="4987" y="1808"/>
              <a:ext cx="9227" cy="5014"/>
            </a:xfrm>
            <a:prstGeom prst="rect">
              <a:avLst/>
            </a:prstGeom>
            <a:noFill/>
            <a:ln w="19050">
              <a:solidFill>
                <a:schemeClr val="bg1">
                  <a:alpha val="3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5202" y="2065"/>
              <a:ext cx="8796" cy="4542"/>
            </a:xfrm>
            <a:prstGeom prst="rect">
              <a:avLst/>
            </a:prstGeom>
            <a:solidFill>
              <a:schemeClr val="tx1">
                <a:alpha val="77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TextBox 59"/>
            <p:cNvSpPr txBox="1"/>
            <p:nvPr/>
          </p:nvSpPr>
          <p:spPr>
            <a:xfrm>
              <a:off x="3771" y="8340"/>
              <a:ext cx="11659" cy="6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dist" defTabSz="1219200">
                <a:lnSpc>
                  <a:spcPct val="100000"/>
                </a:lnSpc>
                <a:spcBef>
                  <a:spcPct val="20000"/>
                </a:spcBef>
                <a:defRPr/>
              </a:pPr>
              <a:r>
                <a:rPr 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Prevent</a:t>
              </a:r>
              <a:r>
                <a:rPr lang="en-US" alt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·</a:t>
              </a:r>
              <a:r>
                <a:rPr 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forest</a:t>
              </a:r>
              <a:r>
                <a:rPr lang="en-US" alt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·</a:t>
              </a:r>
              <a:r>
                <a:rPr 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fire</a:t>
              </a:r>
              <a:endParaRPr lang="zh-CN" sz="2500" cap="all" dirty="0">
                <a:solidFill>
                  <a:schemeClr val="bg1"/>
                </a:solidFill>
                <a:uFillTx/>
                <a:latin typeface="High Tower Text" panose="02040502050506030303" charset="0"/>
                <a:ea typeface="Gen Jyuu Gothic ExtraLight" panose="020B0003020203020207" charset="-120"/>
                <a:cs typeface="High Tower Text" panose="02040502050506030303" charset="0"/>
                <a:sym typeface="+mn-lt"/>
              </a:endParaRPr>
            </a:p>
          </p:txBody>
        </p:sp>
        <p:sp>
          <p:nvSpPr>
            <p:cNvPr id="24" name="TextBox 127"/>
            <p:cNvSpPr txBox="1"/>
            <p:nvPr/>
          </p:nvSpPr>
          <p:spPr>
            <a:xfrm>
              <a:off x="5846" y="3080"/>
              <a:ext cx="4269" cy="1211"/>
            </a:xfrm>
            <a:prstGeom prst="rect">
              <a:avLst/>
            </a:prstGeom>
            <a:noFill/>
          </p:spPr>
          <p:txBody>
            <a:bodyPr wrap="square" lIns="68575" tIns="0" rIns="68575" bIns="0" rtlCol="0" anchor="t">
              <a:spAutoFit/>
            </a:bodyPr>
            <a:p>
              <a:pPr algn="l" fontAlgn="auto">
                <a:lnSpc>
                  <a:spcPct val="100000"/>
                </a:lnSpc>
                <a:buFontTx/>
                <a:buNone/>
              </a:pPr>
              <a:r>
                <a:rPr lang="zh-CN" altLang="en-US" sz="5000" dirty="0">
                  <a:solidFill>
                    <a:schemeClr val="bg1"/>
                  </a:solidFill>
                  <a:latin typeface="思源宋体 CN SemiBold" panose="02020600000000000000" charset="-122"/>
                  <a:ea typeface="思源宋体 CN SemiBold" panose="02020600000000000000" charset="-122"/>
                  <a:sym typeface="Source Han Sans K Medium" panose="020B0600000000000000" pitchFamily="34" charset="-128"/>
                </a:rPr>
                <a:t>无人</a:t>
              </a:r>
              <a:r>
                <a:rPr lang="zh-CN" altLang="en-US" sz="5000" dirty="0">
                  <a:solidFill>
                    <a:schemeClr val="bg1"/>
                  </a:solidFill>
                  <a:latin typeface="思源宋体 CN SemiBold" panose="02020600000000000000" charset="-122"/>
                  <a:ea typeface="思源宋体 CN SemiBold" panose="02020600000000000000" charset="-122"/>
                  <a:sym typeface="Source Han Sans K Medium" panose="020B0600000000000000" pitchFamily="34" charset="-128"/>
                </a:rPr>
                <a:t>巡逻</a:t>
              </a:r>
              <a:endParaRPr lang="zh-CN" altLang="en-US" sz="5000" dirty="0">
                <a:solidFill>
                  <a:schemeClr val="bg1"/>
                </a:solidFill>
                <a:latin typeface="思源宋体 CN SemiBold" panose="02020600000000000000" charset="-122"/>
                <a:ea typeface="思源宋体 CN SemiBold" panose="02020600000000000000" charset="-122"/>
                <a:sym typeface="Source Han Sans K Medium" panose="020B0600000000000000" pitchFamily="34" charset="-128"/>
              </a:endParaRPr>
            </a:p>
          </p:txBody>
        </p:sp>
        <p:sp>
          <p:nvSpPr>
            <p:cNvPr id="3" name="TextBox 127"/>
            <p:cNvSpPr txBox="1"/>
            <p:nvPr/>
          </p:nvSpPr>
          <p:spPr>
            <a:xfrm>
              <a:off x="9456" y="2897"/>
              <a:ext cx="4117" cy="1938"/>
            </a:xfrm>
            <a:prstGeom prst="rect">
              <a:avLst/>
            </a:prstGeom>
            <a:noFill/>
          </p:spPr>
          <p:txBody>
            <a:bodyPr wrap="square" lIns="68575" tIns="0" rIns="68575" bIns="0" rtlCol="0" anchor="t">
              <a:spAutoFit/>
            </a:bodyPr>
            <a:p>
              <a:pPr algn="ctr" fontAlgn="auto">
                <a:lnSpc>
                  <a:spcPct val="100000"/>
                </a:lnSpc>
                <a:buFontTx/>
                <a:buNone/>
              </a:pPr>
              <a:r>
                <a:rPr lang="zh-CN" altLang="en-US" sz="8000" dirty="0">
                  <a:solidFill>
                    <a:schemeClr val="bg1"/>
                  </a:solidFill>
                  <a:latin typeface="思源宋体 CN SemiBold" panose="02020600000000000000" charset="-122"/>
                  <a:ea typeface="思源宋体 CN SemiBold" panose="02020600000000000000" charset="-122"/>
                  <a:sym typeface="Source Han Sans K Medium" panose="020B0600000000000000" pitchFamily="34" charset="-128"/>
                </a:rPr>
                <a:t>森警</a:t>
              </a:r>
              <a:endParaRPr lang="zh-CN" altLang="en-US" sz="8000" dirty="0">
                <a:solidFill>
                  <a:schemeClr val="bg1"/>
                </a:solidFill>
                <a:latin typeface="思源宋体 CN SemiBold" panose="02020600000000000000" charset="-122"/>
                <a:ea typeface="思源宋体 CN SemiBold" panose="02020600000000000000" charset="-122"/>
                <a:sym typeface="Source Han Sans K Medium" panose="020B0600000000000000" pitchFamily="34" charset="-128"/>
              </a:endParaRPr>
            </a:p>
          </p:txBody>
        </p:sp>
        <p:sp>
          <p:nvSpPr>
            <p:cNvPr id="4" name="TextBox 59"/>
            <p:cNvSpPr txBox="1"/>
            <p:nvPr/>
          </p:nvSpPr>
          <p:spPr>
            <a:xfrm>
              <a:off x="6279" y="4315"/>
              <a:ext cx="3402" cy="4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dist" defTabSz="1219200">
                <a:lnSpc>
                  <a:spcPct val="10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思源宋体 CN SemiBold" panose="02020600000000000000" charset="-122"/>
                  <a:ea typeface="思源宋体 CN SemiBold" panose="02020600000000000000" charset="-122"/>
                  <a:cs typeface="思源宋体 CN SemiBold" panose="02020600000000000000" charset="-122"/>
                  <a:sym typeface="+mn-lt"/>
                </a:rPr>
                <a:t>森林火灾巡逻</a:t>
              </a:r>
              <a:r>
                <a:rPr lang="zh-CN" altLang="en-US" dirty="0">
                  <a:solidFill>
                    <a:schemeClr val="bg1"/>
                  </a:solidFill>
                  <a:latin typeface="思源宋体 CN SemiBold" panose="02020600000000000000" charset="-122"/>
                  <a:ea typeface="思源宋体 CN SemiBold" panose="02020600000000000000" charset="-122"/>
                  <a:cs typeface="思源宋体 CN SemiBold" panose="02020600000000000000" charset="-122"/>
                  <a:sym typeface="+mn-lt"/>
                </a:rPr>
                <a:t>系统</a:t>
              </a:r>
              <a:endParaRPr lang="zh-CN" altLang="en-US" dirty="0">
                <a:solidFill>
                  <a:schemeClr val="bg1"/>
                </a:solidFill>
                <a:latin typeface="思源宋体 CN SemiBold" panose="02020600000000000000" charset="-122"/>
                <a:ea typeface="思源宋体 CN SemiBold" panose="02020600000000000000" charset="-122"/>
                <a:cs typeface="思源宋体 CN SemiBold" panose="02020600000000000000" charset="-122"/>
                <a:sym typeface="+mn-lt"/>
              </a:endParaRPr>
            </a:p>
          </p:txBody>
        </p:sp>
        <p:sp>
          <p:nvSpPr>
            <p:cNvPr id="8" name="TextBox 127"/>
            <p:cNvSpPr txBox="1"/>
            <p:nvPr/>
          </p:nvSpPr>
          <p:spPr>
            <a:xfrm>
              <a:off x="7126" y="5189"/>
              <a:ext cx="4949" cy="484"/>
            </a:xfrm>
            <a:prstGeom prst="rect">
              <a:avLst/>
            </a:prstGeom>
            <a:noFill/>
          </p:spPr>
          <p:txBody>
            <a:bodyPr wrap="square" lIns="68575" tIns="0" rIns="68575" bIns="0" rtlCol="0" anchor="t">
              <a:spAutoFit/>
            </a:bodyPr>
            <a:p>
              <a:pPr algn="dist" fontAlgn="auto">
                <a:lnSpc>
                  <a:spcPct val="100000"/>
                </a:lnSpc>
                <a:buFontTx/>
                <a:buNone/>
              </a:pPr>
              <a:endParaRPr lang="zh-CN" altLang="en-US" sz="2000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Source Han Sans K Medium" panose="020B0600000000000000" pitchFamily="34" charset="-128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240000">
            <a:off x="811530" y="2559050"/>
            <a:ext cx="10099675" cy="1633855"/>
          </a:xfrm>
          <a:prstGeom prst="rect">
            <a:avLst/>
          </a:prstGeom>
        </p:spPr>
      </p:pic>
      <p:pic>
        <p:nvPicPr>
          <p:cNvPr id="5" name="图片 4" descr="屏幕截图 2023-06-27 2044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40000">
            <a:off x="493395" y="2331720"/>
            <a:ext cx="11564620" cy="21945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40000">
            <a:off x="888365" y="2385060"/>
            <a:ext cx="10575290" cy="24104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20000">
            <a:off x="1010920" y="2169795"/>
            <a:ext cx="10432415" cy="25190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740000">
            <a:off x="1002030" y="2514600"/>
            <a:ext cx="10187940" cy="18288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33680" y="2268855"/>
            <a:ext cx="4347845" cy="274002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457200" indent="0" algn="l" fontAlgn="auto">
              <a:extLst>
                <a:ext uri="{35155182-B16C-46BC-9424-99874614C6A1}">
                  <wpsdc:marlchars xmlns:wpsdc="http://www.wps.cn/officeDocument/2017/drawingmlCustomData" val="200" checksum="2975741746"/>
                </a:ext>
              </a:extLst>
            </a:pPr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       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无人机可以探寻诸多人力无法到达的位置，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辅助森林火灾的处理和预防，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使得人力得到极大减免。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1188720" y="762000"/>
            <a:ext cx="27781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800">
                <a:solidFill>
                  <a:schemeClr val="bg1"/>
                </a:solidFill>
              </a:rPr>
              <a:t>太过仰赖人工操作</a:t>
            </a:r>
            <a:endParaRPr lang="zh-CN" altLang="en-US" sz="1800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88720" y="1945640"/>
            <a:ext cx="5167630" cy="2962910"/>
          </a:xfrm>
          <a:prstGeom prst="rect">
            <a:avLst/>
          </a:prstGeom>
        </p:spPr>
      </p:pic>
      <p:pic>
        <p:nvPicPr>
          <p:cNvPr id="3" name="图片 2" descr="32313535373432383b32313535373432363b65e04eba673a90018d275feb901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32495" y="1708150"/>
            <a:ext cx="914400" cy="914400"/>
          </a:xfrm>
          <a:prstGeom prst="rect">
            <a:avLst/>
          </a:prstGeom>
        </p:spPr>
      </p:pic>
      <p:pic>
        <p:nvPicPr>
          <p:cNvPr id="4" name="图片 3" descr="32313536313938323b32313536313939393b65e07ebf63a7523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32495" y="4038600"/>
            <a:ext cx="914400" cy="9144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712720" y="5530850"/>
            <a:ext cx="6977380" cy="1251585"/>
            <a:chOff x="4272" y="8710"/>
            <a:chExt cx="10988" cy="1971"/>
          </a:xfrm>
        </p:grpSpPr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5808" y="9013"/>
              <a:ext cx="9452" cy="166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2400">
                  <a:solidFill>
                    <a:schemeClr val="bg1"/>
                  </a:solidFill>
                </a:rPr>
                <a:t>现在，</a:t>
              </a:r>
              <a:r>
                <a:rPr lang="en-US" altLang="zh-CN" sz="2400">
                  <a:solidFill>
                    <a:schemeClr val="bg1"/>
                  </a:solidFill>
                </a:rPr>
                <a:t>“</a:t>
              </a:r>
              <a:r>
                <a:rPr lang="zh-CN" altLang="en-US" sz="2400">
                  <a:solidFill>
                    <a:schemeClr val="bg1"/>
                  </a:solidFill>
                </a:rPr>
                <a:t>森警</a:t>
              </a:r>
              <a:r>
                <a:rPr lang="en-US" altLang="zh-CN" sz="2400">
                  <a:solidFill>
                    <a:schemeClr val="bg1"/>
                  </a:solidFill>
                </a:rPr>
                <a:t>”</a:t>
              </a:r>
              <a:r>
                <a:rPr lang="zh-CN" altLang="en-US" sz="2400">
                  <a:solidFill>
                    <a:schemeClr val="bg1"/>
                  </a:solidFill>
                </a:rPr>
                <a:t>带来另一种更加智能化的选择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  <p:pic>
          <p:nvPicPr>
            <p:cNvPr id="5" name="图片 4" descr="32313537313730353b32313537313737323b70b95b50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72" y="8710"/>
              <a:ext cx="1440" cy="1440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1188720" y="23050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/>
                </a:solidFill>
                <a:sym typeface="+mn-ea"/>
              </a:rPr>
              <a:t>传统无人机森林巡逻技术</a:t>
            </a:r>
            <a:endParaRPr lang="zh-CN" altLang="en-US" sz="2400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201420"/>
            <a:ext cx="3070860" cy="361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chemeClr val="bg1"/>
                </a:solidFill>
                <a:sym typeface="+mn-ea"/>
              </a:rPr>
              <a:t>无法准确传回火灾位置信息</a:t>
            </a:r>
            <a:endParaRPr lang="zh-CN" altLang="en-US">
              <a:solidFill>
                <a:schemeClr val="bg1"/>
              </a:solidFill>
            </a:endParaRPr>
          </a:p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514205" y="3598545"/>
            <a:ext cx="1590040" cy="1436370"/>
            <a:chOff x="14728" y="6290"/>
            <a:chExt cx="2504" cy="2262"/>
          </a:xfrm>
          <a:solidFill>
            <a:schemeClr val="bg1"/>
          </a:solidFill>
        </p:grpSpPr>
        <p:pic>
          <p:nvPicPr>
            <p:cNvPr id="12" name="图片 11" descr="31393935333436303b31393936353336333b95ee53f7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5260" y="6290"/>
              <a:ext cx="1440" cy="144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4728" y="7730"/>
              <a:ext cx="2505" cy="82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p>
              <a:r>
                <a:rPr lang="en-US" altLang="zh-CN" sz="2800" b="1">
                  <a:solidFill>
                    <a:schemeClr val="bg1"/>
                  </a:solidFill>
                </a:rPr>
                <a:t>position</a:t>
              </a:r>
              <a:endParaRPr lang="en-US" altLang="zh-CN" sz="2800" b="1">
                <a:solidFill>
                  <a:schemeClr val="bg1"/>
                </a:solidFill>
              </a:endParaRPr>
            </a:p>
          </p:txBody>
        </p:sp>
      </p:grpSp>
    </p:spTree>
    <p:custDataLst>
      <p:tags r:id="rId1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3958 0.00148148 L -0.10401 0.00148148 L 0.0765104 -0.00148148 L -0.000833333 0 L 0 0 L 0 0 " pathEditMode="relative" ptsTypes="">
                                      <p:cBhvr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1" grpId="0"/>
      <p:bldP spid="1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0" y="200025"/>
            <a:ext cx="12192000" cy="6657975"/>
            <a:chOff x="0" y="315"/>
            <a:chExt cx="19200" cy="10485"/>
          </a:xfrm>
        </p:grpSpPr>
        <p:sp>
          <p:nvSpPr>
            <p:cNvPr id="10" name="矩形 9"/>
            <p:cNvSpPr/>
            <p:nvPr/>
          </p:nvSpPr>
          <p:spPr>
            <a:xfrm>
              <a:off x="300" y="315"/>
              <a:ext cx="18601" cy="101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221" y="1750"/>
              <a:ext cx="3547" cy="1235"/>
              <a:chOff x="1340" y="1831"/>
              <a:chExt cx="4853" cy="1235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1463" y="1915"/>
                <a:ext cx="4607" cy="1068"/>
              </a:xfrm>
              <a:prstGeom prst="rect">
                <a:avLst/>
              </a:prstGeom>
              <a:solidFill>
                <a:srgbClr val="663E3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1340" y="1831"/>
                <a:ext cx="4853" cy="1235"/>
              </a:xfrm>
              <a:prstGeom prst="rect">
                <a:avLst/>
              </a:prstGeom>
              <a:noFill/>
              <a:ln w="12700">
                <a:solidFill>
                  <a:srgbClr val="663E34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2" name="图片 1" descr="477d20c62b5e8355b7dab45d6d92f1cf"/>
            <p:cNvPicPr>
              <a:picLocks noChangeAspect="1"/>
            </p:cNvPicPr>
            <p:nvPr/>
          </p:nvPicPr>
          <p:blipFill>
            <a:blip r:embed="rId2"/>
            <a:srcRect r="218" b="38186"/>
            <a:stretch>
              <a:fillRect/>
            </a:stretch>
          </p:blipFill>
          <p:spPr>
            <a:xfrm>
              <a:off x="0" y="4630"/>
              <a:ext cx="19200" cy="6170"/>
            </a:xfrm>
            <a:prstGeom prst="rect">
              <a:avLst/>
            </a:prstGeom>
          </p:spPr>
        </p:pic>
        <p:sp>
          <p:nvSpPr>
            <p:cNvPr id="12" name="TextBox 59"/>
            <p:cNvSpPr txBox="1"/>
            <p:nvPr/>
          </p:nvSpPr>
          <p:spPr>
            <a:xfrm>
              <a:off x="7074" y="1609"/>
              <a:ext cx="4304" cy="5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l" defTabSz="121920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lt"/>
                </a:rPr>
                <a:t>“</a:t>
              </a:r>
              <a:r>
                <a:rPr lang="zh-CN" altLang="en-US" sz="1400" dirty="0">
                  <a:solidFill>
                    <a:schemeClr val="tx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lt"/>
                </a:rPr>
                <a:t>森警</a:t>
              </a:r>
              <a:r>
                <a:rPr lang="en-US" altLang="zh-CN" sz="1400" dirty="0">
                  <a:solidFill>
                    <a:schemeClr val="tx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lt"/>
                </a:rPr>
                <a:t>”</a:t>
              </a:r>
              <a:r>
                <a:rPr lang="zh-CN" altLang="en-US" sz="1400" dirty="0">
                  <a:solidFill>
                    <a:schemeClr val="tx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lt"/>
                </a:rPr>
                <a:t>的降低了人工的参与</a:t>
              </a:r>
              <a:r>
                <a:rPr lang="zh-CN" altLang="en-US" sz="1400" dirty="0">
                  <a:solidFill>
                    <a:schemeClr val="tx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lt"/>
                </a:rPr>
                <a:t>程度</a:t>
              </a:r>
              <a:endParaRPr lang="zh-CN" altLang="en-US" sz="1400" dirty="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endParaRPr>
            </a:p>
          </p:txBody>
        </p:sp>
        <p:sp>
          <p:nvSpPr>
            <p:cNvPr id="6" name="TextBox 59"/>
            <p:cNvSpPr txBox="1"/>
            <p:nvPr/>
          </p:nvSpPr>
          <p:spPr>
            <a:xfrm>
              <a:off x="1910" y="1921"/>
              <a:ext cx="2169" cy="8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 defTabSz="1219200">
                <a:lnSpc>
                  <a:spcPct val="100000"/>
                </a:lnSpc>
                <a:spcBef>
                  <a:spcPct val="20000"/>
                </a:spcBef>
                <a:defRPr/>
              </a:pPr>
              <a:r>
                <a:rPr lang="zh-CN" sz="3500" dirty="0">
                  <a:solidFill>
                    <a:schemeClr val="bg1"/>
                  </a:solidFill>
                  <a:latin typeface="思源宋体 CN SemiBold" panose="02020600000000000000" charset="-122"/>
                  <a:ea typeface="思源宋体 CN SemiBold" panose="02020600000000000000" charset="-122"/>
                  <a:cs typeface="思源宋体 CN SemiBold" panose="02020600000000000000" charset="-122"/>
                  <a:sym typeface="+mn-lt"/>
                </a:rPr>
                <a:t>解决</a:t>
              </a:r>
              <a:endParaRPr lang="zh-CN" sz="3500" dirty="0">
                <a:solidFill>
                  <a:schemeClr val="bg1"/>
                </a:solidFill>
                <a:latin typeface="思源宋体 CN SemiBold" panose="02020600000000000000" charset="-122"/>
                <a:ea typeface="思源宋体 CN SemiBold" panose="02020600000000000000" charset="-122"/>
                <a:cs typeface="思源宋体 CN SemiBold" panose="02020600000000000000" charset="-122"/>
                <a:sym typeface="+mn-lt"/>
              </a:endParaRPr>
            </a:p>
          </p:txBody>
        </p:sp>
        <p:sp>
          <p:nvSpPr>
            <p:cNvPr id="16" name="TextBox 59"/>
            <p:cNvSpPr txBox="1"/>
            <p:nvPr/>
          </p:nvSpPr>
          <p:spPr>
            <a:xfrm>
              <a:off x="1409" y="3275"/>
              <a:ext cx="3170" cy="4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dist" defTabSz="1219200">
                <a:lnSpc>
                  <a:spcPct val="100000"/>
                </a:lnSpc>
                <a:spcBef>
                  <a:spcPct val="20000"/>
                </a:spcBef>
                <a:defRPr/>
              </a:pPr>
              <a:r>
                <a:rPr lang="en-US" altLang="zh-CN" cap="all" dirty="0">
                  <a:solidFill>
                    <a:schemeClr val="tx1"/>
                  </a:solidFill>
                  <a:uFillTx/>
                  <a:latin typeface="High Tower Text" panose="02040502050506030303" charset="0"/>
                  <a:ea typeface="思源宋体 CN SemiBold" panose="02020600000000000000" charset="-122"/>
                  <a:cs typeface="High Tower Text" panose="02040502050506030303" charset="0"/>
                  <a:sym typeface="+mn-lt"/>
                </a:rPr>
                <a:t>Solution</a:t>
              </a:r>
              <a:endParaRPr lang="en-US" altLang="zh-CN" cap="all" dirty="0">
                <a:solidFill>
                  <a:schemeClr val="tx1"/>
                </a:solidFill>
                <a:uFillTx/>
                <a:latin typeface="High Tower Text" panose="02040502050506030303" charset="0"/>
                <a:ea typeface="思源宋体 CN SemiBold" panose="02020600000000000000" charset="-122"/>
                <a:cs typeface="High Tower Text" panose="02040502050506030303" charset="0"/>
                <a:sym typeface="+mn-lt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921" y="1470"/>
              <a:ext cx="0" cy="45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59"/>
          <p:cNvSpPr txBox="1"/>
          <p:nvPr>
            <p:custDataLst>
              <p:tags r:id="rId3"/>
            </p:custDataLst>
          </p:nvPr>
        </p:nvSpPr>
        <p:spPr>
          <a:xfrm>
            <a:off x="4015740" y="1433830"/>
            <a:ext cx="5434965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l" defTabSz="12192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用户可以通过在设置界面设置无人机巡逻时间和目的地经纬度；无人机在指定时间自动巡逻，并在到达目的地经纬度后自动</a:t>
            </a:r>
            <a:r>
              <a:rPr lang="zh-CN" altLang="en-US" sz="1400" dirty="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返回。</a:t>
            </a:r>
            <a:endParaRPr lang="zh-CN" altLang="en-US" sz="1400" dirty="0">
              <a:solidFill>
                <a:schemeClr val="tx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lt"/>
            </a:endParaRPr>
          </a:p>
        </p:txBody>
      </p:sp>
      <p:pic>
        <p:nvPicPr>
          <p:cNvPr id="19" name="图片 18" descr="343435383131303b343532303632363b65e04eba673a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8935" y="2079625"/>
            <a:ext cx="1023620" cy="1023620"/>
          </a:xfrm>
          <a:prstGeom prst="rect">
            <a:avLst/>
          </a:prstGeom>
        </p:spPr>
      </p:pic>
      <p:pic>
        <p:nvPicPr>
          <p:cNvPr id="24" name="图片 23" descr="343435383136353b333634383536303b5769466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32705" y="2803525"/>
            <a:ext cx="457200" cy="457200"/>
          </a:xfrm>
          <a:prstGeom prst="rect">
            <a:avLst/>
          </a:prstGeom>
        </p:spPr>
      </p:pic>
      <p:pic>
        <p:nvPicPr>
          <p:cNvPr id="25" name="图片 24" descr="32313536343338393b32313536343337383b65e04eba673a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40175" y="927100"/>
            <a:ext cx="551815" cy="551815"/>
          </a:xfrm>
          <a:prstGeom prst="rect">
            <a:avLst/>
          </a:prstGeom>
        </p:spPr>
      </p:pic>
      <p:pic>
        <p:nvPicPr>
          <p:cNvPr id="26" name="图片 25" descr="343435333331383b333635373036323b753581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42435" y="3103245"/>
            <a:ext cx="914400" cy="914400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71771 0 L 0 -0.00333333 L 0 0 Z " pathEditMode="relative" ptsTypes="">
                                      <p:cBhvr>
                                        <p:cTn id="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333437323830343b333530353130303b56fe50cf8bc6522b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940" y="328295"/>
            <a:ext cx="787400" cy="7874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323340" y="470535"/>
            <a:ext cx="565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“</a:t>
            </a:r>
            <a:r>
              <a:rPr lang="zh-CN" altLang="en-US" sz="28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森警</a:t>
            </a:r>
            <a:r>
              <a:rPr lang="en-US" altLang="zh-CN" sz="28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”</a:t>
            </a:r>
            <a:r>
              <a:rPr lang="zh-CN" altLang="en-US" sz="28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的提高了火焰识别的精度</a:t>
            </a:r>
            <a:endParaRPr lang="zh-CN" altLang="en-US" sz="2800"/>
          </a:p>
        </p:txBody>
      </p:sp>
      <p:sp>
        <p:nvSpPr>
          <p:cNvPr id="10" name="TextBox 59"/>
          <p:cNvSpPr txBox="1"/>
          <p:nvPr>
            <p:custDataLst>
              <p:tags r:id="rId5"/>
            </p:custDataLst>
          </p:nvPr>
        </p:nvSpPr>
        <p:spPr>
          <a:xfrm>
            <a:off x="1140460" y="1456690"/>
            <a:ext cx="6449695" cy="13042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algn="l" defTabSz="12192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无人机实现图像回传至后端，后端对图像进行图像识别，当火焰发生时，后端会发送消息，提醒用户发生森林火灾并控制无人机悬停空中，持续提供火灾实施情况。</a:t>
            </a:r>
            <a:endParaRPr lang="zh-CN" altLang="en-US" dirty="0">
              <a:solidFill>
                <a:schemeClr val="tx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lt"/>
            </a:endParaRPr>
          </a:p>
          <a:p>
            <a:pPr algn="l" defTabSz="1219200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9</a:t>
            </a:r>
            <a:endParaRPr lang="en-US" altLang="zh-CN" dirty="0">
              <a:solidFill>
                <a:schemeClr val="tx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lt"/>
            </a:endParaRPr>
          </a:p>
        </p:txBody>
      </p:sp>
      <p:pic>
        <p:nvPicPr>
          <p:cNvPr id="18" name="图片 17" descr="343435333331383b333635373036323b753581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51305" y="3225165"/>
            <a:ext cx="914400" cy="914400"/>
          </a:xfrm>
          <a:prstGeom prst="rect">
            <a:avLst/>
          </a:prstGeom>
        </p:spPr>
      </p:pic>
      <p:pic>
        <p:nvPicPr>
          <p:cNvPr id="19" name="图片 18" descr="343435333331383b333635373036323b753581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51305" y="5465445"/>
            <a:ext cx="914400" cy="914400"/>
          </a:xfrm>
          <a:prstGeom prst="rect">
            <a:avLst/>
          </a:prstGeom>
        </p:spPr>
      </p:pic>
      <p:pic>
        <p:nvPicPr>
          <p:cNvPr id="20" name="图片 19" descr="343435383131303b343532303632363b65e04eba673a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69885" y="2760980"/>
            <a:ext cx="1023620" cy="1023620"/>
          </a:xfrm>
          <a:prstGeom prst="rect">
            <a:avLst/>
          </a:prstGeom>
        </p:spPr>
      </p:pic>
      <p:cxnSp>
        <p:nvCxnSpPr>
          <p:cNvPr id="21" name="直接箭头连接符 20"/>
          <p:cNvCxnSpPr/>
          <p:nvPr>
            <p:custDataLst>
              <p:tags r:id="rId13"/>
            </p:custDataLst>
          </p:nvPr>
        </p:nvCxnSpPr>
        <p:spPr>
          <a:xfrm flipH="1">
            <a:off x="2539365" y="3232150"/>
            <a:ext cx="5252720" cy="542290"/>
          </a:xfrm>
          <a:prstGeom prst="straightConnector1">
            <a:avLst/>
          </a:prstGeom>
          <a:ln w="3175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图片 21" descr="343435383133383b333635383830343b56fe724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969885" y="3232150"/>
            <a:ext cx="490220" cy="490220"/>
          </a:xfrm>
          <a:prstGeom prst="rect">
            <a:avLst/>
          </a:prstGeom>
        </p:spPr>
      </p:pic>
      <p:pic>
        <p:nvPicPr>
          <p:cNvPr id="25" name="图片 24" descr="343435383136353b333634383536303b5769466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544445" y="2895600"/>
            <a:ext cx="533400" cy="533400"/>
          </a:xfrm>
          <a:prstGeom prst="rect">
            <a:avLst/>
          </a:prstGeom>
        </p:spPr>
      </p:pic>
      <p:pic>
        <p:nvPicPr>
          <p:cNvPr id="31" name="图片 30" descr="343435383136353b333634383536303b5769466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544445" y="5093970"/>
            <a:ext cx="533400" cy="533400"/>
          </a:xfrm>
          <a:prstGeom prst="rect">
            <a:avLst/>
          </a:prstGeom>
        </p:spPr>
      </p:pic>
      <p:cxnSp>
        <p:nvCxnSpPr>
          <p:cNvPr id="32" name="直接箭头连接符 31"/>
          <p:cNvCxnSpPr>
            <a:endCxn id="19" idx="0"/>
          </p:cNvCxnSpPr>
          <p:nvPr>
            <p:custDataLst>
              <p:tags r:id="rId21"/>
            </p:custDataLst>
          </p:nvPr>
        </p:nvCxnSpPr>
        <p:spPr>
          <a:xfrm>
            <a:off x="1996440" y="4248150"/>
            <a:ext cx="12065" cy="1217295"/>
          </a:xfrm>
          <a:prstGeom prst="straightConnector1">
            <a:avLst/>
          </a:prstGeom>
          <a:ln w="3175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6" name="图片 35" descr="3b32313537313132363b706b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323340" y="4472305"/>
            <a:ext cx="660400" cy="66040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5"/>
            </p:custDataLst>
          </p:nvPr>
        </p:nvSpPr>
        <p:spPr>
          <a:xfrm>
            <a:off x="9555416" y="328295"/>
            <a:ext cx="2138173" cy="678180"/>
          </a:xfrm>
          <a:prstGeom prst="rect">
            <a:avLst/>
          </a:prstGeom>
          <a:solidFill>
            <a:srgbClr val="663E3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6"/>
            </p:custDataLst>
          </p:nvPr>
        </p:nvSpPr>
        <p:spPr>
          <a:xfrm>
            <a:off x="9498330" y="274955"/>
            <a:ext cx="2252345" cy="784225"/>
          </a:xfrm>
          <a:prstGeom prst="rect">
            <a:avLst/>
          </a:prstGeom>
          <a:noFill/>
          <a:ln w="12700">
            <a:solidFill>
              <a:srgbClr val="663E34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TextBox 59"/>
          <p:cNvSpPr txBox="1"/>
          <p:nvPr>
            <p:custDataLst>
              <p:tags r:id="rId27"/>
            </p:custDataLst>
          </p:nvPr>
        </p:nvSpPr>
        <p:spPr>
          <a:xfrm>
            <a:off x="9935845" y="383540"/>
            <a:ext cx="1377315" cy="538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 defTabSz="1219200">
              <a:lnSpc>
                <a:spcPct val="100000"/>
              </a:lnSpc>
              <a:spcBef>
                <a:spcPct val="20000"/>
              </a:spcBef>
              <a:defRPr/>
            </a:pPr>
            <a:r>
              <a:rPr lang="zh-CN" sz="3500" dirty="0">
                <a:solidFill>
                  <a:schemeClr val="bg1"/>
                </a:solidFill>
                <a:latin typeface="思源宋体 CN SemiBold" panose="02020600000000000000" charset="-122"/>
                <a:ea typeface="思源宋体 CN SemiBold" panose="02020600000000000000" charset="-122"/>
                <a:cs typeface="思源宋体 CN SemiBold" panose="02020600000000000000" charset="-122"/>
                <a:sym typeface="+mn-lt"/>
              </a:rPr>
              <a:t>解决</a:t>
            </a:r>
            <a:endParaRPr lang="zh-CN" sz="3500" dirty="0">
              <a:solidFill>
                <a:schemeClr val="bg1"/>
              </a:solidFill>
              <a:latin typeface="思源宋体 CN SemiBold" panose="02020600000000000000" charset="-122"/>
              <a:ea typeface="思源宋体 CN SemiBold" panose="02020600000000000000" charset="-122"/>
              <a:cs typeface="思源宋体 CN SemiBold" panose="02020600000000000000" charset="-122"/>
              <a:sym typeface="+mn-lt"/>
            </a:endParaRPr>
          </a:p>
        </p:txBody>
      </p:sp>
      <p:sp>
        <p:nvSpPr>
          <p:cNvPr id="16" name="TextBox 59"/>
          <p:cNvSpPr txBox="1"/>
          <p:nvPr>
            <p:custDataLst>
              <p:tags r:id="rId28"/>
            </p:custDataLst>
          </p:nvPr>
        </p:nvSpPr>
        <p:spPr>
          <a:xfrm>
            <a:off x="9617710" y="1243330"/>
            <a:ext cx="2012950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dist" defTabSz="121920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US" altLang="zh-CN" cap="all" dirty="0">
                <a:solidFill>
                  <a:schemeClr val="tx1"/>
                </a:solidFill>
                <a:uFillTx/>
                <a:latin typeface="High Tower Text" panose="02040502050506030303" charset="0"/>
                <a:ea typeface="思源宋体 CN SemiBold" panose="02020600000000000000" charset="-122"/>
                <a:cs typeface="High Tower Text" panose="02040502050506030303" charset="0"/>
                <a:sym typeface="+mn-lt"/>
              </a:rPr>
              <a:t>Solution</a:t>
            </a:r>
            <a:endParaRPr lang="en-US" altLang="zh-CN" cap="all" dirty="0">
              <a:solidFill>
                <a:schemeClr val="tx1"/>
              </a:solidFill>
              <a:uFillTx/>
              <a:latin typeface="High Tower Text" panose="02040502050506030303" charset="0"/>
              <a:ea typeface="思源宋体 CN SemiBold" panose="02020600000000000000" charset="-122"/>
              <a:cs typeface="High Tower Text" panose="02040502050506030303" charset="0"/>
              <a:sym typeface="+mn-lt"/>
            </a:endParaRPr>
          </a:p>
        </p:txBody>
      </p:sp>
    </p:spTree>
    <p:custDataLst>
      <p:tags r:id="rId2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4479 0.000740741 L -0.443698 0.0787963 " pathEditMode="relative" rAng="0" ptsTypes="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" y="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9525" y="788035"/>
            <a:ext cx="12172950" cy="5993765"/>
            <a:chOff x="15" y="1241"/>
            <a:chExt cx="19170" cy="9439"/>
          </a:xfrm>
        </p:grpSpPr>
        <p:sp>
          <p:nvSpPr>
            <p:cNvPr id="11" name="矩形 10"/>
            <p:cNvSpPr/>
            <p:nvPr/>
          </p:nvSpPr>
          <p:spPr>
            <a:xfrm>
              <a:off x="1289" y="6120"/>
              <a:ext cx="1747" cy="1747"/>
            </a:xfrm>
            <a:prstGeom prst="rect">
              <a:avLst/>
            </a:prstGeom>
            <a:noFill/>
            <a:ln>
              <a:solidFill>
                <a:srgbClr val="AE54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3319" y="6120"/>
              <a:ext cx="9419" cy="17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TextBox 59"/>
            <p:cNvSpPr txBox="1"/>
            <p:nvPr/>
          </p:nvSpPr>
          <p:spPr>
            <a:xfrm>
              <a:off x="1806" y="6477"/>
              <a:ext cx="929" cy="9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l" defTabSz="1219200">
                <a:lnSpc>
                  <a:spcPct val="100000"/>
                </a:lnSpc>
                <a:spcBef>
                  <a:spcPct val="20000"/>
                </a:spcBef>
                <a:defRPr/>
              </a:pPr>
              <a:r>
                <a:rPr lang="zh-CN" sz="2000" dirty="0">
                  <a:solidFill>
                    <a:schemeClr val="tx1"/>
                  </a:solidFill>
                  <a:latin typeface="思源宋体 CN SemiBold" panose="02020600000000000000" charset="-122"/>
                  <a:ea typeface="思源宋体 CN SemiBold" panose="02020600000000000000" charset="-122"/>
                  <a:cs typeface="微软雅黑" panose="020B0503020204020204" charset="-122"/>
                  <a:sym typeface="+mn-lt"/>
                </a:rPr>
                <a:t>红外</a:t>
              </a:r>
              <a:r>
                <a:rPr lang="zh-CN" sz="2000" dirty="0">
                  <a:solidFill>
                    <a:schemeClr val="tx1"/>
                  </a:solidFill>
                  <a:latin typeface="思源宋体 CN SemiBold" panose="02020600000000000000" charset="-122"/>
                  <a:ea typeface="思源宋体 CN SemiBold" panose="02020600000000000000" charset="-122"/>
                  <a:cs typeface="微软雅黑" panose="020B0503020204020204" charset="-122"/>
                  <a:sym typeface="+mn-lt"/>
                </a:rPr>
                <a:t>传感</a:t>
              </a:r>
              <a:endParaRPr lang="zh-CN" sz="2000" dirty="0">
                <a:solidFill>
                  <a:schemeClr val="tx1"/>
                </a:solidFill>
                <a:latin typeface="思源宋体 CN SemiBold" panose="02020600000000000000" charset="-122"/>
                <a:ea typeface="思源宋体 CN SemiBold" panose="02020600000000000000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13" name="TextBox 59"/>
            <p:cNvSpPr txBox="1"/>
            <p:nvPr/>
          </p:nvSpPr>
          <p:spPr>
            <a:xfrm>
              <a:off x="3633" y="6319"/>
              <a:ext cx="8791" cy="13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indent="0" algn="l" defTabSz="1219200">
                <a:lnSpc>
                  <a:spcPct val="130000"/>
                </a:lnSpc>
                <a:spcBef>
                  <a:spcPts val="20"/>
                </a:spcBef>
                <a:spcAft>
                  <a:spcPts val="0"/>
                </a:spcAft>
                <a:buFont typeface="Wingdings" panose="05000000000000000000" charset="0"/>
                <a:buNone/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lt"/>
                </a:rPr>
                <a:t>在视觉受限的条件下，无人机可以通过搭载的红外温度传感，获取森林红外温度图像，保证在夜间或是视觉情况不佳情况下依然能够准确的识别到</a:t>
              </a:r>
              <a:r>
                <a:rPr lang="zh-CN" altLang="en-US" sz="1400" dirty="0">
                  <a:solidFill>
                    <a:schemeClr val="tx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lt"/>
                </a:rPr>
                <a:t>火灾。</a:t>
              </a:r>
              <a:endParaRPr lang="zh-CN" altLang="en-US" sz="1400" dirty="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5" y="1241"/>
              <a:ext cx="1917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1289" y="2453"/>
              <a:ext cx="17457" cy="3124"/>
              <a:chOff x="1293" y="-5"/>
              <a:chExt cx="18007" cy="3223"/>
            </a:xfrm>
          </p:grpSpPr>
          <p:pic>
            <p:nvPicPr>
              <p:cNvPr id="8" name="图片 7" descr="pexels-pixabay-266487"/>
              <p:cNvPicPr>
                <a:picLocks noChangeAspect="1"/>
              </p:cNvPicPr>
              <p:nvPr/>
            </p:nvPicPr>
            <p:blipFill>
              <a:blip r:embed="rId2"/>
              <a:srcRect t="13075"/>
              <a:stretch>
                <a:fillRect/>
              </a:stretch>
            </p:blipFill>
            <p:spPr>
              <a:xfrm>
                <a:off x="1293" y="0"/>
                <a:ext cx="4937" cy="3191"/>
              </a:xfrm>
              <a:prstGeom prst="rect">
                <a:avLst/>
              </a:prstGeom>
            </p:spPr>
          </p:pic>
          <p:pic>
            <p:nvPicPr>
              <p:cNvPr id="7" name="图片 6" descr="pexels-pixabay-6848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548" y="50"/>
                <a:ext cx="4752" cy="3168"/>
              </a:xfrm>
              <a:prstGeom prst="rect">
                <a:avLst/>
              </a:prstGeom>
            </p:spPr>
          </p:pic>
          <p:pic>
            <p:nvPicPr>
              <p:cNvPr id="10" name="图片 9" descr="pexels-peter-fazekas-997127"/>
              <p:cNvPicPr>
                <a:picLocks noChangeAspect="1"/>
              </p:cNvPicPr>
              <p:nvPr/>
            </p:nvPicPr>
            <p:blipFill>
              <a:blip r:embed="rId4"/>
              <a:srcRect t="31818" b="23705"/>
              <a:stretch>
                <a:fillRect/>
              </a:stretch>
            </p:blipFill>
            <p:spPr>
              <a:xfrm>
                <a:off x="7994" y="-5"/>
                <a:ext cx="4790" cy="3196"/>
              </a:xfrm>
              <a:prstGeom prst="rect">
                <a:avLst/>
              </a:prstGeom>
            </p:spPr>
          </p:pic>
        </p:grpSp>
        <p:sp>
          <p:nvSpPr>
            <p:cNvPr id="15" name="TextBox 59"/>
            <p:cNvSpPr txBox="1"/>
            <p:nvPr/>
          </p:nvSpPr>
          <p:spPr>
            <a:xfrm rot="5400000">
              <a:off x="13354" y="4864"/>
              <a:ext cx="8716" cy="29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r" defTabSz="1219200">
                <a:lnSpc>
                  <a:spcPct val="8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5000" cap="all" dirty="0">
                  <a:solidFill>
                    <a:schemeClr val="bg1">
                      <a:alpha val="59000"/>
                    </a:schemeClr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Prevent</a:t>
              </a:r>
              <a:endParaRPr lang="en-US" altLang="zh-CN" sz="5000" cap="all" dirty="0">
                <a:solidFill>
                  <a:schemeClr val="bg1">
                    <a:alpha val="59000"/>
                  </a:schemeClr>
                </a:solidFill>
                <a:uFillTx/>
                <a:latin typeface="High Tower Text" panose="02040502050506030303" charset="0"/>
                <a:ea typeface="Gen Jyuu Gothic ExtraLight" panose="020B0003020203020207" charset="-120"/>
                <a:cs typeface="High Tower Text" panose="02040502050506030303" charset="0"/>
                <a:sym typeface="+mn-lt"/>
              </a:endParaRPr>
            </a:p>
            <a:p>
              <a:pPr algn="r" defTabSz="1219200">
                <a:lnSpc>
                  <a:spcPct val="8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5000" cap="all" dirty="0">
                  <a:solidFill>
                    <a:schemeClr val="bg1">
                      <a:alpha val="59000"/>
                    </a:schemeClr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forest</a:t>
              </a:r>
              <a:endParaRPr lang="zh-CN" sz="5000" cap="all" dirty="0">
                <a:solidFill>
                  <a:schemeClr val="bg1">
                    <a:alpha val="59000"/>
                  </a:schemeClr>
                </a:solidFill>
                <a:uFillTx/>
                <a:latin typeface="High Tower Text" panose="02040502050506030303" charset="0"/>
                <a:ea typeface="Gen Jyuu Gothic ExtraLight" panose="020B0003020203020207" charset="-120"/>
                <a:cs typeface="High Tower Text" panose="02040502050506030303" charset="0"/>
                <a:sym typeface="+mn-lt"/>
              </a:endParaRPr>
            </a:p>
            <a:p>
              <a:pPr algn="r" defTabSz="1219200">
                <a:lnSpc>
                  <a:spcPct val="8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zh-CN" sz="5000" cap="all" dirty="0">
                  <a:solidFill>
                    <a:schemeClr val="bg1">
                      <a:alpha val="59000"/>
                    </a:schemeClr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fire</a:t>
              </a:r>
              <a:endParaRPr lang="zh-CN" sz="5000" cap="all" dirty="0">
                <a:solidFill>
                  <a:schemeClr val="bg1">
                    <a:alpha val="59000"/>
                  </a:schemeClr>
                </a:solidFill>
                <a:uFillTx/>
                <a:latin typeface="High Tower Text" panose="02040502050506030303" charset="0"/>
                <a:ea typeface="Gen Jyuu Gothic ExtraLight" panose="020B0003020203020207" charset="-120"/>
                <a:cs typeface="High Tower Text" panose="02040502050506030303" charset="0"/>
                <a:sym typeface="+mn-lt"/>
              </a:endParaRPr>
            </a:p>
          </p:txBody>
        </p:sp>
      </p:grpSp>
      <p:pic>
        <p:nvPicPr>
          <p:cNvPr id="4" name="图片 3" descr="343435383131303b343532303632363b65e04eba673a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83155" y="5262245"/>
            <a:ext cx="534035" cy="534035"/>
          </a:xfrm>
          <a:prstGeom prst="rect">
            <a:avLst/>
          </a:prstGeom>
        </p:spPr>
      </p:pic>
      <p:pic>
        <p:nvPicPr>
          <p:cNvPr id="5" name="图片 4" descr="32313538313833333b32313538313831323b591c665a591a4e9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85595" y="4995545"/>
            <a:ext cx="521970" cy="521970"/>
          </a:xfrm>
          <a:prstGeom prst="rect">
            <a:avLst/>
          </a:prstGeom>
        </p:spPr>
      </p:pic>
      <p:pic>
        <p:nvPicPr>
          <p:cNvPr id="6" name="图片 5" descr="32313534363834313b32313534363833363b706b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826000" y="6102350"/>
            <a:ext cx="429260" cy="429260"/>
          </a:xfrm>
          <a:prstGeom prst="rect">
            <a:avLst/>
          </a:prstGeom>
        </p:spPr>
      </p:pic>
      <p:pic>
        <p:nvPicPr>
          <p:cNvPr id="17" name="图片 16" descr="343435333331383b333635373036323b753581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1195" y="5940425"/>
            <a:ext cx="591185" cy="591185"/>
          </a:xfrm>
          <a:prstGeom prst="rect">
            <a:avLst/>
          </a:prstGeom>
        </p:spPr>
      </p:pic>
      <p:cxnSp>
        <p:nvCxnSpPr>
          <p:cNvPr id="21" name="直接箭头连接符 20"/>
          <p:cNvCxnSpPr/>
          <p:nvPr>
            <p:custDataLst>
              <p:tags r:id="rId17"/>
            </p:custDataLst>
          </p:nvPr>
        </p:nvCxnSpPr>
        <p:spPr>
          <a:xfrm flipH="1">
            <a:off x="1677670" y="5714365"/>
            <a:ext cx="3048000" cy="531495"/>
          </a:xfrm>
          <a:prstGeom prst="straightConnector1">
            <a:avLst/>
          </a:prstGeom>
          <a:ln>
            <a:solidFill>
              <a:srgbClr val="43423D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 descr="32313535303738303b32313535303836363b8b66544a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64990" y="5865495"/>
            <a:ext cx="544830" cy="544830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1"/>
            </p:custDataLst>
          </p:nvPr>
        </p:nvSpPr>
        <p:spPr>
          <a:xfrm>
            <a:off x="9081706" y="4506595"/>
            <a:ext cx="2138173" cy="678180"/>
          </a:xfrm>
          <a:prstGeom prst="rect">
            <a:avLst/>
          </a:prstGeom>
          <a:solidFill>
            <a:srgbClr val="663E3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22"/>
            </p:custDataLst>
          </p:nvPr>
        </p:nvSpPr>
        <p:spPr>
          <a:xfrm>
            <a:off x="9024620" y="4453255"/>
            <a:ext cx="2252345" cy="784225"/>
          </a:xfrm>
          <a:prstGeom prst="rect">
            <a:avLst/>
          </a:prstGeom>
          <a:noFill/>
          <a:ln w="12700">
            <a:solidFill>
              <a:srgbClr val="663E34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TextBox 59"/>
          <p:cNvSpPr txBox="1"/>
          <p:nvPr>
            <p:custDataLst>
              <p:tags r:id="rId23"/>
            </p:custDataLst>
          </p:nvPr>
        </p:nvSpPr>
        <p:spPr>
          <a:xfrm>
            <a:off x="9462135" y="4561840"/>
            <a:ext cx="1377315" cy="538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 defTabSz="1219200">
              <a:lnSpc>
                <a:spcPct val="100000"/>
              </a:lnSpc>
              <a:spcBef>
                <a:spcPct val="20000"/>
              </a:spcBef>
              <a:defRPr/>
            </a:pPr>
            <a:r>
              <a:rPr lang="zh-CN" sz="3500" dirty="0">
                <a:solidFill>
                  <a:schemeClr val="bg1"/>
                </a:solidFill>
                <a:latin typeface="思源宋体 CN SemiBold" panose="02020600000000000000" charset="-122"/>
                <a:ea typeface="思源宋体 CN SemiBold" panose="02020600000000000000" charset="-122"/>
                <a:cs typeface="思源宋体 CN SemiBold" panose="02020600000000000000" charset="-122"/>
                <a:sym typeface="+mn-lt"/>
              </a:rPr>
              <a:t>解决</a:t>
            </a:r>
            <a:endParaRPr lang="zh-CN" sz="3500" dirty="0">
              <a:solidFill>
                <a:schemeClr val="bg1"/>
              </a:solidFill>
              <a:latin typeface="思源宋体 CN SemiBold" panose="02020600000000000000" charset="-122"/>
              <a:ea typeface="思源宋体 CN SemiBold" panose="02020600000000000000" charset="-122"/>
              <a:cs typeface="思源宋体 CN SemiBold" panose="02020600000000000000" charset="-122"/>
              <a:sym typeface="+mn-lt"/>
            </a:endParaRPr>
          </a:p>
        </p:txBody>
      </p:sp>
      <p:sp>
        <p:nvSpPr>
          <p:cNvPr id="22" name="TextBox 59"/>
          <p:cNvSpPr txBox="1"/>
          <p:nvPr>
            <p:custDataLst>
              <p:tags r:id="rId24"/>
            </p:custDataLst>
          </p:nvPr>
        </p:nvSpPr>
        <p:spPr>
          <a:xfrm>
            <a:off x="9144000" y="5421630"/>
            <a:ext cx="2012950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dist" defTabSz="121920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US" altLang="zh-CN" cap="all" dirty="0">
                <a:solidFill>
                  <a:schemeClr val="tx1"/>
                </a:solidFill>
                <a:uFillTx/>
                <a:latin typeface="High Tower Text" panose="02040502050506030303" charset="0"/>
                <a:ea typeface="思源宋体 CN SemiBold" panose="02020600000000000000" charset="-122"/>
                <a:cs typeface="High Tower Text" panose="02040502050506030303" charset="0"/>
                <a:sym typeface="+mn-lt"/>
              </a:rPr>
              <a:t>Solution</a:t>
            </a:r>
            <a:endParaRPr lang="en-US" altLang="zh-CN" cap="all" dirty="0">
              <a:solidFill>
                <a:schemeClr val="tx1"/>
              </a:solidFill>
              <a:uFillTx/>
              <a:latin typeface="High Tower Text" panose="02040502050506030303" charset="0"/>
              <a:ea typeface="思源宋体 CN SemiBold" panose="02020600000000000000" charset="-122"/>
              <a:cs typeface="High Tower Text" panose="02040502050506030303" charset="0"/>
              <a:sym typeface="+mn-lt"/>
            </a:endParaRPr>
          </a:p>
        </p:txBody>
      </p:sp>
    </p:spTree>
    <p:custDataLst>
      <p:tags r:id="rId2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417 -0.00731481 L 0.321823 -0.0174074 " pathEditMode="relative" ptsTypes="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0 L -0.209271 0.0622222 " pathEditMode="relative" ptsTypes="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4" name="直接连接符 3"/>
          <p:cNvCxnSpPr/>
          <p:nvPr/>
        </p:nvCxnSpPr>
        <p:spPr>
          <a:xfrm flipH="1">
            <a:off x="11359515" y="10160"/>
            <a:ext cx="10160" cy="6856730"/>
          </a:xfrm>
          <a:prstGeom prst="line">
            <a:avLst/>
          </a:prstGeom>
          <a:ln w="444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1"/>
            </p:custDataLst>
          </p:nvPr>
        </p:nvCxnSpPr>
        <p:spPr>
          <a:xfrm flipH="1">
            <a:off x="10735945" y="10160"/>
            <a:ext cx="15240" cy="4877435"/>
          </a:xfrm>
          <a:prstGeom prst="line">
            <a:avLst/>
          </a:prstGeom>
          <a:ln w="444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10127615" y="10160"/>
            <a:ext cx="4445" cy="2823845"/>
          </a:xfrm>
          <a:prstGeom prst="line">
            <a:avLst/>
          </a:prstGeom>
          <a:ln w="4762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90181" y="381000"/>
            <a:ext cx="2138173" cy="678180"/>
          </a:xfrm>
          <a:prstGeom prst="rect">
            <a:avLst/>
          </a:prstGeom>
          <a:solidFill>
            <a:srgbClr val="663E3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633095" y="327660"/>
            <a:ext cx="2252345" cy="784225"/>
          </a:xfrm>
          <a:prstGeom prst="rect">
            <a:avLst/>
          </a:prstGeom>
          <a:noFill/>
          <a:ln w="12700">
            <a:solidFill>
              <a:srgbClr val="663E34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TextBox 59"/>
          <p:cNvSpPr txBox="1"/>
          <p:nvPr>
            <p:custDataLst>
              <p:tags r:id="rId5"/>
            </p:custDataLst>
          </p:nvPr>
        </p:nvSpPr>
        <p:spPr>
          <a:xfrm>
            <a:off x="1070610" y="436245"/>
            <a:ext cx="1377315" cy="538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 defTabSz="1219200">
              <a:lnSpc>
                <a:spcPct val="100000"/>
              </a:lnSpc>
              <a:spcBef>
                <a:spcPct val="20000"/>
              </a:spcBef>
              <a:defRPr/>
            </a:pPr>
            <a:r>
              <a:rPr lang="zh-CN" sz="3500" dirty="0">
                <a:solidFill>
                  <a:schemeClr val="bg1"/>
                </a:solidFill>
                <a:latin typeface="思源宋体 CN SemiBold" panose="02020600000000000000" charset="-122"/>
                <a:ea typeface="思源宋体 CN SemiBold" panose="02020600000000000000" charset="-122"/>
                <a:cs typeface="思源宋体 CN SemiBold" panose="02020600000000000000" charset="-122"/>
                <a:sym typeface="+mn-lt"/>
              </a:rPr>
              <a:t>解决</a:t>
            </a:r>
            <a:endParaRPr lang="zh-CN" sz="3500" dirty="0">
              <a:solidFill>
                <a:schemeClr val="bg1"/>
              </a:solidFill>
              <a:latin typeface="思源宋体 CN SemiBold" panose="02020600000000000000" charset="-122"/>
              <a:ea typeface="思源宋体 CN SemiBold" panose="02020600000000000000" charset="-122"/>
              <a:cs typeface="思源宋体 CN SemiBold" panose="02020600000000000000" charset="-122"/>
              <a:sym typeface="+mn-lt"/>
            </a:endParaRPr>
          </a:p>
        </p:txBody>
      </p:sp>
      <p:sp>
        <p:nvSpPr>
          <p:cNvPr id="16" name="TextBox 59"/>
          <p:cNvSpPr txBox="1"/>
          <p:nvPr>
            <p:custDataLst>
              <p:tags r:id="rId6"/>
            </p:custDataLst>
          </p:nvPr>
        </p:nvSpPr>
        <p:spPr>
          <a:xfrm>
            <a:off x="752475" y="1296035"/>
            <a:ext cx="2012950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dist" defTabSz="121920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US" altLang="zh-CN" cap="all" dirty="0">
                <a:solidFill>
                  <a:schemeClr val="tx1"/>
                </a:solidFill>
                <a:uFillTx/>
                <a:latin typeface="High Tower Text" panose="02040502050506030303" charset="0"/>
                <a:ea typeface="思源宋体 CN SemiBold" panose="02020600000000000000" charset="-122"/>
                <a:cs typeface="High Tower Text" panose="02040502050506030303" charset="0"/>
                <a:sym typeface="+mn-lt"/>
              </a:rPr>
              <a:t>Solution</a:t>
            </a:r>
            <a:endParaRPr lang="en-US" altLang="zh-CN" cap="all" dirty="0">
              <a:solidFill>
                <a:schemeClr val="tx1"/>
              </a:solidFill>
              <a:uFillTx/>
              <a:latin typeface="High Tower Text" panose="02040502050506030303" charset="0"/>
              <a:ea typeface="思源宋体 CN SemiBold" panose="02020600000000000000" charset="-122"/>
              <a:cs typeface="High Tower Text" panose="02040502050506030303" charset="0"/>
              <a:sym typeface="+mn-lt"/>
            </a:endParaRPr>
          </a:p>
        </p:txBody>
      </p:sp>
      <p:pic>
        <p:nvPicPr>
          <p:cNvPr id="2" name="图片 1" descr="343435333336363b333633363031373b706b7130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2280" y="1424305"/>
            <a:ext cx="609600" cy="609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5921375" y="1051560"/>
            <a:ext cx="448945" cy="521335"/>
            <a:chOff x="9735" y="6116"/>
            <a:chExt cx="1955" cy="1597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10222" y="6116"/>
              <a:ext cx="1469" cy="784"/>
            </a:xfrm>
            <a:prstGeom prst="line">
              <a:avLst/>
            </a:prstGeom>
            <a:ln w="28575" cmpd="dbl">
              <a:solidFill>
                <a:schemeClr val="bg2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9"/>
              </p:custDataLst>
            </p:nvPr>
          </p:nvCxnSpPr>
          <p:spPr>
            <a:xfrm>
              <a:off x="9887" y="7075"/>
              <a:ext cx="1197" cy="639"/>
            </a:xfrm>
            <a:prstGeom prst="line">
              <a:avLst/>
            </a:prstGeom>
            <a:ln w="28575" cmpd="dbl">
              <a:solidFill>
                <a:schemeClr val="bg2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0"/>
              </p:custDataLst>
            </p:nvPr>
          </p:nvCxnSpPr>
          <p:spPr>
            <a:xfrm>
              <a:off x="9735" y="6468"/>
              <a:ext cx="1501" cy="783"/>
            </a:xfrm>
            <a:prstGeom prst="line">
              <a:avLst/>
            </a:prstGeom>
            <a:ln w="28575" cmpd="dbl">
              <a:solidFill>
                <a:schemeClr val="bg2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图片 17" descr="3b32313535323539333b592798ce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860000">
            <a:off x="4827270" y="405765"/>
            <a:ext cx="922655" cy="922655"/>
          </a:xfrm>
          <a:prstGeom prst="rect">
            <a:avLst/>
          </a:prstGeom>
        </p:spPr>
      </p:pic>
      <p:pic>
        <p:nvPicPr>
          <p:cNvPr id="19" name="图片 18" descr="343435333336363b333633363031373b706b7130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21880" y="1771015"/>
            <a:ext cx="646430" cy="646430"/>
          </a:xfrm>
          <a:prstGeom prst="rect">
            <a:avLst/>
          </a:prstGeom>
        </p:spPr>
      </p:pic>
      <p:pic>
        <p:nvPicPr>
          <p:cNvPr id="20" name="图片 19" descr="343435383036313b343532343035333b524d666f98846d4b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6210" y="5236210"/>
            <a:ext cx="914400" cy="9144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291590" y="5207635"/>
            <a:ext cx="1072515" cy="91440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火</a:t>
            </a: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势预</a:t>
            </a: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测</a:t>
            </a:r>
            <a:endParaRPr lang="zh-CN" altLang="en-US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84450" y="5131435"/>
            <a:ext cx="5981065" cy="111569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000375" y="5112385"/>
            <a:ext cx="51492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通过采集，感应风向，基于</a:t>
            </a:r>
            <a:r>
              <a:rPr lang="zh-CN" altLang="en-US" sz="24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lt"/>
              </a:rPr>
              <a:t>公式初步预判火灾发展走向，辅助森林火灾的处理和预防</a:t>
            </a:r>
            <a:endParaRPr lang="zh-CN" altLang="en-US" sz="2400" dirty="0"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/>
              <p:cNvSpPr txBox="1"/>
              <p:nvPr/>
            </p:nvSpPr>
            <p:spPr>
              <a:xfrm>
                <a:off x="440690" y="2948305"/>
                <a:ext cx="7933055" cy="156781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𝑹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𝟎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𝟎𝟐𝟗𝟗𝑻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 + 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𝟎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𝟎𝟒𝟕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𝑾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 + 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𝟎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𝟎𝟎𝟗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𝟏𝟎𝟎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−𝒉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) 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−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𝟎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𝟑𝟎𝟒</m:t>
                      </m:r>
                    </m:oMath>
                  </m:oMathPara>
                </a14:m>
                <a:endParaRPr lang="en-US" altLang="zh-CN" sz="2400" b="1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R=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𝑹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×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𝑲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𝒔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×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𝒆𝒙𝒑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[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𝟑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𝟓𝟑𝟑</m:t>
                      </m:r>
                      <m:sSup>
                        <m:sSupPr>
                          <m:ctrlP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𝒕𝒈</m:t>
                              </m:r>
                            </m:e>
                            <m:sup>
                              <m:r>
                                <a:rPr lang="en-US" altLang="zh-CN" sz="2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𝝋</m:t>
                              </m:r>
                            </m:sup>
                          </m:sSup>
                          <m: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𝟏</m:t>
                          </m:r>
                          <m: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.</m:t>
                          </m:r>
                          <m:r>
                            <a:rPr lang="en-US" altLang="zh-CN" sz="2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𝟐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]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 ×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𝒆𝒙𝒑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[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𝟎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𝟏𝟕𝟖𝑽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 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𝒄𝒐𝒔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𝜽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 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]</m:t>
                      </m:r>
                    </m:oMath>
                  </m:oMathPara>
                </a14:m>
                <a:endParaRPr lang="en-US" altLang="zh-CN" sz="2400" b="1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  <a:p>
                <a:pPr algn="l"/>
                <a:r>
                  <a:rPr lang="en-US" altLang="zh-CN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T —— </a:t>
                </a:r>
                <a:r>
                  <a:rPr lang="zh-CN" altLang="en-US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温度</a:t>
                </a:r>
                <a:r>
                  <a:rPr lang="en-US" altLang="zh-CN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; </a:t>
                </a:r>
                <a:r>
                  <a:rPr lang="en-US" altLang="zh-CN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W—— </a:t>
                </a:r>
                <a:r>
                  <a:rPr lang="zh-CN" altLang="en-US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风级</a:t>
                </a:r>
                <a:r>
                  <a:rPr lang="en-US" altLang="zh-CN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;  h ——</a:t>
                </a:r>
                <a:r>
                  <a:rPr lang="zh-CN" altLang="en-US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相对湿度</a:t>
                </a:r>
                <a:endParaRPr lang="zh-CN" altLang="en-US" sz="2400" b="1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  <a:p>
                <a:pPr algn="l"/>
                <a:r>
                  <a:rPr lang="en-US" altLang="zh-CN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V——</a:t>
                </a:r>
                <a:r>
                  <a:rPr lang="zh-CN" altLang="en-US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风速</a:t>
                </a:r>
                <a:r>
                  <a:rPr lang="en-US" altLang="zh-CN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𝝋</m:t>
                    </m:r>
                  </m:oMath>
                </a14:m>
                <a:r>
                  <a:rPr lang="en-US" altLang="zh-CN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——</a:t>
                </a:r>
                <a:r>
                  <a:rPr lang="zh-CN" altLang="en-US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坡度</a:t>
                </a:r>
                <a:r>
                  <a:rPr lang="en-US" altLang="zh-CN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;  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𝜽</m:t>
                    </m:r>
                  </m:oMath>
                </a14:m>
                <a:r>
                  <a:rPr lang="en-US" altLang="zh-CN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——</a:t>
                </a:r>
                <a:r>
                  <a:rPr lang="zh-CN" altLang="en-US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坡度与风向</a:t>
                </a:r>
                <a:r>
                  <a:rPr lang="zh-CN" altLang="en-US" sz="2400" b="1" i="1">
                    <a:latin typeface="Cambria Math" panose="02040503050406030204" charset="0"/>
                    <a:ea typeface="MS Mincho" charset="0"/>
                    <a:cs typeface="Cambria Math" panose="02040503050406030204" charset="0"/>
                  </a:rPr>
                  <a:t>夹角</a:t>
                </a:r>
                <a:endParaRPr lang="zh-CN" altLang="en-US" sz="2400" b="1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90" y="2948305"/>
                <a:ext cx="7933055" cy="156781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9" imgW="114300" imgH="215900" progId="Equation.KSEE3">
                  <p:embed/>
                </p:oleObj>
              </mc:Choice>
              <mc:Fallback>
                <p:oleObj name="" r:id="rId19" imgW="114300" imgH="215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94585" y="1148080"/>
            <a:ext cx="7403465" cy="4531995"/>
            <a:chOff x="3771" y="1808"/>
            <a:chExt cx="11659" cy="7137"/>
          </a:xfrm>
        </p:grpSpPr>
        <p:sp>
          <p:nvSpPr>
            <p:cNvPr id="14" name="矩形 13"/>
            <p:cNvSpPr/>
            <p:nvPr/>
          </p:nvSpPr>
          <p:spPr>
            <a:xfrm>
              <a:off x="4987" y="1808"/>
              <a:ext cx="9227" cy="5014"/>
            </a:xfrm>
            <a:prstGeom prst="rect">
              <a:avLst/>
            </a:prstGeom>
            <a:noFill/>
            <a:ln w="19050">
              <a:solidFill>
                <a:schemeClr val="bg1">
                  <a:alpha val="3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202" y="2065"/>
              <a:ext cx="8796" cy="4542"/>
            </a:xfrm>
            <a:prstGeom prst="rect">
              <a:avLst/>
            </a:prstGeom>
            <a:solidFill>
              <a:schemeClr val="tx1">
                <a:alpha val="77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TextBox 59"/>
            <p:cNvSpPr txBox="1"/>
            <p:nvPr/>
          </p:nvSpPr>
          <p:spPr>
            <a:xfrm>
              <a:off x="3771" y="8340"/>
              <a:ext cx="11659" cy="6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dist" defTabSz="1219200">
                <a:lnSpc>
                  <a:spcPct val="100000"/>
                </a:lnSpc>
                <a:spcBef>
                  <a:spcPct val="20000"/>
                </a:spcBef>
                <a:defRPr/>
              </a:pPr>
              <a:r>
                <a:rPr 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Prevent</a:t>
              </a:r>
              <a:r>
                <a:rPr lang="en-US" alt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·</a:t>
              </a:r>
              <a:r>
                <a:rPr 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forest</a:t>
              </a:r>
              <a:r>
                <a:rPr lang="en-US" alt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·</a:t>
              </a:r>
              <a:r>
                <a:rPr lang="zh-CN" sz="2500" cap="all" dirty="0">
                  <a:solidFill>
                    <a:schemeClr val="bg1"/>
                  </a:solidFill>
                  <a:uFillTx/>
                  <a:latin typeface="High Tower Text" panose="02040502050506030303" charset="0"/>
                  <a:ea typeface="Gen Jyuu Gothic ExtraLight" panose="020B0003020203020207" charset="-120"/>
                  <a:cs typeface="High Tower Text" panose="02040502050506030303" charset="0"/>
                  <a:sym typeface="+mn-lt"/>
                </a:rPr>
                <a:t>fire</a:t>
              </a:r>
              <a:endParaRPr lang="zh-CN" sz="2500" cap="all" dirty="0">
                <a:solidFill>
                  <a:schemeClr val="bg1"/>
                </a:solidFill>
                <a:uFillTx/>
                <a:latin typeface="High Tower Text" panose="02040502050506030303" charset="0"/>
                <a:ea typeface="Gen Jyuu Gothic ExtraLight" panose="020B0003020203020207" charset="-120"/>
                <a:cs typeface="High Tower Text" panose="02040502050506030303" charset="0"/>
                <a:sym typeface="+mn-lt"/>
              </a:endParaRPr>
            </a:p>
          </p:txBody>
        </p:sp>
        <p:sp>
          <p:nvSpPr>
            <p:cNvPr id="15" name="TextBox 127"/>
            <p:cNvSpPr txBox="1"/>
            <p:nvPr/>
          </p:nvSpPr>
          <p:spPr>
            <a:xfrm>
              <a:off x="5862" y="3462"/>
              <a:ext cx="7500" cy="1938"/>
            </a:xfrm>
            <a:prstGeom prst="rect">
              <a:avLst/>
            </a:prstGeom>
            <a:noFill/>
          </p:spPr>
          <p:txBody>
            <a:bodyPr wrap="square" lIns="68575" tIns="0" rIns="68575" bIns="0" rtlCol="0" anchor="t">
              <a:spAutoFit/>
            </a:bodyPr>
            <a:p>
              <a:pPr algn="ctr" fontAlgn="auto">
                <a:lnSpc>
                  <a:spcPct val="100000"/>
                </a:lnSpc>
                <a:buFontTx/>
                <a:buNone/>
              </a:pPr>
              <a:r>
                <a:rPr lang="zh-CN" altLang="en-US" sz="8000" dirty="0">
                  <a:solidFill>
                    <a:schemeClr val="bg1"/>
                  </a:solidFill>
                  <a:latin typeface="思源宋体 CN SemiBold" panose="02020600000000000000" charset="-122"/>
                  <a:ea typeface="思源宋体 CN SemiBold" panose="02020600000000000000" charset="-122"/>
                  <a:sym typeface="Source Han Sans K Medium" panose="020B0600000000000000" pitchFamily="34" charset="-128"/>
                </a:rPr>
                <a:t>演示视频</a:t>
              </a:r>
              <a:endParaRPr lang="zh-CN" altLang="en-US" sz="8000" dirty="0">
                <a:solidFill>
                  <a:schemeClr val="bg1"/>
                </a:solidFill>
                <a:latin typeface="思源宋体 CN SemiBold" panose="02020600000000000000" charset="-122"/>
                <a:ea typeface="思源宋体 CN SemiBold" panose="02020600000000000000" charset="-122"/>
                <a:sym typeface="Source Han Sans K Medium" panose="020B0600000000000000" pitchFamily="34" charset="-128"/>
              </a:endParaRPr>
            </a:p>
          </p:txBody>
        </p:sp>
        <p:sp>
          <p:nvSpPr>
            <p:cNvPr id="17" name="TextBox 127"/>
            <p:cNvSpPr txBox="1"/>
            <p:nvPr/>
          </p:nvSpPr>
          <p:spPr>
            <a:xfrm>
              <a:off x="7126" y="5189"/>
              <a:ext cx="4949" cy="484"/>
            </a:xfrm>
            <a:prstGeom prst="rect">
              <a:avLst/>
            </a:prstGeom>
            <a:noFill/>
          </p:spPr>
          <p:txBody>
            <a:bodyPr wrap="square" lIns="68575" tIns="0" rIns="68575" bIns="0" rtlCol="0" anchor="t">
              <a:spAutoFit/>
            </a:bodyPr>
            <a:p>
              <a:pPr algn="dist" fontAlgn="auto">
                <a:lnSpc>
                  <a:spcPct val="100000"/>
                </a:lnSpc>
                <a:buFontTx/>
                <a:buNone/>
              </a:pPr>
              <a:endParaRPr lang="zh-CN" altLang="en-US" sz="2000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Source Han Sans K Medium" panose="020B0600000000000000" pitchFamily="34" charset="-128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66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67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9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70.xml><?xml version="1.0" encoding="utf-8"?>
<p:tagLst xmlns:p="http://schemas.openxmlformats.org/presentationml/2006/main">
  <p:tag name="KSO_WM_BEAUTIFY_FLAG" val=""/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71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72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73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74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75.xml><?xml version="1.0" encoding="utf-8"?>
<p:tagLst xmlns:p="http://schemas.openxmlformats.org/presentationml/2006/main">
  <p:tag name="KSO_WM_SLIDE_ID" val="custom20187308_4"/>
  <p:tag name="KSO_WM_TEMPLATE_SUBCATEGORY" val="19"/>
  <p:tag name="KSO_WM_TEMPLATE_MASTER_TYPE" val="0"/>
  <p:tag name="KSO_WM_TEMPLATE_COLOR_TYPE" val="0"/>
  <p:tag name="KSO_WM_SLIDE_TYPE" val="text"/>
  <p:tag name="KSO_WM_SLIDE_SUBTYPE" val="pureTxt"/>
  <p:tag name="KSO_WM_SLIDE_ITEM_CNT" val="0"/>
  <p:tag name="KSO_WM_SLIDE_INDEX" val="4"/>
  <p:tag name="KSO_WM_SLIDE_SIZE" val="854*464"/>
  <p:tag name="KSO_WM_SLIDE_POSITION" val="52*34"/>
  <p:tag name="KSO_WM_TAG_VERSION" val="1.0"/>
  <p:tag name="KSO_WM_BEAUTIFY_FLAG" val="#wm#"/>
  <p:tag name="KSO_WM_TEMPLATE_CATEGORY" val="custom"/>
  <p:tag name="KSO_WM_TEMPLATE_INDEX" val="20187308"/>
  <p:tag name="KSO_WM_SLIDE_LAYOUT" val="a_f"/>
  <p:tag name="KSO_WM_SLIDE_LAYOUT_CNT" val="1_1"/>
</p:tagLst>
</file>

<file path=ppt/tags/tag76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77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78.xml><?xml version="1.0" encoding="utf-8"?>
<p:tagLst xmlns:p="http://schemas.openxmlformats.org/presentationml/2006/main">
  <p:tag name="KSO_WM_BEAUTIFY_FLAG" val=""/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79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80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  <p:tag name="KSO_WM_BEAUTIFY_FLAG" val=""/>
</p:tagLst>
</file>

<file path=ppt/tags/tag81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  <p:tag name="KSO_WM_BEAUTIFY_FLAG" val=""/>
</p:tagLst>
</file>

<file path=ppt/tags/tag82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83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84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85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BEAUTIFY_FLAG" val=""/>
</p:tagLst>
</file>

<file path=ppt/tags/tag86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87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SLIDE_ID" val="custom20187308_4"/>
  <p:tag name="KSO_WM_TEMPLATE_SUBCATEGORY" val="19"/>
  <p:tag name="KSO_WM_TEMPLATE_MASTER_TYPE" val="0"/>
  <p:tag name="KSO_WM_TEMPLATE_COLOR_TYPE" val="0"/>
  <p:tag name="KSO_WM_SLIDE_TYPE" val="text"/>
  <p:tag name="KSO_WM_SLIDE_SUBTYPE" val="pureTxt"/>
  <p:tag name="KSO_WM_SLIDE_ITEM_CNT" val="0"/>
  <p:tag name="KSO_WM_SLIDE_INDEX" val="4"/>
  <p:tag name="KSO_WM_SLIDE_SIZE" val="854*464"/>
  <p:tag name="KSO_WM_SLIDE_POSITION" val="52*34"/>
  <p:tag name="KSO_WM_TAG_VERSION" val="1.0"/>
  <p:tag name="KSO_WM_BEAUTIFY_FLAG" val="#wm#"/>
  <p:tag name="KSO_WM_TEMPLATE_CATEGORY" val="custom"/>
  <p:tag name="KSO_WM_TEMPLATE_INDEX" val="20187308"/>
  <p:tag name="KSO_WM_SLIDE_LAYOUT" val="a_f"/>
  <p:tag name="KSO_WM_SLIDE_LAYOUT_CNT" val="1_1"/>
</p:tagLst>
</file>

<file path=ppt/tags/tag93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94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95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96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97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98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99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SLIDE_ID" val="custom20187308_4"/>
  <p:tag name="KSO_WM_TEMPLATE_SUBCATEGORY" val="19"/>
  <p:tag name="KSO_WM_TEMPLATE_MASTER_TYPE" val="0"/>
  <p:tag name="KSO_WM_TEMPLATE_COLOR_TYPE" val="0"/>
  <p:tag name="KSO_WM_SLIDE_TYPE" val="text"/>
  <p:tag name="KSO_WM_SLIDE_SUBTYPE" val="pureTxt"/>
  <p:tag name="KSO_WM_SLIDE_ITEM_CNT" val="0"/>
  <p:tag name="KSO_WM_SLIDE_INDEX" val="4"/>
  <p:tag name="KSO_WM_SLIDE_SIZE" val="854*464"/>
  <p:tag name="KSO_WM_SLIDE_POSITION" val="52*34"/>
  <p:tag name="KSO_WM_TAG_VERSION" val="1.0"/>
  <p:tag name="KSO_WM_BEAUTIFY_FLAG" val="#wm#"/>
  <p:tag name="KSO_WM_TEMPLATE_CATEGORY" val="custom"/>
  <p:tag name="KSO_WM_TEMPLATE_INDEX" val="20187308"/>
  <p:tag name="KSO_WM_SLIDE_LAYOUT" val="a_f"/>
  <p:tag name="KSO_WM_SLIDE_LAYOUT_CNT" val="1_1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15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16.xml><?xml version="1.0" encoding="utf-8"?>
<p:tagLst xmlns:p="http://schemas.openxmlformats.org/presentationml/2006/main">
  <p:tag name="KSO_WPP_MARK_KEY" val="9b696508-5973-4cbb-8d39-bf88ca2ccf3d"/>
  <p:tag name="COMMONDATA" val="eyJjb3VudCI6MTYsImhkaWQiOiJlZGYyNDQzN2Y1NTk5ZTRjYTNhMjUwYjg1OTdhMDgxYiIsInVzZXJDb3VudCI6OX0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707</Words>
  <Application>WPS 演示</Application>
  <PresentationFormat>宽屏</PresentationFormat>
  <Paragraphs>67</Paragraphs>
  <Slides>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High Tower Text</vt:lpstr>
      <vt:lpstr>Gen Jyuu Gothic ExtraLight</vt:lpstr>
      <vt:lpstr>思源宋体 CN SemiBold</vt:lpstr>
      <vt:lpstr>Source Han Sans K Medium</vt:lpstr>
      <vt:lpstr>思源黑体 CN ExtraLight</vt:lpstr>
      <vt:lpstr>思源黑体 CN Medium</vt:lpstr>
      <vt:lpstr>黑体</vt:lpstr>
      <vt:lpstr>Wingdings</vt:lpstr>
      <vt:lpstr>Arial Unicode MS</vt:lpstr>
      <vt:lpstr>MS UI Gothic</vt:lpstr>
      <vt:lpstr>Cambria Math</vt:lpstr>
      <vt:lpstr>MS Mincho</vt:lpstr>
      <vt:lpstr>Segoe Print</vt:lpstr>
      <vt:lpstr>Office 主题​​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薛俊浩</cp:lastModifiedBy>
  <cp:revision>84</cp:revision>
  <dcterms:created xsi:type="dcterms:W3CDTF">2019-06-19T02:08:00Z</dcterms:created>
  <dcterms:modified xsi:type="dcterms:W3CDTF">2023-06-27T13:51:19Z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KSOTemplateUUID">
    <vt:lpwstr>v1.0_mb_kQKqYHozRRQS6MB2aS494Q==</vt:lpwstr>
  </property>
  <property fmtid="{D5CDD505-2E9C-101B-9397-08002B2CF9AE}" pid="4" name="ICV">
    <vt:lpwstr>BFA50133F1614865BC173D97AC83FEAA_12</vt:lpwstr>
  </property>
</Properties>
</file>