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37"/>
  </p:handoutMasterIdLst>
  <p:sldIdLst>
    <p:sldId id="260" r:id="rId4"/>
    <p:sldId id="261" r:id="rId6"/>
    <p:sldId id="262" r:id="rId7"/>
    <p:sldId id="382" r:id="rId8"/>
    <p:sldId id="383" r:id="rId9"/>
    <p:sldId id="407" r:id="rId10"/>
    <p:sldId id="405" r:id="rId11"/>
    <p:sldId id="408" r:id="rId12"/>
    <p:sldId id="406" r:id="rId13"/>
    <p:sldId id="409" r:id="rId14"/>
    <p:sldId id="291" r:id="rId15"/>
    <p:sldId id="384" r:id="rId16"/>
    <p:sldId id="385" r:id="rId17"/>
    <p:sldId id="386" r:id="rId18"/>
    <p:sldId id="410" r:id="rId19"/>
    <p:sldId id="411" r:id="rId20"/>
    <p:sldId id="295" r:id="rId21"/>
    <p:sldId id="388" r:id="rId22"/>
    <p:sldId id="389" r:id="rId23"/>
    <p:sldId id="412" r:id="rId24"/>
    <p:sldId id="387" r:id="rId25"/>
    <p:sldId id="390" r:id="rId26"/>
    <p:sldId id="391" r:id="rId27"/>
    <p:sldId id="392" r:id="rId28"/>
    <p:sldId id="413" r:id="rId29"/>
    <p:sldId id="393" r:id="rId30"/>
    <p:sldId id="397" r:id="rId31"/>
    <p:sldId id="396" r:id="rId32"/>
    <p:sldId id="398" r:id="rId33"/>
    <p:sldId id="300" r:id="rId34"/>
    <p:sldId id="394" r:id="rId35"/>
    <p:sldId id="313" r:id="rId36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99" y="45"/>
      </p:cViewPr>
      <p:guideLst>
        <p:guide orient="horz" pos="2112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gs" Target="tags/tag56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6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4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4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43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tags" Target="../tags/tag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tags" Target="../tags/tag48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tags" Target="../tags/tag49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tags" Target="../tags/tag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tags" Target="../tags/tag5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组员：李明阳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王蕊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韩慧燕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917" y="104041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42385" y="5988552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466524" y="6062094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2" name="图片 1" descr="ac180e7770bdc29dc44eaf01f58b25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" y="1040765"/>
            <a:ext cx="3928110" cy="49485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30150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组员：韩慧燕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）精读的功能：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检索便签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）设计顺序图：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278" y="2465705"/>
            <a:ext cx="5271135" cy="39598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408420" y="1184275"/>
            <a:ext cx="2958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zh-CN" altLang="en-US"/>
              <a:t>设计类图：</a:t>
            </a:r>
            <a:endParaRPr lang="zh-CN" altLang="en-US"/>
          </a:p>
        </p:txBody>
      </p:sp>
      <p:pic>
        <p:nvPicPr>
          <p:cNvPr id="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1717675"/>
            <a:ext cx="5393055" cy="3393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30150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组员：韩慧燕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状况：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430" y="2695575"/>
            <a:ext cx="7283450" cy="19177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62635" y="48964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代码量：</a:t>
            </a:r>
            <a:r>
              <a:rPr lang="en-US" altLang="zh-CN"/>
              <a:t>875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30150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组员：王蕊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）精读的功能：编辑便签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）设计顺序图：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83350" y="1650365"/>
            <a:ext cx="2345055" cy="528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zh-CN" altLang="en-US"/>
              <a:t>设计类图：</a:t>
            </a:r>
            <a:endParaRPr lang="zh-CN" altLang="en-US"/>
          </a:p>
        </p:txBody>
      </p:sp>
      <p:pic>
        <p:nvPicPr>
          <p:cNvPr id="9" name="图片 3" descr="屏幕截图 2024-06-03 2243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595" y="2552065"/>
            <a:ext cx="5799455" cy="34944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060" y="2441575"/>
            <a:ext cx="4260850" cy="3492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30150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组员：王蕊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）代码标注状况：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类：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4405" y="5214620"/>
            <a:ext cx="18014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代码量：</a:t>
            </a:r>
            <a:r>
              <a:rPr lang="en-US" altLang="zh-CN">
                <a:sym typeface="+mn-ea"/>
              </a:rPr>
              <a:t>892</a:t>
            </a:r>
            <a:endParaRPr lang="en-US" altLang="zh-CN"/>
          </a:p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9705" y="2162175"/>
            <a:ext cx="6551295" cy="27806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30150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组员：李明阳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）精读的功能：创建便签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）设计顺序图：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65" y="2463165"/>
            <a:ext cx="5681980" cy="32905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522720" y="1657985"/>
            <a:ext cx="29121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zh-CN" altLang="en-US"/>
              <a:t>设计类图：</a:t>
            </a:r>
            <a:endParaRPr lang="zh-CN" altLang="en-US"/>
          </a:p>
        </p:txBody>
      </p:sp>
      <p:pic>
        <p:nvPicPr>
          <p:cNvPr id="8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755" y="2112010"/>
            <a:ext cx="5420360" cy="2985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049414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组员：李明阳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）代码标注状况：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类：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99425" y="1682115"/>
            <a:ext cx="1599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代码量：</a:t>
            </a:r>
            <a:r>
              <a:rPr lang="en-US" altLang="zh-CN">
                <a:sym typeface="+mn-ea"/>
              </a:rPr>
              <a:t>925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200" y="1871345"/>
            <a:ext cx="6202045" cy="44818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“小米便签”代码的编程规范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kern="100" dirty="0">
                <a:effectLst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小米便签的代码规范总体上较为整洁，符合</a:t>
            </a:r>
            <a:r>
              <a:rPr lang="en-US" altLang="zh-CN" sz="1600" kern="100" dirty="0">
                <a:effectLst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Java</a:t>
            </a:r>
            <a:r>
              <a:rPr lang="zh-CN" altLang="zh-CN" sz="1600" kern="100" dirty="0">
                <a:effectLst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编程语言的标准。代码中的变量、函数、类等命名具有描述性，能够清晰表达其用途和含义。此外，代码的缩进风格统一，代码块的大括号位置明确，便于阅读和理解。</a:t>
            </a:r>
            <a:endParaRPr lang="zh-CN" altLang="zh-CN" sz="1600" kern="100" dirty="0">
              <a:effectLst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AutoNum type="arabicPeriod" startAt="2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“小米便签”代码中存在的缺陷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kern="100" dirty="0">
                <a:solidFill>
                  <a:srgbClr val="000818"/>
                </a:solidFill>
                <a:effectLst/>
                <a:latin typeface="Segoe UI" panose="020B0502040204020203" charset="0"/>
                <a:ea typeface="等线" panose="02010600030101010101" charset="-122"/>
                <a:cs typeface="Segoe UI" panose="020B0502040204020203" charset="0"/>
                <a:sym typeface="+mn-ea"/>
              </a:rPr>
              <a:t>由于代码量较大，注释并不完全覆盖所有代码，仍需进一步加强。</a:t>
            </a:r>
            <a:endParaRPr lang="en-US" altLang="zh-CN" sz="1600" kern="100" dirty="0">
              <a:solidFill>
                <a:srgbClr val="000818"/>
              </a:solidFill>
              <a:effectLst/>
              <a:latin typeface="Segoe UI" panose="020B0502040204020203" charset="0"/>
              <a:ea typeface="等线" panose="02010600030101010101" charset="-122"/>
              <a:cs typeface="Segoe UI" panose="020B0502040204020203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kern="100" dirty="0">
                <a:solidFill>
                  <a:srgbClr val="000818"/>
                </a:solidFill>
                <a:effectLst/>
                <a:latin typeface="Segoe UI" panose="020B0502040204020203" charset="0"/>
                <a:ea typeface="等线" panose="02010600030101010101" charset="-122"/>
                <a:cs typeface="Segoe UI" panose="020B0502040204020203" charset="0"/>
                <a:sym typeface="+mn-ea"/>
              </a:rPr>
              <a:t>同时，有部分功能的实现方法过于复杂，容易出现问题，需要简化。</a:t>
            </a:r>
            <a:endParaRPr lang="en-US" altLang="zh-CN" sz="1600" kern="100" dirty="0">
              <a:solidFill>
                <a:srgbClr val="000818"/>
              </a:solidFill>
              <a:effectLst/>
              <a:latin typeface="Segoe UI" panose="020B0502040204020203" charset="0"/>
              <a:ea typeface="等线" panose="02010600030101010101" charset="-122"/>
              <a:cs typeface="Segoe UI" panose="020B0502040204020203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kern="100" dirty="0">
                <a:solidFill>
                  <a:srgbClr val="000818"/>
                </a:solidFill>
                <a:effectLst/>
                <a:latin typeface="Segoe UI" panose="020B0502040204020203" charset="0"/>
                <a:ea typeface="等线" panose="02010600030101010101" charset="-122"/>
                <a:cs typeface="Segoe UI" panose="020B0502040204020203" charset="0"/>
                <a:sym typeface="+mn-ea"/>
              </a:rPr>
              <a:t>用户使用界面过时，过于简洁。使用</a:t>
            </a:r>
            <a:r>
              <a:rPr lang="en-US" altLang="zh-CN" sz="1600" kern="100" dirty="0">
                <a:solidFill>
                  <a:srgbClr val="000818"/>
                </a:solidFill>
                <a:effectLst/>
                <a:latin typeface="Segoe UI" panose="020B0502040204020203" charset="0"/>
                <a:ea typeface="等线" panose="02010600030101010101" charset="-122"/>
                <a:sym typeface="+mn-ea"/>
              </a:rPr>
              <a:t>Google</a:t>
            </a:r>
            <a:r>
              <a:rPr lang="zh-CN" altLang="zh-CN" sz="1600" kern="100" dirty="0">
                <a:solidFill>
                  <a:srgbClr val="000818"/>
                </a:solidFill>
                <a:effectLst/>
                <a:latin typeface="Segoe UI" panose="020B0502040204020203" charset="0"/>
                <a:ea typeface="等线" panose="02010600030101010101" charset="-122"/>
                <a:cs typeface="Segoe UI" panose="020B0502040204020203" charset="0"/>
                <a:sym typeface="+mn-ea"/>
              </a:rPr>
              <a:t>同步的连接稳定性不好，同步任务容易失败。在新安卓版本的适配兼容性一般，会出现功能缺失的现象</a:t>
            </a:r>
            <a:endParaRPr lang="zh-CN" altLang="zh-CN" sz="1600" kern="100" dirty="0">
              <a:effectLst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2935" y="1512570"/>
            <a:ext cx="5835015" cy="40043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代码质量分析工具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SonarQube</a:t>
            </a:r>
            <a:r>
              <a:rPr lang="zh-CN" altLang="zh-CN" sz="1400" b="1" kern="100" dirty="0">
                <a:effectLst/>
                <a:latin typeface="等线" panose="02010600030101010101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是一个开源的代码质量管理平台</a:t>
            </a:r>
            <a:r>
              <a:rPr lang="en-US" altLang="zh-CN" sz="1400" b="1" kern="100" dirty="0">
                <a:effectLst/>
                <a:latin typeface="等线" panose="02010600030101010101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1400" b="1" kern="100" dirty="0">
                <a:effectLst/>
                <a:latin typeface="等线" panose="02010600030101010101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用于持续分析和评测项目源代码的质量。</a:t>
            </a:r>
            <a:endParaRPr lang="zh-CN" altLang="zh-CN" sz="1400" kern="100" dirty="0">
              <a:effectLst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 startAt="2"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简要介绍严重程度等级说明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lnSpc>
                <a:spcPct val="150000"/>
              </a:lnSpc>
              <a:buFont typeface="Wingdings" panose="05000000000000000000" pitchFamily="2" charset="2"/>
              <a:buChar char=""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Blocker：严重程度最高，极有可能造成系统和应用程序崩溃和功能丧失，比如死循环问题。</a:t>
            </a:r>
            <a:endParaRPr lang="en-US" altLang="zh-CN" sz="1400" b="1" kern="100" dirty="0">
              <a:effectLst/>
              <a:latin typeface="宋体" panose="02010600030101010101" pitchFamily="2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Wingdings" panose="05000000000000000000" pitchFamily="2" charset="2"/>
              <a:buChar char=""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Critical：严重程度较高，可能存在影响程序运行的错误或者安全缺陷。</a:t>
            </a:r>
            <a:endParaRPr lang="en-US" altLang="zh-CN" sz="1400" b="1" kern="100" dirty="0">
              <a:effectLst/>
              <a:latin typeface="宋体" panose="02010600030101010101" pitchFamily="2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Wingdings" panose="05000000000000000000" pitchFamily="2" charset="2"/>
              <a:buChar char=""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Major：严重程度一般，如存在部分次要功能没有完全实现。</a:t>
            </a:r>
            <a:endParaRPr lang="en-US" altLang="zh-CN" sz="1400" b="1" kern="100" dirty="0">
              <a:effectLst/>
              <a:latin typeface="宋体" panose="02010600030101010101" pitchFamily="2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Wingdings" panose="05000000000000000000" pitchFamily="2" charset="2"/>
              <a:buChar char=""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Minor：严重程度较低，在一定程度上给用户带来不便。</a:t>
            </a:r>
            <a:endParaRPr lang="en-US" altLang="zh-CN" sz="1400" b="1" kern="100" dirty="0">
              <a:effectLst/>
              <a:latin typeface="宋体" panose="02010600030101010101" pitchFamily="2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Wingdings" panose="05000000000000000000" pitchFamily="2" charset="2"/>
              <a:buChar char=""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Info：严重程度最低，大多为代码质量分析软件提出的一些改进和建议。</a:t>
            </a:r>
            <a:endParaRPr lang="en-US" altLang="zh-CN" sz="1400" b="1" kern="100" dirty="0">
              <a:effectLst/>
              <a:latin typeface="宋体" panose="02010600030101010101" pitchFamily="2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indent="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400" b="1" kern="100" dirty="0">
                <a:effectLst/>
                <a:latin typeface="宋体" panose="02010600030101010101" pitchFamily="2" charset="-122"/>
                <a:ea typeface="等线" panose="02010600030101010101" charset="-122"/>
                <a:cs typeface="Times New Roman" panose="02020603050405020304" pitchFamily="18" charset="0"/>
              </a:rPr>
              <a:t>在小米便签软件的源代码中，共审查出18个文件中的256个问题…。其中严重程度为Blocker的3个问题、Critical的51个问题、Major的37个问题、Minor的162个问题、Info的17个问题。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4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Sonarqube</a:t>
            </a:r>
            <a:r>
              <a:rPr lang="zh-CN" altLang="en-US" dirty="0"/>
              <a:t>工具代码质量报告图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" name="图片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9676" y="1169336"/>
            <a:ext cx="5571917" cy="45205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67665" y="1767840"/>
            <a:ext cx="5429250" cy="31705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严重程度：</a:t>
            </a: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Blocker</a:t>
            </a:r>
            <a:endParaRPr lang="en-US" altLang="zh-CN" sz="16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问题描述：</a:t>
            </a:r>
            <a:r>
              <a:rPr altLang="zh-CN" sz="1600" kern="100">
                <a:effectLst/>
                <a:ea typeface="宋体" panose="02010600030101010101" pitchFamily="2" charset="-122"/>
                <a:sym typeface="+mn-ea"/>
              </a:rPr>
              <a:t>资源未关闭</a:t>
            </a:r>
            <a:endParaRPr altLang="zh-CN" sz="1600" kern="100">
              <a:effectLst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产生问题的原因分析：</a:t>
            </a:r>
            <a:r>
              <a:rPr lang="zh-CN" altLang="zh-CN" sz="1600" b="1" kern="100" dirty="0">
                <a:solidFill>
                  <a:srgbClr val="13343B"/>
                </a:solidFill>
                <a:effectLst/>
                <a:latin typeface="Segoe UI" panose="020B0502040204020203" charset="0"/>
                <a:ea typeface="宋体" panose="02010600030101010101" pitchFamily="2" charset="-122"/>
                <a:cs typeface="Segoe UI" panose="020B0502040204020203" charset="0"/>
                <a:sym typeface="+mn-ea"/>
              </a:rPr>
              <a:t>资源对象在使用完之后未关闭的现象，从而易引发内存泄露的问题</a:t>
            </a:r>
            <a:endParaRPr lang="zh-CN" altLang="zh-CN" sz="1600" b="1" kern="100" dirty="0">
              <a:solidFill>
                <a:srgbClr val="13343B"/>
              </a:solidFill>
              <a:effectLst/>
              <a:latin typeface="Segoe UI" panose="020B0502040204020203" charset="0"/>
              <a:ea typeface="宋体" panose="02010600030101010101" pitchFamily="2" charset="-122"/>
              <a:cs typeface="Segoe UI" panose="020B0502040204020203" charset="0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建议解决方案：</a:t>
            </a:r>
            <a:r>
              <a:rPr altLang="zh-CN" sz="1600" b="1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应使用try-with-resources模式进行资源的创建，若资源用尽将自动关闭，防止发生内存泄露的问题，需将fos.close（）写在finally块中。</a:t>
            </a:r>
            <a:endParaRPr altLang="zh-CN" sz="1600" b="1" kern="10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3" name="图片 11" descr="lALPJv8gYwj8MrLNA6TNCRg_2328_932"/>
          <p:cNvPicPr>
            <a:picLocks noChangeAspect="1"/>
          </p:cNvPicPr>
          <p:nvPr/>
        </p:nvPicPr>
        <p:blipFill>
          <a:blip r:embed="rId3"/>
          <a:srcRect r="2090" b="18664"/>
          <a:stretch>
            <a:fillRect/>
          </a:stretch>
        </p:blipFill>
        <p:spPr>
          <a:xfrm>
            <a:off x="5888990" y="1876425"/>
            <a:ext cx="5588000" cy="18586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5313045" cy="4255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严重程度：</a:t>
            </a: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Critical</a:t>
            </a:r>
            <a:endParaRPr lang="en-US"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问题描述：</a:t>
            </a:r>
            <a:r>
              <a:rPr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方法认知复杂度不应过高</a:t>
            </a:r>
            <a:endParaRPr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问题分析：代码块内部的嵌套控制流结构、使嵌套量增层数的控制流结构（for、while、do-while、if等语句）和不使嵌套层数增加的控制流结构（elseif、else、catch、递归调用等）是衡量方法复杂度的标准，如图所示代码便含有多个嵌套的if语句，导致结构较为复杂，会提高代码维护难度。</a:t>
            </a:r>
            <a:endParaRPr lang="zh-CN"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2" descr="lALPJxf-2YppsorNA4zNDSg_3368_9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020" y="1898650"/>
            <a:ext cx="5810250" cy="19500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551751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严重程度：</a:t>
            </a: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Major</a:t>
            </a:r>
            <a:endParaRPr lang="en-US"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问题描述：可折叠的“if”语句需要被合并</a:t>
            </a:r>
            <a:r>
              <a:rPr lang="zh-CN" altLang="en-US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操作数类型不匹配</a:t>
            </a:r>
            <a:endParaRPr lang="en-US"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问题分析：这里计算五分钟间隔的毫秒数由于算式中的操作数都是int类型，所以可能中间数可能会发生溢出，所以报了Minor级别的bug </a:t>
            </a:r>
            <a:endParaRPr lang="en-US"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建议：修改中间数成long类型来进行运算</a:t>
            </a:r>
            <a:endParaRPr lang="en-US" altLang="zh-CN" sz="16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490" y="2070100"/>
            <a:ext cx="5622290" cy="7581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3136" y="1512400"/>
            <a:ext cx="5834728" cy="2958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新增功能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在主界面菜单列表选择勾选私密模式，设置并输入密码。退出小米便签，重新打开此软件</a:t>
            </a: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需正确输入密码后进入。</a:t>
            </a:r>
            <a:endParaRPr lang="en-US" altLang="zh-CN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新增功能</a:t>
            </a:r>
            <a:r>
              <a:rPr lang="en-US" altLang="zh-CN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en-US" altLang="zh-CN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新建便签后，在编辑界面右上角有一个相册按钮，点击后跳转至相册，选择图片，点击设置，保存成功后，点进这个便签则有</a:t>
            </a: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背景图片。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1512570"/>
            <a:ext cx="3429000" cy="2876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设置背景</a:t>
            </a:r>
            <a:r>
              <a:rPr lang="zh-CN" altLang="en-US" dirty="0"/>
              <a:t>图片用例顺序图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设置背景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2430" y="1366520"/>
            <a:ext cx="590550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用例名称: 设置背景</a:t>
            </a: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功能:使用相册图片作为笔记编辑页的背景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执行者:用户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触发条件:用户点击相册按钮，选择图片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前置条件:用户已经打开便签编辑页面，并且有权限访问相册中的照片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基本交互动作过程：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1.用户打开便签编辑页面。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2.用户点击添加背景照片的选项。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3.系统弹出相册选择界面，用户选择需要的照片。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4.用户确认选择后，系统将该照片作为便签的编辑背景展示。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扩展交互动作过程：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3a.用户选择的照片不符合要求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3a1 系统提示用户重新进行选择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4a.用户取消选择图片背景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4a1系统自动换回纯色背景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后置条件：用户成功将相册中的照片添加为便签的编辑背景，并且编辑页面展示该照片作为背景。用户可以继续编辑便签内容。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业务规则:无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非功能需求:无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10" descr="ae868676fe1e3c85d2010811210f05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895" y="1544003"/>
            <a:ext cx="5270500" cy="29711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更改背景用例顺序图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私密模式用例描述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1790" y="1271905"/>
            <a:ext cx="606615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用例名称: 私密模式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功能:设置进入小米便签的密码防止其他用户进入笔记查看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执行者:用户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触发条件:用户在设置菜单勾选私密模式选项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前置条件:用户打开设置菜单，勾选了私密模式并输入密码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基本交互动作过程：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1.用户打开右下角三个点，进入设置菜单。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2.用户进入私密模式设置。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3.用户勾选私密模式。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4.用户输入并确认。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5.用户再次进入小米便签，系统提示输入密码。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6.用户输入密码进入小米便签。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扩展交互动作：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4a 用户未点击确认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4a1 系统退出，小米便签未进入私密模式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6a 用户密码输入错误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6a1 系统提示密码错误，用户不能进入小米便签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后置条件：用户成功设置了密码保护，并且该密码已成功应用到小米便签上。用户可以通过输入正确的密码来进入便签。其他用户无法无授权的情况下进入该便签。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业务规则:无</a:t>
            </a:r>
            <a:r>
              <a:rPr lang="en-US" altLang="zh-CN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非功能需求:无</a:t>
            </a:r>
            <a:endParaRPr lang="zh-CN" altLang="en-US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9" descr="0c70e4b9ee7ddd7c1e2389f1c065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628" y="1661478"/>
            <a:ext cx="5269865" cy="30753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27760" y="57175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设置背景</a:t>
            </a:r>
            <a:r>
              <a:rPr lang="zh-CN" altLang="en-US"/>
              <a:t>图片用例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737350" y="59150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私密模式用例</a:t>
            </a:r>
            <a:endParaRPr lang="zh-CN" altLang="en-US"/>
          </a:p>
        </p:txBody>
      </p:sp>
      <p:pic>
        <p:nvPicPr>
          <p:cNvPr id="2" name="图片 11" descr="69f83cfed97bdf1af8df948101fe9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15" y="1503045"/>
            <a:ext cx="3637280" cy="4133215"/>
          </a:xfrm>
          <a:prstGeom prst="rect">
            <a:avLst/>
          </a:prstGeom>
        </p:spPr>
      </p:pic>
      <p:pic>
        <p:nvPicPr>
          <p:cNvPr id="13" name="图片 12" descr="57188a904f3786a46915993e95c0d1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237615"/>
            <a:ext cx="4343400" cy="45339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672590"/>
            <a:ext cx="5062220" cy="42367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增加了sharedpreference存储接口，增加了一个私密模式的</a:t>
            </a:r>
            <a:r>
              <a:rPr lang="en-US" altLang="zh-CN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key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。sharedpreference是Android平台的一种轻量级的数据存储方式，可以用来存储简单的键值对数据，适合存储用户的设置信息、小型数据等。</a:t>
            </a: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动态权限申请是Android系统的一个重要特性，可以在应用运行时向用户请求授权以获取某些敏感权限，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用来访问相机。</a:t>
            </a: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自定义密码对话框的体系结构包括以下几个关键部分：</a:t>
            </a: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）密码对话框模块：负责展示密码输入界面、对输入密码进行校验，并根据校验结果执行相应操作。可以包括密码输入框、确认按钮、取消按钮等控件。</a:t>
            </a: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  界面交互模块：负责用户与密码对话框的交互，包括响应用户输入、展示密码错误提示、跳转至便签内容页等操作。</a:t>
            </a: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zh-CN" altLang="en-US" sz="12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通过以上体系结构，小米便签可以更好地保护用户的隐私信息，实现更安全、便捷的便签功能。同时，通过sharedpreference存储接口和动态权限申请，可以提升用户体验，增强应用的稳定性和安全性。</a:t>
            </a:r>
            <a:endParaRPr lang="zh-CN" altLang="en-US" sz="12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650" y="995680"/>
            <a:ext cx="5870575" cy="491363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1575435"/>
            <a:ext cx="2120900" cy="44831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r="1186" b="45931"/>
          <a:stretch>
            <a:fillRect/>
          </a:stretch>
        </p:blipFill>
        <p:spPr>
          <a:xfrm>
            <a:off x="2590800" y="1287780"/>
            <a:ext cx="1957705" cy="23793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t="10299" r="-3616" b="36577"/>
          <a:stretch>
            <a:fillRect/>
          </a:stretch>
        </p:blipFill>
        <p:spPr>
          <a:xfrm>
            <a:off x="2392045" y="3909060"/>
            <a:ext cx="2019935" cy="22567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815" y="1073150"/>
            <a:ext cx="3623945" cy="25939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5205" y="3514090"/>
            <a:ext cx="3986530" cy="27241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6960" y="3667125"/>
            <a:ext cx="2311400" cy="23431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9810" y="1152525"/>
            <a:ext cx="2425700" cy="22542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80510" y="59150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设置背景</a:t>
            </a:r>
            <a:r>
              <a:rPr lang="zh-CN" altLang="en-US"/>
              <a:t>图片用例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580" y="1421765"/>
            <a:ext cx="7305675" cy="44297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51275" y="57315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私密模式</a:t>
            </a:r>
            <a:r>
              <a:rPr lang="zh-CN" altLang="en-US"/>
              <a:t>用例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332865"/>
            <a:ext cx="6933565" cy="41916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65" y="1530350"/>
            <a:ext cx="5270500" cy="34480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280" y="1421765"/>
            <a:ext cx="3562350" cy="34036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85900" y="53390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私密模式</a:t>
            </a:r>
            <a:r>
              <a:rPr lang="zh-CN" altLang="en-US"/>
              <a:t>用例类图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241665" y="53390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设置背景</a:t>
            </a:r>
            <a:r>
              <a:rPr lang="zh-CN" altLang="en-US"/>
              <a:t>图片用例</a:t>
            </a:r>
            <a:r>
              <a:rPr lang="zh-CN" altLang="en-US"/>
              <a:t>类图</a:t>
            </a:r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765" y="1482090"/>
            <a:ext cx="1390650" cy="41021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415" y="944880"/>
            <a:ext cx="1774190" cy="48641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02765" y="57658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私密模式</a:t>
            </a:r>
            <a:r>
              <a:rPr lang="zh-CN" altLang="en-US"/>
              <a:t>活动图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221980" y="58540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更改背景</a:t>
            </a:r>
            <a:r>
              <a:rPr lang="zh-CN" altLang="en-US"/>
              <a:t>活动图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1254760"/>
            <a:ext cx="9787255" cy="438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b="1" dirty="0">
                <a:sym typeface="+mn-ea"/>
              </a:rPr>
              <a:t>软件新功能测试</a:t>
            </a:r>
            <a:endParaRPr lang="en-US" altLang="zh-CN" sz="1600" b="1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b="1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ym typeface="+mn-ea"/>
              </a:rPr>
              <a:t>进入</a:t>
            </a:r>
            <a:r>
              <a:rPr lang="en-US" altLang="zh-CN" sz="1600" dirty="0">
                <a:sym typeface="+mn-ea"/>
              </a:rPr>
              <a:t>/</a:t>
            </a:r>
            <a:r>
              <a:rPr lang="zh-CN" altLang="en-US" sz="1600" dirty="0">
                <a:sym typeface="+mn-ea"/>
              </a:rPr>
              <a:t>退出私密模式测试：</a:t>
            </a:r>
            <a:endParaRPr lang="en-US" altLang="zh-CN" sz="1600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ym typeface="+mn-ea"/>
              </a:rPr>
              <a:t>	1</a:t>
            </a:r>
            <a:r>
              <a:rPr lang="zh-CN" altLang="en-US" sz="1600" dirty="0">
                <a:sym typeface="+mn-ea"/>
              </a:rPr>
              <a:t>、点击右下角设置</a:t>
            </a:r>
            <a:r>
              <a:rPr lang="en-US" altLang="zh-CN" sz="1600" dirty="0">
                <a:sym typeface="+mn-ea"/>
              </a:rPr>
              <a:t> </a:t>
            </a:r>
            <a:r>
              <a:rPr lang="zh-CN" altLang="en-US" sz="1600" dirty="0">
                <a:sym typeface="+mn-ea"/>
              </a:rPr>
              <a:t>菜单有私密模式</a:t>
            </a:r>
            <a:r>
              <a:rPr lang="zh-CN" altLang="en-US" sz="1600" dirty="0">
                <a:sym typeface="+mn-ea"/>
              </a:rPr>
              <a:t>按钮，测试正常</a:t>
            </a:r>
            <a:endParaRPr lang="en-US" altLang="zh-CN" sz="1600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ym typeface="+mn-ea"/>
              </a:rPr>
              <a:t>	2</a:t>
            </a:r>
            <a:r>
              <a:rPr lang="zh-CN" altLang="en-US" sz="1600" dirty="0">
                <a:sym typeface="+mn-ea"/>
              </a:rPr>
              <a:t>、进入私密模式，勾选后，弹出设置密码</a:t>
            </a:r>
            <a:r>
              <a:rPr lang="zh-CN" altLang="en-US" sz="1600" dirty="0">
                <a:sym typeface="+mn-ea"/>
              </a:rPr>
              <a:t>框，测试正常</a:t>
            </a:r>
            <a:endParaRPr lang="en-US" altLang="zh-CN" sz="1600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ym typeface="+mn-ea"/>
              </a:rPr>
              <a:t>	3</a:t>
            </a:r>
            <a:r>
              <a:rPr lang="zh-CN" altLang="en-US" sz="1600" dirty="0">
                <a:sym typeface="+mn-ea"/>
              </a:rPr>
              <a:t>、密码设置成功后，重新进入小米便签，需输入密码，测试正常</a:t>
            </a:r>
            <a:endParaRPr lang="zh-CN" altLang="en-US" sz="1600" dirty="0"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ym typeface="+mn-ea"/>
              </a:rPr>
              <a:t> </a:t>
            </a:r>
            <a:r>
              <a:rPr lang="en-US" altLang="zh-CN" sz="1600" dirty="0">
                <a:sym typeface="+mn-ea"/>
              </a:rPr>
              <a:t>                   4</a:t>
            </a:r>
            <a:r>
              <a:rPr lang="zh-CN" altLang="en-US" sz="1600" dirty="0">
                <a:sym typeface="+mn-ea"/>
              </a:rPr>
              <a:t>、不需要密码时，进入设置菜单，取消勾选，重新进入，不再需要输入密码，测试正常</a:t>
            </a:r>
            <a:endParaRPr lang="en-US" altLang="zh-CN" sz="1600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ym typeface="+mn-ea"/>
              </a:rPr>
              <a:t>设置便签背景</a:t>
            </a:r>
            <a:r>
              <a:rPr lang="zh-CN" altLang="en-US" sz="1600" dirty="0">
                <a:sym typeface="+mn-ea"/>
              </a:rPr>
              <a:t>图片：</a:t>
            </a:r>
            <a:endParaRPr lang="en-US" altLang="zh-CN" sz="1600" dirty="0"/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ym typeface="+mn-ea"/>
              </a:rPr>
              <a:t>	1</a:t>
            </a:r>
            <a:r>
              <a:rPr lang="zh-CN" altLang="en-US" sz="1600" dirty="0">
                <a:sym typeface="+mn-ea"/>
              </a:rPr>
              <a:t>、编辑便签设置背景图片，设置成功，测试正常</a:t>
            </a:r>
            <a:endParaRPr lang="zh-CN" altLang="en-US" sz="1600" dirty="0"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ym typeface="+mn-ea"/>
              </a:rPr>
              <a:t>	2</a:t>
            </a:r>
            <a:r>
              <a:rPr lang="zh-CN" altLang="en-US" sz="1600" dirty="0">
                <a:sym typeface="+mn-ea"/>
              </a:rPr>
              <a:t>、在设置后退出小米便签，重新进入，背景依然</a:t>
            </a:r>
            <a:r>
              <a:rPr lang="zh-CN" altLang="en-US" sz="1600" dirty="0">
                <a:sym typeface="+mn-ea"/>
              </a:rPr>
              <a:t>存在，测试正常</a:t>
            </a: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33615" y="34417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30" y="1173480"/>
            <a:ext cx="9641205" cy="49758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55592" y="1281394"/>
            <a:ext cx="10881898" cy="35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在对小米便签进行开发的整个过程中，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学会了如何进行一个软件代码的阅读，按照包，子包，类，方法，代码块，语句顺序，带有目的性和针对性的去进行代码的阅读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。明白了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需求分析是软件开发的关键，只有清楚理解需求，才能设计出符合预期的功能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学习和理解完整的软件开发流程，从需求分析、设计、实现、测试到部署和维护的整个过程。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在开发维护的过程中，不同设备以及版本的适配问题，这涉及到对各种设备的测试和性能优化等方面的工作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阅读和修改源代码时，遇到了一些复杂的代码逻辑，需要花费更多的时间和精力来理解，先去分解然后研究相关文档和资料，逐步理解代码逻辑。接触到用户界面设计和用户体验优化的相关知识，学习如何设计简洁直观的用户界面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通过这次实践，我们感受到了软件工程不仅仅是编程那么简单。它更是一个系统性的工程，涉及到需求分析、设计、编码、测试、维护等多个环节。同时，我们也认识到了团队合作的重要性。在项目中，我们每个人都有自己的专长和优势，只有充分发挥每个人的长处，才能共同完成项目目标。       </a:t>
            </a: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6.xml><?xml version="1.0" encoding="utf-8"?>
<p:tagLst xmlns:p="http://schemas.openxmlformats.org/presentationml/2006/main">
  <p:tag name="COMMONDATA" val="eyJoZGlkIjoiMmJkOGVmM2VjYzQwMDAzMTYzMzM1Yzg5N2YxY2IzZDcifQ=="/>
  <p:tag name="commondata" val="eyJoZGlkIjoiMjE1NjI1NmFhMGRkMmY1MzZlNjIxOGNlZDBjMDg5YTk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3780</Words>
  <Application>WPS 演示</Application>
  <PresentationFormat>宽屏</PresentationFormat>
  <Paragraphs>316</Paragraphs>
  <Slides>32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3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Segoe UI Light 8</vt:lpstr>
      <vt:lpstr>Times New Roman</vt:lpstr>
      <vt:lpstr>Arial Unicode MS</vt:lpstr>
      <vt:lpstr>等线 Light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我也不知道叫什么</cp:lastModifiedBy>
  <cp:revision>142</cp:revision>
  <dcterms:created xsi:type="dcterms:W3CDTF">2020-07-27T01:08:00Z</dcterms:created>
  <dcterms:modified xsi:type="dcterms:W3CDTF">2024-06-05T12:44:33Z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F58132FD32CC4FFAA235C3C8B6252174_13</vt:lpwstr>
  </property>
  <property fmtid="{D5CDD505-2E9C-101B-9397-08002B2CF9AE}" pid="3" name="KSOProductBuildVer">
    <vt:lpwstr>2052-12.1.0.16729</vt:lpwstr>
  </property>
</Properties>
</file>