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54"/>
  </p:handoutMasterIdLst>
  <p:sldIdLst>
    <p:sldId id="390" r:id="rId3"/>
    <p:sldId id="257" r:id="rId4"/>
    <p:sldId id="258" r:id="rId5"/>
    <p:sldId id="322" r:id="rId6"/>
    <p:sldId id="391" r:id="rId8"/>
    <p:sldId id="340" r:id="rId9"/>
    <p:sldId id="341" r:id="rId10"/>
    <p:sldId id="401" r:id="rId11"/>
    <p:sldId id="402" r:id="rId12"/>
    <p:sldId id="427" r:id="rId13"/>
    <p:sldId id="428" r:id="rId14"/>
    <p:sldId id="429" r:id="rId15"/>
    <p:sldId id="430" r:id="rId16"/>
    <p:sldId id="431" r:id="rId17"/>
    <p:sldId id="342" r:id="rId18"/>
    <p:sldId id="392" r:id="rId19"/>
    <p:sldId id="330" r:id="rId20"/>
    <p:sldId id="343" r:id="rId21"/>
    <p:sldId id="432" r:id="rId22"/>
    <p:sldId id="465" r:id="rId23"/>
    <p:sldId id="464" r:id="rId24"/>
    <p:sldId id="466" r:id="rId25"/>
    <p:sldId id="467" r:id="rId26"/>
    <p:sldId id="344" r:id="rId27"/>
    <p:sldId id="433" r:id="rId28"/>
    <p:sldId id="400" r:id="rId29"/>
    <p:sldId id="403" r:id="rId30"/>
    <p:sldId id="434" r:id="rId31"/>
    <p:sldId id="435" r:id="rId32"/>
    <p:sldId id="436" r:id="rId33"/>
    <p:sldId id="437" r:id="rId34"/>
    <p:sldId id="345" r:id="rId35"/>
    <p:sldId id="346" r:id="rId36"/>
    <p:sldId id="347" r:id="rId37"/>
    <p:sldId id="394" r:id="rId38"/>
    <p:sldId id="325" r:id="rId39"/>
    <p:sldId id="324" r:id="rId40"/>
    <p:sldId id="442" r:id="rId41"/>
    <p:sldId id="441" r:id="rId42"/>
    <p:sldId id="440" r:id="rId43"/>
    <p:sldId id="395" r:id="rId44"/>
    <p:sldId id="332" r:id="rId45"/>
    <p:sldId id="439" r:id="rId46"/>
    <p:sldId id="393" r:id="rId47"/>
    <p:sldId id="331" r:id="rId48"/>
    <p:sldId id="396" r:id="rId49"/>
    <p:sldId id="329" r:id="rId50"/>
    <p:sldId id="397" r:id="rId51"/>
    <p:sldId id="328" r:id="rId52"/>
    <p:sldId id="263" r:id="rId53"/>
  </p:sldIdLst>
  <p:sldSz cx="12192000" cy="6858000"/>
  <p:notesSz cx="6858000" cy="9144000"/>
  <p:custDataLst>
    <p:tags r:id="rId5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7155" userDrawn="1">
          <p15:clr>
            <a:srgbClr val="A4A3A4"/>
          </p15:clr>
        </p15:guide>
        <p15:guide id="3" orient="horz" pos="1146" userDrawn="1">
          <p15:clr>
            <a:srgbClr val="A4A3A4"/>
          </p15:clr>
        </p15:guide>
        <p15:guide id="5" orient="horz" pos="38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7CE"/>
    <a:srgbClr val="051C41"/>
    <a:srgbClr val="115BD8"/>
    <a:srgbClr val="FBBD06"/>
    <a:srgbClr val="438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98" autoAdjust="0"/>
    <p:restoredTop sz="78954" autoAdjust="0"/>
  </p:normalViewPr>
  <p:slideViewPr>
    <p:cSldViewPr snapToGrid="0" showGuides="1">
      <p:cViewPr varScale="1">
        <p:scale>
          <a:sx n="85" d="100"/>
          <a:sy n="85" d="100"/>
        </p:scale>
        <p:origin x="780" y="78"/>
      </p:cViewPr>
      <p:guideLst>
        <p:guide pos="415"/>
        <p:guide pos="7155"/>
        <p:guide orient="horz" pos="1146"/>
        <p:guide orient="horz" pos="38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131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8" Type="http://schemas.openxmlformats.org/officeDocument/2006/relationships/tags" Target="tags/tag2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handoutMaster" Target="handoutMasters/handoutMaster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3195A-ED01-4EDB-AA7A-A28706909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CF6E-6D36-4AEF-82CC-2BC78FA5E4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D67AE-BB6E-4E73-B371-3C214823F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51ED4-6AA8-42CC-B2A4-B42EC1B64C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0" y="2362200"/>
            <a:ext cx="12192000" cy="3017520"/>
          </a:xfrm>
          <a:custGeom>
            <a:avLst/>
            <a:gdLst>
              <a:gd name="connsiteX0" fmla="*/ 6096001 w 12192000"/>
              <a:gd name="connsiteY0" fmla="*/ 0 h 3017520"/>
              <a:gd name="connsiteX1" fmla="*/ 11912335 w 12192000"/>
              <a:gd name="connsiteY1" fmla="*/ 665198 h 3017520"/>
              <a:gd name="connsiteX2" fmla="*/ 12192000 w 12192000"/>
              <a:gd name="connsiteY2" fmla="*/ 764218 h 3017520"/>
              <a:gd name="connsiteX3" fmla="*/ 12192000 w 12192000"/>
              <a:gd name="connsiteY3" fmla="*/ 2253303 h 3017520"/>
              <a:gd name="connsiteX4" fmla="*/ 11912335 w 12192000"/>
              <a:gd name="connsiteY4" fmla="*/ 2352322 h 3017520"/>
              <a:gd name="connsiteX5" fmla="*/ 6096001 w 12192000"/>
              <a:gd name="connsiteY5" fmla="*/ 3017520 h 3017520"/>
              <a:gd name="connsiteX6" fmla="*/ 279667 w 12192000"/>
              <a:gd name="connsiteY6" fmla="*/ 2352322 h 3017520"/>
              <a:gd name="connsiteX7" fmla="*/ 0 w 12192000"/>
              <a:gd name="connsiteY7" fmla="*/ 2253302 h 3017520"/>
              <a:gd name="connsiteX8" fmla="*/ 0 w 12192000"/>
              <a:gd name="connsiteY8" fmla="*/ 764218 h 3017520"/>
              <a:gd name="connsiteX9" fmla="*/ 279667 w 12192000"/>
              <a:gd name="connsiteY9" fmla="*/ 665198 h 3017520"/>
              <a:gd name="connsiteX10" fmla="*/ 6096001 w 12192000"/>
              <a:gd name="connsiteY10" fmla="*/ 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017520">
                <a:moveTo>
                  <a:pt x="6096001" y="0"/>
                </a:moveTo>
                <a:cubicBezTo>
                  <a:pt x="8517168" y="0"/>
                  <a:pt x="10651822" y="263865"/>
                  <a:pt x="11912335" y="665198"/>
                </a:cubicBezTo>
                <a:lnTo>
                  <a:pt x="12192000" y="764218"/>
                </a:lnTo>
                <a:lnTo>
                  <a:pt x="12192000" y="2253303"/>
                </a:lnTo>
                <a:lnTo>
                  <a:pt x="11912335" y="2352322"/>
                </a:lnTo>
                <a:cubicBezTo>
                  <a:pt x="10651822" y="2753655"/>
                  <a:pt x="8517168" y="3017520"/>
                  <a:pt x="6096001" y="3017520"/>
                </a:cubicBezTo>
                <a:cubicBezTo>
                  <a:pt x="3674834" y="3017520"/>
                  <a:pt x="1540181" y="2753655"/>
                  <a:pt x="279667" y="2352322"/>
                </a:cubicBezTo>
                <a:lnTo>
                  <a:pt x="0" y="2253302"/>
                </a:lnTo>
                <a:lnTo>
                  <a:pt x="0" y="764218"/>
                </a:lnTo>
                <a:lnTo>
                  <a:pt x="279667" y="665198"/>
                </a:lnTo>
                <a:cubicBezTo>
                  <a:pt x="1540181" y="263865"/>
                  <a:pt x="3674834" y="0"/>
                  <a:pt x="60960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0" y="0"/>
            <a:ext cx="12192000" cy="5379720"/>
          </a:xfrm>
          <a:custGeom>
            <a:avLst/>
            <a:gdLst>
              <a:gd name="connsiteX0" fmla="*/ 0 w 12192000"/>
              <a:gd name="connsiteY0" fmla="*/ 0 h 5379720"/>
              <a:gd name="connsiteX1" fmla="*/ 12192000 w 12192000"/>
              <a:gd name="connsiteY1" fmla="*/ 0 h 5379720"/>
              <a:gd name="connsiteX2" fmla="*/ 12192000 w 12192000"/>
              <a:gd name="connsiteY2" fmla="*/ 1760780 h 5379720"/>
              <a:gd name="connsiteX3" fmla="*/ 12192000 w 12192000"/>
              <a:gd name="connsiteY3" fmla="*/ 4152341 h 5379720"/>
              <a:gd name="connsiteX4" fmla="*/ 11912335 w 12192000"/>
              <a:gd name="connsiteY4" fmla="*/ 4311372 h 5379720"/>
              <a:gd name="connsiteX5" fmla="*/ 6096001 w 12192000"/>
              <a:gd name="connsiteY5" fmla="*/ 5379720 h 5379720"/>
              <a:gd name="connsiteX6" fmla="*/ 279667 w 12192000"/>
              <a:gd name="connsiteY6" fmla="*/ 4311372 h 5379720"/>
              <a:gd name="connsiteX7" fmla="*/ 0 w 12192000"/>
              <a:gd name="connsiteY7" fmla="*/ 4152340 h 5379720"/>
              <a:gd name="connsiteX8" fmla="*/ 0 w 12192000"/>
              <a:gd name="connsiteY8" fmla="*/ 1760781 h 53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79720">
                <a:moveTo>
                  <a:pt x="0" y="0"/>
                </a:moveTo>
                <a:lnTo>
                  <a:pt x="12192000" y="0"/>
                </a:lnTo>
                <a:lnTo>
                  <a:pt x="12192000" y="1760780"/>
                </a:lnTo>
                <a:lnTo>
                  <a:pt x="12192000" y="4152341"/>
                </a:lnTo>
                <a:lnTo>
                  <a:pt x="11912335" y="4311372"/>
                </a:lnTo>
                <a:cubicBezTo>
                  <a:pt x="10651822" y="4955937"/>
                  <a:pt x="8517168" y="5379720"/>
                  <a:pt x="6096001" y="5379720"/>
                </a:cubicBezTo>
                <a:cubicBezTo>
                  <a:pt x="3674834" y="5379720"/>
                  <a:pt x="1540181" y="4955937"/>
                  <a:pt x="279667" y="4311372"/>
                </a:cubicBezTo>
                <a:lnTo>
                  <a:pt x="0" y="4152340"/>
                </a:lnTo>
                <a:lnTo>
                  <a:pt x="0" y="1760781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rcRect/>
            <a:stretch>
              <a:fillRect l="-1282" r="-1282" b="-549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的设计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5" y="-2672683"/>
            <a:ext cx="6858001" cy="1221220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-1147290" y="-1078618"/>
            <a:ext cx="6926281" cy="8574702"/>
            <a:chOff x="-1147290" y="-1078618"/>
            <a:chExt cx="6926281" cy="8574702"/>
          </a:xfrm>
        </p:grpSpPr>
        <p:sp>
          <p:nvSpPr>
            <p:cNvPr id="9" name="任意多边形: 形状 8"/>
            <p:cNvSpPr/>
            <p:nvPr/>
          </p:nvSpPr>
          <p:spPr>
            <a:xfrm rot="1486949">
              <a:off x="-1130992" y="-1078618"/>
              <a:ext cx="6909983" cy="8574702"/>
            </a:xfrm>
            <a:custGeom>
              <a:avLst/>
              <a:gdLst>
                <a:gd name="connsiteX0" fmla="*/ 0 w 6909983"/>
                <a:gd name="connsiteY0" fmla="*/ 2348286 h 8574702"/>
                <a:gd name="connsiteX1" fmla="*/ 5086239 w 6909983"/>
                <a:gd name="connsiteY1" fmla="*/ 0 h 8574702"/>
                <a:gd name="connsiteX2" fmla="*/ 5218286 w 6909983"/>
                <a:gd name="connsiteY2" fmla="*/ 98136 h 8574702"/>
                <a:gd name="connsiteX3" fmla="*/ 6909983 w 6909983"/>
                <a:gd name="connsiteY3" fmla="*/ 3990408 h 8574702"/>
                <a:gd name="connsiteX4" fmla="*/ 5913200 w 6909983"/>
                <a:gd name="connsiteY4" fmla="*/ 7146493 h 8574702"/>
                <a:gd name="connsiteX5" fmla="*/ 5882337 w 6909983"/>
                <a:gd name="connsiteY5" fmla="*/ 7186094 h 8574702"/>
                <a:gd name="connsiteX6" fmla="*/ 2874699 w 6909983"/>
                <a:gd name="connsiteY6" fmla="*/ 8574702 h 857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09983" h="8574702">
                  <a:moveTo>
                    <a:pt x="0" y="2348286"/>
                  </a:moveTo>
                  <a:lnTo>
                    <a:pt x="5086239" y="0"/>
                  </a:lnTo>
                  <a:lnTo>
                    <a:pt x="5218286" y="98136"/>
                  </a:lnTo>
                  <a:cubicBezTo>
                    <a:pt x="6238934" y="941668"/>
                    <a:pt x="6909983" y="2370171"/>
                    <a:pt x="6909983" y="3990408"/>
                  </a:cubicBezTo>
                  <a:cubicBezTo>
                    <a:pt x="6909983" y="5205586"/>
                    <a:pt x="6532519" y="6312914"/>
                    <a:pt x="5913200" y="7146493"/>
                  </a:cubicBezTo>
                  <a:lnTo>
                    <a:pt x="5882337" y="7186094"/>
                  </a:lnTo>
                  <a:lnTo>
                    <a:pt x="2874699" y="85747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 rot="1486949">
              <a:off x="-1147290" y="-1004432"/>
              <a:ext cx="6803194" cy="8473474"/>
            </a:xfrm>
            <a:custGeom>
              <a:avLst/>
              <a:gdLst>
                <a:gd name="connsiteX0" fmla="*/ 0 w 6803194"/>
                <a:gd name="connsiteY0" fmla="*/ 2247057 h 8473474"/>
                <a:gd name="connsiteX1" fmla="*/ 4866985 w 6803194"/>
                <a:gd name="connsiteY1" fmla="*/ 0 h 8473474"/>
                <a:gd name="connsiteX2" fmla="*/ 5062929 w 6803194"/>
                <a:gd name="connsiteY2" fmla="*/ 141559 h 8473474"/>
                <a:gd name="connsiteX3" fmla="*/ 6803194 w 6803194"/>
                <a:gd name="connsiteY3" fmla="*/ 4033831 h 8473474"/>
                <a:gd name="connsiteX4" fmla="*/ 5901855 w 6803194"/>
                <a:gd name="connsiteY4" fmla="*/ 7019600 h 8473474"/>
                <a:gd name="connsiteX5" fmla="*/ 5840114 w 6803194"/>
                <a:gd name="connsiteY5" fmla="*/ 7104360 h 8473474"/>
                <a:gd name="connsiteX6" fmla="*/ 2874699 w 6803194"/>
                <a:gd name="connsiteY6" fmla="*/ 8473474 h 847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3194" h="8473474">
                  <a:moveTo>
                    <a:pt x="0" y="2247057"/>
                  </a:moveTo>
                  <a:lnTo>
                    <a:pt x="4866985" y="0"/>
                  </a:lnTo>
                  <a:lnTo>
                    <a:pt x="5062929" y="141559"/>
                  </a:lnTo>
                  <a:cubicBezTo>
                    <a:pt x="6112880" y="985090"/>
                    <a:pt x="6803194" y="2413593"/>
                    <a:pt x="6803194" y="4033831"/>
                  </a:cubicBezTo>
                  <a:cubicBezTo>
                    <a:pt x="6803194" y="5167997"/>
                    <a:pt x="6464941" y="6208214"/>
                    <a:pt x="5901855" y="7019600"/>
                  </a:cubicBezTo>
                  <a:lnTo>
                    <a:pt x="5840114" y="7104360"/>
                  </a:lnTo>
                  <a:lnTo>
                    <a:pt x="2874699" y="8473474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7511970" y="-2199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31" y="-297"/>
            <a:ext cx="12193057" cy="685859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66750" y="2625969"/>
            <a:ext cx="10858500" cy="3206433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56243" y="1399036"/>
            <a:ext cx="2642842" cy="26428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 flipV="1">
            <a:off x="8267675" y="1304548"/>
            <a:ext cx="2642842" cy="2642842"/>
          </a:xfrm>
          <a:prstGeom prst="rect">
            <a:avLst/>
          </a:prstGeom>
          <a:blipFill>
            <a:blip r:embed="rId4"/>
            <a:srcRect/>
            <a:stretch>
              <a:fillRect l="-39021" r="-390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408710" y="737173"/>
            <a:ext cx="760137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64000">
                      <a:schemeClr val="accent1">
                        <a:alpha val="0"/>
                      </a:schemeClr>
                    </a:gs>
                    <a:gs pos="0">
                      <a:schemeClr val="accent1">
                        <a:alpha val="17000"/>
                      </a:schemeClr>
                    </a:gs>
                    <a:gs pos="60000">
                      <a:schemeClr val="accent1">
                        <a:lumMod val="75000"/>
                        <a:alpha val="3000"/>
                      </a:schemeClr>
                    </a:gs>
                  </a:gsLst>
                  <a:lin ang="5400000" scaled="1"/>
                  <a:tileRect/>
                </a:gradFill>
                <a:latin typeface="+mj-lt"/>
              </a:rPr>
              <a:t>PART</a:t>
            </a:r>
            <a:endParaRPr lang="zh-CN" altLang="en-US" sz="19900" dirty="0">
              <a:gradFill flip="none" rotWithShape="1">
                <a:gsLst>
                  <a:gs pos="64000">
                    <a:schemeClr val="accent1">
                      <a:alpha val="0"/>
                    </a:schemeClr>
                  </a:gs>
                  <a:gs pos="0">
                    <a:schemeClr val="accent1">
                      <a:alpha val="17000"/>
                    </a:schemeClr>
                  </a:gs>
                  <a:gs pos="60000">
                    <a:schemeClr val="accent1">
                      <a:lumMod val="75000"/>
                      <a:alpha val="3000"/>
                    </a:schemeClr>
                  </a:gs>
                </a:gsLst>
                <a:lin ang="5400000" scaled="1"/>
                <a:tileRect/>
              </a:gradFill>
              <a:latin typeface="+mj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987275" y="576421"/>
            <a:ext cx="1435049" cy="904558"/>
            <a:chOff x="660400" y="459740"/>
            <a:chExt cx="1435049" cy="904558"/>
          </a:xfrm>
        </p:grpSpPr>
        <p:sp>
          <p:nvSpPr>
            <p:cNvPr id="11" name="任意多边形: 形状 10"/>
            <p:cNvSpPr/>
            <p:nvPr/>
          </p:nvSpPr>
          <p:spPr>
            <a:xfrm>
              <a:off x="660400" y="459740"/>
              <a:ext cx="1007745" cy="904558"/>
            </a:xfrm>
            <a:custGeom>
              <a:avLst/>
              <a:gdLst>
                <a:gd name="connsiteX0" fmla="*/ 0 w 1007745"/>
                <a:gd name="connsiteY0" fmla="*/ 0 h 904558"/>
                <a:gd name="connsiteX1" fmla="*/ 1007745 w 1007745"/>
                <a:gd name="connsiteY1" fmla="*/ 0 h 904558"/>
                <a:gd name="connsiteX2" fmla="*/ 1007745 w 1007745"/>
                <a:gd name="connsiteY2" fmla="*/ 130810 h 904558"/>
                <a:gd name="connsiteX3" fmla="*/ 995135 w 1007745"/>
                <a:gd name="connsiteY3" fmla="*/ 130810 h 904558"/>
                <a:gd name="connsiteX4" fmla="*/ 995135 w 1007745"/>
                <a:gd name="connsiteY4" fmla="*/ 12610 h 904558"/>
                <a:gd name="connsiteX5" fmla="*/ 12610 w 1007745"/>
                <a:gd name="connsiteY5" fmla="*/ 12610 h 904558"/>
                <a:gd name="connsiteX6" fmla="*/ 12610 w 1007745"/>
                <a:gd name="connsiteY6" fmla="*/ 891948 h 904558"/>
                <a:gd name="connsiteX7" fmla="*/ 995135 w 1007745"/>
                <a:gd name="connsiteY7" fmla="*/ 891948 h 904558"/>
                <a:gd name="connsiteX8" fmla="*/ 995135 w 1007745"/>
                <a:gd name="connsiteY8" fmla="*/ 810895 h 904558"/>
                <a:gd name="connsiteX9" fmla="*/ 1007745 w 1007745"/>
                <a:gd name="connsiteY9" fmla="*/ 810895 h 904558"/>
                <a:gd name="connsiteX10" fmla="*/ 1007745 w 1007745"/>
                <a:gd name="connsiteY10" fmla="*/ 904558 h 904558"/>
                <a:gd name="connsiteX11" fmla="*/ 0 w 1007745"/>
                <a:gd name="connsiteY11" fmla="*/ 904558 h 9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7745" h="904558">
                  <a:moveTo>
                    <a:pt x="0" y="0"/>
                  </a:moveTo>
                  <a:lnTo>
                    <a:pt x="1007745" y="0"/>
                  </a:lnTo>
                  <a:lnTo>
                    <a:pt x="1007745" y="130810"/>
                  </a:lnTo>
                  <a:lnTo>
                    <a:pt x="995135" y="130810"/>
                  </a:lnTo>
                  <a:lnTo>
                    <a:pt x="995135" y="12610"/>
                  </a:lnTo>
                  <a:lnTo>
                    <a:pt x="12610" y="12610"/>
                  </a:lnTo>
                  <a:lnTo>
                    <a:pt x="12610" y="891948"/>
                  </a:lnTo>
                  <a:lnTo>
                    <a:pt x="995135" y="891948"/>
                  </a:lnTo>
                  <a:lnTo>
                    <a:pt x="995135" y="810895"/>
                  </a:lnTo>
                  <a:lnTo>
                    <a:pt x="1007745" y="810895"/>
                  </a:lnTo>
                  <a:lnTo>
                    <a:pt x="1007745" y="904558"/>
                  </a:lnTo>
                  <a:lnTo>
                    <a:pt x="0" y="90455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64" y="542115"/>
              <a:ext cx="1358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+mj-lt"/>
                </a:rPr>
                <a:t>Work report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10922722" y="989433"/>
            <a:ext cx="428861" cy="428861"/>
            <a:chOff x="10913630" y="820437"/>
            <a:chExt cx="428861" cy="428861"/>
          </a:xfrm>
        </p:grpSpPr>
        <p:sp>
          <p:nvSpPr>
            <p:cNvPr id="14" name="椭圆 13"/>
            <p:cNvSpPr/>
            <p:nvPr/>
          </p:nvSpPr>
          <p:spPr>
            <a:xfrm>
              <a:off x="10913630" y="820437"/>
              <a:ext cx="428861" cy="428861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 rot="13500000">
              <a:off x="11070018" y="967670"/>
              <a:ext cx="120267" cy="106821"/>
            </a:xfrm>
            <a:custGeom>
              <a:avLst/>
              <a:gdLst>
                <a:gd name="connsiteX0" fmla="*/ 120267 w 120267"/>
                <a:gd name="connsiteY0" fmla="*/ 23593 h 106821"/>
                <a:gd name="connsiteX1" fmla="*/ 120265 w 120267"/>
                <a:gd name="connsiteY1" fmla="*/ 23593 h 106821"/>
                <a:gd name="connsiteX2" fmla="*/ 115056 w 120267"/>
                <a:gd name="connsiteY2" fmla="*/ 18384 h 106821"/>
                <a:gd name="connsiteX3" fmla="*/ 106821 w 120267"/>
                <a:gd name="connsiteY3" fmla="*/ 10149 h 106821"/>
                <a:gd name="connsiteX4" fmla="*/ 10147 w 120267"/>
                <a:gd name="connsiteY4" fmla="*/ 10149 h 106821"/>
                <a:gd name="connsiteX5" fmla="*/ 10147 w 120267"/>
                <a:gd name="connsiteY5" fmla="*/ 106821 h 106821"/>
                <a:gd name="connsiteX6" fmla="*/ 8235 w 120267"/>
                <a:gd name="connsiteY6" fmla="*/ 104909 h 106821"/>
                <a:gd name="connsiteX7" fmla="*/ 0 w 120267"/>
                <a:gd name="connsiteY7" fmla="*/ 96674 h 106821"/>
                <a:gd name="connsiteX8" fmla="*/ 0 w 120267"/>
                <a:gd name="connsiteY8" fmla="*/ 0 h 106821"/>
                <a:gd name="connsiteX9" fmla="*/ 96674 w 120267"/>
                <a:gd name="connsiteY9" fmla="*/ 0 h 106821"/>
                <a:gd name="connsiteX10" fmla="*/ 104909 w 120267"/>
                <a:gd name="connsiteY10" fmla="*/ 8235 h 106821"/>
                <a:gd name="connsiteX11" fmla="*/ 112032 w 120267"/>
                <a:gd name="connsiteY11" fmla="*/ 15358 h 10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267" h="106821">
                  <a:moveTo>
                    <a:pt x="120267" y="23593"/>
                  </a:moveTo>
                  <a:lnTo>
                    <a:pt x="120265" y="23593"/>
                  </a:lnTo>
                  <a:lnTo>
                    <a:pt x="115056" y="18384"/>
                  </a:lnTo>
                  <a:lnTo>
                    <a:pt x="106821" y="10149"/>
                  </a:lnTo>
                  <a:lnTo>
                    <a:pt x="10147" y="10149"/>
                  </a:lnTo>
                  <a:lnTo>
                    <a:pt x="10147" y="106821"/>
                  </a:lnTo>
                  <a:lnTo>
                    <a:pt x="8235" y="104909"/>
                  </a:lnTo>
                  <a:lnTo>
                    <a:pt x="0" y="96674"/>
                  </a:lnTo>
                  <a:lnTo>
                    <a:pt x="0" y="0"/>
                  </a:lnTo>
                  <a:lnTo>
                    <a:pt x="96674" y="0"/>
                  </a:lnTo>
                  <a:lnTo>
                    <a:pt x="104909" y="8235"/>
                  </a:lnTo>
                  <a:lnTo>
                    <a:pt x="112032" y="1535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9713992" y="6252681"/>
            <a:ext cx="2020765" cy="342900"/>
            <a:chOff x="10001983" y="259373"/>
            <a:chExt cx="2020765" cy="342900"/>
          </a:xfrm>
        </p:grpSpPr>
        <p:pic>
          <p:nvPicPr>
            <p:cNvPr id="3" name="图片 2" descr="说明: 4"/>
            <p:cNvPicPr/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03498" y="259373"/>
              <a:ext cx="161925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/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01983" y="268898"/>
              <a:ext cx="3429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480131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382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4038600" y="6400413"/>
            <a:ext cx="4114800" cy="276999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86106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44608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2277" y="6452324"/>
            <a:ext cx="2560320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926" y="6452008"/>
            <a:ext cx="3134241" cy="276999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4565" y="6452008"/>
            <a:ext cx="832811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FBD9E-AB09-417E-A78E-EBA5D08166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62C5A-1C7E-4BE9-93D6-CA28F92514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jpe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1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1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1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1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2.png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45922" y="735429"/>
            <a:ext cx="8300156" cy="185650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6700" b="1" dirty="0">
                <a:solidFill>
                  <a:srgbClr val="1057CE"/>
                </a:solidFill>
                <a:latin typeface="+mj-ea"/>
              </a:rPr>
              <a:t>软件工程课程设计汇报</a:t>
            </a:r>
            <a:br>
              <a:rPr lang="zh-CN" altLang="en-US" sz="6700" b="1" dirty="0">
                <a:solidFill>
                  <a:srgbClr val="1057CE"/>
                </a:solidFill>
                <a:latin typeface="+mj-ea"/>
              </a:rPr>
            </a:b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健康青年</a:t>
            </a:r>
            <a:endParaRPr lang="zh-CN" altLang="en-US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46401" y="3609991"/>
            <a:ext cx="6121400" cy="1584325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韩慧燕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项目团队成员：周卢东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王蕊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李明阳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53058" y="5722461"/>
            <a:ext cx="222943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2024-11-11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 descr="建筑的设计&#10;&#10;低可信度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4" y="-2640788"/>
            <a:ext cx="6858001" cy="12212208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 rot="1486949">
            <a:off x="-1079365" y="-1074369"/>
            <a:ext cx="6909983" cy="8574702"/>
          </a:xfrm>
          <a:custGeom>
            <a:avLst/>
            <a:gdLst>
              <a:gd name="connsiteX0" fmla="*/ 0 w 6909983"/>
              <a:gd name="connsiteY0" fmla="*/ 2348286 h 8574702"/>
              <a:gd name="connsiteX1" fmla="*/ 5086239 w 6909983"/>
              <a:gd name="connsiteY1" fmla="*/ 0 h 8574702"/>
              <a:gd name="connsiteX2" fmla="*/ 5218286 w 6909983"/>
              <a:gd name="connsiteY2" fmla="*/ 98136 h 8574702"/>
              <a:gd name="connsiteX3" fmla="*/ 6909983 w 6909983"/>
              <a:gd name="connsiteY3" fmla="*/ 3990408 h 8574702"/>
              <a:gd name="connsiteX4" fmla="*/ 5913200 w 6909983"/>
              <a:gd name="connsiteY4" fmla="*/ 7146493 h 8574702"/>
              <a:gd name="connsiteX5" fmla="*/ 5882337 w 6909983"/>
              <a:gd name="connsiteY5" fmla="*/ 7186094 h 8574702"/>
              <a:gd name="connsiteX6" fmla="*/ 2874699 w 6909983"/>
              <a:gd name="connsiteY6" fmla="*/ 8574702 h 857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9983" h="8574702">
                <a:moveTo>
                  <a:pt x="0" y="2348286"/>
                </a:moveTo>
                <a:lnTo>
                  <a:pt x="5086239" y="0"/>
                </a:lnTo>
                <a:lnTo>
                  <a:pt x="5218286" y="98136"/>
                </a:lnTo>
                <a:cubicBezTo>
                  <a:pt x="6238934" y="941668"/>
                  <a:pt x="6909983" y="2370171"/>
                  <a:pt x="6909983" y="3990408"/>
                </a:cubicBezTo>
                <a:cubicBezTo>
                  <a:pt x="6909983" y="5205586"/>
                  <a:pt x="6532519" y="6312914"/>
                  <a:pt x="5913200" y="7146493"/>
                </a:cubicBezTo>
                <a:lnTo>
                  <a:pt x="5882337" y="7186094"/>
                </a:lnTo>
                <a:lnTo>
                  <a:pt x="2874699" y="85747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34510" y="523797"/>
            <a:ext cx="3580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软件创意与需求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35937" y="573828"/>
            <a:ext cx="672990" cy="672988"/>
            <a:chOff x="7747111" y="1775611"/>
            <a:chExt cx="672990" cy="672988"/>
          </a:xfrm>
        </p:grpSpPr>
        <p:sp>
          <p:nvSpPr>
            <p:cNvPr id="2" name="椭圆 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334510" y="1265330"/>
            <a:ext cx="3571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软件需求分析</a:t>
            </a:r>
            <a:endParaRPr lang="zh-CN" altLang="en-US" sz="28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6635937" y="1298546"/>
            <a:ext cx="672990" cy="672988"/>
            <a:chOff x="7747111" y="1775611"/>
            <a:chExt cx="672990" cy="672988"/>
          </a:xfrm>
        </p:grpSpPr>
        <p:sp>
          <p:nvSpPr>
            <p:cNvPr id="32" name="椭圆 3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292600" y="2042098"/>
            <a:ext cx="38190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软件设计与建模</a:t>
            </a:r>
            <a:endParaRPr lang="zh-CN" altLang="en-US" sz="2800" dirty="0"/>
          </a:p>
        </p:txBody>
      </p:sp>
      <p:grpSp>
        <p:nvGrpSpPr>
          <p:cNvPr id="35" name="组合 34"/>
          <p:cNvGrpSpPr/>
          <p:nvPr/>
        </p:nvGrpSpPr>
        <p:grpSpPr>
          <a:xfrm>
            <a:off x="6635937" y="2042098"/>
            <a:ext cx="672990" cy="672988"/>
            <a:chOff x="7747111" y="1775611"/>
            <a:chExt cx="672990" cy="672988"/>
          </a:xfrm>
        </p:grpSpPr>
        <p:sp>
          <p:nvSpPr>
            <p:cNvPr id="36" name="椭圆 3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263580" y="2751983"/>
            <a:ext cx="4747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代码编写与测试</a:t>
            </a:r>
            <a:endParaRPr lang="zh-CN" altLang="en-US" sz="2800" dirty="0"/>
          </a:p>
        </p:txBody>
      </p:sp>
      <p:grpSp>
        <p:nvGrpSpPr>
          <p:cNvPr id="39" name="组合 38"/>
          <p:cNvGrpSpPr/>
          <p:nvPr/>
        </p:nvGrpSpPr>
        <p:grpSpPr>
          <a:xfrm>
            <a:off x="6635937" y="2785141"/>
            <a:ext cx="672990" cy="672988"/>
            <a:chOff x="7747111" y="1775611"/>
            <a:chExt cx="672990" cy="672988"/>
          </a:xfrm>
        </p:grpSpPr>
        <p:sp>
          <p:nvSpPr>
            <p:cNvPr id="40" name="椭圆 39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: 形状 8"/>
          <p:cNvSpPr/>
          <p:nvPr/>
        </p:nvSpPr>
        <p:spPr>
          <a:xfrm rot="1486949">
            <a:off x="-1147290" y="-1004432"/>
            <a:ext cx="6803194" cy="8473474"/>
          </a:xfrm>
          <a:custGeom>
            <a:avLst/>
            <a:gdLst>
              <a:gd name="connsiteX0" fmla="*/ 0 w 6803194"/>
              <a:gd name="connsiteY0" fmla="*/ 2247057 h 8473474"/>
              <a:gd name="connsiteX1" fmla="*/ 4866985 w 6803194"/>
              <a:gd name="connsiteY1" fmla="*/ 0 h 8473474"/>
              <a:gd name="connsiteX2" fmla="*/ 5062929 w 6803194"/>
              <a:gd name="connsiteY2" fmla="*/ 141559 h 8473474"/>
              <a:gd name="connsiteX3" fmla="*/ 6803194 w 6803194"/>
              <a:gd name="connsiteY3" fmla="*/ 4033831 h 8473474"/>
              <a:gd name="connsiteX4" fmla="*/ 5901855 w 6803194"/>
              <a:gd name="connsiteY4" fmla="*/ 7019600 h 8473474"/>
              <a:gd name="connsiteX5" fmla="*/ 5840114 w 6803194"/>
              <a:gd name="connsiteY5" fmla="*/ 7104360 h 8473474"/>
              <a:gd name="connsiteX6" fmla="*/ 2874699 w 6803194"/>
              <a:gd name="connsiteY6" fmla="*/ 8473474 h 847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3194" h="8473474">
                <a:moveTo>
                  <a:pt x="0" y="2247057"/>
                </a:moveTo>
                <a:lnTo>
                  <a:pt x="4866985" y="0"/>
                </a:lnTo>
                <a:lnTo>
                  <a:pt x="5062929" y="141559"/>
                </a:lnTo>
                <a:cubicBezTo>
                  <a:pt x="6112880" y="985090"/>
                  <a:pt x="6803194" y="2413593"/>
                  <a:pt x="6803194" y="4033831"/>
                </a:cubicBezTo>
                <a:cubicBezTo>
                  <a:pt x="6803194" y="5167997"/>
                  <a:pt x="6464941" y="6208214"/>
                  <a:pt x="5901855" y="7019600"/>
                </a:cubicBezTo>
                <a:lnTo>
                  <a:pt x="5840114" y="7104360"/>
                </a:lnTo>
                <a:lnTo>
                  <a:pt x="2874699" y="8473474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54" name="图片 53" descr="人在切蛋糕&#10;&#10;描述已自动生成"/>
          <p:cNvPicPr>
            <a:picLocks noChangeAspect="1"/>
          </p:cNvPicPr>
          <p:nvPr/>
        </p:nvPicPr>
        <p:blipFill>
          <a:blip r:embed="rId3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r="44368" b="108"/>
          <a:stretch>
            <a:fillRect/>
          </a:stretch>
        </p:blipFill>
        <p:spPr>
          <a:xfrm>
            <a:off x="-27305" y="36316"/>
            <a:ext cx="5933063" cy="6850612"/>
          </a:xfrm>
          <a:custGeom>
            <a:avLst/>
            <a:gdLst>
              <a:gd name="connsiteX0" fmla="*/ 0 w 5933063"/>
              <a:gd name="connsiteY0" fmla="*/ 0 h 6850612"/>
              <a:gd name="connsiteX1" fmla="*/ 5364830 w 5933063"/>
              <a:gd name="connsiteY1" fmla="*/ 0 h 6850612"/>
              <a:gd name="connsiteX2" fmla="*/ 5479233 w 5933063"/>
              <a:gd name="connsiteY2" fmla="*/ 203270 h 6850612"/>
              <a:gd name="connsiteX3" fmla="*/ 5427688 w 5933063"/>
              <a:gd name="connsiteY3" fmla="*/ 4466560 h 6850612"/>
              <a:gd name="connsiteX4" fmla="*/ 3357799 w 5933063"/>
              <a:gd name="connsiteY4" fmla="*/ 6799539 h 6850612"/>
              <a:gd name="connsiteX5" fmla="*/ 3266215 w 5933063"/>
              <a:gd name="connsiteY5" fmla="*/ 6850612 h 6850612"/>
              <a:gd name="connsiteX6" fmla="*/ 0 w 5933063"/>
              <a:gd name="connsiteY6" fmla="*/ 6850612 h 685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3063" h="6850612">
                <a:moveTo>
                  <a:pt x="0" y="0"/>
                </a:moveTo>
                <a:lnTo>
                  <a:pt x="5364830" y="0"/>
                </a:lnTo>
                <a:lnTo>
                  <a:pt x="5479233" y="203270"/>
                </a:lnTo>
                <a:cubicBezTo>
                  <a:pt x="6078903" y="1409229"/>
                  <a:pt x="6106851" y="2995537"/>
                  <a:pt x="5427688" y="4466560"/>
                </a:cubicBezTo>
                <a:cubicBezTo>
                  <a:pt x="4952275" y="5496276"/>
                  <a:pt x="4209141" y="6298908"/>
                  <a:pt x="3357799" y="6799539"/>
                </a:cubicBezTo>
                <a:lnTo>
                  <a:pt x="3266215" y="6850612"/>
                </a:lnTo>
                <a:lnTo>
                  <a:pt x="0" y="6850612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1169785" y="2204445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</a:rPr>
              <a:t>目录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82156" y="3914039"/>
            <a:ext cx="2909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+mj-lt"/>
              </a:rPr>
              <a:t>Table of contents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35937" y="3482996"/>
            <a:ext cx="672990" cy="672988"/>
            <a:chOff x="7747111" y="1775611"/>
            <a:chExt cx="672990" cy="672988"/>
          </a:xfrm>
        </p:grpSpPr>
        <p:sp>
          <p:nvSpPr>
            <p:cNvPr id="4" name="椭圆 3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325608" y="346817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软件质量与保证</a:t>
            </a:r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6639366" y="4196934"/>
            <a:ext cx="672990" cy="672988"/>
            <a:chOff x="7747111" y="1775611"/>
            <a:chExt cx="672990" cy="672988"/>
          </a:xfrm>
        </p:grpSpPr>
        <p:sp>
          <p:nvSpPr>
            <p:cNvPr id="11" name="椭圆 1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329037" y="4182108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开发技术与工具</a:t>
            </a:r>
            <a:endParaRPr lang="zh-CN" altLang="en-US" sz="28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6622685" y="4922067"/>
            <a:ext cx="672990" cy="672988"/>
            <a:chOff x="7747111" y="1775611"/>
            <a:chExt cx="672990" cy="672988"/>
          </a:xfrm>
        </p:grpSpPr>
        <p:sp>
          <p:nvSpPr>
            <p:cNvPr id="21" name="椭圆 2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07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312356" y="4907241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开源社区的使用</a:t>
            </a:r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6650845" y="5662026"/>
            <a:ext cx="672990" cy="672988"/>
            <a:chOff x="7747111" y="1775611"/>
            <a:chExt cx="672990" cy="672988"/>
          </a:xfrm>
        </p:grpSpPr>
        <p:sp>
          <p:nvSpPr>
            <p:cNvPr id="26" name="椭圆 2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08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7340516" y="564720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实践收获与感受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软件创意与需求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01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570" y="1539875"/>
            <a:ext cx="5170170" cy="4779010"/>
          </a:xfrm>
        </p:spPr>
        <p:txBody>
          <a:bodyPr>
            <a:noAutofit/>
          </a:bodyPr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“提供科学健康的养生知识；个性化的养生计划；提供养生食物搭配</a:t>
            </a:r>
            <a:endParaRPr lang="zh-CN" altLang="en-US" dirty="0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软件给用户提供个性化建议及相关的养生</a:t>
            </a:r>
            <a:r>
              <a:rPr lang="zh-CN" altLang="en-US" dirty="0"/>
              <a:t>知识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界面简单，符合青年审美；丰富科学的养生知识库；个性化健康评估：开发个性化健康评估工具，用户可以通过问卷和身体数据输入，获取健康状况评估，并得到相应的养生建议</a:t>
            </a:r>
            <a:endParaRPr lang="zh-CN" altLang="en-US" dirty="0">
              <a:sym typeface="+mn-ea"/>
            </a:endParaRPr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93304" y="939045"/>
            <a:ext cx="453224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软件创意与需求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44995" y="403225"/>
            <a:ext cx="4062730" cy="56330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994932" y="6165144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宣传彩页</a:t>
            </a:r>
            <a:endParaRPr lang="zh-CN" altLang="en-US" dirty="0"/>
          </a:p>
        </p:txBody>
      </p:sp>
      <p:pic>
        <p:nvPicPr>
          <p:cNvPr id="5" name="图片 4" descr="微信图片_202411102238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6120" y="503555"/>
            <a:ext cx="3848735" cy="54457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软件需求分析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02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712736"/>
            <a:ext cx="8342489" cy="993775"/>
          </a:xfrm>
        </p:spPr>
        <p:txBody>
          <a:bodyPr/>
          <a:lstStyle/>
          <a:p>
            <a:r>
              <a:rPr lang="zh-CN" altLang="en-US" dirty="0"/>
              <a:t>软件用例模型（</a:t>
            </a:r>
            <a:r>
              <a:rPr lang="zh-CN" altLang="en-US" b="1" dirty="0">
                <a:solidFill>
                  <a:srgbClr val="FF0000"/>
                </a:solidFill>
              </a:rPr>
              <a:t>共有</a:t>
            </a:r>
            <a:r>
              <a:rPr lang="en-US" altLang="zh-CN" b="1" dirty="0">
                <a:solidFill>
                  <a:srgbClr val="FF0000"/>
                </a:solidFill>
              </a:rPr>
              <a:t>8</a:t>
            </a:r>
            <a:r>
              <a:rPr lang="zh-CN" altLang="en-US" b="1" dirty="0">
                <a:solidFill>
                  <a:srgbClr val="FF0000"/>
                </a:solidFill>
              </a:rPr>
              <a:t>个用例</a:t>
            </a:r>
            <a:r>
              <a:rPr lang="zh-CN" altLang="en-US" dirty="0"/>
              <a:t>）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06896"/>
            <a:ext cx="37592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6160" y="250825"/>
            <a:ext cx="4807585" cy="5944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1-</a:t>
            </a:r>
            <a:r>
              <a:rPr lang="zh-CN" altLang="en-US" dirty="0"/>
              <a:t>注册用例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 允许新用户创建账户，以便他们能够登录系统并访问提供的各项项功能和服务。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 用户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触发条件：用户选择注册应用。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 用户访问到欢迎界面。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用户填写注册表单，包括用户名、密码等必要信息并选择“注册”。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应用接受注册信息，创建新账户，返回注册结果。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2a 用户名已被占用。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2a1.系统进行验证，确认错误，提示用户选择其他用户名。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后置条件：用户的账户信息被保存在系统数据库中。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业务规则：每个用户名只能注册一个账户。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 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88455" y="2654935"/>
            <a:ext cx="4748530" cy="3228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478889" y="6109346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注册用例分析顺序图</a:t>
            </a:r>
            <a:endParaRPr lang="zh-CN" altLang="en-US" dirty="0"/>
          </a:p>
        </p:txBody>
      </p:sp>
      <p:pic>
        <p:nvPicPr>
          <p:cNvPr id="7" name="图片 6" descr="联想截图_202411172232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9255" y="2821940"/>
            <a:ext cx="4646930" cy="28943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2-</a:t>
            </a:r>
            <a:r>
              <a:rPr lang="zh-CN" altLang="en-US" dirty="0"/>
              <a:t>登录用例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业务目标：让用户成功登录系统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执行者：用户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触发条件：用户在登录界面输入用户名和密码，并选择“登录”。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前置条件：用户已注册并拥有用户名和密码。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 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用户在软件登录界面输入用户名和密码并选择“登录”。  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应用验证用户名和密码的正确性。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2a.用户填写信息不正确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2a1.系统进行验证，确认错误，显示验证失败，显示错误信息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后置条件：用户登录成功后，应用记录用户登录状态。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业务规则：用户名和密码必须匹配系统记录的信息。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1" y="6088627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514465" y="2438400"/>
            <a:ext cx="5148580" cy="3444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478889" y="6109346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登录用例分析顺序图</a:t>
            </a:r>
            <a:endParaRPr lang="zh-CN" altLang="en-US" dirty="0"/>
          </a:p>
        </p:txBody>
      </p:sp>
      <p:pic>
        <p:nvPicPr>
          <p:cNvPr id="7" name="图片 6" descr="联想截图_202411172239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8780" y="2482215"/>
            <a:ext cx="4658995" cy="33851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3-</a:t>
            </a:r>
            <a:r>
              <a:rPr lang="zh-CN" altLang="en-US" dirty="0"/>
              <a:t>查看养生知识库用例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业务目标：让用户能够查看养生知识。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执行者：用户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触发条件：用户选择查看养生知识。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前置条件：用户已登录系统并进入首页界面。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 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用户选择查看养生知识。  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系统显示养生知识库的分类。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 用户选择感兴趣的知识分类。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 系统根据用户的选择，从知识库中检索相关的信息并展示检索的养生知识内容。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扩展交互动作：无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后置条件：无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业务规则：用户只能查看和操作已公开的知识内容。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</a:t>
            </a: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0" y="6088380"/>
            <a:ext cx="3034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查看养生知识库用例描述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5700" y="2110740"/>
            <a:ext cx="5582920" cy="37725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45680" y="5944870"/>
            <a:ext cx="3518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查看养生知识库用例分析顺序图</a:t>
            </a:r>
            <a:endParaRPr lang="zh-CN" altLang="en-US" dirty="0"/>
          </a:p>
        </p:txBody>
      </p:sp>
      <p:pic>
        <p:nvPicPr>
          <p:cNvPr id="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9688" y="2319655"/>
            <a:ext cx="5273675" cy="3406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4-</a:t>
            </a:r>
            <a:r>
              <a:rPr lang="zh-CN" altLang="en-US" dirty="0"/>
              <a:t>查看</a:t>
            </a:r>
            <a:r>
              <a:rPr lang="zh-CN" altLang="en-US" dirty="0"/>
              <a:t>资讯用例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423" y="2654945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业务目标：让用户能够查看资讯文章。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执行者：用户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触发条件：用户选择“查看资讯”。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前置条件：用户已登录系统并进入首页界面。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 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用户在首页界面点击感兴趣的资讯标题，进入详情页面。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系统在详情页面展示文章和图片。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业务规则：用户只能查看已公开的资讯内容。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0" y="6088380"/>
            <a:ext cx="3034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</a:t>
            </a:r>
            <a:r>
              <a:rPr lang="zh-CN" altLang="en-US" dirty="0"/>
              <a:t>资讯用例描述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5700" y="2110740"/>
            <a:ext cx="5582920" cy="37725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45680" y="5944870"/>
            <a:ext cx="3518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</a:t>
            </a:r>
            <a:r>
              <a:rPr lang="zh-CN" altLang="en-US" dirty="0"/>
              <a:t>资讯用例分析顺序图</a:t>
            </a:r>
            <a:endParaRPr lang="zh-CN" altLang="en-US" dirty="0"/>
          </a:p>
        </p:txBody>
      </p:sp>
      <p:pic>
        <p:nvPicPr>
          <p:cNvPr id="1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593" y="2238058"/>
            <a:ext cx="5269865" cy="3517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5-</a:t>
            </a:r>
            <a:r>
              <a:rPr lang="zh-CN" altLang="en-US" dirty="0"/>
              <a:t>填写问卷用例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654935"/>
            <a:ext cx="4481830" cy="34061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业务目标：让用户能够填写健康信息问卷。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执行者：用户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触发条件：用户访问问卷页面。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前置条件：用户已登录系统并进入个性化界面。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 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用户根据系统提示输入问卷相关信息，完成所有问题后，选择“提交”。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2.系统验证输入的信息，处理保存信息。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2a. 用户未填写必填信息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2a1系统进行验证，确认错误，提示用户必须填写相关字段。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业务规则：用户只能填写系统提供的问卷内容。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0" y="6088380"/>
            <a:ext cx="3034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填写问卷用例描述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5700" y="2110740"/>
            <a:ext cx="5582920" cy="37725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45680" y="5944870"/>
            <a:ext cx="3518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填写问卷用例分析顺序图</a:t>
            </a:r>
            <a:endParaRPr lang="zh-CN" altLang="en-US" dirty="0"/>
          </a:p>
        </p:txBody>
      </p:sp>
      <p:pic>
        <p:nvPicPr>
          <p:cNvPr id="7" name="图片 6" descr="联想截图_202411172242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2119630"/>
            <a:ext cx="5212080" cy="36957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6-</a:t>
            </a:r>
            <a:r>
              <a:rPr lang="zh-CN" altLang="en-US" dirty="0"/>
              <a:t>查看推荐方案用例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654935"/>
            <a:ext cx="4481830" cy="34061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业务目标：让用户能够查看自己适合的推荐方案。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执行者：用户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触发条件：用户选择查看个性化推荐。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前置条件：用户已填写完成问卷。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 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系统加载个性化推荐内容，并展示用户推荐的信息。  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用户选择浏览推荐项的详细信息。  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3.系统给用户展示详细内容。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业务规则：系统根据问卷结果生成推荐方案。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0" y="6088380"/>
            <a:ext cx="3034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查看推荐方案用例描述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5700" y="2110740"/>
            <a:ext cx="5582920" cy="37725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45680" y="5944870"/>
            <a:ext cx="3518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查看推荐方案用例分析顺序图</a:t>
            </a:r>
            <a:endParaRPr lang="zh-CN" altLang="en-US" dirty="0"/>
          </a:p>
        </p:txBody>
      </p:sp>
      <p:pic>
        <p:nvPicPr>
          <p:cNvPr id="15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2545" y="2387918"/>
            <a:ext cx="5269230" cy="3217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7-</a:t>
            </a:r>
            <a:r>
              <a:rPr lang="zh-CN" altLang="en-US" dirty="0"/>
              <a:t>编辑事项用例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654935"/>
            <a:ext cx="4481830" cy="34061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业务目标：让用户能够编辑已有的待办事项。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执行者：用户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触发条件：用户选择编辑事项。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前置条件：用户登录系统并进入待办事项界面。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 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用户输入编辑的事项信息。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应用保存被编辑的事项。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业务规则：用户只能对已有的事项进行编辑。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0" y="6088380"/>
            <a:ext cx="3034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查看推荐方案用例描述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5700" y="2110740"/>
            <a:ext cx="5582920" cy="37725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45680" y="5944870"/>
            <a:ext cx="3518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查看推荐方案用例分析顺序图</a:t>
            </a:r>
            <a:endParaRPr lang="zh-CN" altLang="en-US" dirty="0"/>
          </a:p>
        </p:txBody>
      </p:sp>
      <p:pic>
        <p:nvPicPr>
          <p:cNvPr id="13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275" y="2271078"/>
            <a:ext cx="5271770" cy="34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993775"/>
          </a:xfrm>
        </p:spPr>
        <p:txBody>
          <a:bodyPr/>
          <a:lstStyle/>
          <a:p>
            <a:r>
              <a:rPr lang="zh-CN" altLang="en-US" dirty="0"/>
              <a:t>用例描述及分析顺序图</a:t>
            </a:r>
            <a:endParaRPr lang="en-US" altLang="zh-CN" dirty="0"/>
          </a:p>
          <a:p>
            <a:r>
              <a:rPr lang="en-US" altLang="zh-CN" dirty="0"/>
              <a:t>8-</a:t>
            </a:r>
            <a:r>
              <a:rPr lang="zh-CN" altLang="en-US" dirty="0"/>
              <a:t>删除事项用例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3140" y="2654935"/>
            <a:ext cx="4481830" cy="34061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业务目标：让用户能够删除已有的待办事项。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执行者：用户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触发条件：用户选择删除事项。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前置条件：用户登录系统并进入待办事项界面。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基本交互动作： 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用户选择事项的“删除”。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应用删除选中的事项信息。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业务规则：用户只能对已有的事项进行删除。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可靠性需求：无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5600" y="6088380"/>
            <a:ext cx="3034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删除事项用例描述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5700" y="2110740"/>
            <a:ext cx="5582920" cy="37725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45680" y="5944870"/>
            <a:ext cx="3518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删除事项用例分析顺序图</a:t>
            </a:r>
            <a:endParaRPr lang="zh-CN" altLang="en-US" dirty="0"/>
          </a:p>
        </p:txBody>
      </p:sp>
      <p:pic>
        <p:nvPicPr>
          <p:cNvPr id="12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4320" y="2207895"/>
            <a:ext cx="4961255" cy="3578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36978" y="1701447"/>
            <a:ext cx="9121422" cy="996950"/>
          </a:xfrm>
        </p:spPr>
        <p:txBody>
          <a:bodyPr/>
          <a:lstStyle/>
          <a:p>
            <a:r>
              <a:rPr lang="zh-CN" altLang="en-US" dirty="0"/>
              <a:t>软件需求分析类图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38269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屏幕截图 2024-11-08 202910"/>
          <p:cNvPicPr>
            <a:picLocks noChangeAspect="1"/>
          </p:cNvPicPr>
          <p:nvPr/>
        </p:nvPicPr>
        <p:blipFill>
          <a:blip r:embed="rId1"/>
          <a:srcRect l="2590" t="4968" r="1195" b="6533"/>
          <a:stretch>
            <a:fillRect/>
          </a:stretch>
        </p:blipFill>
        <p:spPr>
          <a:xfrm>
            <a:off x="1790065" y="2193925"/>
            <a:ext cx="7006590" cy="40944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软件设计与建模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03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27289" y="1690159"/>
            <a:ext cx="9708444" cy="601485"/>
          </a:xfrm>
        </p:spPr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27289" y="952052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9225" y="2190115"/>
            <a:ext cx="6406515" cy="3749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51378" y="5826926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系统分析类图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914515" y="212090"/>
            <a:ext cx="4924425" cy="54095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704666" y="5847645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系统体系结构逻辑视图</a:t>
            </a:r>
            <a:endParaRPr lang="zh-CN" altLang="en-US" dirty="0"/>
          </a:p>
        </p:txBody>
      </p:sp>
      <p:pic>
        <p:nvPicPr>
          <p:cNvPr id="2" name="图片 2" descr="屏幕截图 2024-11-09 162256"/>
          <p:cNvPicPr>
            <a:picLocks noChangeAspect="1"/>
          </p:cNvPicPr>
          <p:nvPr/>
        </p:nvPicPr>
        <p:blipFill>
          <a:blip r:embed="rId1"/>
          <a:srcRect l="5387" r="7123"/>
          <a:stretch>
            <a:fillRect/>
          </a:stretch>
        </p:blipFill>
        <p:spPr>
          <a:xfrm>
            <a:off x="7071995" y="406400"/>
            <a:ext cx="4609465" cy="4844415"/>
          </a:xfrm>
          <a:prstGeom prst="rect">
            <a:avLst/>
          </a:prstGeom>
        </p:spPr>
      </p:pic>
      <p:pic>
        <p:nvPicPr>
          <p:cNvPr id="8" name="图片 1" descr="屏幕截图 2024-11-08 2029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03" y="2291398"/>
            <a:ext cx="5266055" cy="334581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软件界面原型，界面设计类图等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4" descr="屏幕截图 2024-11-04 083548"/>
          <p:cNvPicPr>
            <a:picLocks noChangeAspect="1"/>
          </p:cNvPicPr>
          <p:nvPr/>
        </p:nvPicPr>
        <p:blipFill>
          <a:blip r:embed="rId1"/>
          <a:srcRect b="51920"/>
          <a:stretch>
            <a:fillRect/>
          </a:stretch>
        </p:blipFill>
        <p:spPr>
          <a:xfrm>
            <a:off x="2064385" y="2767965"/>
            <a:ext cx="5451475" cy="1901190"/>
          </a:xfrm>
          <a:prstGeom prst="rect">
            <a:avLst/>
          </a:prstGeom>
        </p:spPr>
      </p:pic>
      <p:pic>
        <p:nvPicPr>
          <p:cNvPr id="11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4584065"/>
            <a:ext cx="6679565" cy="227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6" descr="微信图片_202411040841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700" y="1543685"/>
            <a:ext cx="3011805" cy="4737100"/>
          </a:xfrm>
          <a:prstGeom prst="rect">
            <a:avLst/>
          </a:prstGeom>
        </p:spPr>
      </p:pic>
      <p:pic>
        <p:nvPicPr>
          <p:cNvPr id="1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685" y="1832610"/>
            <a:ext cx="6781800" cy="322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7" name="图片 7" descr="屏幕截图 2024-11-04 0850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630" y="1487170"/>
            <a:ext cx="5339715" cy="5107940"/>
          </a:xfrm>
          <a:prstGeom prst="rect">
            <a:avLst/>
          </a:prstGeom>
        </p:spPr>
      </p:pic>
      <p:pic>
        <p:nvPicPr>
          <p:cNvPr id="1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885" y="2277745"/>
            <a:ext cx="6296025" cy="3164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8" name="图片 8" descr="微信图片_20241104090659"/>
          <p:cNvPicPr>
            <a:picLocks noChangeAspect="1"/>
          </p:cNvPicPr>
          <p:nvPr/>
        </p:nvPicPr>
        <p:blipFill>
          <a:blip r:embed="rId1"/>
          <a:srcRect l="9740" t="7857" r="8546" b="9717"/>
          <a:stretch>
            <a:fillRect/>
          </a:stretch>
        </p:blipFill>
        <p:spPr>
          <a:xfrm>
            <a:off x="185420" y="1837055"/>
            <a:ext cx="4265930" cy="4692650"/>
          </a:xfrm>
          <a:prstGeom prst="rect">
            <a:avLst/>
          </a:prstGeom>
        </p:spPr>
      </p:pic>
      <p:pic>
        <p:nvPicPr>
          <p:cNvPr id="15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350" y="2097405"/>
            <a:ext cx="7117715" cy="2018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9" descr="微信图片_202411040910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10" y="1583690"/>
            <a:ext cx="3453765" cy="4936490"/>
          </a:xfrm>
          <a:prstGeom prst="rect">
            <a:avLst/>
          </a:prstGeom>
        </p:spPr>
      </p:pic>
      <p:pic>
        <p:nvPicPr>
          <p:cNvPr id="16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50" y="2103755"/>
            <a:ext cx="7124700" cy="2312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1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2550" y="1487805"/>
            <a:ext cx="7971790" cy="52711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091045" y="52317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数据流图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58775"/>
            <a:ext cx="9866489" cy="767100"/>
          </a:xfrm>
        </p:spPr>
        <p:txBody>
          <a:bodyPr>
            <a:normAutofit fontScale="725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1-</a:t>
            </a:r>
            <a:r>
              <a:rPr lang="zh-CN" altLang="en-US" dirty="0"/>
              <a:t>登录用例实现的设计方案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2970" y="2361565"/>
            <a:ext cx="4820920" cy="3578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279015"/>
            <a:ext cx="5109210" cy="3660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登录用例的设计顺序图</a:t>
            </a:r>
            <a:endParaRPr lang="zh-CN" altLang="en-US" dirty="0"/>
          </a:p>
        </p:txBody>
      </p:sp>
      <p:pic>
        <p:nvPicPr>
          <p:cNvPr id="18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0005" y="2630805"/>
            <a:ext cx="4849495" cy="293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 descr="联想截图_202411172239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15" y="2447290"/>
            <a:ext cx="4629785" cy="33642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2-</a:t>
            </a:r>
            <a:r>
              <a:rPr lang="zh-CN" altLang="en-US" dirty="0"/>
              <a:t>注册用例实现的设计方案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8025" y="2574925"/>
            <a:ext cx="5293995" cy="3502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19200" y="6126480"/>
            <a:ext cx="3850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34590"/>
            <a:ext cx="5036820" cy="3505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注册用例的设计顺序图</a:t>
            </a:r>
            <a:endParaRPr lang="zh-CN" altLang="en-US" dirty="0"/>
          </a:p>
        </p:txBody>
      </p:sp>
      <p:pic>
        <p:nvPicPr>
          <p:cNvPr id="19" name="图片 10"/>
          <p:cNvPicPr>
            <a:picLocks noChangeAspect="1"/>
          </p:cNvPicPr>
          <p:nvPr/>
        </p:nvPicPr>
        <p:blipFill>
          <a:blip r:embed="rId1"/>
          <a:srcRect l="3721" r="4383"/>
          <a:stretch>
            <a:fillRect/>
          </a:stretch>
        </p:blipFill>
        <p:spPr>
          <a:xfrm>
            <a:off x="6337300" y="2598420"/>
            <a:ext cx="4846320" cy="307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 descr="联想截图_202411172232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5" y="2711450"/>
            <a:ext cx="5114290" cy="31851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3-</a:t>
            </a:r>
            <a:r>
              <a:rPr lang="zh-CN" altLang="en-US" dirty="0"/>
              <a:t>查看养生</a:t>
            </a:r>
            <a:r>
              <a:rPr lang="zh-CN" altLang="en-US" dirty="0"/>
              <a:t>知识库用例实现的设计方案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3995" y="2524760"/>
            <a:ext cx="5788025" cy="35528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19200" y="6126480"/>
            <a:ext cx="3850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查看养生知识库用例的分析顺序图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34590"/>
            <a:ext cx="5036820" cy="3505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查看养生知识库用例的设计顺序图</a:t>
            </a:r>
            <a:endParaRPr lang="zh-CN" altLang="en-US" dirty="0"/>
          </a:p>
        </p:txBody>
      </p:sp>
      <p:pic>
        <p:nvPicPr>
          <p:cNvPr id="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38" y="2598420"/>
            <a:ext cx="5273675" cy="3406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1"/>
          <p:cNvPicPr>
            <a:picLocks noChangeAspect="1"/>
          </p:cNvPicPr>
          <p:nvPr/>
        </p:nvPicPr>
        <p:blipFill>
          <a:blip r:embed="rId2"/>
          <a:srcRect l="3457" t="581" r="7371"/>
          <a:stretch>
            <a:fillRect/>
          </a:stretch>
        </p:blipFill>
        <p:spPr>
          <a:xfrm>
            <a:off x="6427470" y="2711450"/>
            <a:ext cx="4701540" cy="2933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4-</a:t>
            </a:r>
            <a:r>
              <a:rPr lang="zh-CN" altLang="en-US" dirty="0"/>
              <a:t>查看</a:t>
            </a:r>
            <a:r>
              <a:rPr lang="zh-CN" altLang="en-US" dirty="0"/>
              <a:t>资讯用例实现的设计方案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5910" y="2413000"/>
            <a:ext cx="5800725" cy="37318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430" y="6144895"/>
            <a:ext cx="339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查看资讯用例的分析顺序图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13000"/>
            <a:ext cx="5088890" cy="35267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查看资讯用例的设计顺序图</a:t>
            </a:r>
            <a:endParaRPr lang="zh-CN" altLang="en-US" dirty="0"/>
          </a:p>
        </p:txBody>
      </p:sp>
      <p:pic>
        <p:nvPicPr>
          <p:cNvPr id="21" name="图片 12"/>
          <p:cNvPicPr>
            <a:picLocks noChangeAspect="1"/>
          </p:cNvPicPr>
          <p:nvPr/>
        </p:nvPicPr>
        <p:blipFill>
          <a:blip r:embed="rId1"/>
          <a:srcRect l="3917" r="3531"/>
          <a:stretch>
            <a:fillRect/>
          </a:stretch>
        </p:blipFill>
        <p:spPr>
          <a:xfrm>
            <a:off x="6365875" y="2524760"/>
            <a:ext cx="4876800" cy="3119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23" y="2524443"/>
            <a:ext cx="5269865" cy="3517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5-</a:t>
            </a:r>
            <a:r>
              <a:rPr lang="zh-CN" altLang="en-US" dirty="0"/>
              <a:t>填写问卷用例实现的设计方案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5910" y="2413000"/>
            <a:ext cx="5800725" cy="37318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430" y="6144895"/>
            <a:ext cx="339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填写问卷用例的分析顺序图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13000"/>
            <a:ext cx="5561965" cy="35267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44289" y="614506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填写问卷用例的设计顺序图</a:t>
            </a:r>
            <a:endParaRPr lang="zh-CN" altLang="en-US" dirty="0"/>
          </a:p>
        </p:txBody>
      </p:sp>
      <p:pic>
        <p:nvPicPr>
          <p:cNvPr id="22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4293" y="2524760"/>
            <a:ext cx="5272405" cy="3233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 descr="联想截图_202411172242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" y="2428875"/>
            <a:ext cx="5233035" cy="37109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6-</a:t>
            </a:r>
            <a:r>
              <a:rPr lang="zh-CN" altLang="en-US" dirty="0"/>
              <a:t>查看</a:t>
            </a:r>
            <a:r>
              <a:rPr lang="zh-CN" altLang="en-US" dirty="0"/>
              <a:t>推荐方案用例实现的设计方案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5910" y="2413000"/>
            <a:ext cx="5800725" cy="37318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430" y="6144895"/>
            <a:ext cx="339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</a:t>
            </a:r>
            <a:r>
              <a:rPr lang="zh-CN" altLang="en-US" dirty="0"/>
              <a:t>推荐方案用例的分析顺序图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13000"/>
            <a:ext cx="5520690" cy="35267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查看</a:t>
            </a:r>
            <a:r>
              <a:rPr lang="zh-CN" altLang="en-US" dirty="0"/>
              <a:t>推荐方案用例的设计顺序图</a:t>
            </a:r>
            <a:endParaRPr lang="zh-CN" altLang="en-US" dirty="0"/>
          </a:p>
        </p:txBody>
      </p:sp>
      <p:pic>
        <p:nvPicPr>
          <p:cNvPr id="15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40" y="2725738"/>
            <a:ext cx="5269230" cy="3217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338" y="2524443"/>
            <a:ext cx="5273675" cy="3123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7-</a:t>
            </a:r>
            <a:r>
              <a:rPr lang="zh-CN" altLang="en-US" dirty="0"/>
              <a:t>编辑事项用例实现的设计方案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5910" y="2413000"/>
            <a:ext cx="5800725" cy="37318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498600" y="6264275"/>
            <a:ext cx="339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编辑事项用例的分析顺序图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13000"/>
            <a:ext cx="5088890" cy="37122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编辑事项用例的设计顺序图</a:t>
            </a:r>
            <a:endParaRPr lang="zh-CN" altLang="en-US" dirty="0"/>
          </a:p>
        </p:txBody>
      </p:sp>
      <p:pic>
        <p:nvPicPr>
          <p:cNvPr id="24" name="图片 15"/>
          <p:cNvPicPr>
            <a:picLocks noChangeAspect="1"/>
          </p:cNvPicPr>
          <p:nvPr/>
        </p:nvPicPr>
        <p:blipFill>
          <a:blip r:embed="rId1"/>
          <a:srcRect l="-1398" r="7943"/>
          <a:stretch>
            <a:fillRect/>
          </a:stretch>
        </p:blipFill>
        <p:spPr>
          <a:xfrm>
            <a:off x="6259830" y="2524760"/>
            <a:ext cx="4923790" cy="306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2524443"/>
            <a:ext cx="5271770" cy="34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/>
              <a:t>8-</a:t>
            </a:r>
            <a:r>
              <a:rPr lang="zh-CN" altLang="en-US" dirty="0"/>
              <a:t>删除事项用例实现的设计方案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5910" y="2413000"/>
            <a:ext cx="5800725" cy="37318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498600" y="6264275"/>
            <a:ext cx="339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删除事项用例的分析顺序图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830" y="2413000"/>
            <a:ext cx="5325110" cy="37122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删除事项用例的设计顺序图</a:t>
            </a:r>
            <a:endParaRPr lang="zh-CN" altLang="en-US" dirty="0"/>
          </a:p>
        </p:txBody>
      </p:sp>
      <p:pic>
        <p:nvPicPr>
          <p:cNvPr id="12" name="图片 3"/>
          <p:cNvPicPr>
            <a:picLocks noChangeAspect="1"/>
          </p:cNvPicPr>
          <p:nvPr/>
        </p:nvPicPr>
        <p:blipFill>
          <a:blip r:embed="rId1"/>
          <a:srcRect b="7800"/>
          <a:stretch>
            <a:fillRect/>
          </a:stretch>
        </p:blipFill>
        <p:spPr>
          <a:xfrm>
            <a:off x="560705" y="2524760"/>
            <a:ext cx="5269865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图片 16"/>
          <p:cNvPicPr>
            <a:picLocks noChangeAspect="1"/>
          </p:cNvPicPr>
          <p:nvPr/>
        </p:nvPicPr>
        <p:blipFill>
          <a:blip r:embed="rId2"/>
          <a:srcRect l="452" t="-347" r="4127" b="347"/>
          <a:stretch>
            <a:fillRect/>
          </a:stretch>
        </p:blipFill>
        <p:spPr>
          <a:xfrm>
            <a:off x="6432550" y="2711450"/>
            <a:ext cx="5028565" cy="292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48267" y="1735314"/>
            <a:ext cx="9753600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类设计</a:t>
            </a:r>
            <a:endParaRPr lang="zh-CN" altLang="en-US" dirty="0"/>
          </a:p>
          <a:p>
            <a:pPr lvl="1"/>
            <a:r>
              <a:rPr lang="zh-CN" altLang="en-US" dirty="0"/>
              <a:t>描述类属性、方法和类间关系设计的类图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3" y="929473"/>
            <a:ext cx="4560711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6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9825" y="2552065"/>
            <a:ext cx="6988175" cy="43059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058150" y="219710"/>
            <a:ext cx="4064000" cy="61239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ym typeface="+mn-ea"/>
              </a:rPr>
              <a:t>其中负责数据管理，视图负责用户界面，控制器负责业务逻辑和用户输入处理。</a:t>
            </a:r>
            <a:endParaRPr lang="zh-CN" altLang="en-US" sz="1400"/>
          </a:p>
          <a:p>
            <a:r>
              <a:rPr lang="zh-CN" altLang="en-US" sz="1400"/>
              <a:t>1. questions 类：包含问题属性和返回问题的方法。</a:t>
            </a:r>
            <a:endParaRPr lang="zh-CN" altLang="en-US" sz="1400"/>
          </a:p>
          <a:p>
            <a:r>
              <a:rPr lang="zh-CN" altLang="en-US" sz="1400"/>
              <a:t>2. plans 类：包含计划属性和返回计划的方法。</a:t>
            </a:r>
            <a:endParaRPr lang="zh-CN" altLang="en-US" sz="1400"/>
          </a:p>
          <a:p>
            <a:r>
              <a:rPr lang="zh-CN" altLang="en-US" sz="1400"/>
              <a:t>3. users 类：包含用户名和密码属性，以及返回结果的方法。</a:t>
            </a:r>
            <a:endParaRPr lang="zh-CN" altLang="en-US" sz="1400"/>
          </a:p>
          <a:p>
            <a:r>
              <a:rPr lang="zh-CN" altLang="en-US" sz="1400"/>
              <a:t>4. peoplescontroller 类：包含操作表单、显示问题、选择表单和显示计划的方法。</a:t>
            </a:r>
            <a:endParaRPr lang="zh-CN" altLang="en-US" sz="1400"/>
          </a:p>
          <a:p>
            <a:r>
              <a:rPr lang="zh-CN" altLang="en-US" sz="1400"/>
              <a:t>5. logincontroller 类：包含检查、保存用户信息和显示结果的方法。</a:t>
            </a:r>
            <a:endParaRPr lang="zh-CN" altLang="en-US" sz="1400"/>
          </a:p>
          <a:p>
            <a:r>
              <a:rPr lang="zh-CN" altLang="en-US" sz="1400"/>
              <a:t>6. oginscreen 类：包含用户名、密码和标题属性，以及注册、登录和交换的方法。</a:t>
            </a:r>
            <a:endParaRPr lang="zh-CN" altLang="en-US" sz="1400"/>
          </a:p>
          <a:p>
            <a:r>
              <a:rPr lang="zh-CN" altLang="en-US" sz="1400"/>
              <a:t>7. peoplesscreen 类：包含标题和多个通知属性，以及执行不同操作的方法。</a:t>
            </a:r>
            <a:endParaRPr lang="zh-CN" altLang="en-US" sz="1400"/>
          </a:p>
          <a:p>
            <a:r>
              <a:rPr lang="zh-CN" altLang="en-US" sz="1400"/>
              <a:t>8. noticescreen 类：包含标题、通知标题、内容和事件处理方法。</a:t>
            </a:r>
            <a:endParaRPr lang="zh-CN" altLang="en-US" sz="1400"/>
          </a:p>
          <a:p>
            <a:r>
              <a:rPr lang="zh-CN" altLang="en-US" sz="1400"/>
              <a:t>9. noticecontroller 类：包含验证、获取和显示通知的方法。</a:t>
            </a:r>
            <a:endParaRPr lang="zh-CN" altLang="en-US" sz="1400"/>
          </a:p>
          <a:p>
            <a:r>
              <a:rPr lang="zh-CN" altLang="en-US" sz="1400"/>
              <a:t>10. affairs 类：包含事务属性和返回结果的方法。</a:t>
            </a:r>
            <a:endParaRPr lang="zh-CN" altLang="en-US" sz="1400"/>
          </a:p>
          <a:p>
            <a:r>
              <a:rPr lang="zh-CN" altLang="en-US" sz="1400"/>
              <a:t>11. mainscreen 类：包含标题和多个点击事件处理方法。</a:t>
            </a:r>
            <a:endParaRPr lang="zh-CN" altLang="en-US" sz="1400"/>
          </a:p>
          <a:p>
            <a:r>
              <a:rPr lang="zh-CN" altLang="en-US" sz="1400"/>
              <a:t>12. maincontroller 类：包含选择、获取知识、显示知识和显示文本的方法。</a:t>
            </a:r>
            <a:endParaRPr lang="zh-CN" altLang="en-US" sz="1400"/>
          </a:p>
          <a:p>
            <a:r>
              <a:rPr lang="zh-CN" altLang="en-US" sz="1400"/>
              <a:t>13. knowledge 类：包含文本和知识属性，以及返回知识边缘和文本的方法。</a:t>
            </a:r>
            <a:endParaRPr lang="zh-CN" altLang="en-US" sz="1400"/>
          </a:p>
          <a:p>
            <a:r>
              <a:rPr lang="zh-CN" altLang="en-US" sz="1400"/>
              <a:t>14. miniscreen 类：包含标题、文本和交换标签的方法。</a:t>
            </a:r>
            <a:endParaRPr lang="zh-CN" altLang="en-US" sz="1400"/>
          </a:p>
          <a:p>
            <a:endParaRPr lang="zh-CN" altLang="en-US" sz="1400"/>
          </a:p>
        </p:txBody>
      </p:sp>
      <p:cxnSp>
        <p:nvCxnSpPr>
          <p:cNvPr id="3" name="直接连接符 2"/>
          <p:cNvCxnSpPr/>
          <p:nvPr/>
        </p:nvCxnSpPr>
        <p:spPr>
          <a:xfrm>
            <a:off x="5191760" y="5176520"/>
            <a:ext cx="320040" cy="203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67580"/>
            <a:ext cx="9595556" cy="1844675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数据模型设计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5600" y="2115185"/>
            <a:ext cx="5370830" cy="41395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38886" y="6488479"/>
            <a:ext cx="380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系统设计类图（</a:t>
            </a:r>
            <a:r>
              <a:rPr lang="zh-CN" altLang="en-US" b="1" dirty="0">
                <a:solidFill>
                  <a:srgbClr val="FF0000"/>
                </a:solidFill>
              </a:rPr>
              <a:t>在图中标注实体类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096635" y="2416175"/>
            <a:ext cx="5750560" cy="35350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63644" y="5885229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系统数据设计类图</a:t>
            </a:r>
            <a:endParaRPr lang="zh-CN" altLang="en-US" dirty="0"/>
          </a:p>
        </p:txBody>
      </p:sp>
      <p:pic>
        <p:nvPicPr>
          <p:cNvPr id="8" name="图片 7" descr="微信图片_20241110223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9355" y="2747010"/>
            <a:ext cx="5577840" cy="2707640"/>
          </a:xfrm>
          <a:prstGeom prst="rect">
            <a:avLst/>
          </a:prstGeom>
        </p:spPr>
      </p:pic>
      <p:pic>
        <p:nvPicPr>
          <p:cNvPr id="9" name="图片 8" descr="微信图片_202411102303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2115185"/>
            <a:ext cx="5645150" cy="4363720"/>
          </a:xfrm>
          <a:prstGeom prst="rect">
            <a:avLst/>
          </a:prstGeom>
          <a:ln>
            <a:noFill/>
          </a:ln>
        </p:spPr>
      </p:pic>
      <p:sp>
        <p:nvSpPr>
          <p:cNvPr id="89" name="矩形 88"/>
          <p:cNvSpPr/>
          <p:nvPr/>
        </p:nvSpPr>
        <p:spPr>
          <a:xfrm>
            <a:off x="1716405" y="2330450"/>
            <a:ext cx="1130300" cy="511175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3071495" y="2330450"/>
            <a:ext cx="1130300" cy="60833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361315" y="2330450"/>
            <a:ext cx="1130300" cy="511175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361315" y="4141470"/>
            <a:ext cx="978535" cy="511175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4592955" y="5662930"/>
            <a:ext cx="1282065" cy="82550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4" name="直接连接符 93"/>
          <p:cNvCxnSpPr/>
          <p:nvPr/>
        </p:nvCxnSpPr>
        <p:spPr>
          <a:xfrm flipV="1">
            <a:off x="3804285" y="4796155"/>
            <a:ext cx="313690" cy="1397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3422" y="1724025"/>
            <a:ext cx="9787467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部署设计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40763"/>
            <a:ext cx="4492978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 descr="屏幕截图 2024-11-17 214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85" y="2543175"/>
            <a:ext cx="5449570" cy="1772285"/>
          </a:xfrm>
          <a:prstGeom prst="rect">
            <a:avLst/>
          </a:prstGeom>
        </p:spPr>
      </p:pic>
      <p:graphicFrame>
        <p:nvGraphicFramePr>
          <p:cNvPr id="6" name="表格 5"/>
          <p:cNvGraphicFramePr/>
          <p:nvPr/>
        </p:nvGraphicFramePr>
        <p:xfrm>
          <a:off x="420370" y="5313045"/>
          <a:ext cx="853376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6565"/>
                <a:gridCol w="426656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系统组成部分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外部环境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云服务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Windows</a:t>
                      </a:r>
                      <a:r>
                        <a:rPr lang="zh-CN" altLang="en-US"/>
                        <a:t>操作系统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手机端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Andriod+Harmony</a:t>
                      </a:r>
                      <a:r>
                        <a:rPr lang="zh-CN" altLang="en-US"/>
                        <a:t>操作性系统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492365" y="2690495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Windows11</a:t>
            </a:r>
            <a:r>
              <a:rPr lang="zh-CN" altLang="en-US"/>
              <a:t>：运行前端服务器</a:t>
            </a:r>
            <a:endParaRPr lang="zh-CN" altLang="en-US"/>
          </a:p>
          <a:p>
            <a:r>
              <a:rPr lang="zh-CN" altLang="en-US"/>
              <a:t>手机端：</a:t>
            </a:r>
            <a:r>
              <a:rPr lang="zh-CN" altLang="en-US"/>
              <a:t>安装使用软件，负责与</a:t>
            </a:r>
            <a:r>
              <a:rPr lang="zh-CN" altLang="en-US"/>
              <a:t>用户交互</a:t>
            </a:r>
            <a:endParaRPr lang="zh-CN" altLang="en-US"/>
          </a:p>
          <a:p>
            <a:r>
              <a:rPr lang="zh-CN" altLang="en-US"/>
              <a:t>连接关系：通过电脑端打包</a:t>
            </a:r>
            <a:r>
              <a:rPr lang="en-US" altLang="zh-CN"/>
              <a:t>APK</a:t>
            </a:r>
            <a:r>
              <a:rPr lang="zh-CN" altLang="en-US"/>
              <a:t>文件，发送到手机端进行</a:t>
            </a:r>
            <a:r>
              <a:rPr lang="zh-CN" altLang="en-US"/>
              <a:t>安装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代码编写与测试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04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82133" y="1667581"/>
            <a:ext cx="9810045" cy="3056255"/>
          </a:xfrm>
        </p:spPr>
        <p:txBody>
          <a:bodyPr/>
          <a:lstStyle/>
          <a:p>
            <a:r>
              <a:rPr lang="zh-CN" altLang="en-US" dirty="0"/>
              <a:t>代码组织结构</a:t>
            </a:r>
            <a:endParaRPr lang="zh-CN" altLang="en-US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15362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2788356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代码编写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屏幕截图 2024-11-10 1829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985" y="2314575"/>
            <a:ext cx="2771775" cy="4413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06415" y="1547495"/>
            <a:ext cx="553529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latin typeface="+mn-ea"/>
                <a:sym typeface="+mn-ea"/>
              </a:rPr>
              <a:t>程序代码量</a:t>
            </a:r>
            <a:endParaRPr lang="en-US" altLang="zh-CN" sz="2800" dirty="0">
              <a:latin typeface="+mn-ea"/>
            </a:endParaRPr>
          </a:p>
          <a:p>
            <a:r>
              <a:rPr lang="en-US" altLang="zh-CN" sz="2800" dirty="0">
                <a:latin typeface="+mn-ea"/>
                <a:sym typeface="+mn-ea"/>
              </a:rPr>
              <a:t>     4021</a:t>
            </a:r>
            <a:r>
              <a:rPr lang="zh-CN" altLang="en-US" sz="2800" dirty="0">
                <a:latin typeface="+mn-ea"/>
                <a:sym typeface="+mn-ea"/>
              </a:rPr>
              <a:t>行</a:t>
            </a:r>
            <a:endParaRPr lang="zh-CN" altLang="en-US" sz="2800" dirty="0">
              <a:latin typeface="+mn-ea"/>
              <a:sym typeface="+mn-ea"/>
            </a:endParaRPr>
          </a:p>
          <a:p>
            <a:r>
              <a:rPr lang="zh-CN" altLang="en-US" sz="2800" dirty="0">
                <a:latin typeface="+mn-ea"/>
                <a:sym typeface="+mn-ea"/>
              </a:rPr>
              <a:t>开源代码利用情况</a:t>
            </a:r>
            <a:endParaRPr lang="en-US" altLang="zh-CN" sz="2800" dirty="0">
              <a:latin typeface="+mn-ea"/>
            </a:endParaRPr>
          </a:p>
          <a:p>
            <a:pPr lvl="1"/>
            <a:r>
              <a:rPr lang="zh-CN" altLang="en-US" sz="2800" dirty="0">
                <a:latin typeface="+mn-ea"/>
                <a:sym typeface="+mn-ea"/>
              </a:rPr>
              <a:t>未使用开源代码</a:t>
            </a:r>
            <a:endParaRPr lang="zh-CN" altLang="en-US" sz="2800" dirty="0">
              <a:latin typeface="+mn-ea"/>
            </a:endParaRPr>
          </a:p>
          <a:p>
            <a:endParaRPr lang="zh-CN" altLang="en-US" sz="2800"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2182495"/>
          </a:xfrm>
        </p:spPr>
        <p:txBody>
          <a:bodyPr/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设计测试计划；</a:t>
            </a:r>
            <a:r>
              <a:rPr lang="zh-CN" altLang="en-US" dirty="0">
                <a:sym typeface="+mn-ea"/>
              </a:rPr>
              <a:t>准备</a:t>
            </a:r>
            <a:r>
              <a:rPr lang="zh-CN" altLang="en-US" dirty="0"/>
              <a:t>测试数据；测试用例设计；测试执行</a:t>
            </a:r>
            <a:endParaRPr lang="zh-CN" altLang="en-US" dirty="0"/>
          </a:p>
          <a:p>
            <a:r>
              <a:rPr lang="zh-CN" altLang="en-US" dirty="0"/>
              <a:t>  开展了哪些测试</a:t>
            </a:r>
            <a:endParaRPr lang="en-US" altLang="zh-CN" dirty="0"/>
          </a:p>
          <a:p>
            <a:pPr lvl="1"/>
            <a:r>
              <a:rPr dirty="0"/>
              <a:t>对</a:t>
            </a:r>
            <a:r>
              <a:rPr dirty="0">
                <a:sym typeface="+mn-ea"/>
              </a:rPr>
              <a:t>登录</a:t>
            </a:r>
            <a:r>
              <a:rPr dirty="0"/>
              <a:t>模块开展了</a:t>
            </a:r>
            <a:r>
              <a:rPr lang="zh-CN" dirty="0"/>
              <a:t>黑盒</a:t>
            </a:r>
            <a:r>
              <a:rPr dirty="0"/>
              <a:t>测试：验证用户名和密码的验证逻辑。</a:t>
            </a:r>
            <a:endParaRPr dirty="0"/>
          </a:p>
          <a:p>
            <a:pPr lvl="1"/>
            <a:endParaRPr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4" name="图片 3" descr="微信图片_20241110222833"/>
          <p:cNvPicPr>
            <a:picLocks noChangeAspect="1"/>
          </p:cNvPicPr>
          <p:nvPr/>
        </p:nvPicPr>
        <p:blipFill>
          <a:blip r:embed="rId1"/>
          <a:srcRect t="5037" b="39685"/>
          <a:stretch>
            <a:fillRect/>
          </a:stretch>
        </p:blipFill>
        <p:spPr>
          <a:xfrm>
            <a:off x="1802765" y="3880485"/>
            <a:ext cx="2333625" cy="27959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2340610"/>
          </a:xfrm>
        </p:spPr>
        <p:txBody>
          <a:bodyPr/>
          <a:lstStyle/>
          <a:p>
            <a:pPr lvl="1"/>
            <a:r>
              <a:rPr dirty="0"/>
              <a:t>对个性化推荐模块进行了单元测试，确保根据用户输入的健康信息生成正确的养生报告。</a:t>
            </a:r>
            <a:r>
              <a:rPr lang="zh-CN" dirty="0"/>
              <a:t>（黑盒测试）</a:t>
            </a:r>
            <a:endParaRPr dirty="0"/>
          </a:p>
          <a:p>
            <a:pPr lvl="1"/>
            <a:endParaRPr dirty="0"/>
          </a:p>
          <a:p>
            <a:pPr lvl="1"/>
            <a:endParaRPr dirty="0"/>
          </a:p>
          <a:p>
            <a:pPr lvl="1"/>
            <a:endParaRPr dirty="0"/>
          </a:p>
          <a:p>
            <a:pPr lvl="1"/>
            <a:endParaRPr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微信图片_20241110222512"/>
          <p:cNvPicPr>
            <a:picLocks noChangeAspect="1"/>
          </p:cNvPicPr>
          <p:nvPr/>
        </p:nvPicPr>
        <p:blipFill>
          <a:blip r:embed="rId1"/>
          <a:srcRect t="6574"/>
          <a:stretch>
            <a:fillRect/>
          </a:stretch>
        </p:blipFill>
        <p:spPr>
          <a:xfrm>
            <a:off x="2186305" y="2481580"/>
            <a:ext cx="2128520" cy="4309745"/>
          </a:xfrm>
          <a:prstGeom prst="rect">
            <a:avLst/>
          </a:prstGeom>
        </p:spPr>
      </p:pic>
      <p:pic>
        <p:nvPicPr>
          <p:cNvPr id="3" name="图片 2" descr="微信图片_20241110222507"/>
          <p:cNvPicPr>
            <a:picLocks noChangeAspect="1"/>
          </p:cNvPicPr>
          <p:nvPr/>
        </p:nvPicPr>
        <p:blipFill>
          <a:blip r:embed="rId2"/>
          <a:srcRect t="6407"/>
          <a:stretch>
            <a:fillRect/>
          </a:stretch>
        </p:blipFill>
        <p:spPr>
          <a:xfrm>
            <a:off x="6000115" y="2372360"/>
            <a:ext cx="2178685" cy="44189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645090" y="1667581"/>
            <a:ext cx="9482666" cy="2753360"/>
          </a:xfrm>
        </p:spPr>
        <p:txBody>
          <a:bodyPr/>
          <a:lstStyle/>
          <a:p>
            <a:pPr marL="457200" lvl="1" indent="0">
              <a:buNone/>
            </a:pPr>
            <a:r>
              <a:rPr dirty="0"/>
              <a:t>对整个</a:t>
            </a:r>
            <a:r>
              <a:rPr dirty="0">
                <a:sym typeface="+mn-ea"/>
              </a:rPr>
              <a:t>健康青年app</a:t>
            </a:r>
            <a:r>
              <a:rPr dirty="0"/>
              <a:t>系统进行了</a:t>
            </a:r>
            <a:r>
              <a:rPr lang="zh-CN" dirty="0"/>
              <a:t>白盒</a:t>
            </a:r>
            <a:r>
              <a:rPr dirty="0"/>
              <a:t>测试，确保系统满足所有用户需求和业务需求。</a:t>
            </a:r>
            <a:endParaRPr dirty="0"/>
          </a:p>
          <a:p>
            <a:pPr marL="457200" lvl="1" indent="0">
              <a:buNone/>
            </a:pPr>
            <a:r>
              <a:rPr lang="zh-CN" sz="1800" dirty="0">
                <a:latin typeface="+mn-ea"/>
                <a:cs typeface="+mn-ea"/>
              </a:rPr>
              <a:t>白盒测试：</a:t>
            </a:r>
            <a:endParaRPr sz="18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sz="1800" dirty="0">
                <a:latin typeface="+mn-ea"/>
                <a:cs typeface="+mn-ea"/>
              </a:rPr>
              <a:t>页面跳转测试：1）登录界面到主界的跳转使用navigaswtichtab（）函数，跳转语句之后执行控制台输出语句console.log("跳转主界面成功")。经过测试，登录页面能够跳转到主界面。</a:t>
            </a:r>
            <a:endParaRPr sz="18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sz="1800" dirty="0">
                <a:latin typeface="+mn-ea"/>
                <a:cs typeface="+mn-ea"/>
              </a:rPr>
              <a:t>2）我的界面到登录界面的跳转使用navigateto（）函数，跳转语句之后执行控制台输出语句console.log（“退出登录成功”）。经过测试，我的界面能够跳转到登录界面。</a:t>
            </a:r>
            <a:endParaRPr sz="1800" dirty="0">
              <a:latin typeface="+mn-ea"/>
              <a:cs typeface="+mn-ea"/>
            </a:endParaRPr>
          </a:p>
          <a:p>
            <a:pPr marL="457200" lvl="1" indent="0">
              <a:buNone/>
            </a:pPr>
            <a:endParaRPr sz="1800" dirty="0">
              <a:latin typeface="+mn-ea"/>
              <a:cs typeface="+mn-ea"/>
            </a:endParaRPr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4" name="图片 3" descr="微信图片_20241110225018"/>
          <p:cNvPicPr>
            <a:picLocks noChangeAspect="1"/>
          </p:cNvPicPr>
          <p:nvPr/>
        </p:nvPicPr>
        <p:blipFill>
          <a:blip r:embed="rId1"/>
          <a:srcRect r="10803"/>
          <a:stretch>
            <a:fillRect/>
          </a:stretch>
        </p:blipFill>
        <p:spPr>
          <a:xfrm>
            <a:off x="759460" y="4420870"/>
            <a:ext cx="4723765" cy="1790700"/>
          </a:xfrm>
          <a:prstGeom prst="rect">
            <a:avLst/>
          </a:prstGeom>
        </p:spPr>
      </p:pic>
      <p:pic>
        <p:nvPicPr>
          <p:cNvPr id="7" name="图片 6" descr="微信图片_20241110225013"/>
          <p:cNvPicPr>
            <a:picLocks noChangeAspect="1"/>
          </p:cNvPicPr>
          <p:nvPr/>
        </p:nvPicPr>
        <p:blipFill>
          <a:blip r:embed="rId2"/>
          <a:srcRect l="-1392" r="18534"/>
          <a:stretch>
            <a:fillRect/>
          </a:stretch>
        </p:blipFill>
        <p:spPr>
          <a:xfrm>
            <a:off x="5942965" y="4314190"/>
            <a:ext cx="4874260" cy="18973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491299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sz="2000" dirty="0">
                <a:latin typeface="+mn-ea"/>
                <a:cs typeface="+mn-ea"/>
              </a:rPr>
              <a:t>1.登录功能测试用例：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输入正确的用户名和密码，预期能够成功登录。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输入错误的用户名或密码，预期登录失败，并显示错误消息。</a:t>
            </a:r>
            <a:endParaRPr lang="zh-CN" altLang="en-US" sz="2000" dirty="0">
              <a:latin typeface="+mn-ea"/>
              <a:cs typeface="+mn-ea"/>
            </a:endParaRPr>
          </a:p>
          <a:p>
            <a:pPr lvl="1"/>
            <a:r>
              <a:rPr lang="zh-CN" altLang="en-US" sz="2000" dirty="0">
                <a:latin typeface="+mn-ea"/>
                <a:cs typeface="+mn-ea"/>
              </a:rPr>
              <a:t>2.注册功能测试用例：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输入有效的用户名和密码，预期能够成功注册。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输入无效的用户名或密码（如密码太短），预期注册失败，并显示错误消息。</a:t>
            </a:r>
            <a:endParaRPr lang="zh-CN" altLang="en-US" sz="2000" dirty="0">
              <a:latin typeface="+mn-ea"/>
              <a:cs typeface="+mn-ea"/>
            </a:endParaRPr>
          </a:p>
          <a:p>
            <a:pPr lvl="1"/>
            <a:r>
              <a:rPr lang="zh-CN" altLang="en-US" sz="2000" dirty="0">
                <a:latin typeface="+mn-ea"/>
                <a:cs typeface="+mn-ea"/>
              </a:rPr>
              <a:t>3.个性化推荐测试用例：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输入不同的健康信息，预期能够生成相应的养生报告。</a:t>
            </a:r>
            <a:endParaRPr lang="zh-CN" altLang="en-US" sz="2000" dirty="0">
              <a:latin typeface="+mn-ea"/>
              <a:cs typeface="+mn-ea"/>
            </a:endParaRPr>
          </a:p>
          <a:p>
            <a:pPr lvl="1"/>
            <a:r>
              <a:rPr lang="zh-CN" altLang="en-US" sz="2000" dirty="0">
                <a:latin typeface="+mn-ea"/>
                <a:cs typeface="+mn-ea"/>
              </a:rPr>
              <a:t>4.待办事项管理测试用例：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添加新的待办事项，预期能够在待办事项列表中显示。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编辑和删除待办事项，预期列表能够正确更新。</a:t>
            </a:r>
            <a:endParaRPr lang="zh-CN" altLang="en-US" sz="2000" dirty="0">
              <a:latin typeface="+mn-ea"/>
              <a:cs typeface="+mn-ea"/>
            </a:endParaRPr>
          </a:p>
          <a:p>
            <a:pPr lvl="1"/>
            <a:r>
              <a:rPr lang="zh-CN" altLang="en-US" sz="2000" dirty="0">
                <a:latin typeface="+mn-ea"/>
                <a:cs typeface="+mn-ea"/>
              </a:rPr>
              <a:t>5.首页和资讯查看测试用例：</a:t>
            </a:r>
            <a:endParaRPr lang="zh-CN" altLang="en-US" sz="2000" dirty="0">
              <a:latin typeface="+mn-ea"/>
              <a:cs typeface="+mn-ea"/>
            </a:endParaRPr>
          </a:p>
          <a:p>
            <a:pPr marL="457200" lvl="1" indent="0">
              <a:buNone/>
            </a:pPr>
            <a:r>
              <a:rPr lang="zh-CN" altLang="en-US" sz="2000" dirty="0">
                <a:latin typeface="+mn-ea"/>
                <a:cs typeface="+mn-ea"/>
              </a:rPr>
              <a:t>点击不同的养生知识文章，预期能够显示文章内容。</a:t>
            </a:r>
            <a:endParaRPr lang="zh-CN" altLang="en-US" sz="2000" dirty="0">
              <a:latin typeface="+mn-ea"/>
              <a:cs typeface="+mn-ea"/>
            </a:endParaRPr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软件质量与保证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05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04711" y="1513699"/>
            <a:ext cx="9595556" cy="5032375"/>
          </a:xfrm>
        </p:spPr>
        <p:txBody>
          <a:bodyPr/>
          <a:lstStyle/>
          <a:p>
            <a:r>
              <a:rPr lang="zh-CN" altLang="en-US" dirty="0"/>
              <a:t>采取质量保证手段：</a:t>
            </a:r>
            <a:endParaRPr lang="en-US" altLang="zh-CN" dirty="0"/>
          </a:p>
          <a:p>
            <a:pPr lvl="1"/>
            <a:r>
              <a:rPr lang="en-US" altLang="zh-CN" dirty="0"/>
              <a:t>利用</a:t>
            </a:r>
            <a:r>
              <a:rPr lang="en-US" altLang="zh-CN" dirty="0">
                <a:sym typeface="+mn-ea"/>
              </a:rPr>
              <a:t>SonarQube</a:t>
            </a:r>
            <a:r>
              <a:rPr lang="en-US" altLang="zh-CN" dirty="0"/>
              <a:t>进行代码审查，确保代码质量。</a:t>
            </a:r>
            <a:endParaRPr lang="en-US" altLang="zh-CN" dirty="0"/>
          </a:p>
          <a:p>
            <a:pPr lvl="1"/>
            <a:r>
              <a:rPr lang="en-US" altLang="zh-CN" dirty="0"/>
              <a:t>形式化建模与验证：描述需求和设计，采用</a:t>
            </a:r>
            <a:r>
              <a:rPr lang="zh-CN" altLang="en-US" dirty="0"/>
              <a:t>画图</a:t>
            </a:r>
            <a:r>
              <a:rPr lang="en-US" altLang="zh-CN" dirty="0"/>
              <a:t>方法</a:t>
            </a:r>
            <a:r>
              <a:rPr lang="zh-CN" altLang="en-US" dirty="0"/>
              <a:t>。</a:t>
            </a:r>
            <a:endParaRPr lang="zh-CN" altLang="en-US" dirty="0"/>
          </a:p>
          <a:p>
            <a:pPr lvl="1"/>
            <a:r>
              <a:rPr lang="en-US" altLang="zh-CN" dirty="0"/>
              <a:t>测试技术：</a:t>
            </a:r>
            <a:r>
              <a:rPr lang="zh-CN" altLang="en-US" dirty="0"/>
              <a:t>黑盒白盒测试</a:t>
            </a:r>
            <a:r>
              <a:rPr lang="en-US" altLang="zh-CN" dirty="0"/>
              <a:t>，以保证程序代码的质量和稳定性。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zh-CN" alt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dirty="0"/>
              <a:t>模块化：每个文件都定义了一个或多个模块，遵循了 Node.js 的模块化设计。这是 JavaScript 代码组织的标准方式，有助于代码的复用和维护。</a:t>
            </a:r>
            <a:endParaRPr lang="zh-CN" alt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dirty="0"/>
              <a:t>函数式编程：代码中倾向于使用函数式编程风格，例如使用 map，filter等数组方法。</a:t>
            </a:r>
            <a:endParaRPr lang="zh-CN" alt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dirty="0"/>
              <a:t>代码风格一致性：代码风格一致，例如在变量命名、空格使用、换行等方面保持了一致性，有适当的</a:t>
            </a:r>
            <a:r>
              <a:rPr lang="zh-CN" altLang="en-US" dirty="0"/>
              <a:t>的代码注释，这有助于提高代码的可读性。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43116" y="1158734"/>
            <a:ext cx="9595556" cy="1833880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000" dirty="0">
                <a:solidFill>
                  <a:schemeClr val="tx1"/>
                </a:solidFill>
              </a:rPr>
              <a:t>181个bug中主要是关于rpx响应式像素的使用，hbuilder支持rpx即动态的规划页面，满足在不同平台，比如安卓，浏览器。以75px的屏幕为基准可以在不同的系统按照同比例渲染。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04711" y="834319"/>
            <a:ext cx="4549422" cy="703263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软件质量与保证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5" descr="微信图片_20241110234209"/>
          <p:cNvPicPr>
            <a:picLocks noChangeAspect="1"/>
          </p:cNvPicPr>
          <p:nvPr/>
        </p:nvPicPr>
        <p:blipFill>
          <a:blip r:embed="rId1"/>
          <a:srcRect l="-138" t="12987" r="138"/>
          <a:stretch>
            <a:fillRect/>
          </a:stretch>
        </p:blipFill>
        <p:spPr>
          <a:xfrm>
            <a:off x="1635760" y="3022600"/>
            <a:ext cx="7940675" cy="370713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开发技术与工具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06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27430" y="1648460"/>
            <a:ext cx="9516745" cy="4417695"/>
          </a:xfrm>
        </p:spPr>
        <p:txBody>
          <a:bodyPr>
            <a:noAutofit/>
          </a:bodyPr>
          <a:lstStyle/>
          <a:p>
            <a:r>
              <a:rPr lang="zh-CN" altLang="en-US" dirty="0"/>
              <a:t>软件开发技术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UML技术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r>
              <a:rPr lang="en-US" altLang="zh-CN" dirty="0">
                <a:solidFill>
                  <a:schemeClr val="tx1"/>
                </a:solidFill>
              </a:rPr>
              <a:t>Hbuilder开发工具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r>
              <a:rPr lang="zh-CN" altLang="en-US" dirty="0">
                <a:sym typeface="+mn-ea"/>
              </a:rPr>
              <a:t>Hbuilder</a:t>
            </a:r>
            <a:r>
              <a:rPr lang="en-US" altLang="zh-CN" dirty="0">
                <a:sym typeface="+mn-ea"/>
              </a:rPr>
              <a:t>X</a:t>
            </a:r>
            <a:r>
              <a:rPr lang="en-US" altLang="zh-CN" dirty="0">
                <a:solidFill>
                  <a:schemeClr val="tx1"/>
                </a:solidFill>
              </a:rPr>
              <a:t>部署技术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zh-CN" altLang="en-US" dirty="0"/>
              <a:t>软件项目用到</a:t>
            </a:r>
            <a:r>
              <a:rPr lang="en-US" altLang="zh-CN" dirty="0"/>
              <a:t>Java</a:t>
            </a:r>
            <a:r>
              <a:rPr lang="en-US" altLang="zh-CN" dirty="0"/>
              <a:t>script</a:t>
            </a: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/>
              <a:t>开发工具Hbuilder</a:t>
            </a:r>
            <a:r>
              <a:rPr lang="en-US" altLang="zh-CN" dirty="0"/>
              <a:t>X</a:t>
            </a:r>
            <a:r>
              <a:rPr lang="zh-CN" altLang="en-US" dirty="0">
                <a:sym typeface="+mn-ea"/>
              </a:rPr>
              <a:t>、</a:t>
            </a:r>
            <a:r>
              <a:rPr lang="zh-CN" altLang="en-US" dirty="0"/>
              <a:t>建模工具</a:t>
            </a:r>
            <a:r>
              <a:rPr lang="en-US" altLang="zh-CN" dirty="0"/>
              <a:t>drawio</a:t>
            </a:r>
            <a:r>
              <a:rPr lang="zh-CN" altLang="en-US" dirty="0"/>
              <a:t>、代码质量分析工具</a:t>
            </a:r>
            <a:r>
              <a:rPr lang="en-US" altLang="zh-CN" dirty="0"/>
              <a:t>SonarQube</a:t>
            </a:r>
            <a:r>
              <a:rPr lang="zh-CN" altLang="en-US" dirty="0"/>
              <a:t>等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27289" y="916598"/>
            <a:ext cx="4730044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开发技术与工具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开源社区的使用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07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93422" y="1780470"/>
            <a:ext cx="9821334" cy="211836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在开发过程中加入到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CSDN</a:t>
            </a:r>
            <a:r>
              <a:rPr lang="zh-CN" altLang="en-US" dirty="0">
                <a:solidFill>
                  <a:schemeClr val="tx1"/>
                </a:solidFill>
              </a:rPr>
              <a:t>社区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/>
              <a:t>基于开源社区：</a:t>
            </a:r>
            <a:endParaRPr lang="zh-CN" altLang="en-US" dirty="0"/>
          </a:p>
          <a:p>
            <a:pPr lvl="1"/>
            <a:r>
              <a:rPr lang="zh-CN" altLang="en-US" dirty="0"/>
              <a:t>通过开放文档和教程，开源学习平台，给我们提供教程帮助学习代码结构</a:t>
            </a:r>
            <a:r>
              <a:rPr lang="zh-CN" altLang="en-US" dirty="0"/>
              <a:t>等知识。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开源社区的使用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实践收获与感受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08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4294967295"/>
          </p:nvPr>
        </p:nvSpPr>
        <p:spPr>
          <a:xfrm>
            <a:off x="981710" y="1464945"/>
            <a:ext cx="9471660" cy="5579110"/>
          </a:xfrm>
        </p:spPr>
        <p:txBody>
          <a:bodyPr>
            <a:noAutofit/>
          </a:bodyPr>
          <a:lstStyle/>
          <a:p>
            <a:r>
              <a:rPr lang="zh-CN" altLang="en-US" dirty="0">
                <a:sym typeface="+mn-ea"/>
              </a:rPr>
              <a:t>实践的收获</a:t>
            </a:r>
            <a:endParaRPr lang="zh-CN" altLang="en-US" dirty="0">
              <a:sym typeface="+mn-ea"/>
            </a:endParaRPr>
          </a:p>
          <a:p>
            <a:r>
              <a:rPr lang="en-US" altLang="zh-CN" sz="2000" dirty="0"/>
              <a:t>了解软件开发流程，一步步的完成老师的安排。学会输出规范的软件文档制品，学会写正确的用例描述画相关顺序图及类图，收获了编写软件功能代码的方法，以及团队合作的重要性。</a:t>
            </a:r>
            <a:endParaRPr lang="en-US" altLang="zh-CN" sz="2000" dirty="0"/>
          </a:p>
          <a:p>
            <a:r>
              <a:rPr lang="zh-CN" altLang="en-US" dirty="0"/>
              <a:t>心得和体会</a:t>
            </a:r>
            <a:endParaRPr lang="zh-CN" altLang="en-US" dirty="0"/>
          </a:p>
          <a:p>
            <a:r>
              <a:rPr lang="en-US" altLang="zh-CN" sz="2000" dirty="0"/>
              <a:t>用户评价一个软件的好坏，最直观的就是软件的界面，所以在界面方面我们下了很多功夫，从一开始单纯的文章列表到图文多色彩与按钮结合，在网上查找了相关界面设计的资料以及http网页设计的编码，随后对比养生软件需求模型（控制类，需求类，实体类）设计出设计模型（具体到相应代码类），学会了类图，顺序图以及数据类图的画法，一个好的软件离不开规范的文档制品，这使得后续维护与开发更加直观易懂，通过老师的讲解与点评使我们写的文档更加的规范，相关模型的设计更加成熟。</a:t>
            </a:r>
            <a:endParaRPr lang="en-US" altLang="zh-CN" sz="2000" dirty="0"/>
          </a:p>
          <a:p>
            <a:r>
              <a:rPr lang="zh-CN" altLang="en-US" dirty="0"/>
              <a:t>困难和问题</a:t>
            </a:r>
            <a:endParaRPr lang="zh-CN" altLang="en-US" dirty="0"/>
          </a:p>
          <a:p>
            <a:r>
              <a:rPr lang="en-US" altLang="zh-CN" sz="2000" dirty="0"/>
              <a:t>在开发过程中，我们是想把养生知识以及问卷存放在MYSQL数据库的，数据库以及数据库图形使用软件navicat都找好了，但是没有服务器，node.js也编写不成功，不得已把功能都实现在前端。</a:t>
            </a:r>
            <a:endParaRPr lang="en-US" altLang="zh-CN" sz="2000" dirty="0"/>
          </a:p>
        </p:txBody>
      </p:sp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69650" y="727583"/>
            <a:ext cx="726352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>
                <a:gradFill flip="none" rotWithShape="1">
                  <a:gsLst>
                    <a:gs pos="100000">
                      <a:schemeClr val="accent1"/>
                    </a:gs>
                    <a:gs pos="1800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atin typeface="+mj-ea"/>
                <a:ea typeface="+mj-ea"/>
              </a:rPr>
              <a:t>汇报完毕</a:t>
            </a:r>
            <a:endParaRPr lang="zh-CN" altLang="en-US" sz="13800" b="1" dirty="0">
              <a:gradFill flip="none" rotWithShape="1">
                <a:gsLst>
                  <a:gs pos="100000">
                    <a:schemeClr val="accent1"/>
                  </a:gs>
                  <a:gs pos="18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5223" y="5798439"/>
            <a:ext cx="430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中国民航大学计算机科学与技术学院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58823" y="2943574"/>
            <a:ext cx="6591029" cy="148132"/>
            <a:chOff x="2804971" y="4029492"/>
            <a:chExt cx="6591029" cy="148132"/>
          </a:xfrm>
        </p:grpSpPr>
        <p:sp>
          <p:nvSpPr>
            <p:cNvPr id="7" name="矩形 6"/>
            <p:cNvSpPr/>
            <p:nvPr/>
          </p:nvSpPr>
          <p:spPr>
            <a:xfrm rot="2700000">
              <a:off x="6032094" y="4029492"/>
              <a:ext cx="148132" cy="14813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43200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2804971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904058" y="3578844"/>
            <a:ext cx="6121400" cy="158432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组长：韩慧燕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项目团队成员：周卢东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王蕊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李明阳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commondata" val="eyJoZGlkIjoiMjE1NjI1NmFhMGRkMmY1MzZlNjIxOGNlZDBjMDg5YTkifQ=="/>
</p:tagLst>
</file>

<file path=ppt/theme/theme1.xml><?xml version="1.0" encoding="utf-8"?>
<a:theme xmlns:a="http://schemas.openxmlformats.org/drawingml/2006/main" name="Office 主题​​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BD8"/>
      </a:accent1>
      <a:accent2>
        <a:srgbClr val="FBBD0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00000">
              <a:schemeClr val="accent1"/>
            </a:gs>
            <a:gs pos="0">
              <a:schemeClr val="accent1">
                <a:lumMod val="75000"/>
              </a:schemeClr>
            </a:gs>
          </a:gsLst>
          <a:lin ang="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5203</Words>
  <Application>WPS 演示</Application>
  <PresentationFormat>宽屏</PresentationFormat>
  <Paragraphs>553</Paragraphs>
  <Slides>50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Times New Roman</vt:lpstr>
      <vt:lpstr>Arial Unicode MS</vt:lpstr>
      <vt:lpstr>Arial Black</vt:lpstr>
      <vt:lpstr>等线</vt:lpstr>
      <vt:lpstr>Office 主题​​</vt:lpstr>
      <vt:lpstr>软件工程课程设计汇报 健康青年</vt:lpstr>
      <vt:lpstr>PowerPoint 演示文稿</vt:lpstr>
      <vt:lpstr>PowerPoint 演示文稿</vt:lpstr>
      <vt:lpstr>软件创意与需求</vt:lpstr>
      <vt:lpstr>PowerPoint 演示文稿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PowerPoint 演示文稿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PowerPoint 演示文稿</vt:lpstr>
      <vt:lpstr>代码编写</vt:lpstr>
      <vt:lpstr>软件测试</vt:lpstr>
      <vt:lpstr>软件测试</vt:lpstr>
      <vt:lpstr>软件测试</vt:lpstr>
      <vt:lpstr>软件测试</vt:lpstr>
      <vt:lpstr>PowerPoint 演示文稿</vt:lpstr>
      <vt:lpstr>软件质量与保证</vt:lpstr>
      <vt:lpstr>软件质量与保证</vt:lpstr>
      <vt:lpstr>PowerPoint 演示文稿</vt:lpstr>
      <vt:lpstr>开发技术与工具</vt:lpstr>
      <vt:lpstr>PowerPoint 演示文稿</vt:lpstr>
      <vt:lpstr>开源社区的使用</vt:lpstr>
      <vt:lpstr>PowerPoint 演示文稿</vt:lpstr>
      <vt:lpstr>实践收获与感受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达鑫</dc:creator>
  <cp:lastModifiedBy>若。汐*</cp:lastModifiedBy>
  <cp:revision>153</cp:revision>
  <dcterms:created xsi:type="dcterms:W3CDTF">2022-07-12T06:21:00Z</dcterms:created>
  <dcterms:modified xsi:type="dcterms:W3CDTF">2024-11-17T15:32:15Z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7BC8942EEFEF4106A7AB576953479E44_12</vt:lpwstr>
  </property>
  <property fmtid="{D5CDD505-2E9C-101B-9397-08002B2CF9AE}" pid="3" name="KSOProductBuildVer">
    <vt:lpwstr>2052-12.1.0.18608</vt:lpwstr>
  </property>
</Properties>
</file>