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57" r:id="rId4"/>
    <p:sldId id="263" r:id="rId5"/>
    <p:sldId id="273" r:id="rId6"/>
    <p:sldId id="259" r:id="rId7"/>
    <p:sldId id="274" r:id="rId8"/>
    <p:sldId id="275" r:id="rId9"/>
    <p:sldId id="276" r:id="rId10"/>
    <p:sldId id="260" r:id="rId11"/>
    <p:sldId id="26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7280"/>
    <a:srgbClr val="FFFFD2"/>
    <a:srgbClr val="AA96DA"/>
    <a:srgbClr val="FCBAD3"/>
    <a:srgbClr val="A8D8EA"/>
    <a:srgbClr val="35477D"/>
    <a:srgbClr val="6C5B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8" autoAdjust="0"/>
    <p:restoredTop sz="94660"/>
  </p:normalViewPr>
  <p:slideViewPr>
    <p:cSldViewPr snapToGrid="0">
      <p:cViewPr varScale="1">
        <p:scale>
          <a:sx n="68" d="100"/>
          <a:sy n="68" d="100"/>
        </p:scale>
        <p:origin x="46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4BC7B-822F-4D20-A2C1-EDCF08DEECA7}" type="datetimeFigureOut">
              <a:rPr lang="zh-CN" altLang="en-US" smtClean="0"/>
              <a:t>2020/11/27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15CD7-E7CB-46FD-8BF8-8CAF4EEDDF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0908" y="2829513"/>
            <a:ext cx="635859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FFFFD2"/>
                </a:solidFill>
                <a:latin typeface="Berlin Sans FB Demi" panose="020E0802020502020306" pitchFamily="34" charset="0"/>
              </a:rPr>
              <a:t>汇报展示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210908" y="3978182"/>
            <a:ext cx="40233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FFD2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组员：眭毅泽、袁现旺</a:t>
            </a:r>
          </a:p>
        </p:txBody>
      </p:sp>
      <p:sp>
        <p:nvSpPr>
          <p:cNvPr id="13" name="斜纹 12"/>
          <p:cNvSpPr/>
          <p:nvPr/>
        </p:nvSpPr>
        <p:spPr>
          <a:xfrm>
            <a:off x="0" y="0"/>
            <a:ext cx="6858000" cy="6858000"/>
          </a:xfrm>
          <a:prstGeom prst="diagStripe">
            <a:avLst/>
          </a:prstGeom>
          <a:solidFill>
            <a:srgbClr val="AA9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斜纹 13"/>
          <p:cNvSpPr/>
          <p:nvPr/>
        </p:nvSpPr>
        <p:spPr>
          <a:xfrm>
            <a:off x="3529819" y="-18758"/>
            <a:ext cx="3362179" cy="3362179"/>
          </a:xfrm>
          <a:prstGeom prst="diagStripe">
            <a:avLst/>
          </a:prstGeom>
          <a:solidFill>
            <a:srgbClr val="FCB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35670" y="0"/>
            <a:ext cx="373934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FFFD2"/>
                </a:solidFill>
                <a:latin typeface="Berlin Sans FB Demi" panose="020E0802020502020306" pitchFamily="34" charset="0"/>
              </a:rPr>
              <a:t>功能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070131" y="959100"/>
            <a:ext cx="40233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FFFFD2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Our  note function</a:t>
            </a:r>
          </a:p>
        </p:txBody>
      </p:sp>
      <p:sp>
        <p:nvSpPr>
          <p:cNvPr id="7" name="斜纹 6"/>
          <p:cNvSpPr/>
          <p:nvPr/>
        </p:nvSpPr>
        <p:spPr>
          <a:xfrm rot="10800000">
            <a:off x="5200357" y="-154745"/>
            <a:ext cx="6991643" cy="6991643"/>
          </a:xfrm>
          <a:prstGeom prst="diagStripe">
            <a:avLst>
              <a:gd name="adj" fmla="val 75562"/>
            </a:avLst>
          </a:prstGeom>
          <a:solidFill>
            <a:srgbClr val="AA96D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斜纹 7"/>
          <p:cNvSpPr/>
          <p:nvPr/>
        </p:nvSpPr>
        <p:spPr>
          <a:xfrm>
            <a:off x="9601198" y="1549955"/>
            <a:ext cx="2593146" cy="2593146"/>
          </a:xfrm>
          <a:prstGeom prst="diagStripe">
            <a:avLst/>
          </a:prstGeom>
          <a:solidFill>
            <a:srgbClr val="FCB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5556938" y="1886817"/>
            <a:ext cx="525780" cy="525780"/>
          </a:xfrm>
          <a:prstGeom prst="frame">
            <a:avLst>
              <a:gd name="adj1" fmla="val 20527"/>
            </a:avLst>
          </a:prstGeom>
          <a:solidFill>
            <a:srgbClr val="FCB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4421946" y="3110488"/>
            <a:ext cx="525780" cy="525780"/>
          </a:xfrm>
          <a:prstGeom prst="frame">
            <a:avLst>
              <a:gd name="adj1" fmla="val 20527"/>
            </a:avLst>
          </a:prstGeom>
          <a:solidFill>
            <a:srgbClr val="AA9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>
            <a:off x="3081811" y="4473342"/>
            <a:ext cx="525780" cy="525780"/>
          </a:xfrm>
          <a:prstGeom prst="frame">
            <a:avLst>
              <a:gd name="adj1" fmla="val 20527"/>
            </a:avLst>
          </a:prstGeom>
          <a:solidFill>
            <a:srgbClr val="FCB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96000" y="1826541"/>
            <a:ext cx="385084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600" dirty="0">
                <a:solidFill>
                  <a:srgbClr val="FFFFD2"/>
                </a:solidFill>
                <a:latin typeface="Berlin Sans FB Demi" panose="020E0802020502020306" pitchFamily="34" charset="0"/>
              </a:rPr>
              <a:t>添加日韩语言支持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947727" y="3101264"/>
            <a:ext cx="327229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D2"/>
                </a:solidFill>
                <a:latin typeface="Berlin Sans FB Demi" panose="020E0802020502020306" pitchFamily="34" charset="0"/>
              </a:rPr>
              <a:t>注册登录功能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607592" y="4436262"/>
            <a:ext cx="352494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FFFFD2"/>
                </a:solidFill>
                <a:latin typeface="Berlin Sans FB Demi" panose="020E0802020502020306" pitchFamily="34" charset="0"/>
              </a:rPr>
              <a:t>私密便签功能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SO_Shape"/>
          <p:cNvSpPr/>
          <p:nvPr/>
        </p:nvSpPr>
        <p:spPr>
          <a:xfrm>
            <a:off x="7664535" y="1706497"/>
            <a:ext cx="3760764" cy="3240526"/>
          </a:xfrm>
          <a:custGeom>
            <a:avLst/>
            <a:gdLst>
              <a:gd name="connsiteX0" fmla="*/ 758698 w 1517396"/>
              <a:gd name="connsiteY0" fmla="*/ 189989 h 1308100"/>
              <a:gd name="connsiteX1" fmla="*/ 170672 w 1517396"/>
              <a:gd name="connsiteY1" fmla="*/ 1203827 h 1308100"/>
              <a:gd name="connsiteX2" fmla="*/ 1346724 w 1517396"/>
              <a:gd name="connsiteY2" fmla="*/ 1203827 h 1308100"/>
              <a:gd name="connsiteX3" fmla="*/ 758698 w 1517396"/>
              <a:gd name="connsiteY3" fmla="*/ 0 h 1308100"/>
              <a:gd name="connsiteX4" fmla="*/ 1517396 w 1517396"/>
              <a:gd name="connsiteY4" fmla="*/ 1308100 h 1308100"/>
              <a:gd name="connsiteX5" fmla="*/ 0 w 1517396"/>
              <a:gd name="connsiteY5" fmla="*/ 1308100 h 130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7396" h="1308100">
                <a:moveTo>
                  <a:pt x="758698" y="189989"/>
                </a:moveTo>
                <a:lnTo>
                  <a:pt x="170672" y="1203827"/>
                </a:lnTo>
                <a:lnTo>
                  <a:pt x="1346724" y="1203827"/>
                </a:lnTo>
                <a:close/>
                <a:moveTo>
                  <a:pt x="758698" y="0"/>
                </a:moveTo>
                <a:lnTo>
                  <a:pt x="1517396" y="1308100"/>
                </a:lnTo>
                <a:lnTo>
                  <a:pt x="0" y="1308100"/>
                </a:lnTo>
                <a:close/>
              </a:path>
            </a:pathLst>
          </a:custGeom>
          <a:solidFill>
            <a:srgbClr val="AA96D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6334551" y="1909107"/>
            <a:ext cx="3760764" cy="3240526"/>
          </a:xfrm>
          <a:custGeom>
            <a:avLst/>
            <a:gdLst>
              <a:gd name="connsiteX0" fmla="*/ 170672 w 1517396"/>
              <a:gd name="connsiteY0" fmla="*/ 104273 h 1308100"/>
              <a:gd name="connsiteX1" fmla="*/ 758698 w 1517396"/>
              <a:gd name="connsiteY1" fmla="*/ 1118111 h 1308100"/>
              <a:gd name="connsiteX2" fmla="*/ 1346724 w 1517396"/>
              <a:gd name="connsiteY2" fmla="*/ 104273 h 1308100"/>
              <a:gd name="connsiteX3" fmla="*/ 0 w 1517396"/>
              <a:gd name="connsiteY3" fmla="*/ 0 h 1308100"/>
              <a:gd name="connsiteX4" fmla="*/ 1517396 w 1517396"/>
              <a:gd name="connsiteY4" fmla="*/ 0 h 1308100"/>
              <a:gd name="connsiteX5" fmla="*/ 758698 w 1517396"/>
              <a:gd name="connsiteY5" fmla="*/ 1308100 h 130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7396" h="1308100">
                <a:moveTo>
                  <a:pt x="170672" y="104273"/>
                </a:moveTo>
                <a:lnTo>
                  <a:pt x="758698" y="1118111"/>
                </a:lnTo>
                <a:lnTo>
                  <a:pt x="1346724" y="104273"/>
                </a:lnTo>
                <a:close/>
                <a:moveTo>
                  <a:pt x="0" y="0"/>
                </a:moveTo>
                <a:lnTo>
                  <a:pt x="1517396" y="0"/>
                </a:lnTo>
                <a:lnTo>
                  <a:pt x="758698" y="1308100"/>
                </a:lnTo>
                <a:close/>
              </a:path>
            </a:pathLst>
          </a:custGeom>
          <a:solidFill>
            <a:srgbClr val="FCBAD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6701" y="1587822"/>
            <a:ext cx="50605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000" b="1" dirty="0">
              <a:solidFill>
                <a:srgbClr val="FF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r>
              <a:rPr lang="en-US" altLang="zh-CN" sz="2000" b="1" dirty="0" err="1">
                <a:solidFill>
                  <a:srgbClr val="FF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Aharoni" panose="02010803020104030203" pitchFamily="2" charset="-79"/>
              </a:rPr>
              <a:t>新增了一个service包，两个布局文件分别为activity_main和activity_register</a:t>
            </a:r>
            <a:endParaRPr lang="en-US" altLang="zh-CN" sz="2000" b="1" dirty="0">
              <a:solidFill>
                <a:srgbClr val="FF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endParaRPr lang="en-US" altLang="zh-CN" sz="2000" b="1" dirty="0">
              <a:solidFill>
                <a:srgbClr val="FF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r>
              <a:rPr lang="en-US" altLang="zh-CN" sz="2000" b="1" dirty="0">
                <a:solidFill>
                  <a:srgbClr val="FF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Aharoni" panose="02010803020104030203" pitchFamily="2" charset="-79"/>
              </a:rPr>
              <a:t>新增了五个类分别为LoginActivity、RegisterActivity、User、DatabaseHelper和UserService</a:t>
            </a:r>
          </a:p>
          <a:p>
            <a:endParaRPr lang="en-US" altLang="zh-CN" sz="2000" b="1" dirty="0">
              <a:solidFill>
                <a:srgbClr val="FF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r>
              <a:rPr lang="zh-CN" altLang="en-US" sz="2000" b="1" dirty="0">
                <a:solidFill>
                  <a:srgbClr val="FF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Aharoni" panose="02010803020104030203" pitchFamily="2" charset="-79"/>
              </a:rPr>
              <a:t>修改了</a:t>
            </a:r>
            <a:r>
              <a:rPr lang="en-US" altLang="zh-CN" sz="2000" b="1" dirty="0" err="1">
                <a:solidFill>
                  <a:srgbClr val="FF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Aharoni" panose="02010803020104030203" pitchFamily="2" charset="-79"/>
              </a:rPr>
              <a:t>NotsActivityList</a:t>
            </a:r>
            <a:r>
              <a:rPr lang="zh-CN" altLang="en-US" sz="2000" b="1" dirty="0">
                <a:solidFill>
                  <a:srgbClr val="FF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Aharoni" panose="02010803020104030203" pitchFamily="2" charset="-79"/>
              </a:rPr>
              <a:t>类</a:t>
            </a:r>
            <a:endParaRPr lang="en-US" altLang="zh-CN" sz="2000" b="1" dirty="0">
              <a:solidFill>
                <a:srgbClr val="FF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endParaRPr lang="en-US" altLang="zh-CN" sz="2000" b="1" dirty="0">
              <a:solidFill>
                <a:srgbClr val="FF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r>
              <a:rPr lang="en-US" altLang="zh-CN" sz="2000" b="1" dirty="0">
                <a:solidFill>
                  <a:srgbClr val="FF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Aharoni" panose="02010803020104030203" pitchFamily="2" charset="-79"/>
              </a:rPr>
              <a:t>新增了510</a:t>
            </a:r>
            <a:r>
              <a:rPr lang="zh-CN" altLang="en-US" sz="2000" b="1" dirty="0">
                <a:solidFill>
                  <a:srgbClr val="FF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Aharoni" panose="02010803020104030203" pitchFamily="2" charset="-79"/>
              </a:rPr>
              <a:t>余</a:t>
            </a:r>
            <a:r>
              <a:rPr lang="en-US" altLang="zh-CN" sz="2000" b="1" dirty="0" err="1">
                <a:solidFill>
                  <a:srgbClr val="FF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Aharoni" panose="02010803020104030203" pitchFamily="2" charset="-79"/>
              </a:rPr>
              <a:t>行代码</a:t>
            </a:r>
            <a:endParaRPr lang="en-US" altLang="zh-CN" sz="2000" b="1" dirty="0">
              <a:solidFill>
                <a:srgbClr val="FF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cs typeface="Aharoni" panose="02010803020104030203" pitchFamily="2" charset="-79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AF45E00-EFC2-4C73-B1E6-6A6F57E7E57D}"/>
              </a:ext>
            </a:extLst>
          </p:cNvPr>
          <p:cNvSpPr txBox="1"/>
          <p:nvPr/>
        </p:nvSpPr>
        <p:spPr>
          <a:xfrm>
            <a:off x="417163" y="416731"/>
            <a:ext cx="45224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总体介绍</a:t>
            </a:r>
            <a:endParaRPr lang="en-US" altLang="zh-CN" sz="3200" dirty="0">
              <a:latin typeface="+mj-ea"/>
              <a:ea typeface="+mj-ea"/>
            </a:endParaRPr>
          </a:p>
          <a:p>
            <a:r>
              <a:rPr lang="en-US" altLang="zh-CN" sz="2400" i="1" dirty="0"/>
              <a:t>general introduction </a:t>
            </a:r>
            <a:endParaRPr lang="zh-CN" altLang="en-US" sz="2400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362178" y="0"/>
            <a:ext cx="5467643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FFFD2"/>
                </a:solidFill>
                <a:latin typeface="Berlin Sans FB Demi" panose="020E0802020502020306" pitchFamily="34" charset="0"/>
              </a:rPr>
              <a:t>登录注册功能的实现</a:t>
            </a:r>
          </a:p>
        </p:txBody>
      </p:sp>
      <p:sp>
        <p:nvSpPr>
          <p:cNvPr id="10" name="KSO_Shape"/>
          <p:cNvSpPr/>
          <p:nvPr/>
        </p:nvSpPr>
        <p:spPr>
          <a:xfrm>
            <a:off x="2114786" y="3059783"/>
            <a:ext cx="1518031" cy="1518031"/>
          </a:xfrm>
          <a:prstGeom prst="ellipse">
            <a:avLst/>
          </a:prstGeom>
          <a:solidFill>
            <a:srgbClr val="FCB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4353131" y="4233849"/>
            <a:ext cx="1518031" cy="1518031"/>
          </a:xfrm>
          <a:prstGeom prst="ellipse">
            <a:avLst/>
          </a:prstGeom>
          <a:solidFill>
            <a:srgbClr val="AA9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6986722" y="3733072"/>
            <a:ext cx="1518031" cy="1518031"/>
          </a:xfrm>
          <a:prstGeom prst="ellipse">
            <a:avLst/>
          </a:prstGeom>
          <a:solidFill>
            <a:srgbClr val="FCB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>
            <a:off x="7187862" y="1334676"/>
            <a:ext cx="1518031" cy="1518031"/>
          </a:xfrm>
          <a:prstGeom prst="ellipse">
            <a:avLst/>
          </a:prstGeom>
          <a:solidFill>
            <a:srgbClr val="FFF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5" name="直接连接符 4"/>
          <p:cNvCxnSpPr>
            <a:stCxn id="10" idx="5"/>
            <a:endCxn id="13" idx="2"/>
          </p:cNvCxnSpPr>
          <p:nvPr/>
        </p:nvCxnSpPr>
        <p:spPr>
          <a:xfrm>
            <a:off x="3410507" y="4355504"/>
            <a:ext cx="942624" cy="637361"/>
          </a:xfrm>
          <a:prstGeom prst="line">
            <a:avLst/>
          </a:prstGeom>
          <a:ln>
            <a:solidFill>
              <a:srgbClr val="AA96DA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13" idx="6"/>
            <a:endCxn id="14" idx="3"/>
          </p:cNvCxnSpPr>
          <p:nvPr/>
        </p:nvCxnSpPr>
        <p:spPr>
          <a:xfrm>
            <a:off x="5871162" y="4992865"/>
            <a:ext cx="1337870" cy="35928"/>
          </a:xfrm>
          <a:prstGeom prst="line">
            <a:avLst/>
          </a:prstGeom>
          <a:ln>
            <a:solidFill>
              <a:srgbClr val="AA96DA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4" idx="7"/>
            <a:endCxn id="15" idx="4"/>
          </p:cNvCxnSpPr>
          <p:nvPr/>
        </p:nvCxnSpPr>
        <p:spPr>
          <a:xfrm flipH="1" flipV="1">
            <a:off x="7946878" y="2852707"/>
            <a:ext cx="335565" cy="1102675"/>
          </a:xfrm>
          <a:prstGeom prst="line">
            <a:avLst/>
          </a:prstGeom>
          <a:ln>
            <a:solidFill>
              <a:srgbClr val="AA96DA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15999" y="1357486"/>
            <a:ext cx="2541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rgbClr val="AA96DA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布局文件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24402" y="1758011"/>
            <a:ext cx="352649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b="1" dirty="0">
                <a:solidFill>
                  <a:srgbClr val="FFFFD2"/>
                </a:solidFill>
              </a:rPr>
              <a:t>编写两个布局文件</a:t>
            </a:r>
            <a:r>
              <a:rPr lang="en-US" altLang="zh-CN" b="1" dirty="0">
                <a:solidFill>
                  <a:srgbClr val="FFFFD2"/>
                </a:solidFill>
              </a:rPr>
              <a:t>activity_main</a:t>
            </a:r>
            <a:r>
              <a:rPr lang="zh-CN" altLang="en-US" b="1" dirty="0">
                <a:solidFill>
                  <a:srgbClr val="FFFFD2"/>
                </a:solidFill>
              </a:rPr>
              <a:t>和</a:t>
            </a:r>
            <a:r>
              <a:rPr lang="en-US" altLang="zh-CN" b="1" dirty="0">
                <a:solidFill>
                  <a:srgbClr val="FFFFD2"/>
                </a:solidFill>
              </a:rPr>
              <a:t>activity_register</a:t>
            </a:r>
            <a:r>
              <a:rPr lang="zh-CN" altLang="en-US" b="1" dirty="0">
                <a:solidFill>
                  <a:srgbClr val="FFFFD2"/>
                </a:solidFill>
              </a:rPr>
              <a:t>分别设计登录界面和注册界面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15999" y="4851215"/>
            <a:ext cx="2541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rgbClr val="AA96DA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登录注册活动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24402" y="5251740"/>
            <a:ext cx="352649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b="1" dirty="0">
                <a:solidFill>
                  <a:srgbClr val="FFFFD2"/>
                </a:solidFill>
              </a:rPr>
              <a:t>新增两个类</a:t>
            </a:r>
            <a:r>
              <a:rPr lang="en-US" altLang="zh-CN" b="1" dirty="0">
                <a:solidFill>
                  <a:srgbClr val="FFFFD2"/>
                </a:solidFill>
              </a:rPr>
              <a:t>LoginActivity</a:t>
            </a:r>
            <a:r>
              <a:rPr lang="zh-CN" altLang="en-US" b="1" dirty="0">
                <a:solidFill>
                  <a:srgbClr val="FFFFD2"/>
                </a:solidFill>
              </a:rPr>
              <a:t>和</a:t>
            </a:r>
            <a:r>
              <a:rPr lang="en-US" altLang="zh-CN" b="1" dirty="0">
                <a:solidFill>
                  <a:srgbClr val="FFFFD2"/>
                </a:solidFill>
              </a:rPr>
              <a:t>RegisterActivity</a:t>
            </a:r>
            <a:r>
              <a:rPr lang="zh-CN" altLang="en-US" b="1" dirty="0">
                <a:solidFill>
                  <a:srgbClr val="FFFFD2"/>
                </a:solidFill>
              </a:rPr>
              <a:t>用来实现数据传送，实现按钮等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948682" y="4850578"/>
            <a:ext cx="2541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rgbClr val="AA96DA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数据库活动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957085" y="5251103"/>
            <a:ext cx="352649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b="1" dirty="0">
                <a:solidFill>
                  <a:srgbClr val="FFFFD2"/>
                </a:solidFill>
              </a:rPr>
              <a:t>新建一个</a:t>
            </a:r>
            <a:r>
              <a:rPr lang="en-US" altLang="zh-CN" b="1" dirty="0">
                <a:solidFill>
                  <a:srgbClr val="FFFFD2"/>
                </a:solidFill>
              </a:rPr>
              <a:t>service</a:t>
            </a:r>
            <a:r>
              <a:rPr lang="zh-CN" altLang="en-US" b="1" dirty="0">
                <a:solidFill>
                  <a:srgbClr val="FFFFD2"/>
                </a:solidFill>
              </a:rPr>
              <a:t>包，内涵两个</a:t>
            </a:r>
            <a:r>
              <a:rPr lang="en-US" altLang="zh-CN" b="1" dirty="0">
                <a:solidFill>
                  <a:srgbClr val="FFFFD2"/>
                </a:solidFill>
              </a:rPr>
              <a:t>DatabaseHelper</a:t>
            </a:r>
            <a:r>
              <a:rPr lang="zh-CN" altLang="en-US" b="1" dirty="0">
                <a:solidFill>
                  <a:srgbClr val="FFFFD2"/>
                </a:solidFill>
              </a:rPr>
              <a:t>和</a:t>
            </a:r>
            <a:r>
              <a:rPr lang="en-US" altLang="zh-CN" b="1" dirty="0">
                <a:solidFill>
                  <a:srgbClr val="FFFFD2"/>
                </a:solidFill>
              </a:rPr>
              <a:t>UserService</a:t>
            </a:r>
            <a:r>
              <a:rPr lang="zh-CN" altLang="en-US" b="1" dirty="0">
                <a:solidFill>
                  <a:srgbClr val="FFFFD2"/>
                </a:solidFill>
              </a:rPr>
              <a:t>类用来创建数据库存储数据和登录状态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936159" y="1357486"/>
            <a:ext cx="2541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rgbClr val="AA96DA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主活动注册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944562" y="1758011"/>
            <a:ext cx="352649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FFD2"/>
                </a:solidFill>
              </a:rPr>
              <a:t>在</a:t>
            </a:r>
            <a:r>
              <a:rPr lang="en-US" altLang="zh-CN" b="1" dirty="0">
                <a:solidFill>
                  <a:srgbClr val="FFFFD2"/>
                </a:solidFill>
              </a:rPr>
              <a:t>AndroidManifest.xml</a:t>
            </a:r>
            <a:r>
              <a:rPr lang="zh-CN" altLang="en-US" b="1" dirty="0">
                <a:solidFill>
                  <a:srgbClr val="FFFFD2"/>
                </a:solidFill>
              </a:rPr>
              <a:t>文件中注册活动并调整主活动顺序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360273" y="0"/>
            <a:ext cx="54676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FFFD2"/>
                </a:solidFill>
                <a:latin typeface="Berlin Sans FB Demi" panose="020E0802020502020306" pitchFamily="34" charset="0"/>
              </a:rPr>
              <a:t>布局文件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324090" y="1874520"/>
            <a:ext cx="360235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D2"/>
                </a:solidFill>
              </a:rPr>
              <a:t>主要是线性布局，设置一堆按钮，文本栏等等，这只是空架子，具体实现还得靠活动文件。其他布局跟此相近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" y="1216025"/>
            <a:ext cx="6948170" cy="495427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360273" y="0"/>
            <a:ext cx="54676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FFFD2"/>
                </a:solidFill>
                <a:latin typeface="Berlin Sans FB Demi" panose="020E0802020502020306" pitchFamily="34" charset="0"/>
              </a:rPr>
              <a:t>活动文件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324090" y="1874520"/>
            <a:ext cx="360235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D2"/>
                </a:solidFill>
              </a:rPr>
              <a:t>活动文件主要通过</a:t>
            </a:r>
            <a:r>
              <a:rPr lang="en-US" altLang="zh-CN" sz="3600" b="1" dirty="0">
                <a:solidFill>
                  <a:srgbClr val="FFFFD2"/>
                </a:solidFill>
              </a:rPr>
              <a:t>intent</a:t>
            </a:r>
            <a:r>
              <a:rPr lang="zh-CN" altLang="en-US" sz="3600" b="1" dirty="0">
                <a:solidFill>
                  <a:srgbClr val="FFFFD2"/>
                </a:solidFill>
              </a:rPr>
              <a:t>实现各个界面传递，当然判定依据就是通过注册在数据库里的数据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1363980"/>
            <a:ext cx="7158990" cy="4387215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360273" y="0"/>
            <a:ext cx="54676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FFFD2"/>
                </a:solidFill>
                <a:latin typeface="Berlin Sans FB Demi" panose="020E0802020502020306" pitchFamily="34" charset="0"/>
              </a:rPr>
              <a:t>数据库文件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640955" y="1950085"/>
            <a:ext cx="360235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D2"/>
                </a:solidFill>
              </a:rPr>
              <a:t>判定方法写在</a:t>
            </a:r>
            <a:r>
              <a:rPr lang="en-US" altLang="zh-CN" sz="3600" b="1" dirty="0">
                <a:solidFill>
                  <a:srgbClr val="FFFFD2"/>
                </a:solidFill>
              </a:rPr>
              <a:t>UserService</a:t>
            </a:r>
            <a:r>
              <a:rPr lang="zh-CN" altLang="en-US" sz="3600" b="1" dirty="0">
                <a:solidFill>
                  <a:srgbClr val="FFFFD2"/>
                </a:solidFill>
              </a:rPr>
              <a:t>中，比较用户写在文本栏里的账号密码和数据库里的是否一致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" y="1405890"/>
            <a:ext cx="7229475" cy="428625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362178" y="0"/>
            <a:ext cx="54676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FFFD2"/>
                </a:solidFill>
                <a:latin typeface="Berlin Sans FB Demi" panose="020E0802020502020306" pitchFamily="34" charset="0"/>
              </a:rPr>
              <a:t>添加韩日语支持</a:t>
            </a:r>
          </a:p>
        </p:txBody>
      </p:sp>
      <p:sp>
        <p:nvSpPr>
          <p:cNvPr id="14" name="KSO_Shape"/>
          <p:cNvSpPr/>
          <p:nvPr/>
        </p:nvSpPr>
        <p:spPr>
          <a:xfrm>
            <a:off x="4707255" y="1323975"/>
            <a:ext cx="2607310" cy="651510"/>
          </a:xfrm>
          <a:prstGeom prst="roundRect">
            <a:avLst/>
          </a:prstGeom>
          <a:solidFill>
            <a:srgbClr val="FFF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>
            <a:off x="8830310" y="1414780"/>
            <a:ext cx="2463165" cy="646430"/>
          </a:xfrm>
          <a:prstGeom prst="roundRect">
            <a:avLst/>
          </a:prstGeom>
          <a:solidFill>
            <a:srgbClr val="FCB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680085" y="1323975"/>
            <a:ext cx="2533015" cy="689610"/>
          </a:xfrm>
          <a:prstGeom prst="roundRect">
            <a:avLst/>
          </a:prstGeom>
          <a:solidFill>
            <a:srgbClr val="AA9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9930" y="1323992"/>
            <a:ext cx="2541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新建语言文件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805058" y="1415038"/>
            <a:ext cx="2541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AA96DA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更改语言项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829894" y="1491632"/>
            <a:ext cx="2541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切换系统语言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2270760"/>
            <a:ext cx="4596765" cy="4587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930" y="2356485"/>
            <a:ext cx="5309235" cy="4415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4" grpId="1" animBg="1"/>
      <p:bldP spid="15" grpId="0" bldLvl="0" animBg="1"/>
      <p:bldP spid="15" grpId="1" animBg="1"/>
      <p:bldP spid="16" grpId="0" bldLvl="0" animBg="1"/>
      <p:bldP spid="1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362178" y="0"/>
            <a:ext cx="5467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FFFD2"/>
                </a:solidFill>
                <a:latin typeface="Berlin Sans FB Demi" panose="020E0802020502020306" pitchFamily="34" charset="0"/>
              </a:rPr>
              <a:t>私密模式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988223" y="855524"/>
            <a:ext cx="4023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FFFFD2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Secret model</a:t>
            </a:r>
            <a:endParaRPr lang="zh-CN" altLang="en-US" sz="2000" dirty="0">
              <a:solidFill>
                <a:srgbClr val="FFFFD2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25831" y="2599414"/>
            <a:ext cx="46478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D2"/>
                </a:solidFill>
              </a:rPr>
              <a:t>在</a:t>
            </a:r>
            <a:r>
              <a:rPr lang="en-US" altLang="zh-CN" sz="2800" b="1" dirty="0" err="1">
                <a:solidFill>
                  <a:srgbClr val="FFFFD2"/>
                </a:solidFill>
              </a:rPr>
              <a:t>startAsycNotesListQuery</a:t>
            </a:r>
            <a:r>
              <a:rPr lang="en-US" altLang="zh-CN" sz="2800" b="1" dirty="0">
                <a:solidFill>
                  <a:srgbClr val="FFFFD2"/>
                </a:solidFill>
              </a:rPr>
              <a:t>()</a:t>
            </a:r>
            <a:r>
              <a:rPr lang="zh-CN" altLang="en-US" sz="2800" b="1" dirty="0">
                <a:solidFill>
                  <a:srgbClr val="FFFFD2"/>
                </a:solidFill>
              </a:rPr>
              <a:t>方法中对</a:t>
            </a:r>
            <a:r>
              <a:rPr lang="en-US" altLang="zh-CN" sz="2800" b="1" dirty="0" err="1">
                <a:solidFill>
                  <a:srgbClr val="FFFFD2"/>
                </a:solidFill>
              </a:rPr>
              <a:t>secret_mode</a:t>
            </a:r>
            <a:r>
              <a:rPr lang="zh-CN" altLang="en-US" sz="2800" b="1" dirty="0">
                <a:solidFill>
                  <a:srgbClr val="FFFFD2"/>
                </a:solidFill>
              </a:rPr>
              <a:t>的值进行判断，若为</a:t>
            </a:r>
            <a:r>
              <a:rPr lang="en-US" altLang="zh-CN" sz="2800" b="1" dirty="0">
                <a:solidFill>
                  <a:srgbClr val="FFFFD2"/>
                </a:solidFill>
              </a:rPr>
              <a:t>1</a:t>
            </a:r>
            <a:r>
              <a:rPr lang="zh-CN" altLang="en-US" sz="2800" b="1" dirty="0">
                <a:solidFill>
                  <a:srgbClr val="FFFFD2"/>
                </a:solidFill>
              </a:rPr>
              <a:t>（即私密模式）的情况下，修改函数</a:t>
            </a:r>
            <a:r>
              <a:rPr lang="en-US" altLang="zh-CN" sz="2800" b="1" dirty="0" err="1">
                <a:solidFill>
                  <a:srgbClr val="FFFFD2"/>
                </a:solidFill>
              </a:rPr>
              <a:t>startQuery</a:t>
            </a:r>
            <a:r>
              <a:rPr lang="en-US" altLang="zh-CN" sz="2800" b="1" dirty="0">
                <a:solidFill>
                  <a:srgbClr val="FFFFD2"/>
                </a:solidFill>
              </a:rPr>
              <a:t>()</a:t>
            </a:r>
            <a:r>
              <a:rPr lang="zh-CN" altLang="en-US" sz="2800" b="1" dirty="0">
                <a:solidFill>
                  <a:srgbClr val="FFFFD2"/>
                </a:solidFill>
              </a:rPr>
              <a:t>的数组变量</a:t>
            </a:r>
            <a:endParaRPr lang="en-US" altLang="zh-CN" sz="2800" b="1" dirty="0">
              <a:solidFill>
                <a:srgbClr val="FFFFD2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D4B4995-3386-4609-9A8B-0755E62F0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21" y="1589596"/>
            <a:ext cx="6693244" cy="463573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D7ECDBE-E08C-488D-949F-E6C79703FD24}"/>
              </a:ext>
            </a:extLst>
          </p:cNvPr>
          <p:cNvSpPr txBox="1"/>
          <p:nvPr/>
        </p:nvSpPr>
        <p:spPr>
          <a:xfrm>
            <a:off x="3362178" y="3722799"/>
            <a:ext cx="297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NoteItemData.PROJECTION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FD78EA97-B1C1-4DD1-9E02-F21ADF952831}"/>
              </a:ext>
            </a:extLst>
          </p:cNvPr>
          <p:cNvCxnSpPr>
            <a:cxnSpLocks/>
          </p:cNvCxnSpPr>
          <p:nvPr/>
        </p:nvCxnSpPr>
        <p:spPr>
          <a:xfrm flipH="1">
            <a:off x="3817856" y="4092131"/>
            <a:ext cx="1140644" cy="10266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0908" y="2545084"/>
            <a:ext cx="6648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D2"/>
                </a:solidFill>
                <a:latin typeface="Berlin Sans FB Demi" panose="020E0802020502020306" pitchFamily="34" charset="0"/>
              </a:rPr>
              <a:t>Thank You For Watching !</a:t>
            </a:r>
            <a:endParaRPr lang="zh-CN" altLang="en-US" sz="6000" dirty="0">
              <a:solidFill>
                <a:srgbClr val="FFFFD2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35172" y="4388976"/>
            <a:ext cx="4023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FFD2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You could add something here </a:t>
            </a:r>
            <a:endParaRPr lang="zh-CN" altLang="en-US" sz="2000" dirty="0">
              <a:solidFill>
                <a:srgbClr val="FFFFD2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</p:txBody>
      </p:sp>
      <p:sp>
        <p:nvSpPr>
          <p:cNvPr id="13" name="斜纹 12"/>
          <p:cNvSpPr/>
          <p:nvPr/>
        </p:nvSpPr>
        <p:spPr>
          <a:xfrm>
            <a:off x="0" y="0"/>
            <a:ext cx="6858000" cy="6858000"/>
          </a:xfrm>
          <a:prstGeom prst="diagStripe">
            <a:avLst/>
          </a:prstGeom>
          <a:solidFill>
            <a:srgbClr val="AA9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斜纹 13"/>
          <p:cNvSpPr/>
          <p:nvPr/>
        </p:nvSpPr>
        <p:spPr>
          <a:xfrm>
            <a:off x="3529819" y="-18758"/>
            <a:ext cx="3362179" cy="3362179"/>
          </a:xfrm>
          <a:prstGeom prst="diagStripe">
            <a:avLst/>
          </a:prstGeom>
          <a:solidFill>
            <a:srgbClr val="FCB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287</Words>
  <Application>Microsoft Office PowerPoint</Application>
  <PresentationFormat>宽屏</PresentationFormat>
  <Paragraphs>42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等线 Light</vt:lpstr>
      <vt:lpstr>Aharoni</vt:lpstr>
      <vt:lpstr>Arial</vt:lpstr>
      <vt:lpstr>Berlin Sans FB Demi</vt:lpstr>
      <vt:lpstr>Constantia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袁 现旺</cp:lastModifiedBy>
  <cp:revision>22</cp:revision>
  <dcterms:created xsi:type="dcterms:W3CDTF">2019-05-29T18:55:00Z</dcterms:created>
  <dcterms:modified xsi:type="dcterms:W3CDTF">2020-11-26T16:30:06Z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