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"/>
  </p:notesMasterIdLst>
  <p:handoutMasterIdLst>
    <p:handoutMasterId r:id="rId72"/>
  </p:handoutMasterIdLst>
  <p:sldIdLst>
    <p:sldId id="256" r:id="rId3"/>
    <p:sldId id="321" r:id="rId5"/>
    <p:sldId id="322" r:id="rId6"/>
    <p:sldId id="341" r:id="rId7"/>
    <p:sldId id="342" r:id="rId8"/>
    <p:sldId id="374" r:id="rId9"/>
    <p:sldId id="386" r:id="rId10"/>
    <p:sldId id="373" r:id="rId11"/>
    <p:sldId id="345" r:id="rId12"/>
    <p:sldId id="346" r:id="rId13"/>
    <p:sldId id="442" r:id="rId14"/>
    <p:sldId id="443" r:id="rId15"/>
    <p:sldId id="347" r:id="rId16"/>
    <p:sldId id="349" r:id="rId17"/>
    <p:sldId id="348" r:id="rId18"/>
    <p:sldId id="351" r:id="rId19"/>
    <p:sldId id="365" r:id="rId20"/>
    <p:sldId id="375" r:id="rId21"/>
    <p:sldId id="376" r:id="rId22"/>
    <p:sldId id="343" r:id="rId23"/>
    <p:sldId id="366" r:id="rId24"/>
    <p:sldId id="368" r:id="rId25"/>
    <p:sldId id="344" r:id="rId26"/>
    <p:sldId id="353" r:id="rId27"/>
    <p:sldId id="330" r:id="rId28"/>
    <p:sldId id="370" r:id="rId29"/>
    <p:sldId id="384" r:id="rId30"/>
    <p:sldId id="369" r:id="rId31"/>
    <p:sldId id="371" r:id="rId32"/>
    <p:sldId id="340" r:id="rId33"/>
    <p:sldId id="377" r:id="rId34"/>
    <p:sldId id="378" r:id="rId35"/>
    <p:sldId id="379" r:id="rId36"/>
    <p:sldId id="380" r:id="rId37"/>
    <p:sldId id="381" r:id="rId38"/>
    <p:sldId id="382" r:id="rId39"/>
    <p:sldId id="354" r:id="rId40"/>
    <p:sldId id="355" r:id="rId41"/>
    <p:sldId id="356" r:id="rId42"/>
    <p:sldId id="357" r:id="rId43"/>
    <p:sldId id="358" r:id="rId44"/>
    <p:sldId id="359" r:id="rId45"/>
    <p:sldId id="361" r:id="rId46"/>
    <p:sldId id="362" r:id="rId47"/>
    <p:sldId id="363" r:id="rId48"/>
    <p:sldId id="387" r:id="rId49"/>
    <p:sldId id="389" r:id="rId50"/>
    <p:sldId id="388" r:id="rId51"/>
    <p:sldId id="390" r:id="rId52"/>
    <p:sldId id="392" r:id="rId53"/>
    <p:sldId id="393" r:id="rId54"/>
    <p:sldId id="391" r:id="rId55"/>
    <p:sldId id="394" r:id="rId56"/>
    <p:sldId id="395" r:id="rId57"/>
    <p:sldId id="399" r:id="rId58"/>
    <p:sldId id="396" r:id="rId59"/>
    <p:sldId id="397" r:id="rId60"/>
    <p:sldId id="398" r:id="rId61"/>
    <p:sldId id="447" r:id="rId62"/>
    <p:sldId id="448" r:id="rId63"/>
    <p:sldId id="449" r:id="rId64"/>
    <p:sldId id="445" r:id="rId65"/>
    <p:sldId id="446" r:id="rId66"/>
    <p:sldId id="450" r:id="rId67"/>
    <p:sldId id="451" r:id="rId68"/>
    <p:sldId id="326" r:id="rId69"/>
    <p:sldId id="329" r:id="rId70"/>
    <p:sldId id="328" r:id="rId71"/>
  </p:sldIdLst>
  <p:sldSz cx="9144000" cy="6858000" type="screen4x3"/>
  <p:notesSz cx="7099300" cy="1023429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陈 国瑞" initials="陈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8080"/>
    <a:srgbClr val="008000"/>
    <a:srgbClr val="339933"/>
    <a:srgbClr val="006666"/>
    <a:srgbClr val="3399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5" autoAdjust="0"/>
    <p:restoredTop sz="72647" autoAdjust="0"/>
  </p:normalViewPr>
  <p:slideViewPr>
    <p:cSldViewPr>
      <p:cViewPr varScale="1">
        <p:scale>
          <a:sx n="62" d="100"/>
          <a:sy n="62" d="100"/>
        </p:scale>
        <p:origin x="149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-2874" y="-102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6" Type="http://schemas.openxmlformats.org/officeDocument/2006/relationships/commentAuthors" Target="commentAuthors.xml"/><Relationship Id="rId75" Type="http://schemas.openxmlformats.org/officeDocument/2006/relationships/tableStyles" Target="tableStyles.xml"/><Relationship Id="rId74" Type="http://schemas.openxmlformats.org/officeDocument/2006/relationships/viewProps" Target="viewProps.xml"/><Relationship Id="rId73" Type="http://schemas.openxmlformats.org/officeDocument/2006/relationships/presProps" Target="presProps.xml"/><Relationship Id="rId72" Type="http://schemas.openxmlformats.org/officeDocument/2006/relationships/handoutMaster" Target="handoutMasters/handoutMaster1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6C94CD3F-BC40-49E1-B6B8-E1A76E047675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17148E70-F631-4132-BD22-94B9F5668B9A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148E70-F631-4132-BD22-94B9F5668B9A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42900" lvl="0" indent="-342900" algn="l">
              <a:lnSpc>
                <a:spcPct val="125000"/>
              </a:lnSpc>
              <a:buFont typeface="Wingdings" panose="05000000000000000000" pitchFamily="2" charset="2"/>
              <a:buChar char=""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疲劳驾驶难监控：疲劳驾驶多发生在单人驾驶时，驾驶员很难意识到自身的危险行为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25000"/>
              </a:lnSpc>
              <a:buFont typeface="Wingdings" panose="05000000000000000000" pitchFamily="2" charset="2"/>
              <a:buChar char=""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注意力难判断：没有有效手段判断驾驶员是否集中注意力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25000"/>
              </a:lnSpc>
              <a:buFont typeface="Wingdings" panose="05000000000000000000" pitchFamily="2" charset="2"/>
              <a:buChar char=""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夜间监测不方便：传统监测手段没有考虑到夜间行车的情况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25000"/>
              </a:lnSpc>
              <a:buFont typeface="Wingdings" panose="05000000000000000000" pitchFamily="2" charset="2"/>
              <a:buChar char=""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监测不提醒：实时监测结果没有及时反馈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148E70-F631-4132-BD22-94B9F5668B9A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zh-CN" sz="1800" i="1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初始化界面是</a:t>
            </a:r>
            <a:r>
              <a:rPr lang="en-US" altLang="zh-CN" sz="1800" i="1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startActivity</a:t>
            </a:r>
            <a:r>
              <a:rPr lang="zh-CN" altLang="zh-CN" sz="1800" i="1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，进程睡眠一段时间之后，跳转到软件系统的登录界面</a:t>
            </a:r>
            <a:r>
              <a:rPr lang="en-US" altLang="zh-CN" sz="1800" i="1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addCameraActivity</a:t>
            </a:r>
            <a:r>
              <a:rPr lang="zh-CN" altLang="zh-CN" sz="1800" i="1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，登录成功之后，跳转到软件的监控界面，该界面受到</a:t>
            </a:r>
            <a:r>
              <a:rPr lang="en-US" altLang="zh-CN" sz="1800" i="1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PlayActivity</a:t>
            </a:r>
            <a:r>
              <a:rPr lang="zh-CN" altLang="zh-CN" sz="1800" i="1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托管。设置中有重新设置用户账号的密码，以及设置摄像头移动的功能的功能。设置界面对应了对象</a:t>
            </a:r>
            <a:r>
              <a:rPr lang="en-US" altLang="zh-CN" sz="1800" i="1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SettingActivity</a:t>
            </a:r>
            <a:r>
              <a:rPr lang="zh-CN" altLang="zh-CN" sz="1800" i="1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。在该对象中，可以跳转到重设用户密码的界面</a:t>
            </a:r>
            <a:r>
              <a:rPr lang="en-US" altLang="zh-CN" sz="1800" i="1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SettingUserActivity</a:t>
            </a:r>
            <a:r>
              <a:rPr lang="zh-CN" altLang="zh-CN" sz="1800" i="1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，也可以跳转到设置摄像头移动跟踪驾驶员脸部的界面</a:t>
            </a:r>
            <a:r>
              <a:rPr lang="en-US" altLang="zh-CN" sz="1800" i="1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SettingAlarmActivity</a:t>
            </a:r>
            <a:r>
              <a:rPr lang="zh-CN" altLang="zh-CN" sz="1800" i="1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在设置界面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SettingActivity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里面，可以选择设置用户信息，跳转到用户信息设置界面。在用户信息设置界面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SettingUserActivity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里面，检查输入的新用户名密码是否合法，合法的话就向本地控制器发送设置用户信息的消息，更新数据库中的用户名和密码。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在设置界面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SettingActivity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中，可以选择设置驾驶员脸部移动的监测。当打开对驾驶员脸部移动的监测之后，设置驾驶员脸部移动监测的界面对象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SettingAlarmActivity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就向本地控制器发送消息，进而本地控制器就向网络摄像头发送消息，网络摄像头就开始监测驾驶员的人脸移动信息。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登录成功之后，监控界面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PlayActivity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就向视频帧池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VideoFramePool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发送抽样视频帧的速率，同时向本地控制器发送开启视频摄像的信息。本地控制器将从网络摄像头获取到的视频信息传回到监控界面。视频帧池循环获取视频图像信息，传送给图像渲染器，经过抽样处理之后，将识别的信息传回给监控界面，监控界面可根据这些信息判断驾驶员的状态。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监控界面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PlayActivity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循环将获取到的视频信息发送到人脸识别控制器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FaceDetect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中，后者通过收到的人脸信息，计算驾驶员是否处于疲劳状态。同时，监控界面通过获取时间控制器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timeHandler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的计时，判断驾驶员是否长时间处于判定的疲劳状态，是的话就发出疲劳警告。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监控界面对象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PlayActivity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将视频信息发送给人脸识别控制器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FaceDetect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，调用手机计算驾驶员是否集中注意力在驾驶上的人脸信息，用概率表示，将计算得到的概率发送回监控界面，由监控界面对得到的概率信息判别是否处于分散注意力的状态。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监控界面对象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PlayActivity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将视频信息提取成单张位图信息，发送给人体行为检测器TensorflowObjectDetectionAPIModel，调用手机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CPU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计算驾驶员有不当行为的概率，将计算得到的概率发送回监控界面，由监控界面对得到的概率信息判别是否处于分散注意力的状态。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监控界面向媒体控制器发送创建时钟的请求，判断输入的时钟是合法的时钟的话，则创建一个时钟，并改变时钟记录。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44208" y="6407944"/>
            <a:ext cx="192024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67944" y="6407944"/>
            <a:ext cx="2350681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388424" y="6407944"/>
            <a:ext cx="624608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8B54E-638A-43B5-A513-198B0E677B9C}" type="slidenum">
              <a:rPr lang="zh-CN" altLang="en-US" smtClean="0"/>
            </a:fld>
            <a:endParaRPr lang="en-US" altLang="zh-CN"/>
          </a:p>
        </p:txBody>
      </p:sp>
      <p:sp>
        <p:nvSpPr>
          <p:cNvPr id="7" name="燕尾形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燕尾形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A47A10-A01A-4A14-B7DD-5E6C1A8D811F}" type="slidenum">
              <a:rPr lang="zh-CN" altLang="en-US" smtClean="0"/>
            </a:fld>
            <a:endParaRPr lang="en-US" altLang="zh-CN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513BD-4EBF-4D21-8E12-87C82F04830C}" type="slidenum">
              <a:rPr lang="zh-CN" altLang="en-US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B70980-5545-4AFA-8E96-1F6CCA885F37}" type="slidenum">
              <a:rPr lang="zh-CN" altLang="en-US" smtClean="0"/>
            </a:fld>
            <a:endParaRPr lang="en-US" altLang="zh-CN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FB854B-7C2E-4EF4-AE6C-AF460FD40CAC}" type="slidenum">
              <a:rPr lang="zh-CN" altLang="en-US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415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C70BB9A-EF78-4561-9906-351FC1ADE333}" type="slidenum">
              <a:rPr lang="zh-CN" altLang="en-US" smtClean="0"/>
            </a:fld>
            <a:endParaRPr lang="en-US" altLang="zh-CN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8" name="任意多边形 7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任意多边形 8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角三角形 9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燕尾形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燕尾形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04C1B9-72EB-4D4B-9EFF-953D3E22A819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1342D-27E1-4DB2-A7A6-17CABCE8E066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任意多边形 11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角三角形 13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  <a:p>
            <a:pPr lvl="1" eaLnBrk="1" latinLnBrk="0" hangingPunct="1"/>
            <a:r>
              <a:rPr kumimoji="0" lang="zh-CN" altLang="en-US"/>
              <a:t>第二级</a:t>
            </a:r>
            <a:endParaRPr kumimoji="0" lang="zh-CN" altLang="en-US"/>
          </a:p>
          <a:p>
            <a:pPr lvl="2" eaLnBrk="1" latinLnBrk="0" hangingPunct="1"/>
            <a:r>
              <a:rPr kumimoji="0" lang="zh-CN" altLang="en-US"/>
              <a:t>第三级</a:t>
            </a:r>
            <a:endParaRPr kumimoji="0" lang="zh-CN" altLang="en-US"/>
          </a:p>
          <a:p>
            <a:pPr lvl="3" eaLnBrk="1" latinLnBrk="0" hangingPunct="1"/>
            <a:r>
              <a:rPr kumimoji="0" lang="zh-CN" altLang="en-US"/>
              <a:t>第四级</a:t>
            </a:r>
            <a:endParaRPr kumimoji="0" lang="zh-CN" altLang="en-US"/>
          </a:p>
          <a:p>
            <a:pPr lvl="4" eaLnBrk="1" latinLnBrk="0" hangingPunct="1"/>
            <a:r>
              <a:rPr kumimoji="0" lang="zh-CN" altLang="en-US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5F0B0DD-52FB-4A53-B2C2-7CDC1F2E492C}" type="slidenum">
              <a:rPr lang="zh-CN" altLang="en-US" smtClean="0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5905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 panose="05040102010807070707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665" indent="-228600" algn="l" rtl="0" eaLnBrk="1" latinLnBrk="0" hangingPunct="1">
        <a:spcBef>
          <a:spcPts val="325"/>
        </a:spcBef>
        <a:buClr>
          <a:schemeClr val="accent1"/>
        </a:buClr>
        <a:buFont typeface="Verdana" panose="020B0604030504040204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790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 panose="05020102010507070707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tags" Target="../tags/tag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7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8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9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0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1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2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3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4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5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1340768"/>
            <a:ext cx="7772400" cy="1728192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软件工程课程实践汇报</a:t>
            </a:r>
            <a:br>
              <a:rPr lang="en-US" altLang="zh-CN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4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“驾驶员危险驾驶行为检测系统”</a:t>
            </a:r>
            <a:endParaRPr lang="zh-CN" altLang="en-US" sz="4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84324" y="3429000"/>
            <a:ext cx="6121400" cy="1584176"/>
          </a:xfrm>
          <a:noFill/>
        </p:spPr>
        <p:txBody>
          <a:bodyPr>
            <a:norm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汇报人： 刘桓希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项目团队成员：刘桓希 薛飞 卢昶诚 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  <a:endParaRPr lang="zh-CN" altLang="en-US" dirty="0"/>
          </a:p>
          <a:p>
            <a:r>
              <a:rPr lang="zh-CN" altLang="en-US" dirty="0"/>
              <a:t>软件质量与保证</a:t>
            </a:r>
            <a:endParaRPr lang="zh-CN" altLang="en-US" dirty="0"/>
          </a:p>
          <a:p>
            <a:r>
              <a:rPr lang="zh-CN" altLang="en-US" dirty="0"/>
              <a:t>项目代码</a:t>
            </a:r>
            <a:endParaRPr lang="en-US" altLang="zh-CN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开源社区的使用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解决问题</a:t>
            </a:r>
            <a:endParaRPr lang="zh-CN" altLang="en-US" dirty="0"/>
          </a:p>
          <a:p>
            <a:pPr lvl="1"/>
            <a:r>
              <a:rPr lang="zh-CN" altLang="zh-CN" sz="3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疲劳驾驶难监控</a:t>
            </a:r>
            <a:endParaRPr lang="en-US" altLang="zh-CN" sz="3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1"/>
            <a:r>
              <a:rPr lang="zh-CN" altLang="zh-CN" sz="3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注意力难判断</a:t>
            </a:r>
            <a:endParaRPr lang="en-US" altLang="zh-CN" sz="3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1"/>
            <a:r>
              <a:rPr lang="zh-CN" altLang="zh-CN" sz="3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夜间监测不方便</a:t>
            </a:r>
            <a:endParaRPr lang="en-US" altLang="zh-CN" sz="3200" kern="100" dirty="0"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1"/>
            <a:r>
              <a:rPr lang="zh-CN" altLang="en-US" sz="3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吸烟</a:t>
            </a:r>
            <a:r>
              <a:rPr lang="zh-CN" altLang="zh-CN" sz="3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监测</a:t>
            </a:r>
            <a:r>
              <a:rPr lang="en-US" altLang="zh-CN" sz="3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+</a:t>
            </a:r>
            <a:r>
              <a:rPr lang="zh-CN" altLang="en-US" sz="3200" kern="100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通话</a:t>
            </a:r>
            <a:r>
              <a:rPr lang="zh-CN" altLang="en-US" sz="3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检测</a:t>
            </a:r>
            <a:endParaRPr lang="zh-CN" altLang="zh-CN" sz="32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93065" lvl="1" indent="0">
              <a:buNone/>
            </a:pPr>
            <a:endParaRPr lang="zh-CN" altLang="en-US" sz="2600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核心功能</a:t>
            </a:r>
            <a:endParaRPr lang="zh-CN" altLang="en-US" dirty="0"/>
          </a:p>
          <a:p>
            <a:pPr lvl="1"/>
            <a:r>
              <a:rPr lang="zh-CN" altLang="en-US" dirty="0"/>
              <a:t>疲劳检测</a:t>
            </a:r>
            <a:endParaRPr lang="en-US" altLang="zh-CN" dirty="0"/>
          </a:p>
          <a:p>
            <a:pPr marL="393065" lvl="1" indent="0">
              <a:buNone/>
            </a:pPr>
            <a:r>
              <a:rPr lang="en-US" altLang="zh-CN" dirty="0"/>
              <a:t>      </a:t>
            </a:r>
            <a:r>
              <a:rPr lang="zh-CN" altLang="en-US" dirty="0"/>
              <a:t>眨眼检测</a:t>
            </a:r>
            <a:endParaRPr lang="en-US" altLang="zh-CN" dirty="0"/>
          </a:p>
          <a:p>
            <a:pPr marL="393065" lvl="1" indent="0">
              <a:buNone/>
            </a:pPr>
            <a:r>
              <a:rPr lang="en-US" altLang="zh-CN" dirty="0"/>
              <a:t>	</a:t>
            </a:r>
            <a:r>
              <a:rPr lang="zh-CN" altLang="en-US" dirty="0"/>
              <a:t>哈欠检测</a:t>
            </a:r>
            <a:endParaRPr lang="en-US" altLang="zh-CN" dirty="0"/>
          </a:p>
          <a:p>
            <a:pPr marL="393065" lvl="1" indent="0">
              <a:buNone/>
            </a:pPr>
            <a:r>
              <a:rPr lang="en-US" altLang="zh-CN" dirty="0"/>
              <a:t>	</a:t>
            </a:r>
            <a:r>
              <a:rPr lang="zh-CN" altLang="en-US" dirty="0"/>
              <a:t>偏头检测</a:t>
            </a:r>
            <a:endParaRPr lang="en-US" altLang="zh-CN" dirty="0"/>
          </a:p>
          <a:p>
            <a:pPr lvl="1"/>
            <a:r>
              <a:rPr lang="zh-CN" altLang="en-US" dirty="0"/>
              <a:t>不当行为检测</a:t>
            </a:r>
            <a:endParaRPr lang="zh-CN" altLang="en-US" dirty="0"/>
          </a:p>
          <a:p>
            <a:pPr marL="109855" indent="0">
              <a:buNone/>
            </a:pPr>
            <a:r>
              <a:rPr lang="en-US" altLang="zh-CN" dirty="0"/>
              <a:t>	</a:t>
            </a:r>
            <a:r>
              <a:rPr lang="zh-CN" altLang="en-US" sz="2300" b="0" dirty="0"/>
              <a:t>打电话检测</a:t>
            </a:r>
            <a:endParaRPr lang="en-US" altLang="zh-CN" sz="2300" b="0" dirty="0"/>
          </a:p>
          <a:p>
            <a:pPr marL="109855" indent="0">
              <a:buNone/>
            </a:pPr>
            <a:r>
              <a:rPr lang="en-US" altLang="zh-CN" sz="2300" b="0" dirty="0"/>
              <a:t>	</a:t>
            </a:r>
            <a:r>
              <a:rPr lang="zh-CN" altLang="en-US" sz="2300" b="0" dirty="0"/>
              <a:t>吸烟检测</a:t>
            </a:r>
            <a:endParaRPr lang="en-US" altLang="zh-CN" sz="2300" b="0" dirty="0"/>
          </a:p>
          <a:p>
            <a:pPr marL="109855" indent="0">
              <a:buNone/>
            </a:pPr>
            <a:r>
              <a:rPr lang="en-US" altLang="zh-CN" sz="2300" b="0" dirty="0"/>
              <a:t>	</a:t>
            </a:r>
            <a:r>
              <a:rPr lang="zh-CN" altLang="en-US" sz="2300" b="0" dirty="0"/>
              <a:t>注意力检测</a:t>
            </a:r>
            <a:endParaRPr lang="zh-CN" altLang="en-US" sz="2300" b="0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需求创意</a:t>
            </a:r>
            <a:endParaRPr lang="zh-CN" altLang="en-US" dirty="0"/>
          </a:p>
          <a:p>
            <a:pPr lvl="1"/>
            <a:r>
              <a:rPr lang="zh-CN" altLang="zh-CN" sz="2000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利用训练好的开源项目实时监测驾驶员驾驶状态</a:t>
            </a:r>
            <a:endParaRPr lang="en-US" altLang="zh-CN" sz="2000" kern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lvl="1"/>
            <a:r>
              <a:rPr lang="zh-CN" altLang="zh-CN" sz="2000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采用外置固定的高清摄像头拍摄，识别精度高，应用简单</a:t>
            </a:r>
            <a:endParaRPr lang="en-US" altLang="zh-CN" sz="2000" kern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lvl="1"/>
            <a:r>
              <a:rPr lang="zh-CN" altLang="zh-CN" sz="2000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采集画面可与手机</a:t>
            </a:r>
            <a:r>
              <a:rPr lang="en-US" altLang="zh-CN" sz="2000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App</a:t>
            </a:r>
            <a:r>
              <a:rPr lang="zh-CN" altLang="zh-CN" sz="2000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交互，提供直观的反馈结果</a:t>
            </a:r>
            <a:endParaRPr lang="en-US" altLang="zh-CN" sz="2000" kern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1"/>
            <a:r>
              <a:rPr lang="zh-CN" altLang="zh-CN" sz="2000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对危险驾驶行为进行语音提醒，及时反馈实时监测结果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14519"/>
            <a:ext cx="8229600" cy="4525963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用例图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323528" y="-24934"/>
            <a:ext cx="8229600" cy="1143000"/>
          </a:xfrm>
        </p:spPr>
        <p:txBody>
          <a:bodyPr/>
          <a:lstStyle/>
          <a:p>
            <a:r>
              <a:rPr lang="zh-CN" altLang="en-US" dirty="0"/>
              <a:t>需求模型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1853" y="980728"/>
            <a:ext cx="4552950" cy="542925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30274"/>
            <a:ext cx="8229600" cy="4525963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“提醒服务”顺序图</a:t>
            </a:r>
            <a:endParaRPr lang="zh-CN" altLang="en-US" dirty="0"/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</a:t>
            </a:r>
            <a:endParaRPr lang="zh-CN" altLang="en-US" dirty="0"/>
          </a:p>
        </p:txBody>
      </p:sp>
      <p:pic>
        <p:nvPicPr>
          <p:cNvPr id="6" name="图片 5" descr="1"/>
          <p:cNvPicPr/>
          <p:nvPr/>
        </p:nvPicPr>
        <p:blipFill>
          <a:blip r:embed="rId1"/>
          <a:stretch>
            <a:fillRect/>
          </a:stretch>
        </p:blipFill>
        <p:spPr>
          <a:xfrm>
            <a:off x="611560" y="1988840"/>
            <a:ext cx="6480720" cy="4248472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855" indent="0">
              <a:buNone/>
            </a:pPr>
            <a:r>
              <a:rPr lang="zh-CN" altLang="en-US" dirty="0"/>
              <a:t>“用户登录</a:t>
            </a:r>
            <a:r>
              <a:rPr lang="en-US" altLang="zh-CN" dirty="0"/>
              <a:t>-</a:t>
            </a:r>
            <a:r>
              <a:rPr lang="zh-CN" altLang="en-US" dirty="0"/>
              <a:t>登陆成功”顺序</a:t>
            </a:r>
            <a:r>
              <a:rPr lang="zh-CN" altLang="en-US" dirty="0"/>
              <a:t>图</a:t>
            </a:r>
            <a:endParaRPr lang="zh-CN" altLang="en-US" dirty="0"/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60" y="2348880"/>
            <a:ext cx="6772275" cy="387667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855" indent="0">
              <a:buNone/>
            </a:pPr>
            <a:r>
              <a:rPr lang="zh-CN" altLang="en-US" dirty="0"/>
              <a:t>“用户登录</a:t>
            </a:r>
            <a:r>
              <a:rPr lang="en-US" altLang="zh-CN" dirty="0"/>
              <a:t>-</a:t>
            </a:r>
            <a:r>
              <a:rPr lang="zh-CN" altLang="en-US" dirty="0"/>
              <a:t>登陆失败”顺序图</a:t>
            </a:r>
            <a:endParaRPr lang="zh-CN" altLang="en-US" dirty="0"/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88" y="2132856"/>
            <a:ext cx="7086600" cy="435292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2507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“用户登录</a:t>
            </a:r>
            <a:r>
              <a:rPr lang="en-US" altLang="zh-CN" dirty="0"/>
              <a:t>-</a:t>
            </a:r>
            <a:r>
              <a:rPr lang="zh-CN" altLang="en-US" dirty="0"/>
              <a:t>连接超时”顺序图</a:t>
            </a:r>
            <a:endParaRPr lang="zh-CN" altLang="en-US" dirty="0"/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568" y="2239962"/>
            <a:ext cx="6858000" cy="43434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2507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“系统设置</a:t>
            </a:r>
            <a:r>
              <a:rPr lang="en-US" altLang="zh-CN" dirty="0"/>
              <a:t>-</a:t>
            </a:r>
            <a:r>
              <a:rPr lang="zh-CN" altLang="en-US" dirty="0"/>
              <a:t>修改摄像头参数</a:t>
            </a:r>
            <a:r>
              <a:rPr lang="en-US" altLang="zh-CN" dirty="0"/>
              <a:t>”</a:t>
            </a:r>
            <a:r>
              <a:rPr lang="zh-CN" altLang="en-US" dirty="0"/>
              <a:t>顺序图</a:t>
            </a:r>
            <a:endParaRPr lang="zh-CN" altLang="en-US" dirty="0"/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56970" y="2090420"/>
            <a:ext cx="6830695" cy="456946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2507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“系统设置</a:t>
            </a:r>
            <a:r>
              <a:rPr lang="en-US" altLang="zh-CN" dirty="0"/>
              <a:t>-</a:t>
            </a:r>
            <a:r>
              <a:rPr lang="zh-CN" altLang="en-US" dirty="0"/>
              <a:t>修改用户信息</a:t>
            </a:r>
            <a:r>
              <a:rPr lang="en-US" altLang="zh-CN" dirty="0"/>
              <a:t>”</a:t>
            </a:r>
            <a:r>
              <a:rPr lang="zh-CN" altLang="en-US" dirty="0"/>
              <a:t>顺序图</a:t>
            </a:r>
            <a:endParaRPr lang="zh-CN" altLang="en-US" dirty="0"/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0620" y="2002790"/>
            <a:ext cx="6842125" cy="459867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63584"/>
            <a:ext cx="8229600" cy="4525963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“实时视频传输</a:t>
            </a:r>
            <a:r>
              <a:rPr lang="en-US" altLang="zh-CN" dirty="0"/>
              <a:t>—</a:t>
            </a:r>
            <a:r>
              <a:rPr lang="zh-CN" altLang="en-US" dirty="0"/>
              <a:t>反馈视频流”顺序图</a:t>
            </a:r>
            <a:endParaRPr lang="zh-CN" altLang="en-US" dirty="0"/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457200" y="20584"/>
            <a:ext cx="8229600" cy="1143000"/>
          </a:xfrm>
        </p:spPr>
        <p:txBody>
          <a:bodyPr/>
          <a:lstStyle/>
          <a:p>
            <a:r>
              <a:rPr lang="zh-CN" altLang="en-US" dirty="0"/>
              <a:t>需求模型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r="1074" b="6591"/>
          <a:stretch>
            <a:fillRect/>
          </a:stretch>
        </p:blipFill>
        <p:spPr>
          <a:xfrm>
            <a:off x="884555" y="1774825"/>
            <a:ext cx="7374255" cy="508317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0921" y="1268760"/>
            <a:ext cx="8229600" cy="4525963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“实时视频传输</a:t>
            </a:r>
            <a:r>
              <a:rPr lang="en-US" altLang="zh-CN" dirty="0"/>
              <a:t>—</a:t>
            </a:r>
            <a:r>
              <a:rPr lang="zh-CN" altLang="en-US" dirty="0"/>
              <a:t>断开连接”顺序图</a:t>
            </a:r>
            <a:endParaRPr lang="zh-CN" altLang="en-US" dirty="0"/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479" y="1988840"/>
            <a:ext cx="7105650" cy="420052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855" indent="0">
              <a:buNone/>
            </a:pPr>
            <a:r>
              <a:rPr lang="zh-CN" altLang="en-US" dirty="0"/>
              <a:t>“疲劳检测”顺序图</a:t>
            </a:r>
            <a:endParaRPr lang="zh-CN" altLang="en-US" dirty="0"/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350" y="2219325"/>
            <a:ext cx="8623935" cy="463867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-43941" y="843316"/>
            <a:ext cx="8229600" cy="4525963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“不当行为检测”顺序图</a:t>
            </a:r>
            <a:endParaRPr lang="zh-CN" altLang="en-US" dirty="0"/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323528" y="-24934"/>
            <a:ext cx="8229600" cy="1143000"/>
          </a:xfrm>
        </p:spPr>
        <p:txBody>
          <a:bodyPr/>
          <a:lstStyle/>
          <a:p>
            <a:r>
              <a:rPr lang="zh-CN" altLang="en-US" dirty="0"/>
              <a:t>需求模型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12620"/>
            <a:ext cx="9144000" cy="450977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-43941" y="843316"/>
            <a:ext cx="8229600" cy="4525963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软件需求的分析类图</a:t>
            </a: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323528" y="-24934"/>
            <a:ext cx="8229600" cy="1143000"/>
          </a:xfrm>
        </p:spPr>
        <p:txBody>
          <a:bodyPr/>
          <a:lstStyle/>
          <a:p>
            <a:r>
              <a:rPr lang="zh-CN" altLang="en-US" dirty="0"/>
              <a:t>需求模型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91688" y="658"/>
            <a:ext cx="4828784" cy="68580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55776" y="260649"/>
            <a:ext cx="2448272" cy="504056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描述性部署图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323528" y="-24934"/>
            <a:ext cx="8229600" cy="1143000"/>
          </a:xfrm>
        </p:spPr>
        <p:txBody>
          <a:bodyPr/>
          <a:lstStyle/>
          <a:p>
            <a:r>
              <a:rPr lang="zh-CN" altLang="en-US" dirty="0"/>
              <a:t>需求模型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50290"/>
            <a:ext cx="6400800" cy="580771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14519"/>
            <a:ext cx="8229600" cy="4525963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系统软件的状态图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323528" y="-24934"/>
            <a:ext cx="8229600" cy="1143000"/>
          </a:xfrm>
        </p:spPr>
        <p:txBody>
          <a:bodyPr/>
          <a:lstStyle/>
          <a:p>
            <a:r>
              <a:rPr lang="zh-CN" altLang="en-US" dirty="0"/>
              <a:t>需求模型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592" y="1988840"/>
            <a:ext cx="6438900" cy="401002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性能要求</a:t>
            </a:r>
            <a:endParaRPr lang="en-US" altLang="zh-CN" sz="24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）响应时间要求：软件平均相应时间不超过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1s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）视频传输要求：每秒钟传输的帧数不低于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帧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）状态判定精确度要求：出错概率不大于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10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%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）客户端资源占用要求：内存占用不大于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350M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CPU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占用不大于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50%</a:t>
            </a:r>
            <a:endParaRPr lang="zh-CN" altLang="en-US" dirty="0"/>
          </a:p>
          <a:p>
            <a:r>
              <a:rPr lang="zh-CN" altLang="zh-CN" sz="2400" kern="100" dirty="0">
                <a:effectLst/>
                <a:ea typeface="Times New Roman" panose="02020603050405020304" pitchFamily="18" charset="0"/>
              </a:rPr>
              <a:t> </a:t>
            </a:r>
            <a:r>
              <a:rPr lang="zh-CN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设计约束</a:t>
            </a:r>
            <a:endParaRPr lang="en-US" altLang="zh-CN" sz="24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）开发环境：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Windows 10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Android Studio API 28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）时间约束：必须在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2021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年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6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月之前完成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）技术约束：复用现有的高质量开源代码和框架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软件的非功能需求</a:t>
            </a:r>
            <a:endParaRPr lang="zh-CN" altLang="en-US" dirty="0">
              <a:sym typeface="+mn-ea"/>
            </a:endParaRPr>
          </a:p>
        </p:txBody>
      </p:sp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界面要求</a:t>
            </a:r>
            <a:endParaRPr lang="en-US" altLang="zh-CN" sz="24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手机客户端软件：用户的主要可视化界面，要求布局紧凑，有联系的组件尽量布局在一个页面中，着重关注用户驾驶状态的检测与提醒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网络摄像头端：由于网络摄像头是一个裸机的嵌入式系统，没有界面需求，故未设计界面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endParaRPr lang="zh-CN" altLang="en-US" dirty="0"/>
          </a:p>
          <a:p>
            <a:r>
              <a:rPr lang="zh-CN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进度要求</a:t>
            </a:r>
            <a:endParaRPr lang="en-US" altLang="zh-CN" sz="24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需要在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2021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年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月给出软件原型，并在同年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6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月完成开发工作并交付验收。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软件的非功能需求</a:t>
            </a:r>
            <a:endParaRPr lang="zh-CN" altLang="en-US" dirty="0">
              <a:sym typeface="+mn-ea"/>
            </a:endParaRPr>
          </a:p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交付</a:t>
            </a:r>
            <a:r>
              <a:rPr lang="zh-CN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要求</a:t>
            </a:r>
            <a:endParaRPr lang="en-US" altLang="zh-CN" sz="24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）手机端软件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）需求规格说明书电子文档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）设计规格说明书电子文档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）使用说明书电子文档和纸质版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endParaRPr lang="zh-CN" altLang="en-US" dirty="0"/>
          </a:p>
          <a:p>
            <a:r>
              <a:rPr lang="zh-CN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验收要求</a:t>
            </a:r>
            <a:endParaRPr lang="en-US" altLang="zh-CN" sz="24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）完成所有功能的设计，基本上没有功能性的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bug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）能较为准确地检测驾驶员的危险驾驶行为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）去掉所有在开发中的调试代码，避免影响用户体验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软件的非功能需求</a:t>
            </a:r>
            <a:endParaRPr lang="zh-CN" altLang="en-US" dirty="0">
              <a:sym typeface="+mn-ea"/>
            </a:endParaRPr>
          </a:p>
        </p:txBody>
      </p:sp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软件需求文档</a:t>
            </a:r>
            <a:endParaRPr lang="zh-CN" altLang="en-US" dirty="0"/>
          </a:p>
          <a:p>
            <a:pPr lvl="1"/>
            <a:r>
              <a:rPr lang="en-US" altLang="zh-CN" sz="2300" dirty="0"/>
              <a:t>《</a:t>
            </a:r>
            <a:r>
              <a:rPr lang="zh-CN" altLang="en-US" sz="2300" dirty="0"/>
              <a:t>驾驶员危险驾驶行为监测系统</a:t>
            </a:r>
            <a:r>
              <a:rPr lang="en-US" altLang="zh-CN" sz="2300" dirty="0"/>
              <a:t>-</a:t>
            </a:r>
            <a:r>
              <a:rPr lang="zh-CN" altLang="en-US" sz="2300" dirty="0"/>
              <a:t>软件系统的需求构思及描述</a:t>
            </a:r>
            <a:r>
              <a:rPr lang="en-US" altLang="zh-CN" sz="2300" dirty="0"/>
              <a:t>》</a:t>
            </a:r>
            <a:endParaRPr lang="en-US" altLang="zh-CN" sz="2300" dirty="0"/>
          </a:p>
          <a:p>
            <a:pPr lvl="1"/>
            <a:r>
              <a:rPr lang="zh-CN" altLang="en-US" sz="2300" dirty="0"/>
              <a:t>《驾驶员危险驾驶行为监测系统-软件需求规格说明书-v2.3》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软件开发技术</a:t>
            </a:r>
            <a:endParaRPr lang="en-US" altLang="zh-CN" dirty="0"/>
          </a:p>
          <a:p>
            <a:pPr lvl="1"/>
            <a:r>
              <a:rPr lang="zh-CN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安卓操作系统</a:t>
            </a:r>
            <a:r>
              <a:rPr lang="en-US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Android</a:t>
            </a:r>
            <a:r>
              <a:rPr lang="zh-CN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、配套的网络摄像头操作系统</a:t>
            </a:r>
            <a:endParaRPr lang="en-US" altLang="zh-CN" sz="2400" dirty="0"/>
          </a:p>
          <a:p>
            <a:r>
              <a:rPr lang="zh-CN" altLang="en-US" dirty="0"/>
              <a:t>编程语言</a:t>
            </a:r>
            <a:endParaRPr lang="en-US" altLang="zh-CN" dirty="0"/>
          </a:p>
          <a:p>
            <a:pPr lvl="1"/>
            <a:r>
              <a:rPr lang="en-US" altLang="zh-CN" sz="2400" kern="100" dirty="0">
                <a:effectLst/>
                <a:latin typeface="楷体" panose="02010609060101010101" pitchFamily="49" charset="-122"/>
                <a:cs typeface="楷体" panose="02010609060101010101" pitchFamily="49" charset="-122"/>
              </a:rPr>
              <a:t>Java</a:t>
            </a:r>
            <a:endParaRPr lang="en-US" altLang="zh-CN" sz="2400" dirty="0"/>
          </a:p>
          <a:p>
            <a:r>
              <a:rPr lang="zh-CN" altLang="en-US" dirty="0"/>
              <a:t>标准规范</a:t>
            </a:r>
            <a:endParaRPr lang="en-US" altLang="zh-CN" dirty="0"/>
          </a:p>
          <a:p>
            <a:pPr lvl="1"/>
            <a:r>
              <a:rPr lang="en-US" altLang="zh-CN" sz="2400" kern="100" dirty="0">
                <a:effectLst/>
                <a:latin typeface="楷体" panose="02010609060101010101" pitchFamily="49" charset="-122"/>
                <a:cs typeface="楷体" panose="02010609060101010101" pitchFamily="49" charset="-122"/>
              </a:rPr>
              <a:t>Java</a:t>
            </a:r>
            <a:r>
              <a:rPr lang="zh-CN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编码风格（规范</a:t>
            </a:r>
            <a:r>
              <a:rPr lang="zh-CN" altLang="zh-CN" sz="18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endParaRPr lang="en-US" altLang="zh-CN" dirty="0"/>
          </a:p>
          <a:p>
            <a:r>
              <a:rPr lang="zh-CN" altLang="en-US" dirty="0"/>
              <a:t>开发工具</a:t>
            </a:r>
            <a:endParaRPr lang="en-US" altLang="zh-CN" dirty="0"/>
          </a:p>
          <a:p>
            <a:pPr lvl="1"/>
            <a:r>
              <a:rPr lang="en-US" altLang="zh-CN" sz="2400" kern="100" dirty="0">
                <a:effectLst/>
                <a:latin typeface="楷体" panose="02010609060101010101" pitchFamily="49" charset="-122"/>
                <a:cs typeface="楷体" panose="02010609060101010101" pitchFamily="49" charset="-122"/>
              </a:rPr>
              <a:t>Android Studio</a:t>
            </a:r>
            <a:r>
              <a:rPr lang="zh-CN" altLang="en-US" sz="2400" kern="100" dirty="0">
                <a:effectLst/>
                <a:latin typeface="楷体" panose="02010609060101010101" pitchFamily="49" charset="-122"/>
                <a:cs typeface="楷体" panose="02010609060101010101" pitchFamily="49" charset="-122"/>
              </a:rPr>
              <a:t>、</a:t>
            </a:r>
            <a:r>
              <a:rPr lang="en-US" altLang="zh-CN" sz="2400" kern="100" dirty="0">
                <a:effectLst/>
                <a:latin typeface="楷体" panose="02010609060101010101" pitchFamily="49" charset="-122"/>
                <a:cs typeface="楷体" panose="02010609060101010101" pitchFamily="49" charset="-122"/>
              </a:rPr>
              <a:t>visio</a:t>
            </a:r>
            <a:r>
              <a:rPr lang="zh-CN" altLang="en-US" sz="2400" kern="100" dirty="0">
                <a:effectLst/>
                <a:latin typeface="楷体" panose="02010609060101010101" pitchFamily="49" charset="-122"/>
                <a:cs typeface="楷体" panose="02010609060101010101" pitchFamily="49" charset="-122"/>
              </a:rPr>
              <a:t>、</a:t>
            </a:r>
            <a:r>
              <a:rPr lang="en-US" altLang="zh-CN" sz="2400" kern="100" dirty="0">
                <a:effectLst/>
                <a:latin typeface="楷体" panose="02010609060101010101" pitchFamily="49" charset="-122"/>
                <a:cs typeface="楷体" panose="02010609060101010101" pitchFamily="49" charset="-122"/>
              </a:rPr>
              <a:t>sonarqube</a:t>
            </a:r>
            <a:r>
              <a:rPr lang="zh-CN" altLang="en-US" sz="2400" kern="100" dirty="0">
                <a:effectLst/>
                <a:latin typeface="楷体" panose="02010609060101010101" pitchFamily="49" charset="-122"/>
                <a:cs typeface="楷体" panose="02010609060101010101" pitchFamily="49" charset="-122"/>
              </a:rPr>
              <a:t>、</a:t>
            </a:r>
            <a:r>
              <a:rPr lang="en-US" altLang="zh-CN" sz="2400" kern="100" dirty="0">
                <a:effectLst/>
                <a:latin typeface="楷体" panose="02010609060101010101" pitchFamily="49" charset="-122"/>
                <a:cs typeface="楷体" panose="02010609060101010101" pitchFamily="49" charset="-122"/>
              </a:rPr>
              <a:t>office</a:t>
            </a:r>
            <a:r>
              <a:rPr lang="zh-CN" altLang="en-US" sz="2400" kern="100" dirty="0">
                <a:effectLst/>
                <a:latin typeface="楷体" panose="02010609060101010101" pitchFamily="49" charset="-122"/>
                <a:cs typeface="楷体" panose="02010609060101010101" pitchFamily="49" charset="-122"/>
              </a:rPr>
              <a:t>软件等</a:t>
            </a:r>
            <a:endParaRPr lang="zh-CN" altLang="en-US" sz="2400" kern="100" dirty="0">
              <a:effectLst/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©Copyright Xinjun Mao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开发技术与工具</a:t>
            </a:r>
            <a:endParaRPr lang="zh-CN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体系结构设计及其模型</a:t>
            </a:r>
            <a:endParaRPr lang="en-US" altLang="zh-CN" dirty="0"/>
          </a:p>
          <a:p>
            <a:pPr lvl="1"/>
            <a:r>
              <a:rPr lang="zh-CN" altLang="en-US" dirty="0"/>
              <a:t>描述体系结构设计的包图、构件图、部署图等</a:t>
            </a:r>
            <a:endParaRPr lang="en-US" altLang="zh-CN" dirty="0"/>
          </a:p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lvl="1"/>
            <a:r>
              <a:rPr lang="zh-CN" altLang="en-US" dirty="0"/>
              <a:t>软件界面原型，界面设计类图等</a:t>
            </a:r>
            <a:endParaRPr lang="en-US" altLang="zh-CN" dirty="0"/>
          </a:p>
          <a:p>
            <a:r>
              <a:rPr lang="zh-CN" altLang="en-US" dirty="0"/>
              <a:t>用例设计及其模型</a:t>
            </a:r>
            <a:endParaRPr lang="zh-CN" altLang="en-US" dirty="0"/>
          </a:p>
          <a:p>
            <a:pPr lvl="1"/>
            <a:r>
              <a:rPr lang="zh-CN" altLang="en-US" dirty="0"/>
              <a:t>用例详细设计，用例设计的顺序图、设计类图等</a:t>
            </a:r>
            <a:endParaRPr lang="zh-CN" altLang="en-US" dirty="0"/>
          </a:p>
          <a:p>
            <a:r>
              <a:rPr lang="zh-CN" altLang="en-US" dirty="0"/>
              <a:t>类设计及其模型</a:t>
            </a:r>
            <a:endParaRPr lang="zh-CN" altLang="en-US" dirty="0"/>
          </a:p>
          <a:p>
            <a:pPr lvl="1"/>
            <a:r>
              <a:rPr lang="zh-CN" altLang="en-US" dirty="0"/>
              <a:t>描述类属性、方法和类间关系设计的类图、活动图、对象状态图</a:t>
            </a:r>
            <a:endParaRPr lang="zh-CN" altLang="en-US" dirty="0"/>
          </a:p>
          <a:p>
            <a:r>
              <a:rPr lang="zh-CN" altLang="en-US" dirty="0"/>
              <a:t>数据设计及其模型</a:t>
            </a:r>
            <a:endParaRPr lang="en-US" altLang="zh-CN" dirty="0"/>
          </a:p>
          <a:p>
            <a:pPr lvl="1"/>
            <a:r>
              <a:rPr lang="zh-CN" altLang="en-US" dirty="0"/>
              <a:t>描述数据设计的类图、数据操作的活动图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设计架构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体系结构设计及其模型</a:t>
            </a:r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43808" y="1340768"/>
            <a:ext cx="5210175" cy="5381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构件设计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体系结构设计及其模型</a:t>
            </a:r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568" y="1954214"/>
            <a:ext cx="6038508" cy="4903786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体系结构图</a:t>
            </a:r>
            <a:endParaRPr lang="en-US" altLang="zh-CN" dirty="0"/>
          </a:p>
          <a:p>
            <a:pPr lvl="1"/>
            <a:r>
              <a:rPr lang="zh-CN" altLang="en-US" dirty="0"/>
              <a:t>描述体系结构设计的包图、构件图、部署图等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体系结构设计及其模型</a:t>
            </a:r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600" y="1988840"/>
            <a:ext cx="6543675" cy="391477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部署图</a:t>
            </a:r>
            <a:endParaRPr lang="en-US" altLang="zh-CN" dirty="0"/>
          </a:p>
          <a:p>
            <a:pPr lvl="1"/>
            <a:r>
              <a:rPr lang="zh-CN" altLang="en-US" dirty="0"/>
              <a:t>描述体系结构设计的包图、构件图、部署图等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体系结构设计及其模型</a:t>
            </a:r>
            <a:endParaRPr lang="en-US" altLang="zh-CN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520" y="1909762"/>
            <a:ext cx="7920880" cy="442515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30274"/>
            <a:ext cx="8229600" cy="4525963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用户界面跳转关系顺序图</a:t>
            </a:r>
            <a:endParaRPr lang="zh-CN" altLang="en-US" dirty="0"/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用户界面设计及其模型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709" y="2902848"/>
            <a:ext cx="9194052" cy="3357312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startActivity</a:t>
            </a:r>
            <a:r>
              <a:rPr lang="zh-CN" altLang="en-US" dirty="0"/>
              <a:t>界面设计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750" y="2132856"/>
            <a:ext cx="8401050" cy="421005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addCameraActivity</a:t>
            </a:r>
            <a:r>
              <a:rPr lang="zh-CN" altLang="en-US" dirty="0"/>
              <a:t>界面设计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512" y="1985010"/>
            <a:ext cx="8640960" cy="468818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PlayActivity</a:t>
            </a:r>
            <a:r>
              <a:rPr lang="zh-CN" altLang="en-US" dirty="0"/>
              <a:t>界面设计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60" y="1988840"/>
            <a:ext cx="7658100" cy="42672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SettingActivity</a:t>
            </a:r>
            <a:r>
              <a:rPr lang="zh-CN" altLang="en-US" dirty="0"/>
              <a:t>界面设计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528" y="1992312"/>
            <a:ext cx="7734300" cy="459105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SettingUserActivity</a:t>
            </a:r>
            <a:r>
              <a:rPr lang="zh-CN" altLang="en-US" dirty="0"/>
              <a:t>界面设计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528" y="1984978"/>
            <a:ext cx="7863408" cy="459838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SettingAlarmActivity</a:t>
            </a:r>
            <a:r>
              <a:rPr lang="zh-CN" altLang="en-US" dirty="0"/>
              <a:t>界面设计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04" y="1952625"/>
            <a:ext cx="8229600" cy="490537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855" indent="0">
              <a:buNone/>
            </a:pPr>
            <a:r>
              <a:rPr lang="zh-CN" altLang="en-US" dirty="0"/>
              <a:t>“用户登录”用例设计</a:t>
            </a:r>
            <a:endParaRPr lang="zh-CN" altLang="en-US" dirty="0"/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用例设计及其模型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750" y="2125662"/>
            <a:ext cx="8572500" cy="44577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855" indent="0">
              <a:buNone/>
            </a:pPr>
            <a:r>
              <a:rPr lang="zh-CN" altLang="en-US" dirty="0"/>
              <a:t>“系统设置</a:t>
            </a:r>
            <a:r>
              <a:rPr lang="en-US" altLang="zh-CN" dirty="0"/>
              <a:t>-</a:t>
            </a:r>
            <a:r>
              <a:rPr lang="zh-CN" altLang="en-US" dirty="0"/>
              <a:t>设置用户信息”用例设计</a:t>
            </a:r>
            <a:endParaRPr lang="zh-CN" altLang="en-US" dirty="0"/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用例设计及其模型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528" y="1988840"/>
            <a:ext cx="7839075" cy="475297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855" indent="0">
              <a:buNone/>
            </a:pPr>
            <a:r>
              <a:rPr lang="zh-CN" altLang="en-US" dirty="0"/>
              <a:t>“系统设置</a:t>
            </a:r>
            <a:r>
              <a:rPr lang="en-US" altLang="zh-CN" dirty="0"/>
              <a:t>-</a:t>
            </a:r>
            <a:r>
              <a:rPr lang="zh-CN" altLang="en-US" dirty="0"/>
              <a:t>设置移动监测”用例设计</a:t>
            </a:r>
            <a:endParaRPr lang="zh-CN" altLang="en-US" dirty="0"/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用例设计及其模型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4837" y="1988840"/>
            <a:ext cx="7934325" cy="43434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855" indent="0">
              <a:buNone/>
            </a:pPr>
            <a:r>
              <a:rPr lang="zh-CN" altLang="en-US" dirty="0"/>
              <a:t>“实时视频传输”用例设计</a:t>
            </a:r>
            <a:endParaRPr lang="zh-CN" altLang="en-US" dirty="0"/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用例设计及其模型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204864"/>
            <a:ext cx="9144000" cy="4560063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908720"/>
            <a:ext cx="8229600" cy="4525963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“疲劳检测”用例设计</a:t>
            </a:r>
            <a:endParaRPr lang="zh-CN" altLang="en-US" dirty="0"/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215246" y="0"/>
            <a:ext cx="8229600" cy="1143000"/>
          </a:xfrm>
        </p:spPr>
        <p:txBody>
          <a:bodyPr/>
          <a:lstStyle/>
          <a:p>
            <a:r>
              <a:rPr lang="zh-CN" altLang="en-US" dirty="0"/>
              <a:t>用例设计及其模型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82615"/>
            <a:ext cx="9144000" cy="527538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855" indent="0">
              <a:buNone/>
            </a:pPr>
            <a:r>
              <a:rPr lang="zh-CN" altLang="en-US" dirty="0"/>
              <a:t>“注意力检测”用例设计</a:t>
            </a:r>
            <a:endParaRPr lang="zh-CN" altLang="en-US" dirty="0"/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用例设计及其模型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066632"/>
            <a:ext cx="7707168" cy="479136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980728"/>
            <a:ext cx="8229600" cy="4525963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“不当行为检测”用例设计</a:t>
            </a:r>
            <a:endParaRPr lang="zh-CN" altLang="en-US" dirty="0"/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323528" y="-24934"/>
            <a:ext cx="8229600" cy="1143000"/>
          </a:xfrm>
        </p:spPr>
        <p:txBody>
          <a:bodyPr/>
          <a:lstStyle/>
          <a:p>
            <a:r>
              <a:rPr lang="zh-CN" altLang="en-US" dirty="0"/>
              <a:t>用例设计及其模型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552" y="1488721"/>
            <a:ext cx="7272808" cy="5079946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-43941" y="843316"/>
            <a:ext cx="8229600" cy="4525963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“提醒服务”用例设计</a:t>
            </a:r>
            <a:endParaRPr lang="zh-CN" altLang="en-US" dirty="0"/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323528" y="-24934"/>
            <a:ext cx="8229600" cy="1143000"/>
          </a:xfrm>
        </p:spPr>
        <p:txBody>
          <a:bodyPr/>
          <a:lstStyle/>
          <a:p>
            <a:r>
              <a:rPr lang="zh-CN" altLang="en-US" dirty="0"/>
              <a:t>用例设计及其模型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536" y="1498726"/>
            <a:ext cx="7593285" cy="500957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-89945" y="764704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en-US" dirty="0"/>
              <a:t>设计类图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720" y="-77712"/>
            <a:ext cx="8229600" cy="1143000"/>
          </a:xfrm>
        </p:spPr>
        <p:txBody>
          <a:bodyPr/>
          <a:lstStyle/>
          <a:p>
            <a:r>
              <a:rPr lang="zh-CN" altLang="en-US" dirty="0"/>
              <a:t>类设计及其模型</a:t>
            </a:r>
            <a:endParaRPr lang="en-US" altLang="zh-CN" dirty="0"/>
          </a:p>
        </p:txBody>
      </p:sp>
      <p:pic>
        <p:nvPicPr>
          <p:cNvPr id="2" name="图片 1" descr="驾驶员危险驾驶行为监测系统-软件设计模型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0" y="1229995"/>
            <a:ext cx="9139555" cy="562800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0" y="1076230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en-US" dirty="0"/>
              <a:t>精化</a:t>
            </a:r>
            <a:r>
              <a:rPr lang="en-US" altLang="zh-CN" dirty="0" err="1"/>
              <a:t>PlayActivity</a:t>
            </a:r>
            <a:r>
              <a:rPr lang="zh-CN" altLang="en-US" dirty="0"/>
              <a:t>的有关类的类间关系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720" y="-77712"/>
            <a:ext cx="8229600" cy="1143000"/>
          </a:xfrm>
        </p:spPr>
        <p:txBody>
          <a:bodyPr/>
          <a:lstStyle/>
          <a:p>
            <a:r>
              <a:rPr lang="zh-CN" altLang="en-US" dirty="0"/>
              <a:t>类设计及其模型</a:t>
            </a:r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0"/>
            <a:ext cx="6542029" cy="68580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0" y="1076230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en-US" dirty="0"/>
              <a:t>精化关键类之间的关系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720" y="-77712"/>
            <a:ext cx="8229600" cy="1143000"/>
          </a:xfrm>
        </p:spPr>
        <p:txBody>
          <a:bodyPr/>
          <a:lstStyle/>
          <a:p>
            <a:r>
              <a:rPr lang="zh-CN" altLang="en-US" dirty="0"/>
              <a:t>类设计及其模型</a:t>
            </a:r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17" y="1916832"/>
            <a:ext cx="7960083" cy="4613747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0" y="1076230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en-US" dirty="0"/>
              <a:t>精化用户界面之间的关系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720" y="-77712"/>
            <a:ext cx="8229600" cy="1143000"/>
          </a:xfrm>
        </p:spPr>
        <p:txBody>
          <a:bodyPr/>
          <a:lstStyle/>
          <a:p>
            <a:r>
              <a:rPr lang="zh-CN" altLang="en-US" dirty="0"/>
              <a:t>类设计及其模型</a:t>
            </a:r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050" y="1974585"/>
            <a:ext cx="7829550" cy="363855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0" y="1076230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en-US" dirty="0"/>
              <a:t>精化</a:t>
            </a:r>
            <a:r>
              <a:rPr lang="en-US" altLang="zh-CN" dirty="0" err="1"/>
              <a:t>addCameraActivity</a:t>
            </a:r>
            <a:r>
              <a:rPr lang="zh-CN" altLang="en-US" dirty="0"/>
              <a:t>的类属性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720" y="-77712"/>
            <a:ext cx="8229600" cy="1143000"/>
          </a:xfrm>
        </p:spPr>
        <p:txBody>
          <a:bodyPr/>
          <a:lstStyle/>
          <a:p>
            <a:r>
              <a:rPr lang="zh-CN" altLang="en-US" dirty="0"/>
              <a:t>类设计及其模型</a:t>
            </a:r>
            <a:endParaRPr lang="en-US" altLang="zh-CN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060847"/>
            <a:ext cx="4464496" cy="472090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0" y="1076230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en-US" dirty="0"/>
              <a:t>精化</a:t>
            </a:r>
            <a:r>
              <a:rPr lang="en-US" altLang="zh-CN" dirty="0" err="1"/>
              <a:t>VideoFramaPool</a:t>
            </a:r>
            <a:r>
              <a:rPr lang="zh-CN" altLang="en-US" dirty="0"/>
              <a:t>的类属性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720" y="-77712"/>
            <a:ext cx="8229600" cy="1143000"/>
          </a:xfrm>
        </p:spPr>
        <p:txBody>
          <a:bodyPr/>
          <a:lstStyle/>
          <a:p>
            <a:r>
              <a:rPr lang="zh-CN" altLang="en-US" dirty="0"/>
              <a:t>类设计及其模型</a:t>
            </a:r>
            <a:endParaRPr lang="en-US" altLang="zh-CN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092741"/>
            <a:ext cx="5951433" cy="4496223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0" y="1076230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en-US" dirty="0"/>
              <a:t>精化</a:t>
            </a:r>
            <a:r>
              <a:rPr lang="en-US" altLang="zh-CN" dirty="0" err="1"/>
              <a:t>NativeCaller</a:t>
            </a:r>
            <a:r>
              <a:rPr lang="zh-CN" altLang="en-US" dirty="0"/>
              <a:t>的类方法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720" y="-77712"/>
            <a:ext cx="8229600" cy="1143000"/>
          </a:xfrm>
        </p:spPr>
        <p:txBody>
          <a:bodyPr/>
          <a:lstStyle/>
          <a:p>
            <a:r>
              <a:rPr lang="zh-CN" altLang="en-US" dirty="0"/>
              <a:t>类设计及其模型</a:t>
            </a:r>
            <a:endParaRPr lang="en-US" altLang="zh-CN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276872"/>
            <a:ext cx="3723956" cy="364872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0" y="1076230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en-US" dirty="0"/>
              <a:t>精化</a:t>
            </a:r>
            <a:r>
              <a:rPr lang="en-US" altLang="zh-CN" dirty="0" err="1"/>
              <a:t>timeHandler</a:t>
            </a:r>
            <a:r>
              <a:rPr lang="zh-CN" altLang="en-US" dirty="0"/>
              <a:t>类的</a:t>
            </a:r>
            <a:r>
              <a:rPr lang="en-US" altLang="zh-CN" dirty="0" err="1"/>
              <a:t>handleMessage</a:t>
            </a:r>
            <a:r>
              <a:rPr lang="zh-CN" altLang="en-US" dirty="0"/>
              <a:t>方法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720" y="-77712"/>
            <a:ext cx="8229600" cy="1143000"/>
          </a:xfrm>
        </p:spPr>
        <p:txBody>
          <a:bodyPr/>
          <a:lstStyle/>
          <a:p>
            <a:r>
              <a:rPr lang="zh-CN" altLang="en-US" dirty="0"/>
              <a:t>类设计及其模型</a:t>
            </a:r>
            <a:endParaRPr lang="en-US" altLang="zh-CN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-50368"/>
            <a:ext cx="5385792" cy="68580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0" y="1076230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en-US" dirty="0"/>
              <a:t>精化</a:t>
            </a:r>
            <a:r>
              <a:rPr lang="en-US" altLang="zh-CN" dirty="0" err="1"/>
              <a:t>PlayActivity</a:t>
            </a:r>
            <a:r>
              <a:rPr lang="zh-CN" altLang="en-US" dirty="0"/>
              <a:t>类的</a:t>
            </a:r>
            <a:r>
              <a:rPr lang="en-US" altLang="zh-CN" dirty="0" err="1"/>
              <a:t>judgeAttention</a:t>
            </a:r>
            <a:r>
              <a:rPr lang="zh-CN" altLang="en-US" dirty="0"/>
              <a:t>方法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720" y="-77712"/>
            <a:ext cx="8229600" cy="1143000"/>
          </a:xfrm>
        </p:spPr>
        <p:txBody>
          <a:bodyPr/>
          <a:lstStyle/>
          <a:p>
            <a:r>
              <a:rPr lang="zh-CN" altLang="en-US" dirty="0"/>
              <a:t>类设计及其模型</a:t>
            </a:r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-12576"/>
            <a:ext cx="3893325" cy="68580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0" y="1076230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zh-CN" dirty="0" err="1"/>
              <a:t>addCameraActivity</a:t>
            </a:r>
            <a:r>
              <a:rPr lang="zh-CN" altLang="en-US" dirty="0"/>
              <a:t>状态图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720" y="-77712"/>
            <a:ext cx="8229600" cy="1143000"/>
          </a:xfrm>
        </p:spPr>
        <p:txBody>
          <a:bodyPr/>
          <a:lstStyle/>
          <a:p>
            <a:r>
              <a:rPr lang="zh-CN" altLang="en-US" dirty="0"/>
              <a:t>类设计及其模型</a:t>
            </a:r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1962" y="1876520"/>
            <a:ext cx="7305675" cy="390525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0" y="1076230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zh-CN" dirty="0" err="1"/>
              <a:t>addCameraActivity</a:t>
            </a:r>
            <a:r>
              <a:rPr lang="zh-CN" altLang="en-US" dirty="0"/>
              <a:t>活动图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720" y="-77712"/>
            <a:ext cx="8229600" cy="1143000"/>
          </a:xfrm>
        </p:spPr>
        <p:txBody>
          <a:bodyPr/>
          <a:lstStyle/>
          <a:p>
            <a:r>
              <a:rPr lang="zh-CN" altLang="en-US" dirty="0"/>
              <a:t>类设计及其模型</a:t>
            </a:r>
            <a:endParaRPr lang="en-US" altLang="zh-CN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26" y="1772816"/>
            <a:ext cx="6970634" cy="4730943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0" y="1076230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zh-CN" dirty="0" err="1"/>
              <a:t>PlayActivity</a:t>
            </a:r>
            <a:r>
              <a:rPr lang="zh-CN" altLang="en-US" dirty="0"/>
              <a:t>状态图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720" y="-77712"/>
            <a:ext cx="8229600" cy="1143000"/>
          </a:xfrm>
        </p:spPr>
        <p:txBody>
          <a:bodyPr/>
          <a:lstStyle/>
          <a:p>
            <a:r>
              <a:rPr lang="zh-CN" altLang="en-US" dirty="0"/>
              <a:t>类设计及其模型</a:t>
            </a:r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60" y="2348880"/>
            <a:ext cx="8892480" cy="3950319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内容占位符 2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123728" y="2132856"/>
            <a:ext cx="3913237" cy="2784172"/>
          </a:xfrm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数据设计及其模型</a:t>
            </a:r>
            <a:endParaRPr lang="en-US" altLang="zh-CN" dirty="0"/>
          </a:p>
        </p:txBody>
      </p:sp>
    </p:spTree>
  </p:cSld>
  <p:clrMapOvr>
    <a:masterClrMapping/>
  </p:clrMapOvr>
  <p:transition spd="slow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134620" y="1282605"/>
            <a:ext cx="8229600" cy="4525963"/>
          </a:xfrm>
        </p:spPr>
        <p:txBody>
          <a:bodyPr>
            <a:normAutofit/>
          </a:bodyPr>
          <a:p>
            <a:r>
              <a:rPr lang="en-US" altLang="zh-CN" dirty="0" err="1"/>
              <a:t>sonarqube</a:t>
            </a:r>
            <a:r>
              <a:rPr lang="zh-CN" altLang="en-US" dirty="0" err="1"/>
              <a:t>静态测试：详情</a:t>
            </a:r>
            <a:r>
              <a:rPr lang="zh-CN" altLang="en-US" dirty="0" err="1"/>
              <a:t>见《驾驶员危险驾驶行为监测系统-静态分析测试报告.pdf》</a:t>
            </a:r>
            <a:endParaRPr lang="zh-CN" altLang="en-US" dirty="0" err="1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6155" y="2107565"/>
            <a:ext cx="7172325" cy="458216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134620" y="1282605"/>
            <a:ext cx="8229600" cy="4525963"/>
          </a:xfrm>
        </p:spPr>
        <p:txBody>
          <a:bodyPr>
            <a:normAutofit/>
          </a:bodyPr>
          <a:p>
            <a:r>
              <a:rPr lang="zh-CN" altLang="en-US" dirty="0" err="1"/>
              <a:t>动态测试和性能测试：详情见《驾驶员危险驾驶行为监测系统-动态与性能测试报告</a:t>
            </a:r>
            <a:r>
              <a:rPr lang="en-US" altLang="zh-CN" dirty="0" err="1"/>
              <a:t>.docx</a:t>
            </a:r>
            <a:r>
              <a:rPr lang="zh-CN" altLang="en-US" dirty="0" err="1"/>
              <a:t>》</a:t>
            </a:r>
            <a:endParaRPr lang="zh-CN" altLang="en-US" dirty="0" err="1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2550" y="2269490"/>
            <a:ext cx="6315075" cy="450342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134620" y="1282605"/>
            <a:ext cx="8229600" cy="4525963"/>
          </a:xfrm>
        </p:spPr>
        <p:txBody>
          <a:bodyPr>
            <a:normAutofit/>
          </a:bodyPr>
          <a:p>
            <a:r>
              <a:rPr lang="zh-CN" altLang="en-US" dirty="0" err="1"/>
              <a:t>动态测试和性能测试：详情见《驾驶员危险驾驶行为监测系统-动态与性能测试报告</a:t>
            </a:r>
            <a:r>
              <a:rPr lang="en-US" altLang="zh-CN" dirty="0" err="1"/>
              <a:t>.docx</a:t>
            </a:r>
            <a:r>
              <a:rPr lang="zh-CN" altLang="en-US" dirty="0" err="1"/>
              <a:t>》</a:t>
            </a:r>
            <a:endParaRPr lang="zh-CN" altLang="en-US" dirty="0" err="1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0930" y="2515235"/>
            <a:ext cx="6962775" cy="4257675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134620" y="1282605"/>
            <a:ext cx="8229600" cy="4525963"/>
          </a:xfrm>
        </p:spPr>
        <p:txBody>
          <a:bodyPr>
            <a:normAutofit/>
          </a:bodyPr>
          <a:p>
            <a:r>
              <a:rPr lang="zh-CN" altLang="en-US" dirty="0" err="1"/>
              <a:t>动态测试和性能测试：详情见《驾驶员危险驾驶行为监测系统-动态与性能测试报告</a:t>
            </a:r>
            <a:r>
              <a:rPr lang="en-US" altLang="zh-CN" dirty="0" err="1"/>
              <a:t>.docx</a:t>
            </a:r>
            <a:r>
              <a:rPr lang="zh-CN" altLang="en-US" dirty="0" err="1"/>
              <a:t>》</a:t>
            </a:r>
            <a:endParaRPr lang="zh-CN" altLang="en-US" dirty="0" err="1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4595" y="2297430"/>
            <a:ext cx="6734175" cy="4476115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项目代码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134620" y="1282605"/>
            <a:ext cx="8229600" cy="4525963"/>
          </a:xfrm>
        </p:spPr>
        <p:txBody>
          <a:bodyPr>
            <a:normAutofit/>
          </a:bodyPr>
          <a:p>
            <a:r>
              <a:rPr lang="zh-CN" altLang="en-US" dirty="0" err="1"/>
              <a:t>代码结构</a:t>
            </a:r>
            <a:endParaRPr lang="zh-CN" altLang="en-US" dirty="0" err="1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19730" y="0"/>
            <a:ext cx="3524250" cy="691515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项目代码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134620" y="1282605"/>
            <a:ext cx="8229600" cy="4525963"/>
          </a:xfrm>
        </p:spPr>
        <p:txBody>
          <a:bodyPr>
            <a:normAutofit/>
          </a:bodyPr>
          <a:p>
            <a:r>
              <a:rPr lang="zh-CN" altLang="en-US" dirty="0" err="1"/>
              <a:t>部分</a:t>
            </a:r>
            <a:r>
              <a:rPr lang="zh-CN" altLang="en-US" dirty="0" err="1"/>
              <a:t>代码片段</a:t>
            </a:r>
            <a:endParaRPr lang="zh-CN" altLang="en-US" dirty="0" err="1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2145" y="0"/>
            <a:ext cx="771271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项目代码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134620" y="1282605"/>
            <a:ext cx="8229600" cy="4525963"/>
          </a:xfrm>
        </p:spPr>
        <p:txBody>
          <a:bodyPr>
            <a:normAutofit/>
          </a:bodyPr>
          <a:p>
            <a:r>
              <a:rPr lang="zh-CN" altLang="en-US" dirty="0" err="1"/>
              <a:t>部分</a:t>
            </a:r>
            <a:r>
              <a:rPr lang="zh-CN" altLang="en-US" dirty="0" err="1"/>
              <a:t>代码片段</a:t>
            </a:r>
            <a:endParaRPr lang="zh-CN" altLang="en-US" dirty="0" err="1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14300" y="-242570"/>
            <a:ext cx="9372600" cy="7343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项目代码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134620" y="1282605"/>
            <a:ext cx="8229600" cy="4525963"/>
          </a:xfrm>
        </p:spPr>
        <p:txBody>
          <a:bodyPr>
            <a:normAutofit/>
          </a:bodyPr>
          <a:p>
            <a:r>
              <a:rPr lang="zh-CN" altLang="en-US" dirty="0" err="1"/>
              <a:t>代码贡献度一览：详情见《驾驶员危险驾驶行为监测系统-协同开发记录展示</a:t>
            </a:r>
            <a:r>
              <a:rPr lang="en-US" altLang="zh-CN" dirty="0" err="1"/>
              <a:t>.docx</a:t>
            </a:r>
            <a:r>
              <a:rPr lang="zh-CN" altLang="en-US" dirty="0" err="1"/>
              <a:t>》和《自评表》</a:t>
            </a:r>
            <a:endParaRPr lang="zh-CN" altLang="en-US" dirty="0" err="1"/>
          </a:p>
          <a:p>
            <a:endParaRPr lang="zh-CN" altLang="en-US" dirty="0" err="1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" y="2136140"/>
            <a:ext cx="9209405" cy="3349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演示软件系统的运行情况：见演示视频</a:t>
            </a:r>
            <a:r>
              <a:rPr lang="en-US" altLang="zh-CN" dirty="0"/>
              <a:t>.mp4</a:t>
            </a:r>
            <a:endParaRPr lang="zh-CN" altLang="en-US" dirty="0"/>
          </a:p>
          <a:p>
            <a:pPr lvl="1"/>
            <a:endParaRPr lang="zh-CN" altLang="en-US" dirty="0"/>
          </a:p>
        </p:txBody>
      </p:sp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软件开发知识分享社区</a:t>
            </a:r>
            <a:endParaRPr lang="zh-CN" altLang="en-US" dirty="0"/>
          </a:p>
          <a:p>
            <a:pPr lvl="1"/>
            <a:r>
              <a:rPr lang="en-US" altLang="zh-CN" dirty="0"/>
              <a:t>CSDN</a:t>
            </a:r>
            <a:r>
              <a:rPr lang="zh-CN" altLang="en-US" dirty="0"/>
              <a:t>、</a:t>
            </a:r>
            <a:r>
              <a:rPr lang="en-US" altLang="zh-CN" dirty="0" err="1"/>
              <a:t>OSChina</a:t>
            </a:r>
            <a:r>
              <a:rPr lang="zh-CN" altLang="en-US" dirty="0"/>
              <a:t>、简书、博客园、知识荟等</a:t>
            </a:r>
            <a:endParaRPr lang="zh-CN" altLang="en-US" dirty="0"/>
          </a:p>
          <a:p>
            <a:r>
              <a:rPr lang="zh-CN" altLang="en-US" dirty="0"/>
              <a:t>如何基于开源社区解决软件开发问题</a:t>
            </a:r>
            <a:endParaRPr lang="zh-CN" altLang="en-US" dirty="0"/>
          </a:p>
          <a:p>
            <a:pPr lvl="1"/>
            <a:r>
              <a:rPr lang="zh-CN" altLang="en-US" dirty="0"/>
              <a:t>提出问题</a:t>
            </a:r>
            <a:endParaRPr lang="en-US" altLang="zh-CN" dirty="0"/>
          </a:p>
          <a:p>
            <a:pPr lvl="1"/>
            <a:r>
              <a:rPr lang="zh-CN" altLang="en-US" dirty="0"/>
              <a:t>寻找答案</a:t>
            </a:r>
            <a:endParaRPr lang="en-US" altLang="zh-CN" dirty="0"/>
          </a:p>
          <a:p>
            <a:pPr lvl="1"/>
            <a:r>
              <a:rPr lang="zh-CN" altLang="en-US" dirty="0"/>
              <a:t>复用代码片段</a:t>
            </a:r>
            <a:endParaRPr lang="en-US" altLang="zh-CN" dirty="0"/>
          </a:p>
          <a:p>
            <a:pPr lvl="1"/>
            <a:r>
              <a:rPr lang="zh-CN" altLang="en-US" dirty="0"/>
              <a:t>寻找开源项目和</a:t>
            </a:r>
            <a:r>
              <a:rPr lang="en-US" altLang="zh-CN" dirty="0"/>
              <a:t>AI</a:t>
            </a:r>
            <a:r>
              <a:rPr lang="zh-CN" altLang="en-US" dirty="0"/>
              <a:t>训练模型</a:t>
            </a:r>
            <a:endParaRPr lang="en-US" altLang="zh-CN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©Copyright Xinjun Mao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开源社区的使用</a:t>
            </a:r>
            <a:endParaRPr lang="zh-CN" alt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实践的收获</a:t>
            </a:r>
            <a:endParaRPr lang="en-US" altLang="zh-CN" dirty="0">
              <a:sym typeface="+mn-ea"/>
            </a:endParaRPr>
          </a:p>
          <a:p>
            <a:pPr lvl="1"/>
            <a:r>
              <a:rPr lang="zh-CN" altLang="en-US" dirty="0"/>
              <a:t>熟悉开发工具</a:t>
            </a:r>
            <a:endParaRPr lang="en-US" altLang="zh-CN" dirty="0"/>
          </a:p>
          <a:p>
            <a:pPr lvl="1"/>
            <a:r>
              <a:rPr lang="zh-CN" altLang="en-US" dirty="0"/>
              <a:t>利用平台、论坛解决问题</a:t>
            </a:r>
            <a:endParaRPr lang="en-US" altLang="zh-CN" dirty="0"/>
          </a:p>
          <a:p>
            <a:pPr lvl="1"/>
            <a:r>
              <a:rPr lang="zh-CN" altLang="en-US" dirty="0"/>
              <a:t>重用开源项目加快进度</a:t>
            </a:r>
            <a:endParaRPr lang="en-US" altLang="zh-CN" dirty="0"/>
          </a:p>
          <a:p>
            <a:pPr lvl="1"/>
            <a:r>
              <a:rPr lang="zh-CN" altLang="en-US" dirty="0"/>
              <a:t>协同开发</a:t>
            </a:r>
            <a:endParaRPr lang="en-US" altLang="zh-CN" dirty="0"/>
          </a:p>
          <a:p>
            <a:r>
              <a:rPr lang="zh-CN" altLang="en-US" dirty="0"/>
              <a:t>困难和问题</a:t>
            </a:r>
            <a:endParaRPr lang="en-US" altLang="zh-CN" dirty="0"/>
          </a:p>
          <a:p>
            <a:pPr lvl="1"/>
            <a:r>
              <a:rPr lang="zh-CN" altLang="en-US" dirty="0"/>
              <a:t>开发探索耗时长</a:t>
            </a:r>
            <a:endParaRPr lang="en-US" altLang="zh-CN" dirty="0"/>
          </a:p>
          <a:p>
            <a:pPr lvl="1"/>
            <a:r>
              <a:rPr lang="zh-CN" altLang="en-US" dirty="0"/>
              <a:t>寻找开源项目难度大</a:t>
            </a:r>
            <a:endParaRPr lang="en-US" altLang="zh-CN" dirty="0"/>
          </a:p>
          <a:p>
            <a:pPr lvl="1"/>
            <a:r>
              <a:rPr lang="zh-CN" altLang="en-US" dirty="0"/>
              <a:t>需求变更频繁</a:t>
            </a:r>
            <a:endParaRPr lang="en-US" altLang="zh-CN" dirty="0"/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KSO_WM_UNIT_PLACING_PICTURE_USER_VIEWPORT" val="{&quot;height&quot;:8790,&quot;width&quot;:13140}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聚合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聚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聚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2822</Words>
  <Application>WPS 演示</Application>
  <PresentationFormat>全屏显示(4:3)</PresentationFormat>
  <Paragraphs>484</Paragraphs>
  <Slides>68</Slides>
  <Notes>60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68</vt:i4>
      </vt:variant>
    </vt:vector>
  </HeadingPairs>
  <TitlesOfParts>
    <vt:vector size="84" baseType="lpstr">
      <vt:lpstr>Arial</vt:lpstr>
      <vt:lpstr>宋体</vt:lpstr>
      <vt:lpstr>Wingdings</vt:lpstr>
      <vt:lpstr>Times New Roman</vt:lpstr>
      <vt:lpstr>Wingdings 3</vt:lpstr>
      <vt:lpstr>Verdana</vt:lpstr>
      <vt:lpstr>Wingdings 2</vt:lpstr>
      <vt:lpstr>微软雅黑</vt:lpstr>
      <vt:lpstr>Calibri</vt:lpstr>
      <vt:lpstr>Lucida Sans Unicode</vt:lpstr>
      <vt:lpstr>Arial Unicode MS</vt:lpstr>
      <vt:lpstr>黑体</vt:lpstr>
      <vt:lpstr>楷体_GB2312</vt:lpstr>
      <vt:lpstr>新宋体</vt:lpstr>
      <vt:lpstr>楷体</vt:lpstr>
      <vt:lpstr>聚合</vt:lpstr>
      <vt:lpstr>软件工程课程实践汇报 “驾驶员危险驾驶行为检测系统”</vt:lpstr>
      <vt:lpstr>汇报内容</vt:lpstr>
      <vt:lpstr>软件需求与创意</vt:lpstr>
      <vt:lpstr>软件需求与创意</vt:lpstr>
      <vt:lpstr>软件需求与创意</vt:lpstr>
      <vt:lpstr>需求模型</vt:lpstr>
      <vt:lpstr>需求模型</vt:lpstr>
      <vt:lpstr>需求模型</vt:lpstr>
      <vt:lpstr>需求模型</vt:lpstr>
      <vt:lpstr>需求模型</vt:lpstr>
      <vt:lpstr>需求模型</vt:lpstr>
      <vt:lpstr>需求模型</vt:lpstr>
      <vt:lpstr>需求模型</vt:lpstr>
      <vt:lpstr>需求模型</vt:lpstr>
      <vt:lpstr>需求模型</vt:lpstr>
      <vt:lpstr>需求模型</vt:lpstr>
      <vt:lpstr>需求模型</vt:lpstr>
      <vt:lpstr>需求模型</vt:lpstr>
      <vt:lpstr>需求模型</vt:lpstr>
      <vt:lpstr>软件的非功能需求</vt:lpstr>
      <vt:lpstr>软件的非功能需求</vt:lpstr>
      <vt:lpstr>软件的非功能需求</vt:lpstr>
      <vt:lpstr>需求模型与文档</vt:lpstr>
      <vt:lpstr>开发技术与工具</vt:lpstr>
      <vt:lpstr>软件设计与建模</vt:lpstr>
      <vt:lpstr>体系结构设计及其模型</vt:lpstr>
      <vt:lpstr>体系结构设计及其模型</vt:lpstr>
      <vt:lpstr>体系结构设计及其模型</vt:lpstr>
      <vt:lpstr>体系结构设计及其模型</vt:lpstr>
      <vt:lpstr>需求模型</vt:lpstr>
      <vt:lpstr>用户界面设计及其模型</vt:lpstr>
      <vt:lpstr>用户界面设计及其模型</vt:lpstr>
      <vt:lpstr>用户界面设计及其模型</vt:lpstr>
      <vt:lpstr>用户界面设计及其模型</vt:lpstr>
      <vt:lpstr>用户界面设计及其模型</vt:lpstr>
      <vt:lpstr>用户界面设计及其模型</vt:lpstr>
      <vt:lpstr>用例设计及其模型</vt:lpstr>
      <vt:lpstr>用例设计及其模型</vt:lpstr>
      <vt:lpstr>用例设计及其模型</vt:lpstr>
      <vt:lpstr>用例设计及其模型</vt:lpstr>
      <vt:lpstr>用例设计及其模型</vt:lpstr>
      <vt:lpstr>用例设计及其模型</vt:lpstr>
      <vt:lpstr>用例设计及其模型</vt:lpstr>
      <vt:lpstr>用例设计及其模型</vt:lpstr>
      <vt:lpstr>类设计及其模型</vt:lpstr>
      <vt:lpstr>类设计及其模型</vt:lpstr>
      <vt:lpstr>类设计及其模型</vt:lpstr>
      <vt:lpstr>类设计及其模型</vt:lpstr>
      <vt:lpstr>类设计及其模型</vt:lpstr>
      <vt:lpstr>类设计及其模型</vt:lpstr>
      <vt:lpstr>类设计及其模型</vt:lpstr>
      <vt:lpstr>类设计及其模型</vt:lpstr>
      <vt:lpstr>类设计及其模型</vt:lpstr>
      <vt:lpstr>类设计及其模型</vt:lpstr>
      <vt:lpstr>类设计及其模型</vt:lpstr>
      <vt:lpstr>类设计及其模型</vt:lpstr>
      <vt:lpstr>数据设计及其模型</vt:lpstr>
      <vt:lpstr>软件质量与保证</vt:lpstr>
      <vt:lpstr>软件质量与保证</vt:lpstr>
      <vt:lpstr>软件质量与保证</vt:lpstr>
      <vt:lpstr>软件质量与保证</vt:lpstr>
      <vt:lpstr>软件质量与保证</vt:lpstr>
      <vt:lpstr>项目代码</vt:lpstr>
      <vt:lpstr>项目代码</vt:lpstr>
      <vt:lpstr>项目代码</vt:lpstr>
      <vt:lpstr>系统部署与运行</vt:lpstr>
      <vt:lpstr>开源社区的使用</vt:lpstr>
      <vt:lpstr>实践收获与感受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tommy</dc:creator>
  <cp:lastModifiedBy>刘桓希</cp:lastModifiedBy>
  <cp:revision>344</cp:revision>
  <dcterms:created xsi:type="dcterms:W3CDTF">2113-01-01T00:00:00Z</dcterms:created>
  <dcterms:modified xsi:type="dcterms:W3CDTF">2021-07-08T09:03:01Z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2052-11.1.0.10228</vt:lpwstr>
  </property>
</Properties>
</file>