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321" r:id="rId3"/>
    <p:sldId id="322" r:id="rId4"/>
    <p:sldId id="341" r:id="rId5"/>
    <p:sldId id="342" r:id="rId6"/>
    <p:sldId id="340" r:id="rId7"/>
    <p:sldId id="386" r:id="rId8"/>
    <p:sldId id="373" r:id="rId9"/>
    <p:sldId id="345" r:id="rId10"/>
    <p:sldId id="346" r:id="rId11"/>
    <p:sldId id="347" r:id="rId12"/>
    <p:sldId id="349" r:id="rId13"/>
    <p:sldId id="348" r:id="rId14"/>
    <p:sldId id="351" r:id="rId15"/>
    <p:sldId id="352" r:id="rId16"/>
    <p:sldId id="364" r:id="rId17"/>
    <p:sldId id="365" r:id="rId18"/>
    <p:sldId id="374" r:id="rId19"/>
    <p:sldId id="375" r:id="rId20"/>
    <p:sldId id="376" r:id="rId21"/>
    <p:sldId id="343" r:id="rId22"/>
    <p:sldId id="366" r:id="rId23"/>
    <p:sldId id="368" r:id="rId24"/>
    <p:sldId id="344" r:id="rId25"/>
    <p:sldId id="353" r:id="rId26"/>
    <p:sldId id="330" r:id="rId27"/>
    <p:sldId id="369" r:id="rId28"/>
    <p:sldId id="370" r:id="rId29"/>
    <p:sldId id="371" r:id="rId30"/>
    <p:sldId id="384" r:id="rId31"/>
    <p:sldId id="377" r:id="rId32"/>
    <p:sldId id="378" r:id="rId33"/>
    <p:sldId id="379" r:id="rId34"/>
    <p:sldId id="380" r:id="rId35"/>
    <p:sldId id="381" r:id="rId36"/>
    <p:sldId id="382" r:id="rId37"/>
    <p:sldId id="383" r:id="rId38"/>
    <p:sldId id="354" r:id="rId39"/>
    <p:sldId id="355" r:id="rId40"/>
    <p:sldId id="356" r:id="rId41"/>
    <p:sldId id="357" r:id="rId42"/>
    <p:sldId id="358" r:id="rId43"/>
    <p:sldId id="359" r:id="rId44"/>
    <p:sldId id="361" r:id="rId45"/>
    <p:sldId id="362" r:id="rId46"/>
    <p:sldId id="363" r:id="rId47"/>
    <p:sldId id="387" r:id="rId48"/>
    <p:sldId id="389" r:id="rId49"/>
    <p:sldId id="388" r:id="rId50"/>
    <p:sldId id="390" r:id="rId51"/>
    <p:sldId id="392" r:id="rId52"/>
    <p:sldId id="393" r:id="rId53"/>
    <p:sldId id="391" r:id="rId54"/>
    <p:sldId id="394" r:id="rId55"/>
    <p:sldId id="395" r:id="rId56"/>
    <p:sldId id="399" r:id="rId57"/>
    <p:sldId id="396" r:id="rId58"/>
    <p:sldId id="397" r:id="rId59"/>
    <p:sldId id="398" r:id="rId60"/>
    <p:sldId id="326" r:id="rId61"/>
    <p:sldId id="329" r:id="rId62"/>
    <p:sldId id="328" r:id="rId63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国瑞" initials="陈" lastIdx="4" clrIdx="0">
    <p:extLst>
      <p:ext uri="{19B8F6BF-5375-455C-9EA6-DF929625EA0E}">
        <p15:presenceInfo xmlns:p15="http://schemas.microsoft.com/office/powerpoint/2012/main" userId="efa86562c09644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5" autoAdjust="0"/>
    <p:restoredTop sz="72647" autoAdjust="0"/>
  </p:normalViewPr>
  <p:slideViewPr>
    <p:cSldViewPr>
      <p:cViewPr varScale="1">
        <p:scale>
          <a:sx n="62" d="100"/>
          <a:sy n="62" d="100"/>
        </p:scale>
        <p:origin x="14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176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疲劳驾驶难监控：疲劳驾驶多发生在单人驾驶时，驾驶员很难意识到自身的危险行为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注意力难判断：没有有效手段判断驾驶员是否集中注意力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夜间监测不方便：传统监测手段没有考虑到夜间行车的情况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5000"/>
              </a:lnSpc>
              <a:buFont typeface="Wingdings" panose="05000000000000000000" pitchFamily="2" charset="2"/>
              <a:buChar char="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监测不提醒：实时监测结果没有及时反馈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4856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53110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70589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90200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04314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195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94425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40198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92100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21762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00953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00378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08496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09450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40179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33351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14385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58877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52166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64782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583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73849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214719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669480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67510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688108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67179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864379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79440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325801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932597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4314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初始化界面是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startActivity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，进程睡眠一段时间之后，跳转到软件系统的登录界面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addCameraActivity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，登录成功之后，跳转到软件的监控界面，该界面受到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托管。设置中有重新设置用户账号的密码，以及设置摄像头移动的功能的功能。设置界面对应了对象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。在该对象中，可以跳转到重设用户密码的界面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SettingUserActivity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，也可以跳转到设置摄像头移动跟踪驾驶员脸部的界面</a:t>
            </a:r>
            <a:r>
              <a:rPr lang="en-US" altLang="zh-CN" sz="1800" i="1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SettingAlarmActivity</a:t>
            </a:r>
            <a:r>
              <a:rPr lang="zh-CN" altLang="zh-CN" sz="1800" i="1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987712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在设置界面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里面，可以选择设置用户信息，跳转到用户信息设置界面。在用户信息设置界面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SettingUserActivity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里面，检查输入的新用户名密码是否合法，合法的话就向本地控制器发送设置用户信息的消息，更新数据库中的用户名和密码。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150486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在设置界面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中，可以选择设置驾驶员脸部移动的监测。当打开对驾驶员脸部移动的监测之后，设置驾驶员脸部移动监测的界面对象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SettingAlarmActivity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就向本地控制器发送消息，进而本地控制器就向网络摄像头发送消息，网络摄像头就开始监测驾驶员的人脸移动信息。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568936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登录成功之后，监控界面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就向视频帧池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VideoFramePool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发送抽样视频帧的速率，同时向本地控制器发送开启视频摄像的信息。本地控制器将从网络摄像头获取到的视频信息传回到监控界面。视频帧池循环获取视频图像信息，传送给图像渲染器，经过抽样处理之后，将识别的信息传回给监控界面，监控界面可根据这些信息判断驾驶员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903092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循环将获取到的视频信息发送到人脸识别控制器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FaceDetect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中，后者通过收到的人脸信息，计算驾驶员是否处于疲劳状态。同时，监控界面通过获取时间控制器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timeHandler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的计时，判断驾驶员是否长时间处于判定的疲劳状态，是的话就发出疲劳警告。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038270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将视频信息发送给人脸识别控制器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FaceDetect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，调用手机计算驾驶员是否集中注意力在驾驶上的人脸信息，用概率表示，将计算得到的概率发送回监控界面，由监控界面对得到的概率信息判别是否处于分散注意力的状态。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216164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监控界面对象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PlayActivity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将视频信息提取成单张位图信息，发送给人体行为检测器TensorflowObjectDetectionAPIModel，调用手机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CPU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计算驾驶员有不当行为的概率，将计算得到的概率发送回监控界面，由监控界面对得到的概率信息判别是否处于分散注意力的状态。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401090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监控界面向媒体控制器发送创建时钟的请求，判断输入的时钟是合法的时钟的话，则创建一个时钟，并改变时钟记录。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130512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851680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98538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758829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714669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97078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873174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1065868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071009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996740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2653195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3000886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1705710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58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300850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60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62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“驾驶员危险驾驶行为检测系统”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刘桓希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项目团队成员：刘桓希 薛飞 卢昶诚 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解决问题</a:t>
            </a:r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疲劳驾驶难监控</a:t>
            </a:r>
            <a:endParaRPr lang="en-US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注意力难判断</a:t>
            </a:r>
            <a:endParaRPr lang="en-US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夜间监测不方便</a:t>
            </a:r>
            <a:endParaRPr lang="en-US" altLang="zh-CN" sz="3200" kern="100" dirty="0"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en-US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吸烟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监测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通话</a:t>
            </a:r>
            <a:r>
              <a:rPr lang="zh-CN" altLang="en-US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检测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93065" lvl="1" indent="0">
              <a:buNone/>
            </a:pPr>
            <a:endParaRPr lang="zh-CN" altLang="en-US" sz="2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</a:p>
          <a:p>
            <a:pPr lvl="1"/>
            <a:r>
              <a:rPr lang="zh-CN" altLang="en-US" dirty="0"/>
              <a:t>疲劳检测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    </a:t>
            </a:r>
            <a:r>
              <a:rPr lang="zh-CN" altLang="en-US" dirty="0"/>
              <a:t>眨眼检测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哈欠检测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偏头检测</a:t>
            </a:r>
            <a:endParaRPr lang="en-US" altLang="zh-CN" dirty="0"/>
          </a:p>
          <a:p>
            <a:pPr lvl="1"/>
            <a:r>
              <a:rPr lang="zh-CN" altLang="en-US" dirty="0"/>
              <a:t>不当行为检测</a:t>
            </a:r>
          </a:p>
          <a:p>
            <a:pPr marL="109855" indent="0">
              <a:buNone/>
            </a:pPr>
            <a:r>
              <a:rPr lang="en-US" altLang="zh-CN" dirty="0"/>
              <a:t>	</a:t>
            </a:r>
            <a:r>
              <a:rPr lang="zh-CN" altLang="en-US" sz="2300" b="0" dirty="0"/>
              <a:t>打电话检测</a:t>
            </a:r>
            <a:endParaRPr lang="en-US" altLang="zh-CN" sz="2300" b="0" dirty="0"/>
          </a:p>
          <a:p>
            <a:pPr marL="109855" indent="0">
              <a:buNone/>
            </a:pPr>
            <a:r>
              <a:rPr lang="en-US" altLang="zh-CN" sz="2300" b="0" dirty="0"/>
              <a:t>	</a:t>
            </a:r>
            <a:r>
              <a:rPr lang="zh-CN" altLang="en-US" sz="2300" b="0" dirty="0"/>
              <a:t>吸烟检测</a:t>
            </a:r>
            <a:endParaRPr lang="en-US" altLang="zh-CN" sz="2300" b="0" dirty="0"/>
          </a:p>
          <a:p>
            <a:pPr marL="109855" indent="0">
              <a:buNone/>
            </a:pPr>
            <a:r>
              <a:rPr lang="en-US" altLang="zh-CN" sz="2300" b="0" dirty="0"/>
              <a:t>	</a:t>
            </a:r>
            <a:r>
              <a:rPr lang="zh-CN" altLang="en-US" sz="2300" b="0" dirty="0"/>
              <a:t>注意力检测</a:t>
            </a: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</p:spTree>
    <p:extLst>
      <p:ext uri="{BB962C8B-B14F-4D97-AF65-F5344CB8AC3E}">
        <p14:creationId xmlns:p14="http://schemas.microsoft.com/office/powerpoint/2010/main" val="227554331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利用训练好的开源项目实时监测驾驶员驾驶状态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采用外置固定的高清摄像头拍摄，识别精度高，应用简单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采集画面可与手机</a:t>
            </a:r>
            <a:r>
              <a:rPr lang="en-US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交互，提供直观的反馈结果</a:t>
            </a:r>
            <a:endParaRPr lang="en-US" altLang="zh-CN" sz="20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20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对危险驾驶行为进行语音提醒，及时反馈实时监测结果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</p:spTree>
    <p:extLst>
      <p:ext uri="{BB962C8B-B14F-4D97-AF65-F5344CB8AC3E}">
        <p14:creationId xmlns:p14="http://schemas.microsoft.com/office/powerpoint/2010/main" val="60855420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3027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用户界面跳转关系顺序图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7B6F3F5-DE94-4241-B1C5-F2D7C363E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6" y="2780928"/>
            <a:ext cx="9194052" cy="335731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3027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“提醒服务”顺序图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6" name="图片 5" descr="1">
            <a:extLst>
              <a:ext uri="{FF2B5EF4-FFF2-40B4-BE49-F238E27FC236}">
                <a16:creationId xmlns:a16="http://schemas.microsoft.com/office/drawing/2014/main" id="{6A45A952-CC87-42FE-86D2-C0046DD0F2F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1560" y="1988840"/>
            <a:ext cx="648072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7775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登陆成功”用例描述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F99D3A-E814-4A07-8FF8-058ADEE8A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348880"/>
            <a:ext cx="67722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5070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登陆失败”顺序图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A6CBCA-982B-43B9-BD17-171B3301C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8" y="2132856"/>
            <a:ext cx="70866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0905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</a:t>
            </a:r>
            <a:r>
              <a:rPr lang="en-US" altLang="zh-CN" dirty="0"/>
              <a:t>-</a:t>
            </a:r>
            <a:r>
              <a:rPr lang="zh-CN" altLang="en-US" dirty="0"/>
              <a:t>连接超时”顺序图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EC3AAC-0037-4CD6-90CC-1DC9C9D08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239962"/>
            <a:ext cx="6858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8471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63584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</a:t>
            </a:r>
            <a:r>
              <a:rPr lang="en-US" altLang="zh-CN" dirty="0"/>
              <a:t>—</a:t>
            </a:r>
            <a:r>
              <a:rPr lang="zh-CN" altLang="en-US" dirty="0"/>
              <a:t>反馈视频流”用例设计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2058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45E1DC-298E-4D97-BE25-9D5C9FB4E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809750"/>
            <a:ext cx="69151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8085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0921" y="1268760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</a:t>
            </a:r>
            <a:r>
              <a:rPr lang="en-US" altLang="zh-CN" dirty="0"/>
              <a:t>—</a:t>
            </a:r>
            <a:r>
              <a:rPr lang="zh-CN" altLang="en-US" dirty="0"/>
              <a:t>断开连接”用例设计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4C95E8-762D-4FB7-A756-0E56259BE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79" y="1988840"/>
            <a:ext cx="710565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6258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“疲劳检测”用例设计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5B544F-D470-41C4-8093-CE9D12427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348880"/>
            <a:ext cx="749596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72557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“不当行为检测”用例设计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4C2F43-B3CB-4A93-8CFA-6BABB2EB3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525791"/>
            <a:ext cx="7782694" cy="539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4444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修改摄像头设置”用例设计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6277A1-BE36-41A5-8B63-8EC23BB31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46" y="1534684"/>
            <a:ext cx="698182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7777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修改用户信息”用例设计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D945529-5964-4E74-A744-5EBCB4008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34" y="1684579"/>
            <a:ext cx="71818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3377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软件需求的分析类图</a:t>
            </a:r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54F750-75BA-4ED6-A3C7-CC78F9F8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688" y="658"/>
            <a:ext cx="4828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3811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4519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用例图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973C9D-C904-44B7-9F1C-C9E87F8FB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853" y="980728"/>
            <a:ext cx="45529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5010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55776" y="260649"/>
            <a:ext cx="2448272" cy="504056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描述性部署图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5578E6-68D8-4C85-933B-4AF6D8C1E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0288"/>
            <a:ext cx="9144000" cy="580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8247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4519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系统软件的状态图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需求模型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DA797D-51F7-467A-B1EA-E784B42B6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988840"/>
            <a:ext cx="64389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72031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性能要求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）响应时间要求：软件平均相应时间不超过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1s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）视频传输要求：每秒钟传输的帧数不低于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帧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）状态判定精确度要求：出错概率不大于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5%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）客户端资源占用要求：内存占用不大于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350M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占用不大于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50%</a:t>
            </a:r>
            <a:endParaRPr lang="zh-CN" altLang="en-US" dirty="0"/>
          </a:p>
          <a:p>
            <a:r>
              <a:rPr lang="zh-CN" altLang="zh-CN" sz="2400" kern="100" dirty="0">
                <a:effectLst/>
                <a:ea typeface="Times New Roman" panose="02020603050405020304" pitchFamily="18" charset="0"/>
              </a:rPr>
              <a:t> 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设计约束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）开发环境：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Windows 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Android Studio API 28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）时间约束：必须在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2021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月之前完成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）技术约束：复用现有的高质量开源代码和框架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</a:p>
        </p:txBody>
      </p:sp>
    </p:spTree>
    <p:extLst>
      <p:ext uri="{BB962C8B-B14F-4D97-AF65-F5344CB8AC3E}">
        <p14:creationId xmlns:p14="http://schemas.microsoft.com/office/powerpoint/2010/main" val="167271723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界面要求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手机客户端软件：用户的主要可视化界面，要求布局紧凑，有联系的组件尽量布局在一个页面中，着重关注用户驾驶状态的检测与提醒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网络摄像头端：由于网络摄像头是一个裸机的嵌入式系统，没有界面需求，故未设计界面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进度要求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需要在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2021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月给出软件原型，并在同年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月完成开发工作并交付验收。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</a:p>
        </p:txBody>
      </p:sp>
    </p:spTree>
    <p:extLst>
      <p:ext uri="{BB962C8B-B14F-4D97-AF65-F5344CB8AC3E}">
        <p14:creationId xmlns:p14="http://schemas.microsoft.com/office/powerpoint/2010/main" val="249463021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交付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）手机端软件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）需求规格说明书电子文档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）设计规格说明书电子文档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）使用说明书电子文档和纸质版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endParaRPr lang="zh-CN" altLang="en-US" dirty="0"/>
          </a:p>
          <a:p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验收要求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）完成所有功能的设计，基本上没有功能性的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bug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）能较为准确地检测驾驶员的危险驾驶行为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）去掉所有在开发中的调试代码，避免影响用户体验</a:t>
            </a:r>
            <a:endParaRPr lang="zh-CN" altLang="zh-CN" sz="18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</a:p>
        </p:txBody>
      </p:sp>
    </p:spTree>
    <p:extLst>
      <p:ext uri="{BB962C8B-B14F-4D97-AF65-F5344CB8AC3E}">
        <p14:creationId xmlns:p14="http://schemas.microsoft.com/office/powerpoint/2010/main" val="167993454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软件需求文档</a:t>
            </a:r>
          </a:p>
          <a:p>
            <a:pPr lvl="1"/>
            <a:r>
              <a:rPr lang="en-US" altLang="zh-CN" sz="2300" dirty="0"/>
              <a:t>《</a:t>
            </a:r>
            <a:r>
              <a:rPr lang="zh-CN" altLang="en-US" sz="2300" dirty="0"/>
              <a:t>驾驶员危险驾驶行为监测系统</a:t>
            </a:r>
            <a:r>
              <a:rPr lang="en-US" altLang="zh-CN" sz="2300" dirty="0"/>
              <a:t>-</a:t>
            </a:r>
            <a:r>
              <a:rPr lang="zh-CN" altLang="en-US" sz="2300" dirty="0"/>
              <a:t>软件系统的需求构思及描述</a:t>
            </a:r>
            <a:r>
              <a:rPr lang="en-US" altLang="zh-CN" sz="2300" dirty="0"/>
              <a:t>》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</p:spTree>
    <p:extLst>
      <p:ext uri="{BB962C8B-B14F-4D97-AF65-F5344CB8AC3E}">
        <p14:creationId xmlns:p14="http://schemas.microsoft.com/office/powerpoint/2010/main" val="76758007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安卓操作系统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Android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、配套的网络摄像头操作系统</a:t>
            </a:r>
            <a:endParaRPr lang="en-US" altLang="zh-CN" sz="2400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sz="2400" i="1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Java</a:t>
            </a:r>
            <a:endParaRPr lang="en-US" altLang="zh-CN" sz="2400" dirty="0"/>
          </a:p>
          <a:p>
            <a:r>
              <a:rPr lang="zh-CN" altLang="en-US" dirty="0"/>
              <a:t>标准规范</a:t>
            </a:r>
            <a:endParaRPr lang="en-US" altLang="zh-CN" dirty="0"/>
          </a:p>
          <a:p>
            <a:pPr lvl="1"/>
            <a:r>
              <a:rPr lang="en-US" altLang="zh-CN" sz="2400" i="1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Java</a:t>
            </a:r>
            <a:r>
              <a:rPr lang="zh-CN" altLang="zh-CN" sz="2400" i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编码风格（规范</a:t>
            </a:r>
            <a:r>
              <a:rPr lang="zh-CN" altLang="zh-CN" sz="1800" i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en-US" altLang="zh-CN" dirty="0"/>
          </a:p>
          <a:p>
            <a:r>
              <a:rPr lang="zh-CN" altLang="en-US" dirty="0"/>
              <a:t>开发工具</a:t>
            </a:r>
            <a:endParaRPr lang="en-US" altLang="zh-CN" dirty="0"/>
          </a:p>
          <a:p>
            <a:pPr lvl="1"/>
            <a:r>
              <a:rPr lang="en-US" altLang="zh-CN" sz="2400" i="1" kern="100" dirty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Android Studio</a:t>
            </a:r>
            <a:endParaRPr lang="en-US" alt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</a:p>
        </p:txBody>
      </p:sp>
    </p:spTree>
    <p:extLst>
      <p:ext uri="{BB962C8B-B14F-4D97-AF65-F5344CB8AC3E}">
        <p14:creationId xmlns:p14="http://schemas.microsoft.com/office/powerpoint/2010/main" val="2494123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</a:p>
          <a:p>
            <a:pPr lvl="1"/>
            <a:r>
              <a:rPr lang="zh-CN" altLang="en-US" dirty="0"/>
              <a:t>用例详细设计，用例设计的顺序图、设计类图等</a:t>
            </a:r>
          </a:p>
          <a:p>
            <a:r>
              <a:rPr lang="zh-CN" altLang="en-US" dirty="0"/>
              <a:t>类设计及其模型</a:t>
            </a:r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体系结构图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230916-2E98-4A24-9B9E-8D11357F5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988840"/>
            <a:ext cx="654367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611648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设计架构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E26E16-FA45-4A42-B79E-8081C3786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340768"/>
            <a:ext cx="52101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676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部署图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BA6B1C-4818-4268-A1A1-1971628AD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09762"/>
            <a:ext cx="7920880" cy="442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35382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构件设计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9B9327-55A1-48F8-AE56-547535562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954214"/>
            <a:ext cx="6038508" cy="49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81959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startActivity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6F59C4-3FD6-4766-9D21-5EEF0131D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132856"/>
            <a:ext cx="84010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47862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CAAB4C-5B36-48CF-B36A-AF95FB720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85010"/>
            <a:ext cx="8640960" cy="46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4490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PlayActivity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671086-9583-49D2-9E27-6E2A1C6A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988840"/>
            <a:ext cx="76581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94454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2EAEBB-C916-44B4-A649-5F4104343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92312"/>
            <a:ext cx="77343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61896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SettingUserActivity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B57AF3-8932-4844-89B7-2A2462F3E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84978"/>
            <a:ext cx="7863408" cy="459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71478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SettingAlarmActivity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E948CB-701C-4BD6-BB70-3AE7F4404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52625"/>
            <a:ext cx="822960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49961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SettingAlarmActivity</a:t>
            </a:r>
            <a:r>
              <a:rPr lang="zh-CN" altLang="en-US" dirty="0"/>
              <a:t>界面设计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E948CB-701C-4BD6-BB70-3AE7F4404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52625"/>
            <a:ext cx="822960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46942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“用户登录”用例设计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35D0F80-5ADF-481A-8ABA-73177672D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125662"/>
            <a:ext cx="85725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0363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设置用户信息”用例设计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5DA739-B06B-4307-B891-4A0AEC687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88840"/>
            <a:ext cx="783907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66027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“系统设置</a:t>
            </a:r>
            <a:r>
              <a:rPr lang="en-US" altLang="zh-CN" dirty="0"/>
              <a:t>-</a:t>
            </a:r>
            <a:r>
              <a:rPr lang="zh-CN" altLang="en-US" dirty="0"/>
              <a:t>设置移动监测”用例设计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F65C73A-E5BF-44A0-A9F8-9E8E522D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" y="1988840"/>
            <a:ext cx="793432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63794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“实时视频传输”用例设计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10D9B52-6D84-4421-AFA4-EFF167109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4"/>
            <a:ext cx="9144000" cy="456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71776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08720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“疲劳检测”用例设计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215246" y="0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BEC94B-D150-40D0-ACBD-73CED09B9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2615"/>
            <a:ext cx="9144000" cy="527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55625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zh-CN" altLang="en-US" dirty="0"/>
              <a:t>“注意力检测”用例设计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64B88D-57AD-4669-906B-CE7C18BAC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66632"/>
            <a:ext cx="7707168" cy="479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40744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80728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“不当行为检测”用例设计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F500D2-24BF-4E44-BE9E-82C08EE32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488721"/>
            <a:ext cx="7272808" cy="507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8849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43941" y="843316"/>
            <a:ext cx="8229600" cy="4525963"/>
          </a:xfrm>
        </p:spPr>
        <p:txBody>
          <a:bodyPr/>
          <a:lstStyle/>
          <a:p>
            <a:pPr marL="109855" indent="0">
              <a:buNone/>
            </a:pPr>
            <a:r>
              <a:rPr lang="zh-CN" altLang="en-US" dirty="0"/>
              <a:t>“提醒服务”用例设计</a:t>
            </a:r>
          </a:p>
          <a:p>
            <a:pPr marL="109855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23528" y="-24934"/>
            <a:ext cx="8229600" cy="1143000"/>
          </a:xfrm>
        </p:spPr>
        <p:txBody>
          <a:bodyPr/>
          <a:lstStyle/>
          <a:p>
            <a:r>
              <a:rPr lang="zh-CN" altLang="en-US" dirty="0"/>
              <a:t>用例设计及其模型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BFA55C-5315-4394-B319-AE60B53B4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98726"/>
            <a:ext cx="7593285" cy="500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53661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-89945" y="764704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设计类图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86D51B1-5C95-4FC9-B63C-EEE643E75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" y="1207182"/>
            <a:ext cx="8886759" cy="56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82725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PlayActivity</a:t>
            </a:r>
            <a:r>
              <a:rPr lang="zh-CN" altLang="en-US" dirty="0"/>
              <a:t>的有关类的类间关系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1354578-4696-4280-A05A-48F1260E4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6542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596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精化关键类之间的关系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6641EF-BE58-4218-8352-74EF7D4BF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17" y="1916832"/>
            <a:ext cx="7960083" cy="46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86364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精化用户界面之间的关系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0A489A-40C7-4B9E-BE7D-0009C7750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974585"/>
            <a:ext cx="782955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10041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addCameraActivity</a:t>
            </a:r>
            <a:r>
              <a:rPr lang="zh-CN" altLang="en-US" dirty="0"/>
              <a:t>的类属性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6F396C9-D16A-4119-A60E-1762C38AD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7"/>
            <a:ext cx="4464496" cy="47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6718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VideoFramaPool</a:t>
            </a:r>
            <a:r>
              <a:rPr lang="zh-CN" altLang="en-US" dirty="0"/>
              <a:t>的类属性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40997C-6B61-4508-BB41-5CA6D77AD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92741"/>
            <a:ext cx="5951433" cy="449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3156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NativeCaller</a:t>
            </a:r>
            <a:r>
              <a:rPr lang="zh-CN" altLang="en-US" dirty="0"/>
              <a:t>的类方法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8F1B4C-0E79-4555-8207-98BB2BC0D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76872"/>
            <a:ext cx="3723956" cy="364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8004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timeHandler</a:t>
            </a:r>
            <a:r>
              <a:rPr lang="zh-CN" altLang="en-US" dirty="0"/>
              <a:t>类的</a:t>
            </a:r>
            <a:r>
              <a:rPr lang="en-US" altLang="zh-CN" dirty="0" err="1"/>
              <a:t>handleMessage</a:t>
            </a:r>
            <a:r>
              <a:rPr lang="zh-CN" altLang="en-US" dirty="0"/>
              <a:t>方法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C9DAB2-9C5A-4371-BD44-32FDB3D22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-50368"/>
            <a:ext cx="5385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70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精化</a:t>
            </a:r>
            <a:r>
              <a:rPr lang="en-US" altLang="zh-CN" dirty="0" err="1"/>
              <a:t>PlayActivity</a:t>
            </a:r>
            <a:r>
              <a:rPr lang="zh-CN" altLang="en-US" dirty="0"/>
              <a:t>类的</a:t>
            </a:r>
            <a:r>
              <a:rPr lang="en-US" altLang="zh-CN" dirty="0" err="1"/>
              <a:t>judgeAttention</a:t>
            </a:r>
            <a:r>
              <a:rPr lang="zh-CN" altLang="en-US" dirty="0"/>
              <a:t>方法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D86BB6-0756-4003-A4B2-789EFC89F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12576"/>
            <a:ext cx="3893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486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状态图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0D99D2-90F8-4F19-A146-DAD4505BA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" y="1876520"/>
            <a:ext cx="73056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52733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addCameraActivity</a:t>
            </a:r>
            <a:r>
              <a:rPr lang="zh-CN" altLang="en-US" dirty="0"/>
              <a:t>状态图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668D6E-0C11-49F7-AB60-9FFB23FF9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26" y="1772816"/>
            <a:ext cx="6970634" cy="473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83001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0" y="107623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PlayActivity</a:t>
            </a:r>
            <a:r>
              <a:rPr lang="zh-CN" altLang="en-US" dirty="0"/>
              <a:t>状态图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720" y="-77712"/>
            <a:ext cx="8229600" cy="1143000"/>
          </a:xfrm>
        </p:spPr>
        <p:txBody>
          <a:bodyPr/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E13D53-B238-4572-8A6E-160D1F126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2348880"/>
            <a:ext cx="8892480" cy="395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32579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2">
            <a:extLst>
              <a:ext uri="{FF2B5EF4-FFF2-40B4-BE49-F238E27FC236}">
                <a16:creationId xmlns:a16="http://schemas.microsoft.com/office/drawing/2014/main" id="{71F7FE05-A6AD-4C56-AF88-C6B76E87F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3728" y="2132856"/>
            <a:ext cx="3913237" cy="2784172"/>
          </a:xfr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30377007"/>
      </p:ext>
    </p:extLst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41BE1D3-365C-435E-830B-45B35C5A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317C11-4BBB-4F7C-8419-C39FA2EB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  <a:t>59</a:t>
            </a:fld>
            <a:endParaRPr lang="en-US" altLang="zh-CN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92453AC1-A145-400A-9594-C5E4FE21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</p:spTree>
    <p:extLst>
      <p:ext uri="{BB962C8B-B14F-4D97-AF65-F5344CB8AC3E}">
        <p14:creationId xmlns:p14="http://schemas.microsoft.com/office/powerpoint/2010/main" val="27193309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演示软件系统的运行情况</a:t>
            </a:r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软件开发知识分享社区</a:t>
            </a:r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 err="1"/>
              <a:t>OSChina</a:t>
            </a:r>
            <a:r>
              <a:rPr lang="zh-CN" altLang="en-US" dirty="0"/>
              <a:t>、简书、博客园、知识荟等</a:t>
            </a:r>
          </a:p>
          <a:p>
            <a:r>
              <a:rPr lang="zh-CN" altLang="en-US" dirty="0"/>
              <a:t>如何基于开源社区解决软件开发问题</a:t>
            </a:r>
          </a:p>
          <a:p>
            <a:pPr lvl="1"/>
            <a:r>
              <a:rPr lang="zh-CN" altLang="en-US" dirty="0"/>
              <a:t>提出问题</a:t>
            </a:r>
            <a:endParaRPr lang="en-US" altLang="zh-CN" dirty="0"/>
          </a:p>
          <a:p>
            <a:pPr lvl="1"/>
            <a:r>
              <a:rPr lang="zh-CN" altLang="en-US" dirty="0"/>
              <a:t>寻找答案</a:t>
            </a:r>
            <a:endParaRPr lang="en-US" altLang="zh-CN" dirty="0"/>
          </a:p>
          <a:p>
            <a:pPr lvl="1"/>
            <a:r>
              <a:rPr lang="zh-CN" altLang="en-US" dirty="0"/>
              <a:t>复用代码片段</a:t>
            </a:r>
            <a:endParaRPr lang="en-US" altLang="zh-CN" dirty="0"/>
          </a:p>
          <a:p>
            <a:pPr lvl="1"/>
            <a:r>
              <a:rPr lang="zh-CN" altLang="en-US" dirty="0"/>
              <a:t>寻找开源项目和</a:t>
            </a:r>
            <a:r>
              <a:rPr lang="en-US" altLang="zh-CN" dirty="0"/>
              <a:t>AI</a:t>
            </a:r>
            <a:r>
              <a:rPr lang="zh-CN" altLang="en-US" dirty="0"/>
              <a:t>训练模型</a:t>
            </a:r>
            <a:endParaRPr lang="en-US" alt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实践的收获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/>
              <a:t>熟悉开发工具</a:t>
            </a:r>
            <a:endParaRPr lang="en-US" altLang="zh-CN" dirty="0"/>
          </a:p>
          <a:p>
            <a:pPr lvl="1"/>
            <a:r>
              <a:rPr lang="zh-CN" altLang="en-US" dirty="0"/>
              <a:t>利用平台、论坛解决问题</a:t>
            </a:r>
            <a:endParaRPr lang="en-US" altLang="zh-CN" dirty="0"/>
          </a:p>
          <a:p>
            <a:pPr lvl="1"/>
            <a:r>
              <a:rPr lang="zh-CN" altLang="en-US" dirty="0"/>
              <a:t>重用开源项目加快进度</a:t>
            </a:r>
            <a:endParaRPr lang="en-US" altLang="zh-CN" dirty="0"/>
          </a:p>
          <a:p>
            <a:pPr lvl="1"/>
            <a:r>
              <a:rPr lang="zh-CN" altLang="en-US" dirty="0"/>
              <a:t>协同开发</a:t>
            </a:r>
            <a:endParaRPr lang="en-US" altLang="zh-CN" dirty="0"/>
          </a:p>
          <a:p>
            <a:r>
              <a:rPr lang="zh-CN" altLang="en-US" dirty="0"/>
              <a:t>困难和问题</a:t>
            </a:r>
            <a:endParaRPr lang="en-US" altLang="zh-CN" dirty="0"/>
          </a:p>
          <a:p>
            <a:pPr lvl="1"/>
            <a:r>
              <a:rPr lang="zh-CN" altLang="en-US" dirty="0"/>
              <a:t>开发探索耗时长</a:t>
            </a:r>
            <a:endParaRPr lang="en-US" altLang="zh-CN" dirty="0"/>
          </a:p>
          <a:p>
            <a:pPr lvl="1"/>
            <a:r>
              <a:rPr lang="zh-CN" altLang="en-US" dirty="0"/>
              <a:t>寻找开源项目难度大</a:t>
            </a:r>
            <a:endParaRPr lang="en-US" altLang="zh-CN" dirty="0"/>
          </a:p>
          <a:p>
            <a:pPr lvl="1"/>
            <a:r>
              <a:rPr lang="zh-CN" altLang="en-US" dirty="0"/>
              <a:t>需求变更频繁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</TotalTime>
  <Words>1755</Words>
  <Application>Microsoft Office PowerPoint</Application>
  <PresentationFormat>全屏显示(4:3)</PresentationFormat>
  <Paragraphs>318</Paragraphs>
  <Slides>62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2" baseType="lpstr">
      <vt:lpstr>楷体</vt:lpstr>
      <vt:lpstr>微软雅黑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聚合</vt:lpstr>
      <vt:lpstr>软件工程课程实践汇报 “驾驶员危险驾驶行为检测系统”</vt:lpstr>
      <vt:lpstr>汇报内容</vt:lpstr>
      <vt:lpstr>软件需求与创意</vt:lpstr>
      <vt:lpstr>软件需求与创意</vt:lpstr>
      <vt:lpstr>软件需求与创意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需求模型</vt:lpstr>
      <vt:lpstr>软件的非功能需求</vt:lpstr>
      <vt:lpstr>软件的非功能需求</vt:lpstr>
      <vt:lpstr>软件的非功能需求</vt:lpstr>
      <vt:lpstr>需求模型与文档</vt:lpstr>
      <vt:lpstr>开发技术与工具</vt:lpstr>
      <vt:lpstr>软件设计与建模</vt:lpstr>
      <vt:lpstr>体系结构设计及其模型</vt:lpstr>
      <vt:lpstr>体系结构设计及其模型</vt:lpstr>
      <vt:lpstr>体系结构设计及其模型</vt:lpstr>
      <vt:lpstr>体系结构设计及其模型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用例设计及其模型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类设计及其模型</vt:lpstr>
      <vt:lpstr>数据设计及其模型</vt:lpstr>
      <vt:lpstr>软件质量与保证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陈 国瑞</cp:lastModifiedBy>
  <cp:revision>336</cp:revision>
  <dcterms:created xsi:type="dcterms:W3CDTF">2113-01-01T00:00:00Z</dcterms:created>
  <dcterms:modified xsi:type="dcterms:W3CDTF">2021-07-07T16:23:09Z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2052-11.1.0.8696</vt:lpwstr>
  </property>
</Properties>
</file>