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64" r:id="rId4"/>
    <p:sldId id="265" r:id="rId5"/>
    <p:sldId id="258" r:id="rId6"/>
    <p:sldId id="259" r:id="rId7"/>
    <p:sldId id="260" r:id="rId8"/>
    <p:sldId id="261" r:id="rId9"/>
    <p:sldId id="262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2B2F09-4A0B-497A-9594-C842AC81F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5AC4688-E2FB-4AAB-9F3A-70032B13F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DD2B59-240E-4BA3-828E-5CB9FE73C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556E7-0E0C-4ACC-B9CB-D830B1E4451B}" type="datetimeFigureOut">
              <a:rPr lang="zh-CN" altLang="en-US" smtClean="0"/>
              <a:t>2021/11/7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60D657-240A-4887-A127-5AD799D0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0E5D54E-B70B-44A7-8FB3-64CFB9BB1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C5D2-31EB-49E5-ABE6-A994914655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22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0B3749-4050-49DA-BAE7-DEECCBB38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1247EA-6669-4F94-B4B4-2568620B8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A39479-2E80-4498-B324-DF26A5233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556E7-0E0C-4ACC-B9CB-D830B1E4451B}" type="datetimeFigureOut">
              <a:rPr lang="zh-CN" altLang="en-US" smtClean="0"/>
              <a:t>2021/11/7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DF09CE-28CD-4A12-AAAC-34E5258F2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534ABD-77B1-4AD7-89C9-A4CC85219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C5D2-31EB-49E5-ABE6-A994914655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741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F7C846-595A-4F1E-9508-88EB15995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9308002-28ED-48EB-BF2D-2C6B9D535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0A350A-42E7-4FF7-B613-F0F795926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556E7-0E0C-4ACC-B9CB-D830B1E4451B}" type="datetimeFigureOut">
              <a:rPr lang="zh-CN" altLang="en-US" smtClean="0"/>
              <a:t>2021/11/7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6F28A3-B38A-4E16-83B7-4DF769705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D0DF98F-F4FB-47F6-96B3-A66DCCC9C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C5D2-31EB-49E5-ABE6-A994914655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3974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B258E5-72F9-42C1-95F7-579D20E4D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BCEFF6-183D-4196-BF16-B515870896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A4B8847-3CA6-4A6C-9743-3482F2DD7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3D7AFD6-F04F-4207-AFAE-8DB137D1F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556E7-0E0C-4ACC-B9CB-D830B1E4451B}" type="datetimeFigureOut">
              <a:rPr lang="zh-CN" altLang="en-US" smtClean="0"/>
              <a:t>2021/11/7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B506A7-71B7-4464-9938-1BC9DE5BD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E03521E-DEF9-46ED-9856-65FC37925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C5D2-31EB-49E5-ABE6-A994914655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97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AEFCA9-12BD-4911-BD35-C95BA9A20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FB7F3B-9A62-4677-9EBE-C9D612BBF8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CA70DF2-B3B4-4F68-BA50-DF0F35BFD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D08E49D-697A-4A56-94F6-EAC00F862D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AEA5BDD-74B7-4AA7-82BF-D997701087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7EA2CD7-F2C6-470C-B295-13846FAD3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556E7-0E0C-4ACC-B9CB-D830B1E4451B}" type="datetimeFigureOut">
              <a:rPr lang="zh-CN" altLang="en-US" smtClean="0"/>
              <a:t>2021/11/7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91116CB-BF5E-488E-BBA9-5C327E069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A5FBD7D-0745-4102-A923-1CB4F2770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C5D2-31EB-49E5-ABE6-A994914655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73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C48128-ACD8-4C78-80DA-5EF6204DB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C2E5246-6C9B-45D0-8E0B-3DEF0BB59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556E7-0E0C-4ACC-B9CB-D830B1E4451B}" type="datetimeFigureOut">
              <a:rPr lang="zh-CN" altLang="en-US" smtClean="0"/>
              <a:t>2021/11/7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7A3F458-0A94-44F9-BC68-08B068878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23B57C9-9D66-46F0-BF4D-59CFB5E28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C5D2-31EB-49E5-ABE6-A994914655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041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0566AAB-BB9A-4AA1-9010-8C127B720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556E7-0E0C-4ACC-B9CB-D830B1E4451B}" type="datetimeFigureOut">
              <a:rPr lang="zh-CN" altLang="en-US" smtClean="0"/>
              <a:t>2021/11/7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4A31A5F-902B-43BE-B82F-9EE69446C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A7A2E5-C0D7-4DC3-B1C9-6B8D78185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C5D2-31EB-49E5-ABE6-A994914655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011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F68AA9-9B2A-4017-8FD0-34E0D9CCA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F368DC-4E94-4157-AE41-FA5CD11B9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A53BF94-C247-4826-B673-02CD410EB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A7AC713-3D7F-403D-BE56-516E41081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556E7-0E0C-4ACC-B9CB-D830B1E4451B}" type="datetimeFigureOut">
              <a:rPr lang="zh-CN" altLang="en-US" smtClean="0"/>
              <a:t>2021/11/7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0D79E34-6630-4340-9706-EBFD692DA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BA22022-C5B8-46DA-B524-412E601DF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C5D2-31EB-49E5-ABE6-A994914655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174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2DB097-F706-4306-98EB-3BC7768A4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BA3322E-A42E-4089-A540-D8B77C02E6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11489AB-AC9E-46EC-B08A-FB37E6EFF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C71B65F-E21C-4D90-9978-7C91FA99C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556E7-0E0C-4ACC-B9CB-D830B1E4451B}" type="datetimeFigureOut">
              <a:rPr lang="zh-CN" altLang="en-US" smtClean="0"/>
              <a:t>2021/11/7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4D176A1-2AA3-421F-A74B-0FEECAFB4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3F8DDAD-4100-4BE0-AD8D-BC78DDA05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C5D2-31EB-49E5-ABE6-A994914655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301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B279AB-FDB7-4D5A-95A4-F9C234934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268E748-17EA-4D64-9A6F-B824061B1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7D3AC6-0796-47D3-A055-1642E19F3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556E7-0E0C-4ACC-B9CB-D830B1E4451B}" type="datetimeFigureOut">
              <a:rPr lang="zh-CN" altLang="en-US" smtClean="0"/>
              <a:t>2021/11/7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E1758A-5B0B-46F7-872C-FEED0673F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09D4F74-8BFC-462A-9636-AE82CA965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C5D2-31EB-49E5-ABE6-A994914655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240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D208902-9D0F-4375-A82B-A638E456D3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895EA35-9661-4CA7-A967-97F20A5717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E0087F7-8B65-4B3F-A3F6-6CADC6063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556E7-0E0C-4ACC-B9CB-D830B1E4451B}" type="datetimeFigureOut">
              <a:rPr lang="zh-CN" altLang="en-US" smtClean="0"/>
              <a:t>2021/11/7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9D77FE-2CB1-4DD1-BC19-2B9FA8452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DC0B543-A197-45DF-B5D6-E47DAB9F8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C5D2-31EB-49E5-ABE6-A994914655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486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7FF051C-3546-4953-B8DF-5C18D4834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9E23452-9F12-4749-956B-08AE203F8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AE0FC0-1537-4347-8189-271978B722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556E7-0E0C-4ACC-B9CB-D830B1E4451B}" type="datetimeFigureOut">
              <a:rPr lang="zh-CN" altLang="en-US" smtClean="0"/>
              <a:t>2021/11/7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372BB3-5F26-4043-B1A0-BBE9A3E169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CAAFAD-7938-475C-897F-CC2360DCF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8C5D2-31EB-49E5-ABE6-A994914655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284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435B67AF-98E0-4908-AD7A-6EBDBCC17BF4}"/>
              </a:ext>
            </a:extLst>
          </p:cNvPr>
          <p:cNvSpPr/>
          <p:nvPr/>
        </p:nvSpPr>
        <p:spPr>
          <a:xfrm>
            <a:off x="4181475" y="247650"/>
            <a:ext cx="3286125" cy="64484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F58BBD36-EA0D-4955-94AD-FFE2E8F4323F}"/>
              </a:ext>
            </a:extLst>
          </p:cNvPr>
          <p:cNvSpPr/>
          <p:nvPr/>
        </p:nvSpPr>
        <p:spPr>
          <a:xfrm>
            <a:off x="4838700" y="1476375"/>
            <a:ext cx="2114550" cy="1638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课表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853E8A0B-51CA-44F1-B8A8-EF086019C511}"/>
              </a:ext>
            </a:extLst>
          </p:cNvPr>
          <p:cNvSpPr/>
          <p:nvPr/>
        </p:nvSpPr>
        <p:spPr>
          <a:xfrm>
            <a:off x="4781550" y="4086225"/>
            <a:ext cx="2162175" cy="1685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作业</a:t>
            </a:r>
          </a:p>
        </p:txBody>
      </p:sp>
      <p:pic>
        <p:nvPicPr>
          <p:cNvPr id="11" name="图形 10" descr="设置 轮廓">
            <a:extLst>
              <a:ext uri="{FF2B5EF4-FFF2-40B4-BE49-F238E27FC236}">
                <a16:creationId xmlns:a16="http://schemas.microsoft.com/office/drawing/2014/main" id="{8E8A8EDD-786D-4411-A782-A7BB3032C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77024" y="419101"/>
            <a:ext cx="609601" cy="60960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63FE4F2C-C978-4556-99BF-3DE2F64DC216}"/>
              </a:ext>
            </a:extLst>
          </p:cNvPr>
          <p:cNvSpPr txBox="1"/>
          <p:nvPr/>
        </p:nvSpPr>
        <p:spPr>
          <a:xfrm>
            <a:off x="933450" y="619125"/>
            <a:ext cx="2390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主界面</a:t>
            </a:r>
          </a:p>
        </p:txBody>
      </p:sp>
    </p:spTree>
    <p:extLst>
      <p:ext uri="{BB962C8B-B14F-4D97-AF65-F5344CB8AC3E}">
        <p14:creationId xmlns:p14="http://schemas.microsoft.com/office/powerpoint/2010/main" val="3893564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73BA1F64-5893-41BE-8EF7-5D7A228A2211}"/>
              </a:ext>
            </a:extLst>
          </p:cNvPr>
          <p:cNvSpPr/>
          <p:nvPr/>
        </p:nvSpPr>
        <p:spPr>
          <a:xfrm>
            <a:off x="4128940" y="160255"/>
            <a:ext cx="3252248" cy="6183983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01B64F41-D424-42B7-91E4-162AA09D51AF}"/>
              </a:ext>
            </a:extLst>
          </p:cNvPr>
          <p:cNvSpPr/>
          <p:nvPr/>
        </p:nvSpPr>
        <p:spPr>
          <a:xfrm>
            <a:off x="4835951" y="1423447"/>
            <a:ext cx="1809946" cy="90497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课表</a:t>
            </a:r>
            <a:r>
              <a:rPr lang="en-US" altLang="zh-CN" dirty="0"/>
              <a:t>1/</a:t>
            </a:r>
            <a:r>
              <a:rPr lang="zh-CN" altLang="en-US" dirty="0"/>
              <a:t>修改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0EAE2D2F-697F-4202-85C0-77F29205903E}"/>
              </a:ext>
            </a:extLst>
          </p:cNvPr>
          <p:cNvSpPr/>
          <p:nvPr/>
        </p:nvSpPr>
        <p:spPr>
          <a:xfrm>
            <a:off x="4848225" y="2857500"/>
            <a:ext cx="1828800" cy="8667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课表</a:t>
            </a:r>
            <a:r>
              <a:rPr lang="en-US" altLang="zh-CN" dirty="0"/>
              <a:t>2/</a:t>
            </a:r>
            <a:r>
              <a:rPr lang="zh-CN" altLang="en-US" dirty="0"/>
              <a:t>修改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5985620F-3F32-4B58-A9B2-652087F91196}"/>
              </a:ext>
            </a:extLst>
          </p:cNvPr>
          <p:cNvSpPr/>
          <p:nvPr/>
        </p:nvSpPr>
        <p:spPr>
          <a:xfrm>
            <a:off x="4905375" y="4419600"/>
            <a:ext cx="1809750" cy="876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7" name="图形 6" descr="添加 轮廓">
            <a:extLst>
              <a:ext uri="{FF2B5EF4-FFF2-40B4-BE49-F238E27FC236}">
                <a16:creationId xmlns:a16="http://schemas.microsoft.com/office/drawing/2014/main" id="{24291D35-5445-4348-91B2-32DABEF04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24475" y="4391025"/>
            <a:ext cx="914400" cy="9144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6D0083F-9025-4438-889D-0E9FB20808DC}"/>
              </a:ext>
            </a:extLst>
          </p:cNvPr>
          <p:cNvSpPr txBox="1"/>
          <p:nvPr/>
        </p:nvSpPr>
        <p:spPr>
          <a:xfrm>
            <a:off x="600075" y="904875"/>
            <a:ext cx="2952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点击课表后呈现的课表界面</a:t>
            </a:r>
          </a:p>
        </p:txBody>
      </p:sp>
      <p:pic>
        <p:nvPicPr>
          <p:cNvPr id="10" name="图形 9" descr="上一步 纯色填充">
            <a:extLst>
              <a:ext uri="{FF2B5EF4-FFF2-40B4-BE49-F238E27FC236}">
                <a16:creationId xmlns:a16="http://schemas.microsoft.com/office/drawing/2014/main" id="{33A983BE-352B-4735-9DB2-3456AB8A7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29126" y="304801"/>
            <a:ext cx="533400" cy="53340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D1728C6D-443D-4BB4-8E8C-EB6A2E3B5DF0}"/>
              </a:ext>
            </a:extLst>
          </p:cNvPr>
          <p:cNvSpPr txBox="1"/>
          <p:nvPr/>
        </p:nvSpPr>
        <p:spPr>
          <a:xfrm>
            <a:off x="5062194" y="395926"/>
            <a:ext cx="1649690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课表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2104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73BA1F64-5893-41BE-8EF7-5D7A228A2211}"/>
              </a:ext>
            </a:extLst>
          </p:cNvPr>
          <p:cNvSpPr/>
          <p:nvPr/>
        </p:nvSpPr>
        <p:spPr>
          <a:xfrm>
            <a:off x="4128940" y="160255"/>
            <a:ext cx="3252248" cy="6183983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01B64F41-D424-42B7-91E4-162AA09D51AF}"/>
              </a:ext>
            </a:extLst>
          </p:cNvPr>
          <p:cNvSpPr/>
          <p:nvPr/>
        </p:nvSpPr>
        <p:spPr>
          <a:xfrm>
            <a:off x="4835951" y="1423447"/>
            <a:ext cx="1809946" cy="90497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rPr>
              <a:t>作业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0EAE2D2F-697F-4202-85C0-77F29205903E}"/>
              </a:ext>
            </a:extLst>
          </p:cNvPr>
          <p:cNvSpPr/>
          <p:nvPr/>
        </p:nvSpPr>
        <p:spPr>
          <a:xfrm>
            <a:off x="4848225" y="2857500"/>
            <a:ext cx="1828800" cy="8667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rPr>
              <a:t>作业</a:t>
            </a:r>
            <a:r>
              <a:rPr lang="en-US" altLang="zh-CN" dirty="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5985620F-3F32-4B58-A9B2-652087F91196}"/>
              </a:ext>
            </a:extLst>
          </p:cNvPr>
          <p:cNvSpPr/>
          <p:nvPr/>
        </p:nvSpPr>
        <p:spPr>
          <a:xfrm>
            <a:off x="4905375" y="4419600"/>
            <a:ext cx="1809750" cy="876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7" name="图形 6" descr="添加 轮廓">
            <a:extLst>
              <a:ext uri="{FF2B5EF4-FFF2-40B4-BE49-F238E27FC236}">
                <a16:creationId xmlns:a16="http://schemas.microsoft.com/office/drawing/2014/main" id="{24291D35-5445-4348-91B2-32DABEF04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24475" y="4391025"/>
            <a:ext cx="914400" cy="9144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6D0083F-9025-4438-889D-0E9FB20808DC}"/>
              </a:ext>
            </a:extLst>
          </p:cNvPr>
          <p:cNvSpPr txBox="1"/>
          <p:nvPr/>
        </p:nvSpPr>
        <p:spPr>
          <a:xfrm>
            <a:off x="600075" y="904875"/>
            <a:ext cx="2952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点击作业后呈现的作业界面</a:t>
            </a:r>
          </a:p>
        </p:txBody>
      </p:sp>
      <p:pic>
        <p:nvPicPr>
          <p:cNvPr id="9" name="图形 8" descr="上一步 纯色填充">
            <a:extLst>
              <a:ext uri="{FF2B5EF4-FFF2-40B4-BE49-F238E27FC236}">
                <a16:creationId xmlns:a16="http://schemas.microsoft.com/office/drawing/2014/main" id="{51104B5C-DB92-4D7D-A1AD-6CD72F20E0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29126" y="304801"/>
            <a:ext cx="533400" cy="5334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936A81B-E25C-4598-99C7-27C2DB655DE4}"/>
              </a:ext>
            </a:extLst>
          </p:cNvPr>
          <p:cNvSpPr txBox="1"/>
          <p:nvPr/>
        </p:nvSpPr>
        <p:spPr>
          <a:xfrm>
            <a:off x="5062194" y="395926"/>
            <a:ext cx="1649690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作业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033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24C8FCEE-DA78-4A31-973C-964C60E08E09}"/>
              </a:ext>
            </a:extLst>
          </p:cNvPr>
          <p:cNvSpPr/>
          <p:nvPr/>
        </p:nvSpPr>
        <p:spPr>
          <a:xfrm>
            <a:off x="4152900" y="152400"/>
            <a:ext cx="3371850" cy="63246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形 4" descr="上一步 纯色填充">
            <a:extLst>
              <a:ext uri="{FF2B5EF4-FFF2-40B4-BE49-F238E27FC236}">
                <a16:creationId xmlns:a16="http://schemas.microsoft.com/office/drawing/2014/main" id="{C6EB9865-64B1-424F-8B9E-7E378058CB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29126" y="304801"/>
            <a:ext cx="533400" cy="5334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9940052A-C90C-46C0-A42F-35E67D609936}"/>
              </a:ext>
            </a:extLst>
          </p:cNvPr>
          <p:cNvSpPr/>
          <p:nvPr/>
        </p:nvSpPr>
        <p:spPr>
          <a:xfrm>
            <a:off x="4591050" y="923925"/>
            <a:ext cx="2552700" cy="400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主题颜色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65128318-706B-4795-8961-AACD7D4792BA}"/>
              </a:ext>
            </a:extLst>
          </p:cNvPr>
          <p:cNvSpPr/>
          <p:nvPr/>
        </p:nvSpPr>
        <p:spPr>
          <a:xfrm>
            <a:off x="4600575" y="1514475"/>
            <a:ext cx="2552700" cy="400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生成课表设置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868E4964-227A-4CF0-93D6-6F5ACC4AF4ED}"/>
              </a:ext>
            </a:extLst>
          </p:cNvPr>
          <p:cNvSpPr/>
          <p:nvPr/>
        </p:nvSpPr>
        <p:spPr>
          <a:xfrm>
            <a:off x="4572000" y="2124075"/>
            <a:ext cx="2552700" cy="400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作业提醒设置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48EA764-1D94-4E9C-89ED-871D5506CA9A}"/>
              </a:ext>
            </a:extLst>
          </p:cNvPr>
          <p:cNvSpPr txBox="1"/>
          <p:nvPr/>
        </p:nvSpPr>
        <p:spPr>
          <a:xfrm>
            <a:off x="714376" y="866775"/>
            <a:ext cx="310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点击右上角设置后呈现界面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C0A67B92-50ED-4145-9D61-13B195BA412F}"/>
              </a:ext>
            </a:extLst>
          </p:cNvPr>
          <p:cNvSpPr/>
          <p:nvPr/>
        </p:nvSpPr>
        <p:spPr>
          <a:xfrm>
            <a:off x="4581525" y="2809875"/>
            <a:ext cx="2552700" cy="400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上课提醒设置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18FC354-C5BE-4F83-B5C3-22894DA3859C}"/>
              </a:ext>
            </a:extLst>
          </p:cNvPr>
          <p:cNvSpPr txBox="1"/>
          <p:nvPr/>
        </p:nvSpPr>
        <p:spPr>
          <a:xfrm>
            <a:off x="5062194" y="395926"/>
            <a:ext cx="1649690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设置</a:t>
            </a:r>
          </a:p>
        </p:txBody>
      </p:sp>
    </p:spTree>
    <p:extLst>
      <p:ext uri="{BB962C8B-B14F-4D97-AF65-F5344CB8AC3E}">
        <p14:creationId xmlns:p14="http://schemas.microsoft.com/office/powerpoint/2010/main" val="2882000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871E129F-5141-4CB5-A466-0BB95B27F92B}"/>
              </a:ext>
            </a:extLst>
          </p:cNvPr>
          <p:cNvSpPr/>
          <p:nvPr/>
        </p:nvSpPr>
        <p:spPr>
          <a:xfrm>
            <a:off x="4440025" y="235670"/>
            <a:ext cx="3195686" cy="64008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7732957-8854-4B6E-AA54-5A05E04BA239}"/>
              </a:ext>
            </a:extLst>
          </p:cNvPr>
          <p:cNvSpPr txBox="1"/>
          <p:nvPr/>
        </p:nvSpPr>
        <p:spPr>
          <a:xfrm>
            <a:off x="5118755" y="329938"/>
            <a:ext cx="1904214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课表</a:t>
            </a:r>
            <a:r>
              <a:rPr lang="en-US" altLang="zh-CN" dirty="0"/>
              <a:t>1</a:t>
            </a:r>
            <a:endParaRPr lang="zh-CN" altLang="en-US" dirty="0"/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885080CC-D121-4298-BBC8-F073D74C87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062240"/>
              </p:ext>
            </p:extLst>
          </p:nvPr>
        </p:nvGraphicFramePr>
        <p:xfrm>
          <a:off x="4666269" y="795078"/>
          <a:ext cx="2743200" cy="570941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8640">
                  <a:extLst>
                    <a:ext uri="{9D8B030D-6E8A-4147-A177-3AD203B41FA5}">
                      <a16:colId xmlns:a16="http://schemas.microsoft.com/office/drawing/2014/main" val="2608095613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4283565677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46708091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95826526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956303956"/>
                    </a:ext>
                  </a:extLst>
                </a:gridCol>
              </a:tblGrid>
              <a:tr h="71367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周一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周二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周三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周四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周五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064637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r>
                        <a:rPr lang="zh-CN" altLang="en-US" sz="1000" dirty="0"/>
                        <a:t>大学英语</a:t>
                      </a:r>
                      <a:endParaRPr lang="en-US" altLang="zh-CN" sz="1000" dirty="0"/>
                    </a:p>
                    <a:p>
                      <a:r>
                        <a:rPr lang="en-US" altLang="zh-CN" sz="1000" dirty="0"/>
                        <a:t>301-102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大学英语</a:t>
                      </a: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301-102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632492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r>
                        <a:rPr lang="zh-CN" altLang="en-US" sz="1000" dirty="0"/>
                        <a:t>大学英语</a:t>
                      </a:r>
                      <a:endParaRPr lang="en-US" altLang="zh-CN" sz="1000" dirty="0"/>
                    </a:p>
                    <a:p>
                      <a:r>
                        <a:rPr lang="en-US" altLang="zh-CN" sz="1000" dirty="0"/>
                        <a:t>301-102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大学英语</a:t>
                      </a: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301-102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250856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r>
                        <a:rPr lang="zh-CN" altLang="en-US" sz="1000" dirty="0"/>
                        <a:t>高等数学</a:t>
                      </a:r>
                      <a:endParaRPr lang="en-US" altLang="zh-CN" sz="1000" dirty="0"/>
                    </a:p>
                    <a:p>
                      <a:r>
                        <a:rPr lang="en-US" altLang="zh-CN" sz="1000" dirty="0"/>
                        <a:t>305-105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大学语文</a:t>
                      </a: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301-205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高等数学</a:t>
                      </a:r>
                      <a:endParaRPr kumimoji="0" lang="en-US" altLang="zh-CN" sz="10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305-105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大学语文</a:t>
                      </a: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301-205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454933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r>
                        <a:rPr lang="zh-CN" altLang="en-US" sz="1000" dirty="0"/>
                        <a:t>高等数学</a:t>
                      </a:r>
                      <a:endParaRPr lang="en-US" altLang="zh-CN" sz="1000" dirty="0"/>
                    </a:p>
                    <a:p>
                      <a:r>
                        <a:rPr lang="en-US" altLang="zh-CN" sz="1000" dirty="0"/>
                        <a:t>305-105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大学语文</a:t>
                      </a: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301-205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高等数学</a:t>
                      </a:r>
                      <a:endParaRPr kumimoji="0" lang="en-US" altLang="zh-CN" sz="10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305-105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大学语文</a:t>
                      </a: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301-205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815926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r>
                        <a:rPr lang="zh-CN" altLang="en-US" sz="1000" dirty="0"/>
                        <a:t>自习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程序设计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302-401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程序设计</a:t>
                      </a: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302-401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政教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956499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r>
                        <a:rPr lang="zh-CN" altLang="en-US" sz="1000" dirty="0"/>
                        <a:t>自习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程序设计</a:t>
                      </a:r>
                      <a:endParaRPr kumimoji="0" lang="en-US" altLang="zh-CN" sz="10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302-401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程序设计</a:t>
                      </a:r>
                      <a:endParaRPr kumimoji="0" lang="en-US" altLang="zh-CN" sz="10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302-401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政教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527408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r>
                        <a:rPr lang="zh-CN" altLang="en-US" sz="1000" dirty="0"/>
                        <a:t>体能训练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000" dirty="0"/>
                        <a:t>体能训练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体能训练</a:t>
                      </a:r>
                    </a:p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体能训练</a:t>
                      </a:r>
                    </a:p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政教</a:t>
                      </a:r>
                    </a:p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829779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6C3EEB7D-1AC2-47C8-8AF1-DB8F621FB622}"/>
              </a:ext>
            </a:extLst>
          </p:cNvPr>
          <p:cNvSpPr txBox="1"/>
          <p:nvPr/>
        </p:nvSpPr>
        <p:spPr>
          <a:xfrm>
            <a:off x="791852" y="810705"/>
            <a:ext cx="2931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点击课表</a:t>
            </a:r>
            <a:r>
              <a:rPr lang="en-US" altLang="zh-CN" dirty="0"/>
              <a:t>1</a:t>
            </a:r>
            <a:r>
              <a:rPr lang="zh-CN" altLang="en-US" dirty="0"/>
              <a:t>后呈现界面</a:t>
            </a:r>
          </a:p>
        </p:txBody>
      </p:sp>
      <p:pic>
        <p:nvPicPr>
          <p:cNvPr id="8" name="图形 7" descr="上一步 纯色填充">
            <a:extLst>
              <a:ext uri="{FF2B5EF4-FFF2-40B4-BE49-F238E27FC236}">
                <a16:creationId xmlns:a16="http://schemas.microsoft.com/office/drawing/2014/main" id="{DBA50807-725E-482F-81DD-27E655547D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2951" y="266701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67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4432E393-C102-411D-8BDD-113BA8E8B61F}"/>
              </a:ext>
            </a:extLst>
          </p:cNvPr>
          <p:cNvSpPr/>
          <p:nvPr/>
        </p:nvSpPr>
        <p:spPr>
          <a:xfrm>
            <a:off x="4345757" y="273378"/>
            <a:ext cx="3186260" cy="615570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AB44DBB-417B-4277-BE49-DEC09381B201}"/>
              </a:ext>
            </a:extLst>
          </p:cNvPr>
          <p:cNvSpPr txBox="1"/>
          <p:nvPr/>
        </p:nvSpPr>
        <p:spPr>
          <a:xfrm>
            <a:off x="5062194" y="395926"/>
            <a:ext cx="1649690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修改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课程</a:t>
            </a:r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19AC4D82-3BDC-41C5-9ED5-0AF404B849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040258"/>
              </p:ext>
            </p:extLst>
          </p:nvPr>
        </p:nvGraphicFramePr>
        <p:xfrm>
          <a:off x="4515438" y="1700053"/>
          <a:ext cx="2875175" cy="3022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8717">
                  <a:extLst>
                    <a:ext uri="{9D8B030D-6E8A-4147-A177-3AD203B41FA5}">
                      <a16:colId xmlns:a16="http://schemas.microsoft.com/office/drawing/2014/main" val="1289722620"/>
                    </a:ext>
                  </a:extLst>
                </a:gridCol>
                <a:gridCol w="1656458">
                  <a:extLst>
                    <a:ext uri="{9D8B030D-6E8A-4147-A177-3AD203B41FA5}">
                      <a16:colId xmlns:a16="http://schemas.microsoft.com/office/drawing/2014/main" val="1329245210"/>
                    </a:ext>
                  </a:extLst>
                </a:gridCol>
              </a:tblGrid>
              <a:tr h="505884">
                <a:tc>
                  <a:txBody>
                    <a:bodyPr/>
                    <a:lstStyle/>
                    <a:p>
                      <a:r>
                        <a:rPr lang="zh-CN" altLang="en-US" dirty="0"/>
                        <a:t>课程名字：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计算机基础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932053"/>
                  </a:ext>
                </a:extLst>
              </a:tr>
              <a:tr h="505884">
                <a:tc>
                  <a:txBody>
                    <a:bodyPr/>
                    <a:lstStyle/>
                    <a:p>
                      <a:r>
                        <a:rPr lang="zh-CN" altLang="en-US" dirty="0"/>
                        <a:t>任课老师：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xxx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375415"/>
                  </a:ext>
                </a:extLst>
              </a:tr>
              <a:tr h="505884">
                <a:tc>
                  <a:txBody>
                    <a:bodyPr/>
                    <a:lstStyle/>
                    <a:p>
                      <a:r>
                        <a:rPr lang="zh-CN" altLang="en-US" dirty="0"/>
                        <a:t>上课地点：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301-102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532506"/>
                  </a:ext>
                </a:extLst>
              </a:tr>
              <a:tr h="1505124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/>
                        <a:t>课程时间：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周一 第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，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节</a:t>
                      </a:r>
                    </a:p>
                    <a:p>
                      <a:r>
                        <a:rPr lang="zh-CN" altLang="en-US" dirty="0"/>
                        <a:t>周二 第</a:t>
                      </a:r>
                      <a:r>
                        <a:rPr lang="en-US" altLang="zh-CN" dirty="0"/>
                        <a:t>3</a:t>
                      </a:r>
                      <a:r>
                        <a:rPr lang="zh-CN" altLang="en-US" dirty="0"/>
                        <a:t>，</a:t>
                      </a:r>
                      <a:r>
                        <a:rPr lang="en-US" altLang="zh-CN" dirty="0"/>
                        <a:t>4</a:t>
                      </a:r>
                      <a:r>
                        <a:rPr lang="zh-CN" altLang="en-US" dirty="0"/>
                        <a:t>节</a:t>
                      </a:r>
                    </a:p>
                    <a:p>
                      <a:r>
                        <a:rPr lang="zh-CN" altLang="en-US" dirty="0"/>
                        <a:t>周三 第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，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节</a:t>
                      </a:r>
                    </a:p>
                    <a:p>
                      <a:r>
                        <a:rPr lang="zh-CN" altLang="en-US" dirty="0"/>
                        <a:t>周四 第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，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节</a:t>
                      </a:r>
                    </a:p>
                    <a:p>
                      <a:r>
                        <a:rPr lang="zh-CN" altLang="en-US" dirty="0"/>
                        <a:t>周五 第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，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470355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C234F1B7-255C-41B2-A21D-C0567451A078}"/>
              </a:ext>
            </a:extLst>
          </p:cNvPr>
          <p:cNvSpPr/>
          <p:nvPr/>
        </p:nvSpPr>
        <p:spPr>
          <a:xfrm>
            <a:off x="4996206" y="5571241"/>
            <a:ext cx="1904215" cy="4996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保存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FBE4091-DD45-4323-A4DD-E81BBA9708E4}"/>
              </a:ext>
            </a:extLst>
          </p:cNvPr>
          <p:cNvSpPr txBox="1"/>
          <p:nvPr/>
        </p:nvSpPr>
        <p:spPr>
          <a:xfrm>
            <a:off x="914400" y="914400"/>
            <a:ext cx="2658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点击修改后</a:t>
            </a:r>
            <a:r>
              <a:rPr lang="en-US" altLang="zh-CN" dirty="0"/>
              <a:t>/</a:t>
            </a:r>
            <a:r>
              <a:rPr lang="zh-CN" altLang="en-US" dirty="0"/>
              <a:t>长按表格表项后呈现的界面</a:t>
            </a:r>
          </a:p>
        </p:txBody>
      </p:sp>
      <p:pic>
        <p:nvPicPr>
          <p:cNvPr id="8" name="图形 7" descr="上一步 纯色填充">
            <a:extLst>
              <a:ext uri="{FF2B5EF4-FFF2-40B4-BE49-F238E27FC236}">
                <a16:creationId xmlns:a16="http://schemas.microsoft.com/office/drawing/2014/main" id="{37DD1D1A-29ED-4185-B708-F1B29F614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8176" y="295276"/>
            <a:ext cx="533400" cy="533400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8D64D561-2F71-46CD-8F4F-F56221E440A4}"/>
              </a:ext>
            </a:extLst>
          </p:cNvPr>
          <p:cNvSpPr/>
          <p:nvPr/>
        </p:nvSpPr>
        <p:spPr>
          <a:xfrm>
            <a:off x="4486275" y="4905375"/>
            <a:ext cx="2867025" cy="390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上课提醒</a:t>
            </a:r>
          </a:p>
        </p:txBody>
      </p:sp>
      <p:pic>
        <p:nvPicPr>
          <p:cNvPr id="11" name="图形 10" descr="切换 轮廓">
            <a:extLst>
              <a:ext uri="{FF2B5EF4-FFF2-40B4-BE49-F238E27FC236}">
                <a16:creationId xmlns:a16="http://schemas.microsoft.com/office/drawing/2014/main" id="{53B647E6-A32C-467B-B90F-E23045ECBF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000"/>
          <a:stretch/>
        </p:blipFill>
        <p:spPr>
          <a:xfrm>
            <a:off x="6438900" y="4800600"/>
            <a:ext cx="97155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68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871E129F-5141-4CB5-A466-0BB95B27F92B}"/>
              </a:ext>
            </a:extLst>
          </p:cNvPr>
          <p:cNvSpPr/>
          <p:nvPr/>
        </p:nvSpPr>
        <p:spPr>
          <a:xfrm>
            <a:off x="4440025" y="235670"/>
            <a:ext cx="3195686" cy="64008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7732957-8854-4B6E-AA54-5A05E04BA239}"/>
              </a:ext>
            </a:extLst>
          </p:cNvPr>
          <p:cNvSpPr txBox="1"/>
          <p:nvPr/>
        </p:nvSpPr>
        <p:spPr>
          <a:xfrm>
            <a:off x="5118755" y="329938"/>
            <a:ext cx="1904214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课表</a:t>
            </a:r>
            <a:r>
              <a:rPr lang="en-US" altLang="zh-CN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885080CC-D121-4298-BBC8-F073D74C87A0}"/>
              </a:ext>
            </a:extLst>
          </p:cNvPr>
          <p:cNvGraphicFramePr>
            <a:graphicFrameLocks noGrp="1"/>
          </p:cNvGraphicFramePr>
          <p:nvPr/>
        </p:nvGraphicFramePr>
        <p:xfrm>
          <a:off x="4666269" y="795078"/>
          <a:ext cx="2743200" cy="570941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8640">
                  <a:extLst>
                    <a:ext uri="{9D8B030D-6E8A-4147-A177-3AD203B41FA5}">
                      <a16:colId xmlns:a16="http://schemas.microsoft.com/office/drawing/2014/main" val="2608095613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4283565677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46708091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95826526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956303956"/>
                    </a:ext>
                  </a:extLst>
                </a:gridCol>
              </a:tblGrid>
              <a:tr h="71367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周一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周二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周三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周四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周五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064637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r>
                        <a:rPr lang="zh-CN" altLang="en-US" sz="1000" dirty="0"/>
                        <a:t>大学英语</a:t>
                      </a:r>
                      <a:endParaRPr lang="en-US" altLang="zh-CN" sz="1000" dirty="0"/>
                    </a:p>
                    <a:p>
                      <a:r>
                        <a:rPr lang="en-US" altLang="zh-CN" sz="1000" dirty="0"/>
                        <a:t>301-102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大学英语</a:t>
                      </a: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301-102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632492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r>
                        <a:rPr lang="zh-CN" altLang="en-US" sz="1000" dirty="0"/>
                        <a:t>大学英语</a:t>
                      </a:r>
                      <a:endParaRPr lang="en-US" altLang="zh-CN" sz="1000" dirty="0"/>
                    </a:p>
                    <a:p>
                      <a:r>
                        <a:rPr lang="en-US" altLang="zh-CN" sz="1000" dirty="0"/>
                        <a:t>301-102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大学英语</a:t>
                      </a: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301-102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250856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r>
                        <a:rPr lang="zh-CN" altLang="en-US" sz="1000" dirty="0"/>
                        <a:t>高等数学</a:t>
                      </a:r>
                      <a:endParaRPr lang="en-US" altLang="zh-CN" sz="1000" dirty="0"/>
                    </a:p>
                    <a:p>
                      <a:r>
                        <a:rPr lang="en-US" altLang="zh-CN" sz="1000" dirty="0"/>
                        <a:t>305-105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大学语文</a:t>
                      </a: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301-205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高等数学</a:t>
                      </a:r>
                      <a:endParaRPr kumimoji="0" lang="en-US" altLang="zh-CN" sz="10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305-105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大学语文</a:t>
                      </a: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301-205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454933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r>
                        <a:rPr lang="zh-CN" altLang="en-US" sz="1000" dirty="0"/>
                        <a:t>高等数学</a:t>
                      </a:r>
                      <a:endParaRPr lang="en-US" altLang="zh-CN" sz="1000" dirty="0"/>
                    </a:p>
                    <a:p>
                      <a:r>
                        <a:rPr lang="en-US" altLang="zh-CN" sz="1000" dirty="0"/>
                        <a:t>305-105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大学语文</a:t>
                      </a: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301-205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高等数学</a:t>
                      </a:r>
                      <a:endParaRPr kumimoji="0" lang="en-US" altLang="zh-CN" sz="10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305-105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大学语文</a:t>
                      </a: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301-205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815926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r>
                        <a:rPr lang="zh-CN" altLang="en-US" sz="1000" dirty="0"/>
                        <a:t>自习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程序设计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302-401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程序设计</a:t>
                      </a: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302-401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政教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956499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r>
                        <a:rPr lang="zh-CN" altLang="en-US" sz="1000" dirty="0"/>
                        <a:t>自习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程序设计</a:t>
                      </a:r>
                      <a:endParaRPr kumimoji="0" lang="en-US" altLang="zh-CN" sz="10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302-401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自习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程序设计</a:t>
                      </a:r>
                      <a:endParaRPr kumimoji="0" lang="en-US" altLang="zh-CN" sz="10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302-401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政教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527408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r>
                        <a:rPr lang="zh-CN" altLang="en-US" sz="1000" dirty="0"/>
                        <a:t>体能训练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000" dirty="0"/>
                        <a:t>体能训练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体能训练</a:t>
                      </a:r>
                    </a:p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体能训练</a:t>
                      </a:r>
                    </a:p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政教</a:t>
                      </a:r>
                    </a:p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829779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7B9FE22A-49A1-4E55-8476-0A2A96E8F8FE}"/>
              </a:ext>
            </a:extLst>
          </p:cNvPr>
          <p:cNvSpPr txBox="1"/>
          <p:nvPr/>
        </p:nvSpPr>
        <p:spPr>
          <a:xfrm>
            <a:off x="933254" y="716437"/>
            <a:ext cx="3016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点击课表</a:t>
            </a:r>
            <a:r>
              <a:rPr lang="en-US" altLang="zh-CN" dirty="0"/>
              <a:t>2</a:t>
            </a:r>
            <a:r>
              <a:rPr lang="zh-CN" altLang="en-US" dirty="0"/>
              <a:t>呈现的界面</a:t>
            </a:r>
          </a:p>
        </p:txBody>
      </p:sp>
      <p:pic>
        <p:nvPicPr>
          <p:cNvPr id="8" name="图形 7" descr="上一步 纯色填充">
            <a:extLst>
              <a:ext uri="{FF2B5EF4-FFF2-40B4-BE49-F238E27FC236}">
                <a16:creationId xmlns:a16="http://schemas.microsoft.com/office/drawing/2014/main" id="{4CF09745-F137-42A0-90B6-66CF7AF44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3426" y="285751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73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4432E393-C102-411D-8BDD-113BA8E8B61F}"/>
              </a:ext>
            </a:extLst>
          </p:cNvPr>
          <p:cNvSpPr/>
          <p:nvPr/>
        </p:nvSpPr>
        <p:spPr>
          <a:xfrm>
            <a:off x="4345757" y="273378"/>
            <a:ext cx="3186260" cy="615570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AB44DBB-417B-4277-BE49-DEC09381B201}"/>
              </a:ext>
            </a:extLst>
          </p:cNvPr>
          <p:cNvSpPr txBox="1"/>
          <p:nvPr/>
        </p:nvSpPr>
        <p:spPr>
          <a:xfrm>
            <a:off x="5062194" y="395926"/>
            <a:ext cx="1649690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修改课程</a:t>
            </a:r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19AC4D82-3BDC-41C5-9ED5-0AF404B849B2}"/>
              </a:ext>
            </a:extLst>
          </p:cNvPr>
          <p:cNvGraphicFramePr>
            <a:graphicFrameLocks noGrp="1"/>
          </p:cNvGraphicFramePr>
          <p:nvPr/>
        </p:nvGraphicFramePr>
        <p:xfrm>
          <a:off x="4515438" y="1700053"/>
          <a:ext cx="2875175" cy="3022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8717">
                  <a:extLst>
                    <a:ext uri="{9D8B030D-6E8A-4147-A177-3AD203B41FA5}">
                      <a16:colId xmlns:a16="http://schemas.microsoft.com/office/drawing/2014/main" val="1289722620"/>
                    </a:ext>
                  </a:extLst>
                </a:gridCol>
                <a:gridCol w="1656458">
                  <a:extLst>
                    <a:ext uri="{9D8B030D-6E8A-4147-A177-3AD203B41FA5}">
                      <a16:colId xmlns:a16="http://schemas.microsoft.com/office/drawing/2014/main" val="1329245210"/>
                    </a:ext>
                  </a:extLst>
                </a:gridCol>
              </a:tblGrid>
              <a:tr h="505884">
                <a:tc>
                  <a:txBody>
                    <a:bodyPr/>
                    <a:lstStyle/>
                    <a:p>
                      <a:r>
                        <a:rPr lang="zh-CN" altLang="en-US" dirty="0"/>
                        <a:t>课程名字：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计算机基础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932053"/>
                  </a:ext>
                </a:extLst>
              </a:tr>
              <a:tr h="505884">
                <a:tc>
                  <a:txBody>
                    <a:bodyPr/>
                    <a:lstStyle/>
                    <a:p>
                      <a:r>
                        <a:rPr lang="zh-CN" altLang="en-US" dirty="0"/>
                        <a:t>任课老师：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xxx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375415"/>
                  </a:ext>
                </a:extLst>
              </a:tr>
              <a:tr h="505884">
                <a:tc>
                  <a:txBody>
                    <a:bodyPr/>
                    <a:lstStyle/>
                    <a:p>
                      <a:r>
                        <a:rPr lang="zh-CN" altLang="en-US" dirty="0"/>
                        <a:t>上课地点：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301-102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532506"/>
                  </a:ext>
                </a:extLst>
              </a:tr>
              <a:tr h="1505124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/>
                        <a:t>课程时间：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周一 第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，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节</a:t>
                      </a:r>
                      <a:endParaRPr lang="en-US" altLang="zh-CN" dirty="0"/>
                    </a:p>
                    <a:p>
                      <a:r>
                        <a:rPr lang="zh-CN" altLang="en-US" dirty="0"/>
                        <a:t>周二 第</a:t>
                      </a:r>
                      <a:r>
                        <a:rPr lang="en-US" altLang="zh-CN" dirty="0"/>
                        <a:t>3</a:t>
                      </a:r>
                      <a:r>
                        <a:rPr lang="zh-CN" altLang="en-US" dirty="0"/>
                        <a:t>，</a:t>
                      </a:r>
                      <a:r>
                        <a:rPr lang="en-US" altLang="zh-CN" dirty="0"/>
                        <a:t>4</a:t>
                      </a:r>
                      <a:r>
                        <a:rPr lang="zh-CN" altLang="en-US" dirty="0"/>
                        <a:t>节</a:t>
                      </a:r>
                      <a:endParaRPr lang="en-US" altLang="zh-CN" dirty="0"/>
                    </a:p>
                    <a:p>
                      <a:r>
                        <a:rPr lang="zh-CN" altLang="en-US" dirty="0"/>
                        <a:t>周三 第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，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节</a:t>
                      </a:r>
                      <a:endParaRPr lang="en-US" altLang="zh-CN" dirty="0"/>
                    </a:p>
                    <a:p>
                      <a:r>
                        <a:rPr lang="zh-CN" altLang="en-US" dirty="0"/>
                        <a:t>周四 第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，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节</a:t>
                      </a:r>
                      <a:endParaRPr lang="en-US" altLang="zh-CN" dirty="0"/>
                    </a:p>
                    <a:p>
                      <a:r>
                        <a:rPr lang="zh-CN" altLang="en-US" dirty="0"/>
                        <a:t>周五 第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，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470355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C234F1B7-255C-41B2-A21D-C0567451A078}"/>
              </a:ext>
            </a:extLst>
          </p:cNvPr>
          <p:cNvSpPr/>
          <p:nvPr/>
        </p:nvSpPr>
        <p:spPr>
          <a:xfrm>
            <a:off x="4996206" y="5571241"/>
            <a:ext cx="1904215" cy="4996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保存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9EC0E24-AE22-4149-90F4-93CCD7C173E2}"/>
              </a:ext>
            </a:extLst>
          </p:cNvPr>
          <p:cNvSpPr txBox="1"/>
          <p:nvPr/>
        </p:nvSpPr>
        <p:spPr>
          <a:xfrm>
            <a:off x="504825" y="895743"/>
            <a:ext cx="3087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点击修改后</a:t>
            </a:r>
            <a:r>
              <a:rPr lang="en-US" altLang="zh-CN" dirty="0"/>
              <a:t>/</a:t>
            </a:r>
            <a:r>
              <a:rPr lang="zh-CN" altLang="en-US" dirty="0"/>
              <a:t>长按表格表项后呈现的界面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9340F078-D7EF-4FD9-B2FE-E625C1BEA511}"/>
              </a:ext>
            </a:extLst>
          </p:cNvPr>
          <p:cNvSpPr/>
          <p:nvPr/>
        </p:nvSpPr>
        <p:spPr>
          <a:xfrm>
            <a:off x="4457700" y="4933950"/>
            <a:ext cx="2867025" cy="419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上课提醒</a:t>
            </a:r>
          </a:p>
        </p:txBody>
      </p:sp>
      <p:pic>
        <p:nvPicPr>
          <p:cNvPr id="8" name="图形 7" descr="上一步 纯色填充">
            <a:extLst>
              <a:ext uri="{FF2B5EF4-FFF2-40B4-BE49-F238E27FC236}">
                <a16:creationId xmlns:a16="http://schemas.microsoft.com/office/drawing/2014/main" id="{C9E5DC59-3AE5-46D6-BA90-11EDDFEAE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7701" y="285751"/>
            <a:ext cx="533400" cy="533400"/>
          </a:xfrm>
          <a:prstGeom prst="rect">
            <a:avLst/>
          </a:prstGeom>
        </p:spPr>
      </p:pic>
      <p:pic>
        <p:nvPicPr>
          <p:cNvPr id="9" name="图形 8" descr="切换 轮廓">
            <a:extLst>
              <a:ext uri="{FF2B5EF4-FFF2-40B4-BE49-F238E27FC236}">
                <a16:creationId xmlns:a16="http://schemas.microsoft.com/office/drawing/2014/main" id="{83F20277-6865-4D30-9BE1-BAD7DB1D52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000"/>
          <a:stretch/>
        </p:blipFill>
        <p:spPr>
          <a:xfrm>
            <a:off x="6419850" y="4848225"/>
            <a:ext cx="97155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647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871E129F-5141-4CB5-A466-0BB95B27F92B}"/>
              </a:ext>
            </a:extLst>
          </p:cNvPr>
          <p:cNvSpPr/>
          <p:nvPr/>
        </p:nvSpPr>
        <p:spPr>
          <a:xfrm>
            <a:off x="4440025" y="235670"/>
            <a:ext cx="3195686" cy="64008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7732957-8854-4B6E-AA54-5A05E04BA239}"/>
              </a:ext>
            </a:extLst>
          </p:cNvPr>
          <p:cNvSpPr txBox="1"/>
          <p:nvPr/>
        </p:nvSpPr>
        <p:spPr>
          <a:xfrm>
            <a:off x="5118755" y="329938"/>
            <a:ext cx="1904214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新建课表</a:t>
            </a:r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885080CC-D121-4298-BBC8-F073D74C87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453956"/>
              </p:ext>
            </p:extLst>
          </p:nvPr>
        </p:nvGraphicFramePr>
        <p:xfrm>
          <a:off x="4666269" y="795078"/>
          <a:ext cx="2743200" cy="570941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8640">
                  <a:extLst>
                    <a:ext uri="{9D8B030D-6E8A-4147-A177-3AD203B41FA5}">
                      <a16:colId xmlns:a16="http://schemas.microsoft.com/office/drawing/2014/main" val="2608095613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4283565677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46708091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95826526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956303956"/>
                    </a:ext>
                  </a:extLst>
                </a:gridCol>
              </a:tblGrid>
              <a:tr h="71367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周一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周二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周三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周四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周五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064637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endParaRPr lang="en-US" altLang="zh-CN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632492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endParaRPr lang="en-US" altLang="zh-CN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250856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endParaRPr lang="en-US" altLang="zh-CN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454933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815926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0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956499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527408"/>
                  </a:ext>
                </a:extLst>
              </a:tr>
              <a:tr h="713677"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0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0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0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829779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314DDEB6-ACAC-4F3F-B86B-07FB2BF638A0}"/>
              </a:ext>
            </a:extLst>
          </p:cNvPr>
          <p:cNvSpPr txBox="1"/>
          <p:nvPr/>
        </p:nvSpPr>
        <p:spPr>
          <a:xfrm>
            <a:off x="1131216" y="716437"/>
            <a:ext cx="2639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点加号，新建课表</a:t>
            </a:r>
          </a:p>
        </p:txBody>
      </p:sp>
      <p:pic>
        <p:nvPicPr>
          <p:cNvPr id="7" name="图形 6" descr="上一步 纯色填充">
            <a:extLst>
              <a:ext uri="{FF2B5EF4-FFF2-40B4-BE49-F238E27FC236}">
                <a16:creationId xmlns:a16="http://schemas.microsoft.com/office/drawing/2014/main" id="{8B2CE58A-4294-4CDA-9E3F-F09DA37C9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2951" y="266701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005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4432E393-C102-411D-8BDD-113BA8E8B61F}"/>
              </a:ext>
            </a:extLst>
          </p:cNvPr>
          <p:cNvSpPr/>
          <p:nvPr/>
        </p:nvSpPr>
        <p:spPr>
          <a:xfrm>
            <a:off x="4345757" y="273378"/>
            <a:ext cx="3186260" cy="615570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AB44DBB-417B-4277-BE49-DEC09381B201}"/>
              </a:ext>
            </a:extLst>
          </p:cNvPr>
          <p:cNvSpPr txBox="1"/>
          <p:nvPr/>
        </p:nvSpPr>
        <p:spPr>
          <a:xfrm>
            <a:off x="5062194" y="395926"/>
            <a:ext cx="1649690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添加课程</a:t>
            </a:r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19AC4D82-3BDC-41C5-9ED5-0AF404B849B2}"/>
              </a:ext>
            </a:extLst>
          </p:cNvPr>
          <p:cNvGraphicFramePr>
            <a:graphicFrameLocks noGrp="1"/>
          </p:cNvGraphicFramePr>
          <p:nvPr/>
        </p:nvGraphicFramePr>
        <p:xfrm>
          <a:off x="4515438" y="1700053"/>
          <a:ext cx="2875175" cy="3022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8717">
                  <a:extLst>
                    <a:ext uri="{9D8B030D-6E8A-4147-A177-3AD203B41FA5}">
                      <a16:colId xmlns:a16="http://schemas.microsoft.com/office/drawing/2014/main" val="1289722620"/>
                    </a:ext>
                  </a:extLst>
                </a:gridCol>
                <a:gridCol w="1656458">
                  <a:extLst>
                    <a:ext uri="{9D8B030D-6E8A-4147-A177-3AD203B41FA5}">
                      <a16:colId xmlns:a16="http://schemas.microsoft.com/office/drawing/2014/main" val="1329245210"/>
                    </a:ext>
                  </a:extLst>
                </a:gridCol>
              </a:tblGrid>
              <a:tr h="505884">
                <a:tc>
                  <a:txBody>
                    <a:bodyPr/>
                    <a:lstStyle/>
                    <a:p>
                      <a:r>
                        <a:rPr lang="zh-CN" altLang="en-US" dirty="0"/>
                        <a:t>课程名字：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计算机基础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932053"/>
                  </a:ext>
                </a:extLst>
              </a:tr>
              <a:tr h="505884">
                <a:tc>
                  <a:txBody>
                    <a:bodyPr/>
                    <a:lstStyle/>
                    <a:p>
                      <a:r>
                        <a:rPr lang="zh-CN" altLang="en-US" dirty="0"/>
                        <a:t>任课老师：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xxx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375415"/>
                  </a:ext>
                </a:extLst>
              </a:tr>
              <a:tr h="505884">
                <a:tc>
                  <a:txBody>
                    <a:bodyPr/>
                    <a:lstStyle/>
                    <a:p>
                      <a:r>
                        <a:rPr lang="zh-CN" altLang="en-US" dirty="0"/>
                        <a:t>上课地点：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301-102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532506"/>
                  </a:ext>
                </a:extLst>
              </a:tr>
              <a:tr h="1505124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/>
                        <a:t>课程时间：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周一 第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，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节</a:t>
                      </a:r>
                      <a:endParaRPr lang="en-US" altLang="zh-CN" dirty="0"/>
                    </a:p>
                    <a:p>
                      <a:r>
                        <a:rPr lang="zh-CN" altLang="en-US" dirty="0"/>
                        <a:t>周二 第</a:t>
                      </a:r>
                      <a:r>
                        <a:rPr lang="en-US" altLang="zh-CN" dirty="0"/>
                        <a:t>3</a:t>
                      </a:r>
                      <a:r>
                        <a:rPr lang="zh-CN" altLang="en-US" dirty="0"/>
                        <a:t>，</a:t>
                      </a:r>
                      <a:r>
                        <a:rPr lang="en-US" altLang="zh-CN" dirty="0"/>
                        <a:t>4</a:t>
                      </a:r>
                      <a:r>
                        <a:rPr lang="zh-CN" altLang="en-US" dirty="0"/>
                        <a:t>节</a:t>
                      </a:r>
                      <a:endParaRPr lang="en-US" altLang="zh-CN" dirty="0"/>
                    </a:p>
                    <a:p>
                      <a:r>
                        <a:rPr lang="zh-CN" altLang="en-US" dirty="0"/>
                        <a:t>周三 第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，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节</a:t>
                      </a:r>
                      <a:endParaRPr lang="en-US" altLang="zh-CN" dirty="0"/>
                    </a:p>
                    <a:p>
                      <a:r>
                        <a:rPr lang="zh-CN" altLang="en-US" dirty="0"/>
                        <a:t>周四 第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，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节</a:t>
                      </a:r>
                      <a:endParaRPr lang="en-US" altLang="zh-CN" dirty="0"/>
                    </a:p>
                    <a:p>
                      <a:r>
                        <a:rPr lang="zh-CN" altLang="en-US" dirty="0"/>
                        <a:t>周五 第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，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470355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C234F1B7-255C-41B2-A21D-C0567451A078}"/>
              </a:ext>
            </a:extLst>
          </p:cNvPr>
          <p:cNvSpPr/>
          <p:nvPr/>
        </p:nvSpPr>
        <p:spPr>
          <a:xfrm>
            <a:off x="4996206" y="5571241"/>
            <a:ext cx="1904215" cy="4996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保存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9EC0E24-AE22-4149-90F4-93CCD7C173E2}"/>
              </a:ext>
            </a:extLst>
          </p:cNvPr>
          <p:cNvSpPr txBox="1"/>
          <p:nvPr/>
        </p:nvSpPr>
        <p:spPr>
          <a:xfrm>
            <a:off x="504825" y="895743"/>
            <a:ext cx="3087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双击新建空白表格中的表项后呈现的界面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9340F078-D7EF-4FD9-B2FE-E625C1BEA511}"/>
              </a:ext>
            </a:extLst>
          </p:cNvPr>
          <p:cNvSpPr/>
          <p:nvPr/>
        </p:nvSpPr>
        <p:spPr>
          <a:xfrm>
            <a:off x="4457700" y="4933950"/>
            <a:ext cx="2867025" cy="419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上课提醒</a:t>
            </a:r>
          </a:p>
        </p:txBody>
      </p:sp>
      <p:pic>
        <p:nvPicPr>
          <p:cNvPr id="8" name="图形 7" descr="上一步 纯色填充">
            <a:extLst>
              <a:ext uri="{FF2B5EF4-FFF2-40B4-BE49-F238E27FC236}">
                <a16:creationId xmlns:a16="http://schemas.microsoft.com/office/drawing/2014/main" id="{D4564560-C9AA-4766-B467-AFAD1AE152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5326" y="304801"/>
            <a:ext cx="533400" cy="533400"/>
          </a:xfrm>
          <a:prstGeom prst="rect">
            <a:avLst/>
          </a:prstGeom>
        </p:spPr>
      </p:pic>
      <p:pic>
        <p:nvPicPr>
          <p:cNvPr id="10" name="图形 9" descr="切换 轮廓">
            <a:extLst>
              <a:ext uri="{FF2B5EF4-FFF2-40B4-BE49-F238E27FC236}">
                <a16:creationId xmlns:a16="http://schemas.microsoft.com/office/drawing/2014/main" id="{91BC13CD-BD8C-4B6A-8C50-F81AD4D5EA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000"/>
          <a:stretch/>
        </p:blipFill>
        <p:spPr>
          <a:xfrm>
            <a:off x="6419850" y="4848225"/>
            <a:ext cx="97155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52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19251F36-7DF1-40B6-9786-AF1943B1F3ED}"/>
              </a:ext>
            </a:extLst>
          </p:cNvPr>
          <p:cNvSpPr/>
          <p:nvPr/>
        </p:nvSpPr>
        <p:spPr>
          <a:xfrm>
            <a:off x="4171950" y="171450"/>
            <a:ext cx="3409950" cy="63912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id="{1DCD810A-296B-4CF8-8F38-42876D92C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572345"/>
              </p:ext>
            </p:extLst>
          </p:nvPr>
        </p:nvGraphicFramePr>
        <p:xfrm>
          <a:off x="4562475" y="1143000"/>
          <a:ext cx="2609849" cy="359092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09849">
                  <a:extLst>
                    <a:ext uri="{9D8B030D-6E8A-4147-A177-3AD203B41FA5}">
                      <a16:colId xmlns:a16="http://schemas.microsoft.com/office/drawing/2014/main" val="4034724003"/>
                    </a:ext>
                  </a:extLst>
                </a:gridCol>
              </a:tblGrid>
              <a:tr h="59848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课程名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459479"/>
                  </a:ext>
                </a:extLst>
              </a:tr>
              <a:tr h="598487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048457"/>
                  </a:ext>
                </a:extLst>
              </a:tr>
              <a:tr h="59848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作业内容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82378"/>
                  </a:ext>
                </a:extLst>
              </a:tr>
              <a:tr h="598487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476125"/>
                  </a:ext>
                </a:extLst>
              </a:tr>
              <a:tr h="59848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截止时间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12399"/>
                  </a:ext>
                </a:extLst>
              </a:tr>
              <a:tr h="598487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155886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9B274F50-484B-4405-BD05-CAEC66FB122F}"/>
              </a:ext>
            </a:extLst>
          </p:cNvPr>
          <p:cNvSpPr/>
          <p:nvPr/>
        </p:nvSpPr>
        <p:spPr>
          <a:xfrm>
            <a:off x="4881906" y="5685541"/>
            <a:ext cx="1904215" cy="4996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保存</a:t>
            </a:r>
          </a:p>
        </p:txBody>
      </p:sp>
      <p:pic>
        <p:nvPicPr>
          <p:cNvPr id="10" name="图形 9" descr="上一步 纯色填充">
            <a:extLst>
              <a:ext uri="{FF2B5EF4-FFF2-40B4-BE49-F238E27FC236}">
                <a16:creationId xmlns:a16="http://schemas.microsoft.com/office/drawing/2014/main" id="{74264096-9DEB-4988-A905-C2476F3B7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4351" y="276226"/>
            <a:ext cx="533400" cy="5334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CDB748C3-68D6-40BA-8A91-1EF303E3BACE}"/>
              </a:ext>
            </a:extLst>
          </p:cNvPr>
          <p:cNvSpPr txBox="1"/>
          <p:nvPr/>
        </p:nvSpPr>
        <p:spPr>
          <a:xfrm>
            <a:off x="5062194" y="395926"/>
            <a:ext cx="1649690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作业</a:t>
            </a:r>
            <a:r>
              <a:rPr lang="en-US" altLang="zh-CN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DA2AD0FE-F5E0-4524-AAF2-1D56FB3D1FAC}"/>
              </a:ext>
            </a:extLst>
          </p:cNvPr>
          <p:cNvSpPr/>
          <p:nvPr/>
        </p:nvSpPr>
        <p:spPr>
          <a:xfrm>
            <a:off x="4562475" y="4943475"/>
            <a:ext cx="2609851" cy="419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作业截止提醒</a:t>
            </a:r>
          </a:p>
        </p:txBody>
      </p:sp>
      <p:pic>
        <p:nvPicPr>
          <p:cNvPr id="14" name="图形 13" descr="切换 轮廓">
            <a:extLst>
              <a:ext uri="{FF2B5EF4-FFF2-40B4-BE49-F238E27FC236}">
                <a16:creationId xmlns:a16="http://schemas.microsoft.com/office/drawing/2014/main" id="{F2A336CE-FB97-4170-ACA3-771A208157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000"/>
          <a:stretch/>
        </p:blipFill>
        <p:spPr>
          <a:xfrm>
            <a:off x="6457950" y="4886326"/>
            <a:ext cx="771525" cy="4572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F5EE55A-33E5-4FFD-B286-72A50706BA6C}"/>
              </a:ext>
            </a:extLst>
          </p:cNvPr>
          <p:cNvSpPr txBox="1"/>
          <p:nvPr/>
        </p:nvSpPr>
        <p:spPr>
          <a:xfrm>
            <a:off x="657225" y="781050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点击作业</a:t>
            </a:r>
            <a:r>
              <a:rPr lang="en-US" altLang="zh-CN" dirty="0"/>
              <a:t>1</a:t>
            </a:r>
            <a:r>
              <a:rPr lang="zh-CN" altLang="en-US" dirty="0"/>
              <a:t>后呈现界面</a:t>
            </a:r>
          </a:p>
        </p:txBody>
      </p:sp>
    </p:spTree>
    <p:extLst>
      <p:ext uri="{BB962C8B-B14F-4D97-AF65-F5344CB8AC3E}">
        <p14:creationId xmlns:p14="http://schemas.microsoft.com/office/powerpoint/2010/main" val="3960847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19251F36-7DF1-40B6-9786-AF1943B1F3ED}"/>
              </a:ext>
            </a:extLst>
          </p:cNvPr>
          <p:cNvSpPr/>
          <p:nvPr/>
        </p:nvSpPr>
        <p:spPr>
          <a:xfrm>
            <a:off x="4171950" y="171450"/>
            <a:ext cx="3409950" cy="63912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id="{1DCD810A-296B-4CF8-8F38-42876D92C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800631"/>
              </p:ext>
            </p:extLst>
          </p:nvPr>
        </p:nvGraphicFramePr>
        <p:xfrm>
          <a:off x="4533900" y="1143000"/>
          <a:ext cx="2647950" cy="359092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47950">
                  <a:extLst>
                    <a:ext uri="{9D8B030D-6E8A-4147-A177-3AD203B41FA5}">
                      <a16:colId xmlns:a16="http://schemas.microsoft.com/office/drawing/2014/main" val="4034724003"/>
                    </a:ext>
                  </a:extLst>
                </a:gridCol>
              </a:tblGrid>
              <a:tr h="59848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课程名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459479"/>
                  </a:ext>
                </a:extLst>
              </a:tr>
              <a:tr h="598487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048457"/>
                  </a:ext>
                </a:extLst>
              </a:tr>
              <a:tr h="59848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作业内容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82378"/>
                  </a:ext>
                </a:extLst>
              </a:tr>
              <a:tr h="598487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476125"/>
                  </a:ext>
                </a:extLst>
              </a:tr>
              <a:tr h="59848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截止时间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12399"/>
                  </a:ext>
                </a:extLst>
              </a:tr>
              <a:tr h="598487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155886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9B274F50-484B-4405-BD05-CAEC66FB122F}"/>
              </a:ext>
            </a:extLst>
          </p:cNvPr>
          <p:cNvSpPr/>
          <p:nvPr/>
        </p:nvSpPr>
        <p:spPr>
          <a:xfrm>
            <a:off x="4881906" y="5685541"/>
            <a:ext cx="1904215" cy="4996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保存</a:t>
            </a:r>
          </a:p>
        </p:txBody>
      </p:sp>
      <p:pic>
        <p:nvPicPr>
          <p:cNvPr id="10" name="图形 9" descr="上一步 纯色填充">
            <a:extLst>
              <a:ext uri="{FF2B5EF4-FFF2-40B4-BE49-F238E27FC236}">
                <a16:creationId xmlns:a16="http://schemas.microsoft.com/office/drawing/2014/main" id="{74264096-9DEB-4988-A905-C2476F3B7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4351" y="276226"/>
            <a:ext cx="533400" cy="5334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CDB748C3-68D6-40BA-8A91-1EF303E3BACE}"/>
              </a:ext>
            </a:extLst>
          </p:cNvPr>
          <p:cNvSpPr txBox="1"/>
          <p:nvPr/>
        </p:nvSpPr>
        <p:spPr>
          <a:xfrm>
            <a:off x="5062194" y="395926"/>
            <a:ext cx="1649690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作业</a:t>
            </a:r>
            <a:r>
              <a:rPr lang="en-US" altLang="zh-CN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DA2AD0FE-F5E0-4524-AAF2-1D56FB3D1FAC}"/>
              </a:ext>
            </a:extLst>
          </p:cNvPr>
          <p:cNvSpPr/>
          <p:nvPr/>
        </p:nvSpPr>
        <p:spPr>
          <a:xfrm>
            <a:off x="4543425" y="4933950"/>
            <a:ext cx="2609850" cy="419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作业截止提醒</a:t>
            </a:r>
          </a:p>
        </p:txBody>
      </p:sp>
      <p:pic>
        <p:nvPicPr>
          <p:cNvPr id="14" name="图形 13" descr="切换 轮廓">
            <a:extLst>
              <a:ext uri="{FF2B5EF4-FFF2-40B4-BE49-F238E27FC236}">
                <a16:creationId xmlns:a16="http://schemas.microsoft.com/office/drawing/2014/main" id="{F2A336CE-FB97-4170-ACA3-771A208157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000"/>
          <a:stretch/>
        </p:blipFill>
        <p:spPr>
          <a:xfrm>
            <a:off x="6429375" y="4867276"/>
            <a:ext cx="771525" cy="4572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53B11459-A2B5-4375-A5CE-37A9FF0AAFE0}"/>
              </a:ext>
            </a:extLst>
          </p:cNvPr>
          <p:cNvSpPr txBox="1"/>
          <p:nvPr/>
        </p:nvSpPr>
        <p:spPr>
          <a:xfrm>
            <a:off x="657225" y="781050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点击作业</a:t>
            </a:r>
            <a:r>
              <a:rPr lang="en-US" altLang="zh-CN" dirty="0"/>
              <a:t>2</a:t>
            </a:r>
            <a:r>
              <a:rPr lang="zh-CN" altLang="en-US" dirty="0"/>
              <a:t>后呈现界面</a:t>
            </a:r>
          </a:p>
        </p:txBody>
      </p:sp>
    </p:spTree>
    <p:extLst>
      <p:ext uri="{BB962C8B-B14F-4D97-AF65-F5344CB8AC3E}">
        <p14:creationId xmlns:p14="http://schemas.microsoft.com/office/powerpoint/2010/main" val="1560591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19251F36-7DF1-40B6-9786-AF1943B1F3ED}"/>
              </a:ext>
            </a:extLst>
          </p:cNvPr>
          <p:cNvSpPr/>
          <p:nvPr/>
        </p:nvSpPr>
        <p:spPr>
          <a:xfrm>
            <a:off x="4171950" y="171450"/>
            <a:ext cx="3409950" cy="63912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id="{1DCD810A-296B-4CF8-8F38-42876D92C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767639"/>
              </p:ext>
            </p:extLst>
          </p:nvPr>
        </p:nvGraphicFramePr>
        <p:xfrm>
          <a:off x="4600576" y="1143000"/>
          <a:ext cx="2600324" cy="359092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00324">
                  <a:extLst>
                    <a:ext uri="{9D8B030D-6E8A-4147-A177-3AD203B41FA5}">
                      <a16:colId xmlns:a16="http://schemas.microsoft.com/office/drawing/2014/main" val="4034724003"/>
                    </a:ext>
                  </a:extLst>
                </a:gridCol>
              </a:tblGrid>
              <a:tr h="59848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课程名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459479"/>
                  </a:ext>
                </a:extLst>
              </a:tr>
              <a:tr h="598487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048457"/>
                  </a:ext>
                </a:extLst>
              </a:tr>
              <a:tr h="59848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作业内容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82378"/>
                  </a:ext>
                </a:extLst>
              </a:tr>
              <a:tr h="598487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476125"/>
                  </a:ext>
                </a:extLst>
              </a:tr>
              <a:tr h="59848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截止时间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12399"/>
                  </a:ext>
                </a:extLst>
              </a:tr>
              <a:tr h="598487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155886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9B274F50-484B-4405-BD05-CAEC66FB122F}"/>
              </a:ext>
            </a:extLst>
          </p:cNvPr>
          <p:cNvSpPr/>
          <p:nvPr/>
        </p:nvSpPr>
        <p:spPr>
          <a:xfrm>
            <a:off x="4881906" y="5685541"/>
            <a:ext cx="1904215" cy="4996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保存</a:t>
            </a:r>
          </a:p>
        </p:txBody>
      </p:sp>
      <p:pic>
        <p:nvPicPr>
          <p:cNvPr id="10" name="图形 9" descr="上一步 纯色填充">
            <a:extLst>
              <a:ext uri="{FF2B5EF4-FFF2-40B4-BE49-F238E27FC236}">
                <a16:creationId xmlns:a16="http://schemas.microsoft.com/office/drawing/2014/main" id="{74264096-9DEB-4988-A905-C2476F3B7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4351" y="276226"/>
            <a:ext cx="533400" cy="5334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CDB748C3-68D6-40BA-8A91-1EF303E3BACE}"/>
              </a:ext>
            </a:extLst>
          </p:cNvPr>
          <p:cNvSpPr txBox="1"/>
          <p:nvPr/>
        </p:nvSpPr>
        <p:spPr>
          <a:xfrm>
            <a:off x="5062194" y="395926"/>
            <a:ext cx="1649690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新建作业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DA2AD0FE-F5E0-4524-AAF2-1D56FB3D1FAC}"/>
              </a:ext>
            </a:extLst>
          </p:cNvPr>
          <p:cNvSpPr/>
          <p:nvPr/>
        </p:nvSpPr>
        <p:spPr>
          <a:xfrm>
            <a:off x="4581525" y="4924425"/>
            <a:ext cx="2638426" cy="419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作业截止提醒</a:t>
            </a:r>
          </a:p>
        </p:txBody>
      </p:sp>
      <p:pic>
        <p:nvPicPr>
          <p:cNvPr id="14" name="图形 13" descr="切换 轮廓">
            <a:extLst>
              <a:ext uri="{FF2B5EF4-FFF2-40B4-BE49-F238E27FC236}">
                <a16:creationId xmlns:a16="http://schemas.microsoft.com/office/drawing/2014/main" id="{F2A336CE-FB97-4170-ACA3-771A208157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000"/>
          <a:stretch/>
        </p:blipFill>
        <p:spPr>
          <a:xfrm>
            <a:off x="6448425" y="4857751"/>
            <a:ext cx="771525" cy="4572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72657F78-6C58-404B-9840-68003FF765CD}"/>
              </a:ext>
            </a:extLst>
          </p:cNvPr>
          <p:cNvSpPr txBox="1"/>
          <p:nvPr/>
        </p:nvSpPr>
        <p:spPr>
          <a:xfrm>
            <a:off x="657225" y="78105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点击新建作业后呈现界面</a:t>
            </a:r>
          </a:p>
        </p:txBody>
      </p:sp>
    </p:spTree>
    <p:extLst>
      <p:ext uri="{BB962C8B-B14F-4D97-AF65-F5344CB8AC3E}">
        <p14:creationId xmlns:p14="http://schemas.microsoft.com/office/powerpoint/2010/main" val="3130530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845F0C1A-5234-4551-B53E-606BC2B7F1E8}"/>
              </a:ext>
            </a:extLst>
          </p:cNvPr>
          <p:cNvSpPr/>
          <p:nvPr/>
        </p:nvSpPr>
        <p:spPr>
          <a:xfrm>
            <a:off x="4238625" y="180975"/>
            <a:ext cx="3286125" cy="63817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接点 4">
            <a:extLst>
              <a:ext uri="{FF2B5EF4-FFF2-40B4-BE49-F238E27FC236}">
                <a16:creationId xmlns:a16="http://schemas.microsoft.com/office/drawing/2014/main" id="{E42B87F6-FCEB-48E1-BECF-02E8A62B3FD9}"/>
              </a:ext>
            </a:extLst>
          </p:cNvPr>
          <p:cNvSpPr/>
          <p:nvPr/>
        </p:nvSpPr>
        <p:spPr>
          <a:xfrm>
            <a:off x="5029200" y="1228725"/>
            <a:ext cx="485775" cy="47625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接点 5">
            <a:extLst>
              <a:ext uri="{FF2B5EF4-FFF2-40B4-BE49-F238E27FC236}">
                <a16:creationId xmlns:a16="http://schemas.microsoft.com/office/drawing/2014/main" id="{045BAD42-2B56-452D-B536-22E72870973D}"/>
              </a:ext>
            </a:extLst>
          </p:cNvPr>
          <p:cNvSpPr/>
          <p:nvPr/>
        </p:nvSpPr>
        <p:spPr>
          <a:xfrm>
            <a:off x="6048375" y="1200150"/>
            <a:ext cx="485775" cy="47625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流程图: 接点 6">
            <a:extLst>
              <a:ext uri="{FF2B5EF4-FFF2-40B4-BE49-F238E27FC236}">
                <a16:creationId xmlns:a16="http://schemas.microsoft.com/office/drawing/2014/main" id="{80446BBB-1B3D-4384-A1D6-FBDB5CBA701E}"/>
              </a:ext>
            </a:extLst>
          </p:cNvPr>
          <p:cNvSpPr/>
          <p:nvPr/>
        </p:nvSpPr>
        <p:spPr>
          <a:xfrm>
            <a:off x="5038725" y="2943225"/>
            <a:ext cx="485775" cy="476250"/>
          </a:xfrm>
          <a:prstGeom prst="flowChartConnecto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接点 7">
            <a:extLst>
              <a:ext uri="{FF2B5EF4-FFF2-40B4-BE49-F238E27FC236}">
                <a16:creationId xmlns:a16="http://schemas.microsoft.com/office/drawing/2014/main" id="{AB75BE43-B65B-419A-9DA6-8C8ED93A0CE6}"/>
              </a:ext>
            </a:extLst>
          </p:cNvPr>
          <p:cNvSpPr/>
          <p:nvPr/>
        </p:nvSpPr>
        <p:spPr>
          <a:xfrm>
            <a:off x="5029200" y="2076450"/>
            <a:ext cx="485775" cy="47625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接点 8">
            <a:extLst>
              <a:ext uri="{FF2B5EF4-FFF2-40B4-BE49-F238E27FC236}">
                <a16:creationId xmlns:a16="http://schemas.microsoft.com/office/drawing/2014/main" id="{322AD3E1-2214-45F3-BAB4-D6370ECBF6D7}"/>
              </a:ext>
            </a:extLst>
          </p:cNvPr>
          <p:cNvSpPr/>
          <p:nvPr/>
        </p:nvSpPr>
        <p:spPr>
          <a:xfrm>
            <a:off x="6029325" y="2057400"/>
            <a:ext cx="485775" cy="476250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流程图: 接点 9">
            <a:extLst>
              <a:ext uri="{FF2B5EF4-FFF2-40B4-BE49-F238E27FC236}">
                <a16:creationId xmlns:a16="http://schemas.microsoft.com/office/drawing/2014/main" id="{BF4BB558-F2D8-4F6B-B9C0-49B7A134D42D}"/>
              </a:ext>
            </a:extLst>
          </p:cNvPr>
          <p:cNvSpPr/>
          <p:nvPr/>
        </p:nvSpPr>
        <p:spPr>
          <a:xfrm>
            <a:off x="6029325" y="2971800"/>
            <a:ext cx="485775" cy="47625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形 10" descr="上一步 纯色填充">
            <a:extLst>
              <a:ext uri="{FF2B5EF4-FFF2-40B4-BE49-F238E27FC236}">
                <a16:creationId xmlns:a16="http://schemas.microsoft.com/office/drawing/2014/main" id="{4ABFDB5D-6C05-46DB-A5F2-5747D8339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1" y="266701"/>
            <a:ext cx="533400" cy="5334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B772DCED-678C-4CC2-842B-02819020589E}"/>
              </a:ext>
            </a:extLst>
          </p:cNvPr>
          <p:cNvSpPr txBox="1"/>
          <p:nvPr/>
        </p:nvSpPr>
        <p:spPr>
          <a:xfrm>
            <a:off x="5062194" y="395926"/>
            <a:ext cx="1649690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主题颜色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2FB692F-D5DA-4A1C-B70B-59DBF35BC3CE}"/>
              </a:ext>
            </a:extLst>
          </p:cNvPr>
          <p:cNvSpPr/>
          <p:nvPr/>
        </p:nvSpPr>
        <p:spPr>
          <a:xfrm>
            <a:off x="4881906" y="5685541"/>
            <a:ext cx="1904215" cy="4996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保存</a:t>
            </a:r>
          </a:p>
        </p:txBody>
      </p:sp>
      <p:sp>
        <p:nvSpPr>
          <p:cNvPr id="14" name="流程图: 接点 13">
            <a:extLst>
              <a:ext uri="{FF2B5EF4-FFF2-40B4-BE49-F238E27FC236}">
                <a16:creationId xmlns:a16="http://schemas.microsoft.com/office/drawing/2014/main" id="{8A896237-28D7-469D-8EB2-FE444C0DB50A}"/>
              </a:ext>
            </a:extLst>
          </p:cNvPr>
          <p:cNvSpPr/>
          <p:nvPr/>
        </p:nvSpPr>
        <p:spPr>
          <a:xfrm>
            <a:off x="5019675" y="3848100"/>
            <a:ext cx="485775" cy="476250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流程图: 接点 15">
            <a:extLst>
              <a:ext uri="{FF2B5EF4-FFF2-40B4-BE49-F238E27FC236}">
                <a16:creationId xmlns:a16="http://schemas.microsoft.com/office/drawing/2014/main" id="{936B39DD-AAFC-4B56-B06E-6E1B3781D798}"/>
              </a:ext>
            </a:extLst>
          </p:cNvPr>
          <p:cNvSpPr/>
          <p:nvPr/>
        </p:nvSpPr>
        <p:spPr>
          <a:xfrm>
            <a:off x="6048375" y="3848100"/>
            <a:ext cx="485775" cy="47625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56C1FB38-99D4-42F1-8BCD-7D5BB0715478}"/>
              </a:ext>
            </a:extLst>
          </p:cNvPr>
          <p:cNvCxnSpPr>
            <a:stCxn id="5" idx="0"/>
            <a:endCxn id="5" idx="4"/>
          </p:cNvCxnSpPr>
          <p:nvPr/>
        </p:nvCxnSpPr>
        <p:spPr>
          <a:xfrm>
            <a:off x="5272088" y="1228725"/>
            <a:ext cx="0" cy="4762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61211300-C065-4630-AA56-23FCAFD36F46}"/>
              </a:ext>
            </a:extLst>
          </p:cNvPr>
          <p:cNvSpPr txBox="1"/>
          <p:nvPr/>
        </p:nvSpPr>
        <p:spPr>
          <a:xfrm>
            <a:off x="657225" y="78105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点击主题颜色后呈现界面</a:t>
            </a:r>
          </a:p>
        </p:txBody>
      </p:sp>
    </p:spTree>
    <p:extLst>
      <p:ext uri="{BB962C8B-B14F-4D97-AF65-F5344CB8AC3E}">
        <p14:creationId xmlns:p14="http://schemas.microsoft.com/office/powerpoint/2010/main" val="3708919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B017D019-7FAD-44D0-94F2-BF35A473B0A2}"/>
              </a:ext>
            </a:extLst>
          </p:cNvPr>
          <p:cNvSpPr/>
          <p:nvPr/>
        </p:nvSpPr>
        <p:spPr>
          <a:xfrm>
            <a:off x="4533900" y="200025"/>
            <a:ext cx="3276600" cy="63055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12E2F95-04B5-4E6E-8C75-FFCA803DD494}"/>
              </a:ext>
            </a:extLst>
          </p:cNvPr>
          <p:cNvSpPr txBox="1"/>
          <p:nvPr/>
        </p:nvSpPr>
        <p:spPr>
          <a:xfrm>
            <a:off x="5319369" y="319726"/>
            <a:ext cx="1649690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生成课表设置</a:t>
            </a:r>
          </a:p>
        </p:txBody>
      </p:sp>
      <p:pic>
        <p:nvPicPr>
          <p:cNvPr id="7" name="图形 6" descr="上一步 纯色填充">
            <a:extLst>
              <a:ext uri="{FF2B5EF4-FFF2-40B4-BE49-F238E27FC236}">
                <a16:creationId xmlns:a16="http://schemas.microsoft.com/office/drawing/2014/main" id="{81526490-320D-4D99-B3AF-FDB02F0E2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8201" y="219076"/>
            <a:ext cx="533400" cy="5334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id="{591C848A-A6DF-49D5-AB09-133C19120179}"/>
              </a:ext>
            </a:extLst>
          </p:cNvPr>
          <p:cNvSpPr/>
          <p:nvPr/>
        </p:nvSpPr>
        <p:spPr>
          <a:xfrm>
            <a:off x="4962525" y="1838325"/>
            <a:ext cx="2419350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生成每日课表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CF02ED0B-3D88-40CE-B3AD-8E730E66F134}"/>
              </a:ext>
            </a:extLst>
          </p:cNvPr>
          <p:cNvSpPr/>
          <p:nvPr/>
        </p:nvSpPr>
        <p:spPr>
          <a:xfrm>
            <a:off x="4953000" y="3086100"/>
            <a:ext cx="2419350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生成每周课表</a:t>
            </a:r>
          </a:p>
        </p:txBody>
      </p:sp>
      <p:pic>
        <p:nvPicPr>
          <p:cNvPr id="11" name="图形 10" descr="切换 轮廓">
            <a:extLst>
              <a:ext uri="{FF2B5EF4-FFF2-40B4-BE49-F238E27FC236}">
                <a16:creationId xmlns:a16="http://schemas.microsoft.com/office/drawing/2014/main" id="{5D586E19-C195-4BAD-A611-3BC63D6A97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000"/>
          <a:stretch/>
        </p:blipFill>
        <p:spPr>
          <a:xfrm>
            <a:off x="6600825" y="1905001"/>
            <a:ext cx="771525" cy="457200"/>
          </a:xfrm>
          <a:prstGeom prst="rect">
            <a:avLst/>
          </a:prstGeom>
        </p:spPr>
      </p:pic>
      <p:pic>
        <p:nvPicPr>
          <p:cNvPr id="12" name="图形 11" descr="切换 轮廓">
            <a:extLst>
              <a:ext uri="{FF2B5EF4-FFF2-40B4-BE49-F238E27FC236}">
                <a16:creationId xmlns:a16="http://schemas.microsoft.com/office/drawing/2014/main" id="{E05E25B6-1AFB-412C-9890-5C38DA7BA7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000"/>
          <a:stretch/>
        </p:blipFill>
        <p:spPr>
          <a:xfrm>
            <a:off x="6581775" y="3171826"/>
            <a:ext cx="771525" cy="4572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CB49983E-03F4-41A5-A91C-CD9E46D0E300}"/>
              </a:ext>
            </a:extLst>
          </p:cNvPr>
          <p:cNvSpPr txBox="1"/>
          <p:nvPr/>
        </p:nvSpPr>
        <p:spPr>
          <a:xfrm>
            <a:off x="657225" y="78105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点击生成课表后呈现界面</a:t>
            </a:r>
          </a:p>
        </p:txBody>
      </p:sp>
    </p:spTree>
    <p:extLst>
      <p:ext uri="{BB962C8B-B14F-4D97-AF65-F5344CB8AC3E}">
        <p14:creationId xmlns:p14="http://schemas.microsoft.com/office/powerpoint/2010/main" val="4213505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B017D019-7FAD-44D0-94F2-BF35A473B0A2}"/>
              </a:ext>
            </a:extLst>
          </p:cNvPr>
          <p:cNvSpPr/>
          <p:nvPr/>
        </p:nvSpPr>
        <p:spPr>
          <a:xfrm>
            <a:off x="4533900" y="200025"/>
            <a:ext cx="3276600" cy="63055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12E2F95-04B5-4E6E-8C75-FFCA803DD494}"/>
              </a:ext>
            </a:extLst>
          </p:cNvPr>
          <p:cNvSpPr txBox="1"/>
          <p:nvPr/>
        </p:nvSpPr>
        <p:spPr>
          <a:xfrm>
            <a:off x="5319369" y="319726"/>
            <a:ext cx="1649690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作业提醒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设置</a:t>
            </a:r>
          </a:p>
        </p:txBody>
      </p:sp>
      <p:pic>
        <p:nvPicPr>
          <p:cNvPr id="7" name="图形 6" descr="上一步 纯色填充">
            <a:extLst>
              <a:ext uri="{FF2B5EF4-FFF2-40B4-BE49-F238E27FC236}">
                <a16:creationId xmlns:a16="http://schemas.microsoft.com/office/drawing/2014/main" id="{81526490-320D-4D99-B3AF-FDB02F0E2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8201" y="219076"/>
            <a:ext cx="533400" cy="533400"/>
          </a:xfrm>
          <a:prstGeom prst="rect">
            <a:avLst/>
          </a:prstGeom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id="{B00BD8B2-E369-4F0E-A26F-ABB68CDAD6D4}"/>
              </a:ext>
            </a:extLst>
          </p:cNvPr>
          <p:cNvSpPr/>
          <p:nvPr/>
        </p:nvSpPr>
        <p:spPr>
          <a:xfrm>
            <a:off x="5172075" y="1219200"/>
            <a:ext cx="2171700" cy="5238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恢复默认（</a:t>
            </a:r>
            <a:r>
              <a:rPr lang="en-US" altLang="zh-CN" dirty="0"/>
              <a:t>20</a:t>
            </a:r>
            <a:r>
              <a:rPr lang="zh-CN" altLang="en-US" dirty="0"/>
              <a:t>分钟）</a:t>
            </a:r>
          </a:p>
        </p:txBody>
      </p:sp>
      <p:graphicFrame>
        <p:nvGraphicFramePr>
          <p:cNvPr id="5" name="表格 7">
            <a:extLst>
              <a:ext uri="{FF2B5EF4-FFF2-40B4-BE49-F238E27FC236}">
                <a16:creationId xmlns:a16="http://schemas.microsoft.com/office/drawing/2014/main" id="{6F0BCA84-6EB4-4EE8-A8C4-2ABA81B4EC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660275"/>
              </p:ext>
            </p:extLst>
          </p:nvPr>
        </p:nvGraphicFramePr>
        <p:xfrm>
          <a:off x="4819651" y="2253190"/>
          <a:ext cx="2771774" cy="2422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774">
                  <a:extLst>
                    <a:ext uri="{9D8B030D-6E8A-4147-A177-3AD203B41FA5}">
                      <a16:colId xmlns:a16="http://schemas.microsoft.com/office/drawing/2014/main" val="2132555874"/>
                    </a:ext>
                  </a:extLst>
                </a:gridCol>
              </a:tblGrid>
              <a:tr h="48445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设置提前提醒时间（分钟）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34021"/>
                  </a:ext>
                </a:extLst>
              </a:tr>
              <a:tr h="48445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84872"/>
                  </a:ext>
                </a:extLst>
              </a:tr>
              <a:tr h="48445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347983"/>
                  </a:ext>
                </a:extLst>
              </a:tr>
              <a:tr h="48445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518856"/>
                  </a:ext>
                </a:extLst>
              </a:tr>
              <a:tr h="48445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自定义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519842"/>
                  </a:ext>
                </a:extLst>
              </a:tr>
            </a:tbl>
          </a:graphicData>
        </a:graphic>
      </p:graphicFrame>
      <p:sp>
        <p:nvSpPr>
          <p:cNvPr id="14" name="矩形 13">
            <a:extLst>
              <a:ext uri="{FF2B5EF4-FFF2-40B4-BE49-F238E27FC236}">
                <a16:creationId xmlns:a16="http://schemas.microsoft.com/office/drawing/2014/main" id="{F235A227-EF23-466A-BE77-5C3C4B967557}"/>
              </a:ext>
            </a:extLst>
          </p:cNvPr>
          <p:cNvSpPr/>
          <p:nvPr/>
        </p:nvSpPr>
        <p:spPr>
          <a:xfrm>
            <a:off x="5196231" y="5723641"/>
            <a:ext cx="1904215" cy="4996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保存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FF697E6-2232-4971-A581-8876EAF69C76}"/>
              </a:ext>
            </a:extLst>
          </p:cNvPr>
          <p:cNvSpPr txBox="1"/>
          <p:nvPr/>
        </p:nvSpPr>
        <p:spPr>
          <a:xfrm>
            <a:off x="657225" y="781050"/>
            <a:ext cx="2457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点击作业提醒设置后呈现界面</a:t>
            </a:r>
          </a:p>
        </p:txBody>
      </p:sp>
    </p:spTree>
    <p:extLst>
      <p:ext uri="{BB962C8B-B14F-4D97-AF65-F5344CB8AC3E}">
        <p14:creationId xmlns:p14="http://schemas.microsoft.com/office/powerpoint/2010/main" val="689675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B017D019-7FAD-44D0-94F2-BF35A473B0A2}"/>
              </a:ext>
            </a:extLst>
          </p:cNvPr>
          <p:cNvSpPr/>
          <p:nvPr/>
        </p:nvSpPr>
        <p:spPr>
          <a:xfrm>
            <a:off x="4533900" y="200025"/>
            <a:ext cx="3276600" cy="63055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12E2F95-04B5-4E6E-8C75-FFCA803DD494}"/>
              </a:ext>
            </a:extLst>
          </p:cNvPr>
          <p:cNvSpPr txBox="1"/>
          <p:nvPr/>
        </p:nvSpPr>
        <p:spPr>
          <a:xfrm>
            <a:off x="5319369" y="319726"/>
            <a:ext cx="1649690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上课提醒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设置</a:t>
            </a:r>
          </a:p>
        </p:txBody>
      </p:sp>
      <p:pic>
        <p:nvPicPr>
          <p:cNvPr id="7" name="图形 6" descr="上一步 纯色填充">
            <a:extLst>
              <a:ext uri="{FF2B5EF4-FFF2-40B4-BE49-F238E27FC236}">
                <a16:creationId xmlns:a16="http://schemas.microsoft.com/office/drawing/2014/main" id="{81526490-320D-4D99-B3AF-FDB02F0E2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8201" y="219076"/>
            <a:ext cx="533400" cy="533400"/>
          </a:xfrm>
          <a:prstGeom prst="rect">
            <a:avLst/>
          </a:prstGeom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id="{B00BD8B2-E369-4F0E-A26F-ABB68CDAD6D4}"/>
              </a:ext>
            </a:extLst>
          </p:cNvPr>
          <p:cNvSpPr/>
          <p:nvPr/>
        </p:nvSpPr>
        <p:spPr>
          <a:xfrm>
            <a:off x="5172075" y="1219200"/>
            <a:ext cx="2171700" cy="5238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恢复默认（</a:t>
            </a:r>
            <a:r>
              <a:rPr lang="en-US" altLang="zh-CN" dirty="0"/>
              <a:t>20</a:t>
            </a:r>
            <a:r>
              <a:rPr lang="zh-CN" altLang="en-US" dirty="0"/>
              <a:t>分钟）</a:t>
            </a:r>
          </a:p>
        </p:txBody>
      </p:sp>
      <p:graphicFrame>
        <p:nvGraphicFramePr>
          <p:cNvPr id="5" name="表格 7">
            <a:extLst>
              <a:ext uri="{FF2B5EF4-FFF2-40B4-BE49-F238E27FC236}">
                <a16:creationId xmlns:a16="http://schemas.microsoft.com/office/drawing/2014/main" id="{6F0BCA84-6EB4-4EE8-A8C4-2ABA81B4ECD3}"/>
              </a:ext>
            </a:extLst>
          </p:cNvPr>
          <p:cNvGraphicFramePr>
            <a:graphicFrameLocks noGrp="1"/>
          </p:cNvGraphicFramePr>
          <p:nvPr/>
        </p:nvGraphicFramePr>
        <p:xfrm>
          <a:off x="4819651" y="2253190"/>
          <a:ext cx="2771774" cy="2422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774">
                  <a:extLst>
                    <a:ext uri="{9D8B030D-6E8A-4147-A177-3AD203B41FA5}">
                      <a16:colId xmlns:a16="http://schemas.microsoft.com/office/drawing/2014/main" val="2132555874"/>
                    </a:ext>
                  </a:extLst>
                </a:gridCol>
              </a:tblGrid>
              <a:tr h="48445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设置提前提醒时间（分钟）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34021"/>
                  </a:ext>
                </a:extLst>
              </a:tr>
              <a:tr h="48445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84872"/>
                  </a:ext>
                </a:extLst>
              </a:tr>
              <a:tr h="48445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347983"/>
                  </a:ext>
                </a:extLst>
              </a:tr>
              <a:tr h="48445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518856"/>
                  </a:ext>
                </a:extLst>
              </a:tr>
              <a:tr h="48445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自定义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519842"/>
                  </a:ext>
                </a:extLst>
              </a:tr>
            </a:tbl>
          </a:graphicData>
        </a:graphic>
      </p:graphicFrame>
      <p:sp>
        <p:nvSpPr>
          <p:cNvPr id="14" name="矩形 13">
            <a:extLst>
              <a:ext uri="{FF2B5EF4-FFF2-40B4-BE49-F238E27FC236}">
                <a16:creationId xmlns:a16="http://schemas.microsoft.com/office/drawing/2014/main" id="{F235A227-EF23-466A-BE77-5C3C4B967557}"/>
              </a:ext>
            </a:extLst>
          </p:cNvPr>
          <p:cNvSpPr/>
          <p:nvPr/>
        </p:nvSpPr>
        <p:spPr>
          <a:xfrm>
            <a:off x="5196231" y="5723641"/>
            <a:ext cx="1904215" cy="49962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保存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FF697E6-2232-4971-A581-8876EAF69C76}"/>
              </a:ext>
            </a:extLst>
          </p:cNvPr>
          <p:cNvSpPr txBox="1"/>
          <p:nvPr/>
        </p:nvSpPr>
        <p:spPr>
          <a:xfrm>
            <a:off x="657225" y="781050"/>
            <a:ext cx="2457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点击上课提醒设置后呈现界面</a:t>
            </a:r>
          </a:p>
        </p:txBody>
      </p:sp>
    </p:spTree>
    <p:extLst>
      <p:ext uri="{BB962C8B-B14F-4D97-AF65-F5344CB8AC3E}">
        <p14:creationId xmlns:p14="http://schemas.microsoft.com/office/powerpoint/2010/main" val="1079798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555</Words>
  <Application>Microsoft Office PowerPoint</Application>
  <PresentationFormat>宽屏</PresentationFormat>
  <Paragraphs>220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1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 俊</dc:creator>
  <cp:lastModifiedBy>刘 俊</cp:lastModifiedBy>
  <cp:revision>9</cp:revision>
  <dcterms:created xsi:type="dcterms:W3CDTF">2021-10-26T06:27:35Z</dcterms:created>
  <dcterms:modified xsi:type="dcterms:W3CDTF">2021-11-07T05:32:41Z</dcterms:modified>
</cp:coreProperties>
</file>