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44"/>
  </p:handoutMasterIdLst>
  <p:sldIdLst>
    <p:sldId id="260" r:id="rId4"/>
    <p:sldId id="261" r:id="rId6"/>
    <p:sldId id="262" r:id="rId7"/>
    <p:sldId id="382" r:id="rId8"/>
    <p:sldId id="383" r:id="rId9"/>
    <p:sldId id="413" r:id="rId10"/>
    <p:sldId id="414" r:id="rId11"/>
    <p:sldId id="415" r:id="rId12"/>
    <p:sldId id="416" r:id="rId13"/>
    <p:sldId id="291" r:id="rId14"/>
    <p:sldId id="384" r:id="rId15"/>
    <p:sldId id="405" r:id="rId16"/>
    <p:sldId id="406" r:id="rId17"/>
    <p:sldId id="410" r:id="rId18"/>
    <p:sldId id="411" r:id="rId19"/>
    <p:sldId id="412" r:id="rId20"/>
    <p:sldId id="385" r:id="rId21"/>
    <p:sldId id="403" r:id="rId22"/>
    <p:sldId id="386" r:id="rId23"/>
    <p:sldId id="404" r:id="rId24"/>
    <p:sldId id="295" r:id="rId25"/>
    <p:sldId id="388" r:id="rId26"/>
    <p:sldId id="389" r:id="rId27"/>
    <p:sldId id="417" r:id="rId28"/>
    <p:sldId id="387" r:id="rId29"/>
    <p:sldId id="390" r:id="rId30"/>
    <p:sldId id="391" r:id="rId31"/>
    <p:sldId id="443" r:id="rId32"/>
    <p:sldId id="444" r:id="rId33"/>
    <p:sldId id="418" r:id="rId34"/>
    <p:sldId id="445" r:id="rId35"/>
    <p:sldId id="446" r:id="rId36"/>
    <p:sldId id="447" r:id="rId37"/>
    <p:sldId id="392" r:id="rId38"/>
    <p:sldId id="393" r:id="rId39"/>
    <p:sldId id="397" r:id="rId40"/>
    <p:sldId id="300" r:id="rId41"/>
    <p:sldId id="394" r:id="rId42"/>
    <p:sldId id="313" r:id="rId43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9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熊仪_aYju7RJj" initials="熊" lastIdx="0" clrIdx="0"/>
  <p:cmAuthor id="1" name="哒哒 熊猫" initials="哒哒" lastIdx="1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99" y="45"/>
      </p:cViewPr>
      <p:guideLst>
        <p:guide orient="horz" pos="2112"/>
        <p:guide pos="39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tags" Target="tags/tag38.xml"/><Relationship Id="rId48" Type="http://schemas.openxmlformats.org/officeDocument/2006/relationships/commentAuthors" Target="commentAuthors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tags" Target="../tags/tag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tags" Target="../tags/tag35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tags" Target="../tags/tag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组员：姚燕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郭瑷琪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张梦茹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组长：张萌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2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3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4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520" y="664845"/>
            <a:ext cx="5380355" cy="61931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2430" y="9448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张萌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246380" y="1374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一、精读的功能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26440" y="18046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设置提醒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46380" y="2311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二、功能实现类的交互（设计顺序图）</a:t>
            </a:r>
            <a:endParaRPr lang="zh-CN" altLang="en-US"/>
          </a:p>
        </p:txBody>
      </p:sp>
      <p:pic>
        <p:nvPicPr>
          <p:cNvPr id="12" name="图片 3" descr="未命名文件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380" y="2664460"/>
            <a:ext cx="5265420" cy="30365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496685" y="1374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三、功能实现涉及的类（设计类图）</a:t>
            </a:r>
            <a:endParaRPr lang="zh-CN" altLang="en-US"/>
          </a:p>
        </p:txBody>
      </p:sp>
      <p:pic>
        <p:nvPicPr>
          <p:cNvPr id="16" name="图片 1" descr="屏幕截图(7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755" y="1804670"/>
            <a:ext cx="5269230" cy="25501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496685" y="4599305"/>
            <a:ext cx="5753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四、代码标注情况（类、方法、语句块、语句、标注量）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095490" y="5053965"/>
            <a:ext cx="28657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AlarmAlertActivity</a:t>
            </a:r>
            <a:r>
              <a:rPr lang="en-US" altLang="zh-CN"/>
              <a:t> 192</a:t>
            </a:r>
            <a:endParaRPr lang="zh-CN" altLang="en-US"/>
          </a:p>
          <a:p>
            <a:r>
              <a:rPr lang="zh-CN" altLang="en-US"/>
              <a:t>AlarmInitReceiver</a:t>
            </a:r>
            <a:r>
              <a:rPr lang="en-US" altLang="zh-CN"/>
              <a:t> 56</a:t>
            </a:r>
            <a:endParaRPr lang="zh-CN" altLang="en-US"/>
          </a:p>
          <a:p>
            <a:r>
              <a:rPr lang="zh-CN" altLang="en-US"/>
              <a:t>AlarmReceiver</a:t>
            </a:r>
            <a:r>
              <a:rPr lang="en-US" altLang="zh-CN"/>
              <a:t> 20</a:t>
            </a:r>
            <a:endParaRPr lang="zh-CN" altLang="en-US"/>
          </a:p>
          <a:p>
            <a:r>
              <a:rPr lang="zh-CN" altLang="en-US"/>
              <a:t>DateTimePicker</a:t>
            </a:r>
            <a:r>
              <a:rPr lang="en-US" altLang="zh-CN"/>
              <a:t> 491</a:t>
            </a:r>
            <a:endParaRPr lang="zh-CN" altLang="en-US"/>
          </a:p>
          <a:p>
            <a:r>
              <a:rPr lang="zh-CN" altLang="en-US"/>
              <a:t>DateTimePickerDialog</a:t>
            </a:r>
            <a:r>
              <a:rPr lang="en-US" altLang="zh-CN"/>
              <a:t> 87</a:t>
            </a: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7180" y="8724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姚燕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297180" y="13093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一、精读的功能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26770" y="17462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便签背景设置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7180" y="22472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二、功能实现类的交互（设计顺序图）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26770" y="263906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1.</a:t>
            </a:r>
            <a:r>
              <a:rPr lang="zh-CN" altLang="en-US" sz="1600"/>
              <a:t>修改便签背景颜色：</a:t>
            </a:r>
            <a:endParaRPr lang="zh-CN" altLang="en-US" sz="1600"/>
          </a:p>
        </p:txBody>
      </p:sp>
      <p:sp>
        <p:nvSpPr>
          <p:cNvPr id="9" name="文本框 8"/>
          <p:cNvSpPr txBox="1"/>
          <p:nvPr/>
        </p:nvSpPr>
        <p:spPr>
          <a:xfrm>
            <a:off x="6228080" y="2639060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2.</a:t>
            </a:r>
            <a:r>
              <a:rPr lang="zh-CN" altLang="en-US" sz="1600"/>
              <a:t>修改便签字体大小：</a:t>
            </a:r>
            <a:endParaRPr lang="zh-CN" altLang="en-US" sz="1600"/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2976245"/>
            <a:ext cx="4272915" cy="3390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763" y="2976245"/>
            <a:ext cx="5273675" cy="3685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6245" y="8820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三、功能实现涉及的类（设计类图）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36245" y="4831080"/>
            <a:ext cx="7000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四、代码标注情况（类、方法、语句块、语句、标注量）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29005" y="5276215"/>
            <a:ext cx="19545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Notes 308</a:t>
            </a:r>
            <a:endParaRPr lang="zh-CN" altLang="en-US"/>
          </a:p>
          <a:p>
            <a:r>
              <a:rPr lang="zh-CN" altLang="en-US"/>
              <a:t>Note 232</a:t>
            </a:r>
            <a:endParaRPr lang="zh-CN" altLang="en-US"/>
          </a:p>
          <a:p>
            <a:r>
              <a:rPr lang="zh-CN" altLang="en-US"/>
              <a:t>WorkingNote</a:t>
            </a:r>
            <a:r>
              <a:rPr lang="en-US" altLang="zh-CN"/>
              <a:t> </a:t>
            </a:r>
            <a:r>
              <a:rPr lang="zh-CN" altLang="en-US"/>
              <a:t>374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883535" y="541464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NoteEditActivity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1067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NotePrefenceActivity 514</a:t>
            </a:r>
            <a:endParaRPr lang="zh-CN" altLang="en-US"/>
          </a:p>
        </p:txBody>
      </p:sp>
      <p:pic>
        <p:nvPicPr>
          <p:cNvPr id="4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910" y="1650365"/>
            <a:ext cx="5047615" cy="3103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590" y="1650365"/>
            <a:ext cx="527431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929005" y="13792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修改便签背景颜色：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770370" y="13620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</a:t>
            </a:r>
            <a:r>
              <a:rPr lang="zh-CN" altLang="en-US"/>
              <a:t>修改便签字体大小：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43535" y="6877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郭瑷琪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343535" y="11791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一、精读的功能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10590" y="15474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编辑便签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3535" y="20523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二、功能实现类的交互（设计顺序图）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086475" y="11791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三、功能实现涉及的类（设计类图）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086475" y="4255135"/>
            <a:ext cx="5940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四、代码标注情况（类、方法、语句块、语句、标注量）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689725" y="4805045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SqINode:577</a:t>
            </a:r>
            <a:endParaRPr lang="zh-CN" altLang="en-US"/>
          </a:p>
          <a:p>
            <a:r>
              <a:rPr lang="zh-CN" altLang="en-US"/>
              <a:t>Note:232</a:t>
            </a:r>
            <a:endParaRPr lang="zh-CN" altLang="en-US"/>
          </a:p>
          <a:p>
            <a:r>
              <a:rPr lang="zh-CN" altLang="en-US"/>
              <a:t>WorkingNote:374</a:t>
            </a:r>
            <a:endParaRPr lang="zh-CN" altLang="en-US"/>
          </a:p>
          <a:p>
            <a:r>
              <a:rPr lang="zh-CN" altLang="en-US"/>
              <a:t>NoteEditActivity:751</a:t>
            </a:r>
            <a:endParaRPr lang="zh-CN" altLang="en-US"/>
          </a:p>
          <a:p>
            <a:r>
              <a:rPr lang="zh-CN" altLang="en-US"/>
              <a:t>NoteEditText:249</a:t>
            </a:r>
            <a:endParaRPr lang="zh-CN" altLang="en-US"/>
          </a:p>
        </p:txBody>
      </p:sp>
      <p:pic>
        <p:nvPicPr>
          <p:cNvPr id="1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57145"/>
            <a:ext cx="5718175" cy="28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690" y="1667828"/>
            <a:ext cx="5262880" cy="2465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0825" y="7702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张梦茹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250825" y="12344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一、精读的功能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3585" y="16719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文件夹管理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50825" y="21824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二、功能实现类的交互（设计顺序图）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27775" y="12344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三、功能实现涉及的类（设计类图）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27775" y="4667250"/>
            <a:ext cx="5976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四、代码标注情况（类、方法、语句块、语句、标注量）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693535" y="5035550"/>
            <a:ext cx="4064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NotesDatabaseHelper: 396</a:t>
            </a:r>
            <a:endParaRPr lang="zh-CN" altLang="en-US"/>
          </a:p>
          <a:p>
            <a:r>
              <a:rPr lang="zh-CN" altLang="en-US"/>
              <a:t>Node:106</a:t>
            </a:r>
            <a:endParaRPr lang="zh-CN" altLang="en-US"/>
          </a:p>
          <a:p>
            <a:r>
              <a:rPr lang="zh-CN" altLang="en-US"/>
              <a:t>SqlData:329</a:t>
            </a:r>
            <a:endParaRPr lang="zh-CN" altLang="en-US"/>
          </a:p>
          <a:p>
            <a:r>
              <a:rPr lang="zh-CN" altLang="en-US"/>
              <a:t>Task:426</a:t>
            </a:r>
            <a:endParaRPr lang="zh-CN" altLang="en-US"/>
          </a:p>
          <a:p>
            <a:r>
              <a:rPr lang="zh-CN" altLang="en-US"/>
              <a:t>Taskl ist：499</a:t>
            </a:r>
            <a:endParaRPr lang="zh-CN" altLang="en-US"/>
          </a:p>
          <a:p>
            <a:r>
              <a:rPr lang="zh-CN" altLang="en-US"/>
              <a:t>NotesListActivity:1398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268" y="2556828"/>
            <a:ext cx="5267325" cy="424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870" y="1671955"/>
            <a:ext cx="4291965" cy="2995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5280" y="9448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一、代码命名规范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64465" y="1313180"/>
            <a:ext cx="6336030" cy="5153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private ListEditState mState;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BackgroundQueryHandler mBackgroundQueryHandler;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NotesListAdapter mNotesListAdapter;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ListView mNotesListView;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Button mAddNewNote;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boolean mDispatch;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int mOriginY;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private int mDispatchY;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500495" y="1379220"/>
            <a:ext cx="4897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左侧代码遵循了常见的</a:t>
            </a:r>
            <a:r>
              <a:rPr lang="en-US" altLang="zh-CN"/>
              <a:t>Java</a:t>
            </a:r>
            <a:r>
              <a:rPr lang="zh-CN" altLang="en-US"/>
              <a:t>命名规范，包括：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6500495" y="1882775"/>
            <a:ext cx="49758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1.驼峰命名法用于变量和方法：变量和方法通常使用驼峰命名法，首字母小写，后续单词的首字母大写</a:t>
            </a:r>
            <a:r>
              <a:rPr lang="zh-CN" altLang="en-US">
                <a:sym typeface="+mn-ea"/>
              </a:rPr>
              <a:t>，例如：</a:t>
            </a:r>
            <a:r>
              <a:rPr lang="en-US" altLang="zh-CN">
                <a:sym typeface="+mn-ea"/>
              </a:rPr>
              <a:t>mDispatch,mOriginY</a:t>
            </a:r>
            <a:r>
              <a:rPr lang="zh-CN" altLang="en-US">
                <a:sym typeface="+mn-ea"/>
              </a:rPr>
              <a:t>等</a:t>
            </a:r>
            <a:endParaRPr lang="zh-CN" altLang="en-US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0495" y="2804795"/>
            <a:ext cx="48977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</a:t>
            </a:r>
            <a:r>
              <a:rPr lang="zh-CN" altLang="en-US"/>
              <a:t>类级别变量（实例变量）：这些变量很可能是实例变量，因为它们使用了private修饰符，并且带有m前缀，这是Java中常见的表示成员变量（实例变量）的约定。</a:t>
            </a:r>
            <a:endParaRPr lang="zh-CN" altLang="en-US"/>
          </a:p>
          <a:p>
            <a:r>
              <a:rPr lang="zh-CN" altLang="en-US"/>
              <a:t>m前缀表示这些变量属于类的一个实例。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500495" y="437769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</a:t>
            </a:r>
            <a:r>
              <a:rPr lang="zh-CN" altLang="en-US"/>
              <a:t>布尔变量：布尔变量的命名通常反映其真/假性质。</a:t>
            </a:r>
            <a:endParaRPr lang="zh-CN" altLang="en-US"/>
          </a:p>
          <a:p>
            <a:r>
              <a:rPr lang="zh-CN" altLang="en-US"/>
              <a:t>示例：mDispatch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63220" y="8420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二、代码注释完善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12420" y="1210310"/>
            <a:ext cx="7603490" cy="5172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public boolean onKeyDown(int keyCode, KeyEvent event) {</a:t>
            </a:r>
            <a:endParaRPr lang="zh-CN" altLang="en-US" sz="1400"/>
          </a:p>
          <a:p>
            <a:r>
              <a:rPr lang="zh-CN" altLang="en-US" sz="1400"/>
              <a:t>    // 根据按键代码判断用户按下了哪个键</a:t>
            </a:r>
            <a:endParaRPr lang="zh-CN" altLang="en-US" sz="1400"/>
          </a:p>
          <a:p>
            <a:r>
              <a:rPr lang="zh-CN" altLang="en-US" sz="1400"/>
              <a:t>    switch (keyCode) {</a:t>
            </a:r>
            <a:endParaRPr lang="zh-CN" altLang="en-US" sz="1400"/>
          </a:p>
          <a:p>
            <a:r>
              <a:rPr lang="zh-CN" altLang="en-US" sz="1400"/>
              <a:t>        case KeyEvent.KEYCODE_ENTER:</a:t>
            </a:r>
            <a:endParaRPr lang="zh-CN" altLang="en-US" sz="1400"/>
          </a:p>
          <a:p>
            <a:r>
              <a:rPr lang="zh-CN" altLang="en-US" sz="1400"/>
              <a:t>            // 处理回车键事件</a:t>
            </a:r>
            <a:endParaRPr lang="zh-CN" altLang="en-US" sz="1400"/>
          </a:p>
          <a:p>
            <a:r>
              <a:rPr lang="zh-CN" altLang="en-US" sz="1400"/>
              <a:t>            // 如果 mOnTextViewChangeListener 不为空，表示当前有监听器正在处理文本视图的变化，</a:t>
            </a:r>
            <a:endParaRPr lang="zh-CN" altLang="en-US" sz="1400"/>
          </a:p>
          <a:p>
            <a:r>
              <a:rPr lang="zh-CN" altLang="en-US" sz="1400"/>
              <a:t>            // 则返回 false，不再继续处理回车键事件，避免重复操作</a:t>
            </a:r>
            <a:endParaRPr lang="zh-CN" altLang="en-US" sz="1400"/>
          </a:p>
          <a:p>
            <a:r>
              <a:rPr lang="zh-CN" altLang="en-US" sz="1400"/>
              <a:t>            if (mOnTextViewChangeListener != null) {</a:t>
            </a:r>
            <a:endParaRPr lang="zh-CN" altLang="en-US" sz="1400"/>
          </a:p>
          <a:p>
            <a:r>
              <a:rPr lang="zh-CN" altLang="en-US" sz="1400"/>
              <a:t>                return false;</a:t>
            </a:r>
            <a:endParaRPr lang="zh-CN" altLang="en-US" sz="1400"/>
          </a:p>
          <a:p>
            <a:r>
              <a:rPr lang="zh-CN" altLang="en-US" sz="1400"/>
              <a:t>            }</a:t>
            </a:r>
            <a:endParaRPr lang="zh-CN" altLang="en-US" sz="1400"/>
          </a:p>
          <a:p>
            <a:r>
              <a:rPr lang="zh-CN" altLang="en-US" sz="1400"/>
              <a:t>            break;</a:t>
            </a:r>
            <a:endParaRPr lang="zh-CN" altLang="en-US" sz="1400"/>
          </a:p>
          <a:p>
            <a:r>
              <a:rPr lang="zh-CN" altLang="en-US" sz="1400"/>
              <a:t>        case KeyEvent.KEYCODE_DEL:</a:t>
            </a:r>
            <a:endParaRPr lang="zh-CN" altLang="en-US" sz="1400"/>
          </a:p>
          <a:p>
            <a:r>
              <a:rPr lang="zh-CN" altLang="en-US" sz="1400"/>
              <a:t>            // 处理删除键事件</a:t>
            </a:r>
            <a:endParaRPr lang="zh-CN" altLang="en-US" sz="1400"/>
          </a:p>
          <a:p>
            <a:r>
              <a:rPr lang="zh-CN" altLang="en-US" sz="1400"/>
              <a:t>            // 记录删除操作前光标的位置，以便在删除后进行相关处理</a:t>
            </a:r>
            <a:endParaRPr lang="zh-CN" altLang="en-US" sz="1400"/>
          </a:p>
          <a:p>
            <a:r>
              <a:rPr lang="zh-CN" altLang="en-US" sz="1400"/>
              <a:t>            mSelectionStartBeforeDelete = getSelectionStart();</a:t>
            </a:r>
            <a:endParaRPr lang="zh-CN" altLang="en-US" sz="1400"/>
          </a:p>
          <a:p>
            <a:r>
              <a:rPr lang="zh-CN" altLang="en-US" sz="1400"/>
              <a:t>            break;</a:t>
            </a:r>
            <a:endParaRPr lang="zh-CN" altLang="en-US" sz="1400"/>
          </a:p>
          <a:p>
            <a:r>
              <a:rPr lang="zh-CN" altLang="en-US" sz="1400"/>
              <a:t>        default:</a:t>
            </a:r>
            <a:endParaRPr lang="zh-CN" altLang="en-US" sz="1400"/>
          </a:p>
          <a:p>
            <a:r>
              <a:rPr lang="zh-CN" altLang="en-US" sz="1400"/>
              <a:t>            // 处理其他按键事件，暂时不做任何操作</a:t>
            </a:r>
            <a:endParaRPr lang="zh-CN" altLang="en-US" sz="1400"/>
          </a:p>
          <a:p>
            <a:r>
              <a:rPr lang="zh-CN" altLang="en-US" sz="1400"/>
              <a:t>            break;</a:t>
            </a:r>
            <a:endParaRPr lang="zh-CN" altLang="en-US" sz="1400"/>
          </a:p>
          <a:p>
            <a:r>
              <a:rPr lang="zh-CN" altLang="en-US" sz="1400"/>
              <a:t>    }</a:t>
            </a:r>
            <a:endParaRPr lang="zh-CN" altLang="en-US" sz="1400"/>
          </a:p>
          <a:p>
            <a:r>
              <a:rPr lang="zh-CN" altLang="en-US" sz="1400"/>
              <a:t>    // 调用父类的 onKeyDown 方法，确保其他键盘事件按默认方式处理</a:t>
            </a:r>
            <a:endParaRPr lang="zh-CN" altLang="en-US" sz="1400"/>
          </a:p>
          <a:p>
            <a:r>
              <a:rPr lang="zh-CN" altLang="en-US" sz="1400"/>
              <a:t>    return super.onKeyDown(keyCode, event);</a:t>
            </a:r>
            <a:endParaRPr lang="zh-CN" altLang="en-US" sz="1400"/>
          </a:p>
          <a:p>
            <a:r>
              <a:rPr lang="zh-CN" altLang="en-US" sz="1400"/>
              <a:t>}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8085455" y="1210310"/>
            <a:ext cx="3578225" cy="1568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+mj-ea"/>
                <a:ea typeface="+mj-ea"/>
                <a:cs typeface="+mj-ea"/>
              </a:rPr>
              <a:t>分析：</a:t>
            </a:r>
            <a:endParaRPr lang="zh-CN" altLang="en-US">
              <a:latin typeface="+mj-ea"/>
              <a:ea typeface="+mj-ea"/>
              <a:cs typeface="+mj-ea"/>
            </a:endParaRPr>
          </a:p>
          <a:p>
            <a:r>
              <a:rPr lang="zh-CN" altLang="en-US">
                <a:latin typeface="+mj-ea"/>
                <a:ea typeface="+mj-ea"/>
                <a:cs typeface="+mj-ea"/>
              </a:rPr>
              <a:t> </a:t>
            </a:r>
            <a:r>
              <a:rPr lang="en-US" altLang="zh-CN">
                <a:latin typeface="+mj-ea"/>
                <a:ea typeface="+mj-ea"/>
                <a:cs typeface="+mj-ea"/>
              </a:rPr>
              <a:t>   </a:t>
            </a:r>
            <a:r>
              <a:rPr lang="zh-CN" altLang="en-US">
                <a:latin typeface="+mj-ea"/>
                <a:ea typeface="+mj-ea"/>
                <a:cs typeface="+mj-ea"/>
              </a:rPr>
              <a:t>左侧的代码在</a:t>
            </a:r>
            <a:r>
              <a:rPr lang="en-US" altLang="zh-CN">
                <a:latin typeface="+mj-ea"/>
                <a:ea typeface="+mj-ea"/>
                <a:cs typeface="+mj-ea"/>
              </a:rPr>
              <a:t>NoteEditText</a:t>
            </a:r>
            <a:r>
              <a:rPr lang="zh-CN" altLang="en-US">
                <a:latin typeface="+mj-ea"/>
                <a:ea typeface="+mj-ea"/>
                <a:cs typeface="+mj-ea"/>
              </a:rPr>
              <a:t>类中，根据</a:t>
            </a:r>
            <a:r>
              <a:rPr lang="en-US" altLang="zh-CN">
                <a:latin typeface="+mj-ea"/>
                <a:ea typeface="+mj-ea"/>
                <a:cs typeface="+mj-ea"/>
              </a:rPr>
              <a:t>onKeyDown</a:t>
            </a:r>
            <a:r>
              <a:rPr lang="zh-CN" altLang="en-US">
                <a:latin typeface="+mj-ea"/>
                <a:ea typeface="+mj-ea"/>
                <a:cs typeface="+mj-ea"/>
              </a:rPr>
              <a:t>可知这个是根据按键代码判断用户按下了哪个键，接下来的代码的注释也清晰地表明了各个语句展现出什么功能</a:t>
            </a:r>
            <a:endParaRPr lang="zh-CN" altLang="en-US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4345" y="8801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三、模块化设计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47765" y="1248410"/>
            <a:ext cx="480822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分析：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     </a:t>
            </a:r>
            <a:r>
              <a:rPr lang="zh-CN" altLang="en-US"/>
              <a:t>模块化设计是软件设计中的一种方法，旨在通过将系统分解成独立且可重用的模块来提高代码的可维护性、可读性和可扩展性。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      小米便签将代码分为了data(数据持久化包)、gtask（同步分享包）、model（数据库对象数据映射包）、tool（工具包）、ui（界面空间设计包）、widget（便签部件设计包）编写其中每个包通过访问修改数据持久层data实现数据共享，界面层通过调用工具包中的类实现便签在手机上的保存，通过widget显示出界面信息。同时界面层可以操作gtask与Google Tasks进行消息同步。</a:t>
            </a:r>
            <a:endParaRPr lang="zh-CN" altLang="en-US"/>
          </a:p>
        </p:txBody>
      </p:sp>
      <p:pic>
        <p:nvPicPr>
          <p:cNvPr id="5" name="图片 4" descr="屏幕截图(7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8410" y="1659255"/>
            <a:ext cx="3869690" cy="3230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8430" y="8915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一、存在资源泄露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38430" y="1337310"/>
            <a:ext cx="6617335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try {</a:t>
            </a:r>
            <a:endParaRPr lang="zh-CN" altLang="en-US"/>
          </a:p>
          <a:p>
            <a:r>
              <a:rPr lang="zh-CN" altLang="en-US"/>
              <a:t>            Bundle authTokenBundle = accountManagerFuture.getResult();</a:t>
            </a:r>
            <a:endParaRPr lang="zh-CN" altLang="en-US"/>
          </a:p>
          <a:p>
            <a:r>
              <a:rPr lang="zh-CN" altLang="en-US"/>
              <a:t>            authToken = authTokenBundle.getString(AccountManager.KEY_AUTHTOKEN);</a:t>
            </a:r>
            <a:endParaRPr lang="zh-CN" altLang="en-US"/>
          </a:p>
          <a:p>
            <a:r>
              <a:rPr lang="zh-CN" altLang="en-US"/>
              <a:t>            // 如果需要，吊销令牌并重新获取</a:t>
            </a:r>
            <a:endParaRPr lang="zh-CN" altLang="en-US"/>
          </a:p>
          <a:p>
            <a:r>
              <a:rPr lang="zh-CN" altLang="en-US"/>
              <a:t>            if (invalidateToken) {</a:t>
            </a:r>
            <a:endParaRPr lang="zh-CN" altLang="en-US"/>
          </a:p>
          <a:p>
            <a:r>
              <a:rPr lang="zh-CN" altLang="en-US"/>
              <a:t>                accountManager.invalidateAuthToken("com.google", authToken);</a:t>
            </a:r>
            <a:endParaRPr lang="zh-CN" altLang="en-US"/>
          </a:p>
          <a:p>
            <a:r>
              <a:rPr lang="zh-CN" altLang="en-US"/>
              <a:t>                loginGoogleAccount(activity, false);</a:t>
            </a:r>
            <a:endParaRPr lang="zh-CN" altLang="en-US"/>
          </a:p>
          <a:p>
            <a:r>
              <a:rPr lang="zh-CN" altLang="en-US"/>
              <a:t>            }</a:t>
            </a:r>
            <a:endParaRPr lang="zh-CN" altLang="en-US"/>
          </a:p>
          <a:p>
            <a:r>
              <a:rPr lang="zh-CN" altLang="en-US"/>
              <a:t>        } catch (Exception e) {</a:t>
            </a:r>
            <a:endParaRPr lang="zh-CN" altLang="en-US"/>
          </a:p>
          <a:p>
            <a:r>
              <a:rPr lang="zh-CN" altLang="en-US"/>
              <a:t>            Log.e(TAG, "get auth token failed");</a:t>
            </a:r>
            <a:endParaRPr lang="zh-CN" altLang="en-US"/>
          </a:p>
          <a:p>
            <a:r>
              <a:rPr lang="zh-CN" altLang="en-US"/>
              <a:t>            authToken = null;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    return authToken;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442835" y="1755140"/>
            <a:ext cx="4064000" cy="2112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分析：</a:t>
            </a:r>
            <a:endParaRPr lang="zh-CN" altLang="en-US"/>
          </a:p>
          <a:p>
            <a:r>
              <a:rPr lang="zh-CN" altLang="en-US"/>
              <a:t>左侧代码中accountManagerFuture 是一个异步操作的 Future 对象，调用 getResult() 会阻塞当前线程直到结果可用。如果这个操作未能及时完成或抛出异常，可能会导致线程长时间阻塞，资源未能有效释放。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3835" y="7239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二、重复代码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3835" y="1012190"/>
            <a:ext cx="6377305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private void openFolder(NoteItemData data) {</a:t>
            </a:r>
            <a:endParaRPr lang="zh-CN" altLang="en-US"/>
          </a:p>
          <a:p>
            <a:r>
              <a:rPr lang="zh-CN" altLang="en-US"/>
              <a:t>        // 设置当前文件夹ID并启动异步查询</a:t>
            </a:r>
            <a:endParaRPr lang="zh-CN" altLang="en-US"/>
          </a:p>
          <a:p>
            <a:r>
              <a:rPr lang="zh-CN" altLang="en-US"/>
              <a:t>        mCurrentFolderId = data.getId();</a:t>
            </a:r>
            <a:endParaRPr lang="zh-CN" altLang="en-US"/>
          </a:p>
          <a:p>
            <a:r>
              <a:rPr lang="zh-CN" altLang="en-US"/>
              <a:t>        startAsyncNotesListQuery();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    // 根据文件夹ID更新UI状态</a:t>
            </a:r>
            <a:endParaRPr lang="zh-CN" altLang="en-US"/>
          </a:p>
          <a:p>
            <a:r>
              <a:rPr lang="zh-CN" altLang="en-US"/>
              <a:t>        if (data.getId() == Notes.ID_CALL_RECORD_FOLDER) {</a:t>
            </a:r>
            <a:endParaRPr lang="zh-CN" altLang="en-US"/>
          </a:p>
          <a:p>
            <a:r>
              <a:rPr lang="zh-CN" altLang="en-US"/>
              <a:t>            mState = ListEditState.CALL_RECORD_FOLDER;</a:t>
            </a:r>
            <a:endParaRPr lang="zh-CN" altLang="en-US"/>
          </a:p>
          <a:p>
            <a:r>
              <a:rPr lang="zh-CN" altLang="en-US"/>
              <a:t>            mAddNewNote.setVisibility(View.GONE);</a:t>
            </a:r>
            <a:endParaRPr lang="zh-CN" altLang="en-US"/>
          </a:p>
          <a:p>
            <a:r>
              <a:rPr lang="zh-CN" altLang="en-US"/>
              <a:t>        } else {</a:t>
            </a:r>
            <a:endParaRPr lang="zh-CN" altLang="en-US"/>
          </a:p>
          <a:p>
            <a:r>
              <a:rPr lang="zh-CN" altLang="en-US"/>
              <a:t>            mState = ListEditState.SUB_FOLDER;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    // 更新标题栏显示</a:t>
            </a:r>
            <a:endParaRPr lang="zh-CN" altLang="en-US"/>
          </a:p>
          <a:p>
            <a:r>
              <a:rPr lang="zh-CN" altLang="en-US"/>
              <a:t>        if (data.getId() == Notes.ID_CALL_RECORD_FOLDER) {</a:t>
            </a:r>
            <a:endParaRPr lang="zh-CN" altLang="en-US"/>
          </a:p>
          <a:p>
            <a:r>
              <a:rPr lang="zh-CN" altLang="en-US"/>
              <a:t>            mTitleBar.setText(R.string.call_record_folder_name);</a:t>
            </a:r>
            <a:endParaRPr lang="zh-CN" altLang="en-US"/>
          </a:p>
          <a:p>
            <a:r>
              <a:rPr lang="zh-CN" altLang="en-US"/>
              <a:t>        } else {</a:t>
            </a:r>
            <a:endParaRPr lang="zh-CN" altLang="en-US"/>
          </a:p>
          <a:p>
            <a:r>
              <a:rPr lang="zh-CN" altLang="en-US"/>
              <a:t>            mTitleBar.setText(data.getSnippet());</a:t>
            </a:r>
            <a:endParaRPr lang="zh-CN" altLang="en-US"/>
          </a:p>
          <a:p>
            <a:r>
              <a:rPr lang="zh-CN" altLang="en-US"/>
              <a:t>        }</a:t>
            </a:r>
            <a:endParaRPr lang="zh-CN" altLang="en-US"/>
          </a:p>
          <a:p>
            <a:r>
              <a:rPr lang="zh-CN" altLang="en-US"/>
              <a:t>        mTitleBar.setVisibility(View.VISIBLE);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81140" y="1247775"/>
            <a:ext cx="4064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分析：</a:t>
            </a:r>
            <a:endParaRPr lang="zh-CN" altLang="en-US"/>
          </a:p>
          <a:p>
            <a:r>
              <a:rPr lang="zh-CN" altLang="en-US"/>
              <a:t>左侧的代码中data.getId()==Notes.ID_CALL_RECORD_FOLDER 的条件被重复了两次，分别用于设置 mState 和更新 mTitleBar。这会增加代码维护的复杂性，也不利于代码的可读性和可扩展性。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69240" y="9467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三、错误处理不足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4010" y="1383665"/>
            <a:ext cx="656336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private void reCreateDataTableTriggers(SQLiteDatabase db) {</a:t>
            </a:r>
            <a:endParaRPr lang="zh-CN" altLang="en-US"/>
          </a:p>
          <a:p>
            <a:r>
              <a:rPr lang="zh-CN" altLang="en-US"/>
              <a:t>        // 删除旧的触发器</a:t>
            </a:r>
            <a:endParaRPr lang="zh-CN" altLang="en-US"/>
          </a:p>
          <a:p>
            <a:r>
              <a:rPr lang="zh-CN" altLang="en-US"/>
              <a:t>        db.execSQL("DROP TRIGGER IF EXISTS update_note_content_on_insert");</a:t>
            </a:r>
            <a:endParaRPr lang="zh-CN" altLang="en-US"/>
          </a:p>
          <a:p>
            <a:r>
              <a:rPr lang="zh-CN" altLang="en-US"/>
              <a:t>        db.execSQL("DROP TRIGGER IF EXISTS update_note_content_on_update");</a:t>
            </a:r>
            <a:endParaRPr lang="zh-CN" altLang="en-US"/>
          </a:p>
          <a:p>
            <a:r>
              <a:rPr lang="zh-CN" altLang="en-US"/>
              <a:t>        db.execSQL("DROP TRIGGER IF EXISTS update_note_content_on_delete");</a:t>
            </a:r>
            <a:endParaRPr lang="zh-CN" altLang="en-US"/>
          </a:p>
          <a:p>
            <a:r>
              <a:rPr lang="zh-CN" altLang="en-US"/>
              <a:t>        // 创建新的触发器</a:t>
            </a:r>
            <a:endParaRPr lang="zh-CN" altLang="en-US"/>
          </a:p>
          <a:p>
            <a:r>
              <a:rPr lang="zh-CN" altLang="en-US"/>
              <a:t>        db.execSQL(DATA_UPDATE_NOTE_CONTENT_ON_INSERT_TRIGGER);</a:t>
            </a:r>
            <a:endParaRPr lang="zh-CN" altLang="en-US"/>
          </a:p>
          <a:p>
            <a:r>
              <a:rPr lang="zh-CN" altLang="en-US"/>
              <a:t>        db.execSQL(DATA_UPDATE_NOTE_CONTENT_ON_UPDATE_TRIGGER);</a:t>
            </a:r>
            <a:endParaRPr lang="zh-CN" altLang="en-US"/>
          </a:p>
          <a:p>
            <a:r>
              <a:rPr lang="zh-CN" altLang="en-US"/>
              <a:t>        db.execSQL(DATA_UPDATE_NOTE_CONTENT_ON_DELETE_TRIGGER);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136765" y="1383665"/>
            <a:ext cx="406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分析：</a:t>
            </a:r>
            <a:endParaRPr lang="zh-CN" altLang="en-US"/>
          </a:p>
          <a:p>
            <a:r>
              <a:rPr lang="zh-CN" altLang="en-US"/>
              <a:t>左侧这段代码的主要功能是重新创建SQLite数据库中的触发器。</a:t>
            </a:r>
            <a:endParaRPr lang="zh-CN" altLang="en-US"/>
          </a:p>
          <a:p>
            <a:r>
              <a:rPr lang="zh-CN" altLang="en-US"/>
              <a:t>代码假设所有的db.execSQL调用都能成功执行，但没有捕获任何异常（如SQLException）。如果某个触发器删除或创建失败，可能会导致数据库的不一致性或应用崩溃。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简单云工具代码质量报告图</a:t>
            </a:r>
            <a:endParaRPr lang="zh-CN" altLang="en-US" dirty="0"/>
          </a:p>
        </p:txBody>
      </p:sp>
      <p:pic>
        <p:nvPicPr>
          <p:cNvPr id="2094157449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" y="997585"/>
            <a:ext cx="4386580" cy="4583430"/>
          </a:xfrm>
          <a:prstGeom prst="rect">
            <a:avLst/>
          </a:prstGeom>
        </p:spPr>
      </p:pic>
      <p:pic>
        <p:nvPicPr>
          <p:cNvPr id="159151649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03"/>
          <a:stretch>
            <a:fillRect/>
          </a:stretch>
        </p:blipFill>
        <p:spPr>
          <a:xfrm>
            <a:off x="5092065" y="1337945"/>
            <a:ext cx="4785995" cy="42437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085972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843915"/>
            <a:ext cx="4769485" cy="44684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36310" y="843915"/>
            <a:ext cx="5223510" cy="4389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严重等级说明：</a:t>
            </a:r>
            <a:endParaRPr lang="zh-CN" altLang="en-US"/>
          </a:p>
          <a:p>
            <a:r>
              <a:rPr lang="zh-CN" altLang="en-US"/>
              <a:t>⑴阻塞：严重程度最高，极有可能造成系统和应用程序崩溃和功能丧失。</a:t>
            </a:r>
            <a:endParaRPr lang="zh-CN" altLang="en-US"/>
          </a:p>
          <a:p>
            <a:r>
              <a:rPr lang="zh-CN" altLang="en-US"/>
              <a:t>⑵严重：严重程度较高，可能存在影响程序运行的错误或者安全缺陷。</a:t>
            </a:r>
            <a:endParaRPr lang="zh-CN" altLang="en-US"/>
          </a:p>
          <a:p>
            <a:r>
              <a:rPr lang="zh-CN" altLang="en-US"/>
              <a:t>⑶中等：严重程度一般，如存在部分次要功能没有完全实现。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/>
              <a:t>      </a:t>
            </a:r>
            <a:r>
              <a:rPr lang="zh-CN" altLang="en-US"/>
              <a:t>在小米便签软件的源代码中，共审查出94个文件中的282个问题，其中严重程度为阻塞的问题共27个，占比9.57%；严重程度为严重的问题共74个，占比26.24%；严重程度为中等的问题共181个，占比64.18%；</a:t>
            </a:r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280" y="980440"/>
            <a:ext cx="11322050" cy="548132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3090" y="1600200"/>
            <a:ext cx="10763250" cy="922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、严重程度：</a:t>
            </a:r>
            <a:r>
              <a:rPr lang="zh-CN" altLang="en-US">
                <a:highlight>
                  <a:srgbClr val="FFFF00"/>
                </a:highlight>
              </a:rPr>
              <a:t>Blocker</a:t>
            </a:r>
            <a:endParaRPr lang="zh-CN" altLang="en-US"/>
          </a:p>
          <a:p>
            <a:r>
              <a:rPr lang="en-US" altLang="zh-CN"/>
              <a:t>1</a:t>
            </a:r>
            <a:r>
              <a:rPr lang="zh-CN" altLang="en-US"/>
              <a:t>）问题描述：Use try-with-resources or close this "FileOutputStream" in a "finally" clause.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）产生问题的原因分析：使用try-with-resources或在”finally”子句中关闭此“BufferedOutputStream”.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2455" y="2799715"/>
            <a:ext cx="4236085" cy="3235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1.使用try-with-resources</a:t>
            </a:r>
            <a:endParaRPr lang="zh-CN" altLang="en-US"/>
          </a:p>
          <a:p>
            <a:r>
              <a:rPr lang="zh-CN" altLang="en-US"/>
              <a:t>BufferedOutputStream out = null;</a:t>
            </a:r>
            <a:endParaRPr lang="zh-CN" altLang="en-US"/>
          </a:p>
          <a:p>
            <a:r>
              <a:rPr lang="zh-CN" altLang="en-US"/>
              <a:t>try (BufferedOutputStream out = new</a:t>
            </a:r>
            <a:endParaRPr lang="zh-CN" altLang="en-US"/>
          </a:p>
          <a:p>
            <a:r>
              <a:rPr lang="zh-CN" altLang="en-US"/>
              <a:t>BufferedOutputStreamnew FileOutputs</a:t>
            </a:r>
            <a:endParaRPr lang="zh-CN" altLang="en-US"/>
          </a:p>
          <a:p>
            <a:r>
              <a:rPr lang="zh-CN" altLang="en-US"/>
              <a:t>tream new File("C://test" ))){</a:t>
            </a:r>
            <a:endParaRPr lang="zh-CN" altLang="en-US"/>
          </a:p>
          <a:p>
            <a:r>
              <a:rPr lang="zh-CN" altLang="en-US"/>
              <a:t>out write (file.getBytes ());</a:t>
            </a:r>
            <a:endParaRPr lang="zh-CN" altLang="en-US"/>
          </a:p>
          <a:p>
            <a:r>
              <a:rPr lang="zh-CN" altLang="en-US"/>
              <a:t>out. flush ();</a:t>
            </a:r>
            <a:endParaRPr lang="zh-CN" altLang="en-US"/>
          </a:p>
          <a:p>
            <a:r>
              <a:rPr lang="zh-CN" altLang="en-US"/>
              <a:t>return Result.success（"上传成功！"，nu11）；</a:t>
            </a:r>
            <a:endParaRPr lang="zh-CN" altLang="en-US"/>
          </a:p>
          <a:p>
            <a:r>
              <a:rPr lang="zh-CN" altLang="en-US"/>
              <a:t>} catch (IOException e) {</a:t>
            </a:r>
            <a:endParaRPr lang="zh-CN" altLang="en-US"/>
          </a:p>
          <a:p>
            <a:r>
              <a:rPr lang="zh-CN" altLang="en-US"/>
              <a:t>return Result.error（"上传失败！"）；</a:t>
            </a:r>
            <a:endParaRPr lang="zh-CN" altLang="en-US"/>
          </a:p>
          <a:p>
            <a:r>
              <a:rPr lang="zh-CN" altLang="en-US"/>
              <a:t>｝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042660" y="2799715"/>
            <a:ext cx="4688840" cy="3482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2."finally"子句中关闭流</a:t>
            </a:r>
            <a:endParaRPr lang="zh-CN" altLang="en-US"/>
          </a:p>
          <a:p>
            <a:r>
              <a:rPr lang="zh-CN" altLang="en-US"/>
              <a:t>BufferedOutputStream out = null;</a:t>
            </a:r>
            <a:endParaRPr lang="zh-CN" altLang="en-US"/>
          </a:p>
          <a:p>
            <a:r>
              <a:rPr lang="zh-CN" altLang="en-US"/>
              <a:t>try {</a:t>
            </a:r>
            <a:endParaRPr lang="zh-CN" altLang="en-US"/>
          </a:p>
          <a:p>
            <a:r>
              <a:rPr lang="zh-CN" altLang="en-US"/>
              <a:t>out = new Bufferedoutputstream(</a:t>
            </a:r>
            <a:endParaRPr lang="zh-CN" altLang="en-US"/>
          </a:p>
          <a:p>
            <a:r>
              <a:rPr lang="zh-CN" altLang="en-US"/>
              <a:t>new FileOutputstream (new File("://t est")) ;</a:t>
            </a:r>
            <a:endParaRPr lang="zh-CN" altLang="en-US"/>
          </a:p>
          <a:p>
            <a:r>
              <a:rPr lang="zh-CN" altLang="en-US"/>
              <a:t>out write (file.getBytes ());</a:t>
            </a:r>
            <a:endParaRPr lang="zh-CN" altLang="en-US"/>
          </a:p>
          <a:p>
            <a:r>
              <a:rPr lang="zh-CN" altLang="en-US"/>
              <a:t>out. flush();</a:t>
            </a:r>
            <a:endParaRPr lang="zh-CN" altLang="en-US"/>
          </a:p>
          <a:p>
            <a:r>
              <a:rPr lang="zh-CN" altLang="en-US"/>
              <a:t>return Result.success（"上传成功! ", null);</a:t>
            </a:r>
            <a:endParaRPr lang="zh-CN" altLang="en-US"/>
          </a:p>
          <a:p>
            <a:r>
              <a:rPr lang="zh-CN" altLang="en-US"/>
              <a:t>} catch (IOException e) {</a:t>
            </a:r>
            <a:endParaRPr lang="zh-CN" altLang="en-US"/>
          </a:p>
          <a:p>
            <a:r>
              <a:rPr lang="zh-CN" altLang="en-US"/>
              <a:t>return Result.error（"上传失败！"）；</a:t>
            </a:r>
            <a:endParaRPr lang="zh-CN" altLang="en-US"/>
          </a:p>
          <a:p>
            <a:r>
              <a:rPr lang="zh-CN" altLang="en-US"/>
              <a:t>}finally {</a:t>
            </a:r>
            <a:endParaRPr lang="zh-CN" altLang="en-US"/>
          </a:p>
          <a:p>
            <a:r>
              <a:rPr lang="zh-CN" altLang="en-US"/>
              <a:t>CloseIoUtils.closeAll (out);</a:t>
            </a:r>
            <a:endParaRPr lang="zh-CN" altLang="en-US"/>
          </a:p>
          <a:p>
            <a:r>
              <a:rPr lang="zh-CN" altLang="en-US"/>
              <a:t>｝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93090" y="24485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</a:t>
            </a:r>
            <a:r>
              <a:rPr lang="zh-CN" altLang="en-US"/>
              <a:t>）建议解决方案：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42875" y="8718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</a:t>
            </a:r>
            <a:r>
              <a:rPr lang="zh-CN" altLang="en-US"/>
              <a:t>、严重程度：</a:t>
            </a:r>
            <a:r>
              <a:rPr lang="zh-CN" altLang="en-US">
                <a:highlight>
                  <a:srgbClr val="FFFF00"/>
                </a:highlight>
              </a:rPr>
              <a:t>Critical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4055" y="1240155"/>
            <a:ext cx="102533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）问题描述：if语句缺少大括号 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                           </a:t>
            </a:r>
            <a:r>
              <a:rPr lang="zh-CN" altLang="en-US"/>
              <a:t>Verify this is the key that was intended; it was already set before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）产生问题的原因分析：出现这个问题一般都是往集合中多次设置相同key的值，这会导致之前传入的被覆盖。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4055" y="2439035"/>
            <a:ext cx="8661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</a:t>
            </a:r>
            <a:r>
              <a:rPr lang="zh-CN" altLang="en-US"/>
              <a:t>）建议解决方案：1</a:t>
            </a:r>
            <a:r>
              <a:rPr lang="en-US" altLang="zh-CN"/>
              <a:t>.</a:t>
            </a:r>
            <a:r>
              <a:rPr lang="zh-CN" altLang="en-US"/>
              <a:t>补充大括号 2</a:t>
            </a:r>
            <a:r>
              <a:rPr lang="en-US" altLang="zh-CN"/>
              <a:t>.</a:t>
            </a:r>
            <a:r>
              <a:rPr lang="zh-CN" altLang="en-US"/>
              <a:t>去掉一个put、set...等。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2875" y="2807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</a:t>
            </a:r>
            <a:r>
              <a:rPr lang="zh-CN" altLang="en-US"/>
              <a:t>、严重程度：</a:t>
            </a:r>
            <a:r>
              <a:rPr lang="zh-CN" altLang="en-US">
                <a:highlight>
                  <a:srgbClr val="FFFF00"/>
                </a:highlight>
              </a:rPr>
              <a:t>Major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4055" y="3175635"/>
            <a:ext cx="10252710" cy="2113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）问题描述：Change this condition so that it does no t always evaluate to "false"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）产生问题的原因分析：始终为真或假的条件表达式可能导致死代码。这样的代码总是有缺陷</a:t>
            </a:r>
            <a:r>
              <a:rPr lang="en-US" altLang="zh-CN"/>
              <a:t> </a:t>
            </a:r>
            <a:r>
              <a:rPr lang="zh-CN" altLang="en-US"/>
              <a:t>的，不应该在生产中使用。inputStream在这里始终不为空、则if（inputstream == nu11）｛</a:t>
            </a:r>
            <a:endParaRPr lang="zh-CN" altLang="en-US"/>
          </a:p>
          <a:p>
            <a:r>
              <a:rPr lang="zh-CN" altLang="en-US"/>
              <a:t>//代码始终没有执行</a:t>
            </a:r>
            <a:endParaRPr lang="zh-CN" altLang="en-US"/>
          </a:p>
          <a:p>
            <a:r>
              <a:rPr lang="zh-CN" altLang="en-US"/>
              <a:t>｝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3</a:t>
            </a:r>
            <a:r>
              <a:rPr lang="zh-CN" altLang="en-US"/>
              <a:t>）建议解决方案：去掉inputStream或者判断inputStream之前File是否为空。</a:t>
            </a:r>
            <a:endParaRPr lang="zh-CN" altLang="en-US"/>
          </a:p>
          <a:p>
            <a:r>
              <a:rPr lang="zh-CN" altLang="en-US"/>
              <a:t>if (f == null) {}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93435" y="1733550"/>
            <a:ext cx="5429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用例名称：切换背景</a:t>
            </a:r>
            <a:endParaRPr lang="zh-CN" altLang="en-US"/>
          </a:p>
          <a:p>
            <a:r>
              <a:rPr lang="zh-CN" altLang="en-US"/>
              <a:t>功能：用户可以在应用程序中更改界面的背景图像。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893435" y="2829560"/>
            <a:ext cx="55130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用例名称：小米便签图片编辑功能</a:t>
            </a:r>
            <a:endParaRPr lang="zh-CN" altLang="en-US"/>
          </a:p>
          <a:p>
            <a:r>
              <a:rPr lang="zh-CN" altLang="en-US"/>
              <a:t>功能：允许用户在小米便签中进行图片编辑，包括插</a:t>
            </a:r>
            <a:r>
              <a:rPr lang="en-US" altLang="zh-CN"/>
              <a:t>        </a:t>
            </a:r>
            <a:r>
              <a:rPr lang="zh-CN" altLang="en-US"/>
              <a:t>入图片等操作。</a:t>
            </a:r>
            <a:endParaRPr lang="zh-CN" altLang="en-US"/>
          </a:p>
        </p:txBody>
      </p:sp>
      <p:pic>
        <p:nvPicPr>
          <p:cNvPr id="2" name="图片 1" descr="屏幕截图(7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" y="2216785"/>
            <a:ext cx="5396865" cy="25990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切换背景用例顺序图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切换背景用例描述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665" y="1366520"/>
            <a:ext cx="572833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用例名称：切换背景</a:t>
            </a:r>
            <a:endParaRPr lang="zh-CN" altLang="en-US" sz="1600"/>
          </a:p>
          <a:p>
            <a:r>
              <a:rPr lang="zh-CN" altLang="en-US" sz="1600"/>
              <a:t>功能：用户可以在应用程序中更改界面的背景图像。</a:t>
            </a:r>
            <a:endParaRPr lang="zh-CN" altLang="en-US" sz="1600"/>
          </a:p>
          <a:p>
            <a:r>
              <a:rPr lang="zh-CN" altLang="en-US" sz="1600"/>
              <a:t>执行者：用户</a:t>
            </a:r>
            <a:endParaRPr lang="zh-CN" altLang="en-US" sz="1600"/>
          </a:p>
          <a:p>
            <a:r>
              <a:rPr lang="zh-CN" altLang="en-US" sz="1600"/>
              <a:t>触发条件：用户选择了切换背景选项。</a:t>
            </a:r>
            <a:endParaRPr lang="zh-CN" altLang="en-US" sz="1600"/>
          </a:p>
          <a:p>
            <a:r>
              <a:rPr lang="zh-CN" altLang="en-US" sz="1600"/>
              <a:t>前置条件：1.用户已经成功登录并进入应用程序。</a:t>
            </a:r>
            <a:endParaRPr lang="zh-CN" altLang="en-US" sz="1600"/>
          </a:p>
          <a:p>
            <a:r>
              <a:rPr lang="en-US" altLang="zh-CN" sz="1600"/>
              <a:t>                      </a:t>
            </a:r>
            <a:r>
              <a:rPr lang="zh-CN" altLang="en-US" sz="1600"/>
              <a:t>2.应用程序提供了可选择的背景选项列表。</a:t>
            </a:r>
            <a:endParaRPr lang="zh-CN" altLang="en-US" sz="1600"/>
          </a:p>
          <a:p>
            <a:r>
              <a:rPr lang="zh-CN" altLang="en-US" sz="1600"/>
              <a:t>基本交互动作：</a:t>
            </a:r>
            <a:endParaRPr lang="zh-CN" altLang="en-US" sz="1600"/>
          </a:p>
          <a:p>
            <a:r>
              <a:rPr lang="zh-CN" altLang="en-US" sz="1600"/>
              <a:t>1. 用户点击“更多”按钮。</a:t>
            </a:r>
            <a:endParaRPr lang="zh-CN" altLang="en-US" sz="1600"/>
          </a:p>
          <a:p>
            <a:r>
              <a:rPr lang="zh-CN" altLang="en-US" sz="1600"/>
              <a:t>2. 系统显示菜单。</a:t>
            </a:r>
            <a:endParaRPr lang="zh-CN" altLang="en-US" sz="1600"/>
          </a:p>
          <a:p>
            <a:r>
              <a:rPr lang="zh-CN" altLang="en-US" sz="1600"/>
              <a:t>3. 用户选择“切换背景”选项。</a:t>
            </a:r>
            <a:endParaRPr lang="zh-CN" altLang="en-US" sz="1600"/>
          </a:p>
          <a:p>
            <a:r>
              <a:rPr lang="zh-CN" altLang="en-US" sz="1600"/>
              <a:t>4. 系统显示带有新背景的主界面。</a:t>
            </a:r>
            <a:endParaRPr lang="zh-CN" altLang="en-US" sz="1600"/>
          </a:p>
          <a:p>
            <a:r>
              <a:rPr lang="zh-CN" altLang="en-US" sz="1600"/>
              <a:t>扩展交互动作</a:t>
            </a:r>
            <a:endParaRPr lang="zh-CN" altLang="en-US" sz="1600"/>
          </a:p>
          <a:p>
            <a:r>
              <a:rPr lang="zh-CN" altLang="en-US" sz="1600"/>
              <a:t>3a. 用户可选择不同的背景进行切换</a:t>
            </a:r>
            <a:endParaRPr lang="zh-CN" altLang="en-US" sz="1600"/>
          </a:p>
          <a:p>
            <a:r>
              <a:rPr lang="zh-CN" altLang="en-US" sz="1600"/>
              <a:t>后置条件：1.用户选择的背景设置已保存。</a:t>
            </a:r>
            <a:endParaRPr lang="zh-CN" altLang="en-US" sz="1600"/>
          </a:p>
          <a:p>
            <a:r>
              <a:rPr lang="en-US" altLang="zh-CN" sz="1600"/>
              <a:t>                      </a:t>
            </a:r>
            <a:r>
              <a:rPr lang="zh-CN" altLang="en-US" sz="1600"/>
              <a:t>2.主界面显示新的背景。</a:t>
            </a:r>
            <a:endParaRPr lang="zh-CN" altLang="en-US" sz="1600"/>
          </a:p>
          <a:p>
            <a:r>
              <a:rPr lang="zh-CN" altLang="en-US" sz="1600"/>
              <a:t>非功能需求：</a:t>
            </a:r>
            <a:endParaRPr lang="zh-CN" altLang="en-US" sz="1600"/>
          </a:p>
          <a:p>
            <a:r>
              <a:rPr lang="zh-CN" altLang="en-US" sz="1600"/>
              <a:t>1.响应时间：系统在用户选择背景后应在2秒内更新预览。</a:t>
            </a:r>
            <a:endParaRPr lang="zh-CN" altLang="en-US" sz="1600"/>
          </a:p>
          <a:p>
            <a:r>
              <a:rPr lang="zh-CN" altLang="en-US" sz="1600"/>
              <a:t>2.易用性：背景设置选项应易于查找和使用。</a:t>
            </a:r>
            <a:endParaRPr lang="zh-CN" altLang="en-US" sz="1600"/>
          </a:p>
          <a:p>
            <a:r>
              <a:rPr lang="zh-CN" altLang="en-US" sz="1600"/>
              <a:t>3.兼容性：系统应支持多种图像格式（如JPEG, PNG）。</a:t>
            </a:r>
            <a:endParaRPr lang="zh-CN" altLang="en-US" sz="1600"/>
          </a:p>
          <a:p>
            <a:r>
              <a:rPr lang="zh-CN" altLang="en-US" sz="1600"/>
              <a:t>4.可恢复性：用户应能轻松恢复到默认背景设置。</a:t>
            </a:r>
            <a:endParaRPr lang="zh-CN" altLang="en-US" sz="1600"/>
          </a:p>
        </p:txBody>
      </p:sp>
      <p:pic>
        <p:nvPicPr>
          <p:cNvPr id="88806302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410" y="1603693"/>
            <a:ext cx="5274310" cy="36379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04950" y="4914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631950" y="6184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56945" y="194310"/>
            <a:ext cx="5139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开源软件维护需求分析</a:t>
            </a:r>
            <a:endParaRPr lang="zh-CN" altLang="en-US" sz="3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78211" y="126793"/>
            <a:ext cx="629872" cy="612768"/>
            <a:chOff x="3070727" y="196457"/>
            <a:chExt cx="692047" cy="673255"/>
          </a:xfrm>
        </p:grpSpPr>
        <p:sp>
          <p:nvSpPr>
            <p:cNvPr id="8" name="平行四边形 7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335455" y="81475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6"/>
          <p:cNvSpPr/>
          <p:nvPr/>
        </p:nvSpPr>
        <p:spPr>
          <a:xfrm>
            <a:off x="335357" y="96311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图文编辑用例描述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8130" y="1311275"/>
            <a:ext cx="8142605" cy="5375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用例名称：小米便签图文编辑功能</a:t>
            </a:r>
            <a:endParaRPr lang="zh-CN" altLang="en-US" sz="1400"/>
          </a:p>
          <a:p>
            <a:r>
              <a:rPr lang="zh-CN" altLang="en-US" sz="1400"/>
              <a:t>功能：允许用户在小米便签中进行图文编辑，包括插入图片、调整文字格式等操作。</a:t>
            </a:r>
            <a:endParaRPr lang="zh-CN" altLang="en-US" sz="1400"/>
          </a:p>
          <a:p>
            <a:r>
              <a:rPr lang="zh-CN" altLang="en-US" sz="1400"/>
              <a:t>执行者：用户</a:t>
            </a:r>
            <a:endParaRPr lang="zh-CN" altLang="en-US" sz="1400"/>
          </a:p>
          <a:p>
            <a:r>
              <a:rPr lang="zh-CN" altLang="en-US" sz="1400"/>
              <a:t>触发条件：用户打开小米便签应用，并选择创建或编辑一个笔记。</a:t>
            </a:r>
            <a:endParaRPr lang="zh-CN" altLang="en-US" sz="1400"/>
          </a:p>
          <a:p>
            <a:r>
              <a:rPr lang="zh-CN" altLang="en-US" sz="1400"/>
              <a:t>前置条件：用户已登录小米便签应用，并拥有可编辑的笔记。</a:t>
            </a:r>
            <a:endParaRPr lang="zh-CN" altLang="en-US" sz="1400"/>
          </a:p>
          <a:p>
            <a:r>
              <a:rPr lang="zh-CN" altLang="en-US" sz="1400"/>
              <a:t>基本交互动作过程：</a:t>
            </a:r>
            <a:endParaRPr lang="zh-CN" altLang="en-US" sz="1400"/>
          </a:p>
          <a:p>
            <a:r>
              <a:rPr lang="zh-CN" altLang="en-US" sz="1400"/>
              <a:t>1.用户打开小米便签应用。</a:t>
            </a:r>
            <a:endParaRPr lang="zh-CN" altLang="en-US" sz="1400"/>
          </a:p>
          <a:p>
            <a:r>
              <a:rPr lang="zh-CN" altLang="en-US" sz="1400"/>
              <a:t>2.用户选择创建新的笔记或编辑已有的笔记。</a:t>
            </a:r>
            <a:endParaRPr lang="zh-CN" altLang="en-US" sz="1400"/>
          </a:p>
          <a:p>
            <a:r>
              <a:rPr lang="zh-CN" altLang="en-US" sz="1400"/>
              <a:t>3.在笔记编辑界面，用户点击插入图片按钮。</a:t>
            </a:r>
            <a:endParaRPr lang="zh-CN" altLang="en-US" sz="1400"/>
          </a:p>
          <a:p>
            <a:r>
              <a:rPr lang="zh-CN" altLang="en-US" sz="1400"/>
              <a:t>4.系统打开图片选择器，用户选择要插入的图片。</a:t>
            </a:r>
            <a:endParaRPr lang="zh-CN" altLang="en-US" sz="1400"/>
          </a:p>
          <a:p>
            <a:r>
              <a:rPr lang="zh-CN" altLang="en-US" sz="1400"/>
              <a:t>5.图片被插入到笔记中，并显示在指定位置。</a:t>
            </a:r>
            <a:endParaRPr lang="zh-CN" altLang="en-US" sz="1400"/>
          </a:p>
          <a:p>
            <a:r>
              <a:rPr lang="zh-CN" altLang="en-US" sz="1400"/>
              <a:t>6.用户可对图片进行拖拽、缩放或调整位置。</a:t>
            </a:r>
            <a:endParaRPr lang="zh-CN" altLang="en-US" sz="1400"/>
          </a:p>
          <a:p>
            <a:r>
              <a:rPr lang="zh-CN" altLang="en-US" sz="1400"/>
              <a:t>7.用户在文字编辑区域输入文本</a:t>
            </a:r>
            <a:endParaRPr lang="zh-CN" altLang="en-US" sz="1400"/>
          </a:p>
          <a:p>
            <a:r>
              <a:rPr lang="en-US" altLang="zh-CN" sz="1400"/>
              <a:t>8</a:t>
            </a:r>
            <a:r>
              <a:rPr lang="zh-CN" altLang="en-US" sz="1400"/>
              <a:t>.用户完成编辑后，点击保存按钮。</a:t>
            </a:r>
            <a:endParaRPr lang="zh-CN" altLang="en-US" sz="1400"/>
          </a:p>
          <a:p>
            <a:r>
              <a:rPr lang="zh-CN" altLang="en-US" sz="1400"/>
              <a:t>扩展交互动作过程：</a:t>
            </a:r>
            <a:endParaRPr lang="zh-CN" altLang="en-US" sz="1400"/>
          </a:p>
          <a:p>
            <a:r>
              <a:rPr lang="zh-CN" altLang="en-US" sz="1400"/>
              <a:t>6a.如果用户希望调整图片的大小，可以通过手势缩放或选择图片后点击相应的调整大小按钮进行操作。</a:t>
            </a:r>
            <a:endParaRPr lang="zh-CN" altLang="en-US" sz="1400"/>
          </a:p>
          <a:p>
            <a:r>
              <a:rPr lang="zh-CN" altLang="en-US" sz="1400"/>
              <a:t>7a.用户也可以对文本进行排版，如调整字体大小、颜色、对齐方式等。</a:t>
            </a:r>
            <a:endParaRPr lang="zh-CN" altLang="en-US" sz="1400"/>
          </a:p>
          <a:p>
            <a:r>
              <a:rPr lang="zh-CN" altLang="en-US" sz="1400"/>
              <a:t>后置条件：笔记编辑界面关闭，用户的编辑内容被保存到小米便签中。</a:t>
            </a:r>
            <a:endParaRPr lang="zh-CN" altLang="en-US" sz="1400"/>
          </a:p>
          <a:p>
            <a:r>
              <a:rPr lang="zh-CN" altLang="en-US" sz="1400"/>
              <a:t>业务规则：</a:t>
            </a:r>
            <a:endParaRPr lang="zh-CN" altLang="en-US" sz="1400"/>
          </a:p>
          <a:p>
            <a:r>
              <a:rPr lang="zh-CN" altLang="en-US" sz="1400"/>
              <a:t>1.用户可以在一个笔记中插入多张图片。</a:t>
            </a:r>
            <a:endParaRPr lang="zh-CN" altLang="en-US" sz="1400"/>
          </a:p>
          <a:p>
            <a:r>
              <a:rPr lang="zh-CN" altLang="en-US" sz="1400"/>
              <a:t>2.文字编辑区域支持基本的富文本编辑功能。</a:t>
            </a:r>
            <a:endParaRPr lang="zh-CN" altLang="en-US" sz="1400"/>
          </a:p>
          <a:p>
            <a:r>
              <a:rPr lang="zh-CN" altLang="en-US" sz="1400"/>
              <a:t>非功能需求：</a:t>
            </a:r>
            <a:endParaRPr lang="zh-CN" altLang="en-US" sz="1400"/>
          </a:p>
          <a:p>
            <a:r>
              <a:rPr lang="zh-CN" altLang="en-US" sz="1400"/>
              <a:t>1.图片插入操作应该流畅，不影响用户的编辑体验。</a:t>
            </a:r>
            <a:endParaRPr lang="zh-CN" altLang="en-US" sz="1400"/>
          </a:p>
          <a:p>
            <a:r>
              <a:rPr lang="zh-CN" altLang="en-US" sz="1400"/>
              <a:t>2.文字编辑功能响应速度应快，用户输入文字时无明显延迟。</a:t>
            </a:r>
            <a:endParaRPr lang="zh-CN" altLang="en-US" sz="1400"/>
          </a:p>
          <a:p>
            <a:endParaRPr lang="zh-CN" altLang="en-US" sz="1400"/>
          </a:p>
        </p:txBody>
      </p:sp>
      <p:sp>
        <p:nvSpPr>
          <p:cNvPr id="16" name="文本框 15"/>
          <p:cNvSpPr txBox="1"/>
          <p:nvPr/>
        </p:nvSpPr>
        <p:spPr>
          <a:xfrm>
            <a:off x="8701405" y="459930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图文编辑用例顺序图</a:t>
            </a:r>
            <a:endParaRPr lang="zh-CN" altLang="en-US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7105" y="1249680"/>
            <a:ext cx="4451985" cy="3243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41500" y="5774055"/>
            <a:ext cx="2362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切换背景分析类图</a:t>
            </a:r>
            <a:endParaRPr lang="zh-CN" altLang="en-US" b="1"/>
          </a:p>
        </p:txBody>
      </p:sp>
      <p:sp>
        <p:nvSpPr>
          <p:cNvPr id="12" name="文本框 11"/>
          <p:cNvSpPr txBox="1"/>
          <p:nvPr/>
        </p:nvSpPr>
        <p:spPr>
          <a:xfrm>
            <a:off x="7828280" y="5774055"/>
            <a:ext cx="2334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图片编辑分析类图</a:t>
            </a:r>
            <a:endParaRPr lang="zh-CN" altLang="en-US" b="1"/>
          </a:p>
        </p:txBody>
      </p:sp>
      <p:pic>
        <p:nvPicPr>
          <p:cNvPr id="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430" y="3131503"/>
            <a:ext cx="5267960" cy="105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580976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" y="2998788"/>
            <a:ext cx="5274310" cy="11982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94885" y="970915"/>
            <a:ext cx="6997065" cy="5783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1.切换背景功能的体系结构调整：</a:t>
            </a:r>
            <a:endParaRPr lang="zh-CN" altLang="en-US" sz="1600"/>
          </a:p>
          <a:p>
            <a:r>
              <a:rPr lang="zh-CN" altLang="en-US" sz="1600"/>
              <a:t>界面层调整： 需要在界面层增加一个新的用户交互界面，用于展示可选的背景图片列表，并允许用户选择背景图片。</a:t>
            </a:r>
            <a:endParaRPr lang="zh-CN" altLang="en-US" sz="1600"/>
          </a:p>
          <a:p>
            <a:r>
              <a:rPr lang="zh-CN" altLang="en-US" sz="1600"/>
              <a:t>控制层调整： 在控制层中增加背景管理模块，负责处理用户切换背景图片的请求，并与数据层进行交互。</a:t>
            </a:r>
            <a:endParaRPr lang="zh-CN" altLang="en-US" sz="1600"/>
          </a:p>
          <a:p>
            <a:r>
              <a:rPr lang="zh-CN" altLang="en-US" sz="1600"/>
              <a:t>数据层调整： 需要在数据层中增加一个背景图片管理的数据库表，用于存储背景图片的相关信息，如路径、名称等。</a:t>
            </a:r>
            <a:endParaRPr lang="zh-CN" altLang="en-US" sz="1600"/>
          </a:p>
          <a:p>
            <a:r>
              <a:rPr lang="zh-CN" altLang="en-US" sz="1600"/>
              <a:t>服务层调整： 可以考虑引入一个背景图片服务层，用于处理背景图片的加载、缓存、以及与用户界面的交互。</a:t>
            </a:r>
            <a:endParaRPr lang="zh-CN" altLang="en-US" sz="1600"/>
          </a:p>
          <a:p>
            <a:r>
              <a:rPr lang="zh-CN" altLang="en-US" sz="1600"/>
              <a:t>2.图片编辑功能的体系结构调整：</a:t>
            </a:r>
            <a:endParaRPr lang="zh-CN" altLang="en-US" sz="1600"/>
          </a:p>
          <a:p>
            <a:r>
              <a:rPr lang="zh-CN" altLang="en-US" sz="1600"/>
              <a:t>界面层调整：在界面层增加一个新的用户交互界面，用于选择要插入的图片，并将其插入到笔记中的指定位置；提供用户友好的图片选择界面，允许用户从本地文件系统或其他来源（相册）选择图片。</a:t>
            </a:r>
            <a:endParaRPr lang="zh-CN" altLang="en-US" sz="1600"/>
          </a:p>
          <a:p>
            <a:r>
              <a:rPr lang="zh-CN" altLang="en-US" sz="1600"/>
              <a:t>控制层调整：在控制层中增加图片插入模块，负责处理用户插入图片的请求，并与数据层进行交互；处理图片插入操作的逻辑，包括图片文件的上传、存储、处理和插入到笔记中的操作。</a:t>
            </a:r>
            <a:endParaRPr lang="zh-CN" altLang="en-US" sz="1600"/>
          </a:p>
          <a:p>
            <a:r>
              <a:rPr lang="zh-CN" altLang="en-US" sz="1600"/>
              <a:t>数据层调整：需要对数据层进行调整，以支持图片数据的存储和管理，例如将图片数据存储到数据库或文件系统中；添加存储图片的元数据信息，如路径、名称、大小等，以便在需要时进行检索和处理。</a:t>
            </a:r>
            <a:endParaRPr lang="zh-CN" altLang="en-US" sz="1600"/>
          </a:p>
          <a:p>
            <a:r>
              <a:rPr lang="zh-CN" altLang="en-US" sz="1600"/>
              <a:t>服务层调整：引入一个图片处理服务层，用于处理图片插入操作的逻辑，并提供与界面层和数据层的交互接口；处理图片文件的上传、保存、缩放、压缩等操作，以确保插入图片功能的稳定性和性能。</a:t>
            </a:r>
            <a:endParaRPr lang="zh-CN" altLang="en-US" sz="1600"/>
          </a:p>
        </p:txBody>
      </p:sp>
      <p:pic>
        <p:nvPicPr>
          <p:cNvPr id="24" name="图片 24" descr="包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1450340"/>
            <a:ext cx="3857625" cy="48761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69900" y="1524000"/>
            <a:ext cx="15303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ea typeface="宋体" panose="02010600030101010101" pitchFamily="2" charset="-122"/>
              </a:rPr>
              <a:t>1.切换背景</a:t>
            </a:r>
            <a:endParaRPr lang="zh-CN" altLang="en-US" b="0">
              <a:ea typeface="宋体" panose="02010600030101010101" pitchFamily="2" charset="-122"/>
            </a:endParaRPr>
          </a:p>
        </p:txBody>
      </p:sp>
      <p:pic>
        <p:nvPicPr>
          <p:cNvPr id="8" name="图片 1" descr="4b61944f5cb7f866047d8d9239bd5d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270" y="1892300"/>
            <a:ext cx="2249170" cy="4282440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20" y="3206433"/>
            <a:ext cx="5266690" cy="1500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2" descr="81cdbf51da60f5da77a290fbae5108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0960" y="1234440"/>
            <a:ext cx="2402840" cy="5044440"/>
          </a:xfrm>
          <a:prstGeom prst="rect">
            <a:avLst/>
          </a:prstGeom>
        </p:spPr>
      </p:pic>
      <p:pic>
        <p:nvPicPr>
          <p:cNvPr id="23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2354898"/>
            <a:ext cx="5266690" cy="2148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7" descr="17ae16beaebbab2f45cc6835e50ff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5080" y="1236980"/>
            <a:ext cx="2441575" cy="4796155"/>
          </a:xfrm>
          <a:prstGeom prst="rect">
            <a:avLst/>
          </a:prstGeom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255" y="1462088"/>
            <a:ext cx="5266690" cy="150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903" y="2962910"/>
            <a:ext cx="4524375" cy="325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7180" y="779780"/>
            <a:ext cx="1342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2.图片编辑</a:t>
            </a:r>
            <a:endParaRPr lang="zh-CN" altLang="en-US"/>
          </a:p>
        </p:txBody>
      </p:sp>
      <p:pic>
        <p:nvPicPr>
          <p:cNvPr id="4" name="图片 4" descr="0ec25e3a524aa9f5a9e9ed696198d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870" y="1418590"/>
            <a:ext cx="2350135" cy="4472305"/>
          </a:xfrm>
          <a:prstGeom prst="rect">
            <a:avLst/>
          </a:prstGeom>
        </p:spPr>
      </p:pic>
      <p:pic>
        <p:nvPicPr>
          <p:cNvPr id="3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2978468"/>
            <a:ext cx="5266690" cy="1351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" name="图片 19" descr="c814b2ea09bbf4bd41ce218e74630b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695" y="1288415"/>
            <a:ext cx="2506980" cy="4817745"/>
          </a:xfrm>
          <a:prstGeom prst="rect">
            <a:avLst/>
          </a:prstGeom>
        </p:spPr>
      </p:pic>
      <p:pic>
        <p:nvPicPr>
          <p:cNvPr id="2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580" y="2413000"/>
            <a:ext cx="5265420" cy="2569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1" descr="ce4007768ff50e01c401937011d1cf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8565" y="1144905"/>
            <a:ext cx="2558415" cy="5013325"/>
          </a:xfrm>
          <a:prstGeom prst="rect">
            <a:avLst/>
          </a:prstGeom>
        </p:spPr>
      </p:pic>
      <p:pic>
        <p:nvPicPr>
          <p:cNvPr id="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620" y="2790190"/>
            <a:ext cx="5267960" cy="1722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7" descr="45d8540db25b00f6cb06429fa2396d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930" y="1110615"/>
            <a:ext cx="2580640" cy="5003165"/>
          </a:xfrm>
          <a:prstGeom prst="rect">
            <a:avLst/>
          </a:prstGeom>
        </p:spPr>
      </p:pic>
      <p:pic>
        <p:nvPicPr>
          <p:cNvPr id="22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758" y="1864360"/>
            <a:ext cx="5268595" cy="145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253" y="3555365"/>
            <a:ext cx="5273675" cy="220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96745" y="5676900"/>
            <a:ext cx="2568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切换背景设计顺序图</a:t>
            </a:r>
            <a:endParaRPr lang="zh-CN" altLang="en-US" b="1"/>
          </a:p>
        </p:txBody>
      </p:sp>
      <p:sp>
        <p:nvSpPr>
          <p:cNvPr id="13" name="文本框 12"/>
          <p:cNvSpPr txBox="1"/>
          <p:nvPr/>
        </p:nvSpPr>
        <p:spPr>
          <a:xfrm>
            <a:off x="7983855" y="56769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图片编辑设计顺序图</a:t>
            </a:r>
            <a:endParaRPr lang="zh-CN" altLang="en-US" b="1"/>
          </a:p>
        </p:txBody>
      </p:sp>
      <p:pic>
        <p:nvPicPr>
          <p:cNvPr id="2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903" y="1509078"/>
            <a:ext cx="5273675" cy="41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60272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40" y="1978025"/>
            <a:ext cx="5274310" cy="2901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11325" y="5862955"/>
            <a:ext cx="2707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切换背景设计类图</a:t>
            </a:r>
            <a:endParaRPr lang="zh-CN" altLang="en-US" b="1"/>
          </a:p>
        </p:txBody>
      </p:sp>
      <p:sp>
        <p:nvSpPr>
          <p:cNvPr id="12" name="文本框 11"/>
          <p:cNvSpPr txBox="1"/>
          <p:nvPr/>
        </p:nvSpPr>
        <p:spPr>
          <a:xfrm>
            <a:off x="7361555" y="58629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图片编辑设计类图</a:t>
            </a:r>
            <a:endParaRPr lang="zh-CN" altLang="en-US" b="1"/>
          </a:p>
        </p:txBody>
      </p:sp>
      <p:pic>
        <p:nvPicPr>
          <p:cNvPr id="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140" y="1784985"/>
            <a:ext cx="5267960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219681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" y="1931988"/>
            <a:ext cx="5274310" cy="31680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065" y="1586230"/>
            <a:ext cx="2093595" cy="47123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59435" y="1586230"/>
            <a:ext cx="1880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切换背景活动图：</a:t>
            </a:r>
            <a:endParaRPr lang="zh-CN" altLang="en-US" b="1"/>
          </a:p>
        </p:txBody>
      </p:sp>
      <p:sp>
        <p:nvSpPr>
          <p:cNvPr id="12" name="文本框 11"/>
          <p:cNvSpPr txBox="1"/>
          <p:nvPr/>
        </p:nvSpPr>
        <p:spPr>
          <a:xfrm>
            <a:off x="5456555" y="1586230"/>
            <a:ext cx="1964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图片编辑活动图：</a:t>
            </a:r>
            <a:endParaRPr lang="zh-CN" altLang="en-US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1954530"/>
            <a:ext cx="3122930" cy="43446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9425" y="1501140"/>
            <a:ext cx="112655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熟悉小米便签的整体项目结构，了解各个模块的功能和相互关系。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学习和理解项目中使用的代码风格和编程规范，这有助于提高自己的代码质量和团队协作能力。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通过阅读代码，深入理解小米便签的业务逻辑，包括笔记的增删改查、同步、备份等功能的实现细节。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了解项目中错误处理机制和调试方法，提高自己解决问题的能力。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79425" y="3145790"/>
            <a:ext cx="1021524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学会如何从用户需求中提炼出技术需求，理解如何将业务需求转化为技术实现。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掌握需求分析的基本方法和工具，如用例图、顺序图、类图、流程图等。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通过新增功能的设计，锻炼自己的系统设计能力，包括数据库设计、接口设计、前后端交互设计等。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学习如何进行模块化设计，确保新功能能够无缝集成到现有系统中。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在实际编码过程中，提升自己的编程能力和解决问题的能力。</a:t>
            </a:r>
            <a:endParaRPr lang="zh-CN" altLang="en-US"/>
          </a:p>
          <a:p>
            <a:r>
              <a:rPr lang="en-US" altLang="zh-CN"/>
              <a:t>6.</a:t>
            </a:r>
            <a:r>
              <a:rPr lang="zh-CN" altLang="en-US"/>
              <a:t>了解如何在现有代码基础上进行扩展和优化，保持代码的可维护性和可扩展性。</a:t>
            </a:r>
            <a:endParaRPr lang="zh-CN" altLang="en-US"/>
          </a:p>
          <a:p>
            <a:r>
              <a:rPr lang="en-US" altLang="zh-CN"/>
              <a:t>7.</a:t>
            </a:r>
            <a:r>
              <a:rPr lang="zh-CN" altLang="en-US"/>
              <a:t>掌握编写技术文档的能力，包括泛读报告文档、精读报告文档、代码质量分析文档、维护需求与设</a:t>
            </a:r>
            <a:r>
              <a:rPr lang="en-US" altLang="zh-CN"/>
              <a:t>  </a:t>
            </a:r>
            <a:r>
              <a:rPr lang="zh-CN" altLang="en-US"/>
              <a:t>计文档等。通过文档的编写，提高自己对系统的整体理解和表达能力。</a:t>
            </a:r>
            <a:endParaRPr lang="zh-CN" altLang="en-US"/>
          </a:p>
          <a:p>
            <a:r>
              <a:rPr lang="en-US" altLang="zh-CN"/>
              <a:t>8.</a:t>
            </a:r>
            <a:r>
              <a:rPr lang="zh-CN" altLang="en-US"/>
              <a:t>学习如何进行项目管理和任务分配，提高团队协作效率。通过团队合作，提升自己的沟通能力和协调能力。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9425" y="11328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一、代码阅读阶段</a:t>
            </a:r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479425" y="2738755"/>
            <a:ext cx="471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latin typeface="+mn-ea"/>
                <a:sym typeface="+mn-ea"/>
              </a:rPr>
              <a:t>二、新增功能需求分析设计实现阶段的收获</a:t>
            </a:r>
            <a:endParaRPr lang="zh-CN" altLang="en-US" b="1" dirty="0">
              <a:solidFill>
                <a:schemeClr val="tx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COMMONDATA" val="eyJoZGlkIjoiMmJkOGVmM2VjYzQwMDAzMTYzMzM1Yzg5N2YxY2IzZDcifQ=="/>
  <p:tag name="commondata" val="eyJoZGlkIjoiMzcyODMxYTE0ZTc0ZGU3Y2QwODc3MzYzN2Q1YmNiM2E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8422</Words>
  <Application>WPS 演示</Application>
  <PresentationFormat>宽屏</PresentationFormat>
  <Paragraphs>500</Paragraphs>
  <Slides>39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60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Times New Roman</vt:lpstr>
      <vt:lpstr>Segoe UI Light 8</vt:lpstr>
      <vt:lpstr>Arial Unicode MS</vt:lpstr>
      <vt:lpstr>等线 Light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.</cp:lastModifiedBy>
  <cp:revision>169</cp:revision>
  <dcterms:created xsi:type="dcterms:W3CDTF">2020-07-27T01:08:00Z</dcterms:created>
  <dcterms:modified xsi:type="dcterms:W3CDTF">2024-06-05T06:59:28Z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B09B68BD5C5E4616AF788E1557BF61D0_12</vt:lpwstr>
  </property>
  <property fmtid="{D5CDD505-2E9C-101B-9397-08002B2CF9AE}" pid="3" name="KSOProductBuildVer">
    <vt:lpwstr>2052-12.1.0.16929</vt:lpwstr>
  </property>
</Properties>
</file>