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6"/>
  </p:notesMasterIdLst>
  <p:sldIdLst>
    <p:sldId id="256" r:id="rId3"/>
    <p:sldId id="258" r:id="rId4"/>
    <p:sldId id="259" r:id="rId5"/>
    <p:sldId id="268" r:id="rId6"/>
    <p:sldId id="2358" r:id="rId7"/>
    <p:sldId id="272" r:id="rId8"/>
    <p:sldId id="261" r:id="rId9"/>
    <p:sldId id="2359" r:id="rId10"/>
    <p:sldId id="2360" r:id="rId11"/>
    <p:sldId id="2361" r:id="rId12"/>
    <p:sldId id="2362" r:id="rId13"/>
    <p:sldId id="2340" r:id="rId14"/>
    <p:sldId id="263" r:id="rId15"/>
    <p:sldId id="2363" r:id="rId16"/>
    <p:sldId id="2364" r:id="rId17"/>
    <p:sldId id="2366" r:id="rId18"/>
    <p:sldId id="2365" r:id="rId19"/>
    <p:sldId id="2367" r:id="rId20"/>
    <p:sldId id="2368" r:id="rId21"/>
    <p:sldId id="2369" r:id="rId22"/>
    <p:sldId id="2341" r:id="rId23"/>
    <p:sldId id="269" r:id="rId24"/>
    <p:sldId id="23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8D0"/>
    <a:srgbClr val="6A5250"/>
    <a:srgbClr val="95A38A"/>
    <a:srgbClr val="F7EAD7"/>
    <a:srgbClr val="E9D0D3"/>
    <a:srgbClr val="E5E9E8"/>
    <a:srgbClr val="F85A4A"/>
    <a:srgbClr val="63F0E0"/>
    <a:srgbClr val="F6C495"/>
    <a:srgbClr val="B7B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ADCCD-F0BD-4C4E-9B7E-9AD4171115CA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90175-5C23-4CD8-A2B7-2C72DA310FA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90175-5C23-4CD8-A2B7-2C72DA310FA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C4429-96A7-43D0-A265-5C7B29E878D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C4429-96A7-43D0-A265-5C7B29E878D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C4429-96A7-43D0-A265-5C7B29E878D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C4429-96A7-43D0-A265-5C7B29E878D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C4429-96A7-43D0-A265-5C7B29E878D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90175-5C23-4CD8-A2B7-2C72DA310FA4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F3C6-3B7F-4E25-B920-41C0FA1453A2}" type="datetimeFigureOut">
              <a:rPr lang="zh-CN" altLang="en-US" smtClean="0"/>
              <a:t>2021/7/11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19576-2D70-48BE-89BD-45005EFC69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7.x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/>
          <p:cNvSpPr/>
          <p:nvPr/>
        </p:nvSpPr>
        <p:spPr>
          <a:xfrm rot="18612676">
            <a:off x="1917065" y="3248025"/>
            <a:ext cx="11609705" cy="3296920"/>
          </a:xfrm>
          <a:prstGeom prst="roundRect">
            <a:avLst>
              <a:gd name="adj" fmla="val 50000"/>
            </a:avLst>
          </a:prstGeom>
          <a:solidFill>
            <a:srgbClr val="95A38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531550" y="3612379"/>
            <a:ext cx="33482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000" dirty="0">
                <a:solidFill>
                  <a:schemeClr val="bg1"/>
                </a:solidFill>
                <a:latin typeface="+mn-ea"/>
                <a:sym typeface="字魂59号-创粗黑" panose="00000500000000000000" pitchFamily="2" charset="-122"/>
              </a:rPr>
              <a:t>秀米日记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138670" y="2000885"/>
            <a:ext cx="38588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8000" dirty="0">
                <a:solidFill>
                  <a:schemeClr val="bg1"/>
                </a:solidFill>
                <a:ea typeface="+mn-lt"/>
                <a:sym typeface="字魂59号-创粗黑" panose="00000500000000000000" pitchFamily="2" charset="-122"/>
              </a:rPr>
              <a:t>第四组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58850" y="2167890"/>
            <a:ext cx="45847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8000" dirty="0">
                <a:solidFill>
                  <a:srgbClr val="95A38A"/>
                </a:solidFill>
                <a:latin typeface="思源黑体 CN Bold" panose="020B0800000000000000" charset="-122"/>
                <a:ea typeface="思源黑体 CN Bold" panose="020B0800000000000000" charset="-122"/>
                <a:sym typeface="字魂59号-创粗黑" panose="00000500000000000000" pitchFamily="2" charset="-122"/>
              </a:rPr>
              <a:t>项目汇报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07662" y="4627355"/>
            <a:ext cx="334822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a typeface="+mn-lt"/>
                <a:cs typeface="+mn-lt"/>
                <a:sym typeface="字魂59号-创粗黑" panose="00000500000000000000" pitchFamily="2" charset="-122"/>
              </a:rPr>
              <a:t>汇报人：李思琪</a:t>
            </a:r>
          </a:p>
          <a:p>
            <a:r>
              <a:rPr lang="zh-CN" altLang="en-US" sz="2000" dirty="0">
                <a:ea typeface="+mn-lt"/>
                <a:cs typeface="+mn-lt"/>
                <a:sym typeface="字魂59号-创粗黑" panose="00000500000000000000" pitchFamily="2" charset="-122"/>
              </a:rPr>
              <a:t>汇报时间：</a:t>
            </a:r>
            <a:r>
              <a:rPr lang="en-US" altLang="zh-CN" sz="2000" dirty="0">
                <a:ea typeface="+mn-lt"/>
                <a:cs typeface="+mn-lt"/>
                <a:sym typeface="字魂59号-创粗黑" panose="00000500000000000000" pitchFamily="2" charset="-122"/>
              </a:rPr>
              <a:t>2021.7.9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784743" y="3322214"/>
            <a:ext cx="663906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544784" y="2414061"/>
            <a:ext cx="1670057" cy="434566"/>
            <a:chOff x="4893087" y="1916832"/>
            <a:chExt cx="1670057" cy="434566"/>
          </a:xfrm>
        </p:grpSpPr>
        <p:sp>
          <p:nvSpPr>
            <p:cNvPr id="6" name="矩形 5"/>
            <p:cNvSpPr/>
            <p:nvPr/>
          </p:nvSpPr>
          <p:spPr>
            <a:xfrm>
              <a:off x="4893087" y="1916832"/>
              <a:ext cx="434509" cy="434566"/>
            </a:xfrm>
            <a:prstGeom prst="rect">
              <a:avLst/>
            </a:prstGeom>
            <a:solidFill>
              <a:srgbClr val="95A3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5385854" y="1916832"/>
              <a:ext cx="1177290" cy="427355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项目描述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61167" y="2421046"/>
            <a:ext cx="1767634" cy="434566"/>
            <a:chOff x="8621965" y="1916832"/>
            <a:chExt cx="1767634" cy="434566"/>
          </a:xfrm>
        </p:grpSpPr>
        <p:sp>
          <p:nvSpPr>
            <p:cNvPr id="10" name="矩形 9"/>
            <p:cNvSpPr/>
            <p:nvPr/>
          </p:nvSpPr>
          <p:spPr>
            <a:xfrm>
              <a:off x="8621965" y="1916832"/>
              <a:ext cx="434509" cy="434566"/>
            </a:xfrm>
            <a:prstGeom prst="rect">
              <a:avLst/>
            </a:prstGeom>
            <a:solidFill>
              <a:srgbClr val="E9D0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9212309" y="1916832"/>
              <a:ext cx="1177290" cy="427355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需求分析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44784" y="3758219"/>
            <a:ext cx="1670321" cy="434566"/>
            <a:chOff x="4893087" y="4218570"/>
            <a:chExt cx="1670321" cy="434566"/>
          </a:xfrm>
        </p:grpSpPr>
        <p:sp>
          <p:nvSpPr>
            <p:cNvPr id="14" name="矩形 13"/>
            <p:cNvSpPr/>
            <p:nvPr/>
          </p:nvSpPr>
          <p:spPr>
            <a:xfrm>
              <a:off x="4893087" y="4218570"/>
              <a:ext cx="434509" cy="434566"/>
            </a:xfrm>
            <a:prstGeom prst="rect">
              <a:avLst/>
            </a:prstGeom>
            <a:solidFill>
              <a:srgbClr val="F7EA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TextBox 28"/>
            <p:cNvSpPr txBox="1"/>
            <p:nvPr/>
          </p:nvSpPr>
          <p:spPr>
            <a:xfrm>
              <a:off x="5386118" y="4222285"/>
              <a:ext cx="1177290" cy="427355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软件设计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61167" y="3762029"/>
            <a:ext cx="1767903" cy="434566"/>
            <a:chOff x="8471470" y="4218570"/>
            <a:chExt cx="1767903" cy="434566"/>
          </a:xfrm>
        </p:grpSpPr>
        <p:sp>
          <p:nvSpPr>
            <p:cNvPr id="18" name="矩形 17"/>
            <p:cNvSpPr/>
            <p:nvPr/>
          </p:nvSpPr>
          <p:spPr>
            <a:xfrm>
              <a:off x="8471470" y="4218570"/>
              <a:ext cx="434509" cy="434566"/>
            </a:xfrm>
            <a:prstGeom prst="rect">
              <a:avLst/>
            </a:prstGeom>
            <a:solidFill>
              <a:srgbClr val="C1C8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TextBox 29"/>
            <p:cNvSpPr txBox="1"/>
            <p:nvPr/>
          </p:nvSpPr>
          <p:spPr>
            <a:xfrm>
              <a:off x="9062083" y="4222285"/>
              <a:ext cx="1177290" cy="427355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分工介绍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45533" y="1526712"/>
            <a:ext cx="265911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600" dirty="0">
                <a:solidFill>
                  <a:srgbClr val="95A38A"/>
                </a:solidFill>
                <a:ea typeface="+mn-lt"/>
                <a:cs typeface="+mn-lt"/>
                <a:sym typeface="字魂59号-创粗黑" panose="00000500000000000000" pitchFamily="2" charset="-122"/>
              </a:rPr>
              <a:t>目录</a:t>
            </a:r>
            <a:endParaRPr lang="en-US" altLang="zh-CN" sz="6600" spc="600" dirty="0">
              <a:solidFill>
                <a:srgbClr val="95A38A"/>
              </a:solidFill>
              <a:ea typeface="+mn-lt"/>
              <a:cs typeface="+mn-lt"/>
              <a:sym typeface="字魂59号-创粗黑" panose="00000500000000000000" pitchFamily="2" charset="-122"/>
            </a:endParaRPr>
          </a:p>
          <a:p>
            <a:pPr algn="ctr"/>
            <a:r>
              <a:rPr lang="en-US" altLang="zh-CN" sz="1400" spc="600" dirty="0">
                <a:solidFill>
                  <a:srgbClr val="95A38A"/>
                </a:solidFill>
                <a:ea typeface="+mn-lt"/>
                <a:cs typeface="+mn-lt"/>
                <a:sym typeface="字魂59号-创粗黑" panose="00000500000000000000" pitchFamily="2" charset="-122"/>
              </a:rPr>
              <a:t>CONTENTS</a:t>
            </a:r>
          </a:p>
        </p:txBody>
      </p:sp>
      <p:sp>
        <p:nvSpPr>
          <p:cNvPr id="25" name="矩形: 圆角 24"/>
          <p:cNvSpPr/>
          <p:nvPr/>
        </p:nvSpPr>
        <p:spPr>
          <a:xfrm rot="18612676">
            <a:off x="4285615" y="5417185"/>
            <a:ext cx="9688830" cy="2751455"/>
          </a:xfrm>
          <a:prstGeom prst="roundRect">
            <a:avLst>
              <a:gd name="adj" fmla="val 50000"/>
            </a:avLst>
          </a:prstGeom>
          <a:solidFill>
            <a:srgbClr val="95A38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A3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5400000">
            <a:off x="5257800" y="1452245"/>
            <a:ext cx="1676400" cy="1676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87854" y="4020443"/>
            <a:ext cx="501629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项目描述</a:t>
            </a:r>
            <a:endParaRPr lang="zh-CN" altLang="en-US" sz="2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2769" y="1628853"/>
            <a:ext cx="1446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6A525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14_1"/>
          <p:cNvSpPr txBox="1"/>
          <p:nvPr/>
        </p:nvSpPr>
        <p:spPr>
          <a:xfrm>
            <a:off x="1142839" y="436093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项目描述</a:t>
            </a:r>
          </a:p>
        </p:txBody>
      </p:sp>
      <p:grpSp>
        <p:nvGrpSpPr>
          <p:cNvPr id="40" name="组合 39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41" name="组合 4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43" name="矩形: 圆角 4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95A38A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: 圆角 4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椭圆 4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</a:endParaRPr>
            </a:p>
          </p:txBody>
        </p:sp>
      </p:grpSp>
      <p:sp>
        <p:nvSpPr>
          <p:cNvPr id="45" name="TextBox 14_1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01</a:t>
            </a:r>
            <a:endParaRPr lang="zh-CN" altLang="en-US" sz="2800" dirty="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0645" y="1717040"/>
            <a:ext cx="949071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ea typeface="+mn-lt"/>
                <a:cs typeface="+mn-lt"/>
              </a:rPr>
              <a:t>-项目名称: 秀米日记</a:t>
            </a:r>
          </a:p>
          <a:p>
            <a:endParaRPr lang="zh-CN" altLang="en-US" sz="2000">
              <a:ea typeface="+mn-lt"/>
              <a:cs typeface="+mn-lt"/>
            </a:endParaRPr>
          </a:p>
          <a:p>
            <a:r>
              <a:rPr lang="zh-CN" altLang="en-US" sz="2000">
                <a:ea typeface="+mn-lt"/>
                <a:cs typeface="+mn-lt"/>
              </a:rPr>
              <a:t>-开发单位: 国防科大计算机学院18级软件工程戴泾涛小组</a:t>
            </a:r>
          </a:p>
          <a:p>
            <a:endParaRPr lang="zh-CN" altLang="en-US" sz="2000">
              <a:ea typeface="+mn-lt"/>
              <a:cs typeface="+mn-lt"/>
            </a:endParaRPr>
          </a:p>
          <a:p>
            <a:r>
              <a:rPr lang="zh-CN" altLang="en-US" sz="2000">
                <a:ea typeface="+mn-lt"/>
                <a:cs typeface="+mn-lt"/>
              </a:rPr>
              <a:t>-软件项目的背景和大致功能：</a:t>
            </a:r>
          </a:p>
          <a:p>
            <a:r>
              <a:rPr lang="en-US" altLang="zh-CN" sz="2000">
                <a:ea typeface="+mn-lt"/>
                <a:cs typeface="+mn-lt"/>
              </a:rPr>
              <a:t>       </a:t>
            </a:r>
            <a:r>
              <a:rPr lang="zh-CN" altLang="en-US" sz="2000">
                <a:ea typeface="+mn-lt"/>
                <a:cs typeface="+mn-lt"/>
              </a:rPr>
              <a:t>一方面，市面上的许多软件都与日程相关，但功能较为分散，如日记本，天气查询，课程表，日程安排等，客户需要在手机端安装各种不同功能的软件来满足个人需求，使用感受上不方便。另一方面，市面上许多日记软件功能较为单一，形式很枯燥，让使用者没有记日记的欲望，同时也希望能够将其他日程相关的功能融入到软件当中。</a:t>
            </a:r>
          </a:p>
          <a:p>
            <a:r>
              <a:rPr lang="en-US" altLang="zh-CN" sz="2000">
                <a:ea typeface="+mn-lt"/>
                <a:cs typeface="+mn-lt"/>
              </a:rPr>
              <a:t>       </a:t>
            </a:r>
            <a:r>
              <a:rPr lang="zh-CN" altLang="en-US" sz="2000">
                <a:ea typeface="+mn-lt"/>
                <a:cs typeface="+mn-lt"/>
              </a:rPr>
              <a:t>针对用户的需求，推出一款新的软件工具。这款软件工具以日历为主体，在日历的基础上，添加日记本功能。你可以通过每天回答一个问题来完成记日记这件事。每一年同一天的问题是相同的，用户可以快速浏览从前对同一问题的回答，感受潜移默化中身上发生的变化。与此同时，软件还要提供课程表，日程安排提醒等日程相关服务，方便用户日常使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D0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5400000">
            <a:off x="5257800" y="1452245"/>
            <a:ext cx="1676400" cy="1676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87854" y="4020443"/>
            <a:ext cx="501629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需求分析</a:t>
            </a:r>
            <a:endParaRPr lang="en-US" altLang="zh-CN" sz="6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2769" y="1687273"/>
            <a:ext cx="1446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6A525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îśľîḋé"/>
          <p:cNvGrpSpPr/>
          <p:nvPr/>
        </p:nvGrpSpPr>
        <p:grpSpPr>
          <a:xfrm>
            <a:off x="7049651" y="2271379"/>
            <a:ext cx="3856760" cy="3239168"/>
            <a:chOff x="1554163" y="1203325"/>
            <a:chExt cx="6840537" cy="5745163"/>
          </a:xfrm>
        </p:grpSpPr>
        <p:sp>
          <p:nvSpPr>
            <p:cNvPr id="43" name="išḻidé"/>
            <p:cNvSpPr/>
            <p:nvPr/>
          </p:nvSpPr>
          <p:spPr bwMode="auto">
            <a:xfrm>
              <a:off x="3735388" y="6911975"/>
              <a:ext cx="2513012" cy="36513"/>
            </a:xfrm>
            <a:custGeom>
              <a:avLst/>
              <a:gdLst>
                <a:gd name="T0" fmla="*/ 6776 w 6981"/>
                <a:gd name="T1" fmla="*/ 0 h 103"/>
                <a:gd name="T2" fmla="*/ 6776 w 6981"/>
                <a:gd name="T3" fmla="*/ 0 h 103"/>
                <a:gd name="T4" fmla="*/ 203 w 6981"/>
                <a:gd name="T5" fmla="*/ 0 h 103"/>
                <a:gd name="T6" fmla="*/ 0 w 6981"/>
                <a:gd name="T7" fmla="*/ 46 h 103"/>
                <a:gd name="T8" fmla="*/ 0 w 6981"/>
                <a:gd name="T9" fmla="*/ 55 h 103"/>
                <a:gd name="T10" fmla="*/ 203 w 6981"/>
                <a:gd name="T11" fmla="*/ 102 h 103"/>
                <a:gd name="T12" fmla="*/ 6776 w 6981"/>
                <a:gd name="T13" fmla="*/ 102 h 103"/>
                <a:gd name="T14" fmla="*/ 6980 w 6981"/>
                <a:gd name="T15" fmla="*/ 55 h 103"/>
                <a:gd name="T16" fmla="*/ 6980 w 6981"/>
                <a:gd name="T17" fmla="*/ 46 h 103"/>
                <a:gd name="T18" fmla="*/ 6776 w 6981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1" h="103">
                  <a:moveTo>
                    <a:pt x="6776" y="0"/>
                  </a:moveTo>
                  <a:lnTo>
                    <a:pt x="6776" y="0"/>
                  </a:lnTo>
                  <a:cubicBezTo>
                    <a:pt x="203" y="0"/>
                    <a:pt x="203" y="0"/>
                    <a:pt x="203" y="0"/>
                  </a:cubicBezTo>
                  <a:cubicBezTo>
                    <a:pt x="92" y="0"/>
                    <a:pt x="0" y="18"/>
                    <a:pt x="0" y="4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83"/>
                    <a:pt x="92" y="102"/>
                    <a:pt x="203" y="102"/>
                  </a:cubicBezTo>
                  <a:cubicBezTo>
                    <a:pt x="6776" y="102"/>
                    <a:pt x="6776" y="102"/>
                    <a:pt x="6776" y="102"/>
                  </a:cubicBezTo>
                  <a:cubicBezTo>
                    <a:pt x="6887" y="102"/>
                    <a:pt x="6980" y="83"/>
                    <a:pt x="6980" y="55"/>
                  </a:cubicBezTo>
                  <a:cubicBezTo>
                    <a:pt x="6980" y="46"/>
                    <a:pt x="6980" y="46"/>
                    <a:pt x="6980" y="46"/>
                  </a:cubicBezTo>
                  <a:cubicBezTo>
                    <a:pt x="6980" y="18"/>
                    <a:pt x="6887" y="0"/>
                    <a:pt x="6776" y="0"/>
                  </a:cubicBezTo>
                </a:path>
              </a:pathLst>
            </a:custGeom>
            <a:solidFill>
              <a:srgbClr val="BCBDC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î$ļíḍé"/>
            <p:cNvSpPr/>
            <p:nvPr/>
          </p:nvSpPr>
          <p:spPr bwMode="auto">
            <a:xfrm>
              <a:off x="1554163" y="1203325"/>
              <a:ext cx="6840537" cy="4140200"/>
            </a:xfrm>
            <a:custGeom>
              <a:avLst/>
              <a:gdLst>
                <a:gd name="T0" fmla="*/ 18999 w 19000"/>
                <a:gd name="T1" fmla="*/ 11499 h 11500"/>
                <a:gd name="T2" fmla="*/ 18999 w 19000"/>
                <a:gd name="T3" fmla="*/ 11499 h 11500"/>
                <a:gd name="T4" fmla="*/ 18999 w 19000"/>
                <a:gd name="T5" fmla="*/ 630 h 11500"/>
                <a:gd name="T6" fmla="*/ 18369 w 19000"/>
                <a:gd name="T7" fmla="*/ 0 h 11500"/>
                <a:gd name="T8" fmla="*/ 630 w 19000"/>
                <a:gd name="T9" fmla="*/ 0 h 11500"/>
                <a:gd name="T10" fmla="*/ 0 w 19000"/>
                <a:gd name="T11" fmla="*/ 630 h 11500"/>
                <a:gd name="T12" fmla="*/ 0 w 19000"/>
                <a:gd name="T13" fmla="*/ 11499 h 11500"/>
                <a:gd name="T14" fmla="*/ 18999 w 19000"/>
                <a:gd name="T15" fmla="*/ 11499 h 1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00" h="11500">
                  <a:moveTo>
                    <a:pt x="18999" y="11499"/>
                  </a:moveTo>
                  <a:lnTo>
                    <a:pt x="18999" y="11499"/>
                  </a:lnTo>
                  <a:cubicBezTo>
                    <a:pt x="18999" y="630"/>
                    <a:pt x="18999" y="630"/>
                    <a:pt x="18999" y="630"/>
                  </a:cubicBezTo>
                  <a:cubicBezTo>
                    <a:pt x="18999" y="287"/>
                    <a:pt x="18712" y="0"/>
                    <a:pt x="18369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278" y="0"/>
                    <a:pt x="0" y="287"/>
                    <a:pt x="0" y="630"/>
                  </a:cubicBezTo>
                  <a:cubicBezTo>
                    <a:pt x="0" y="11499"/>
                    <a:pt x="0" y="11499"/>
                    <a:pt x="0" y="11499"/>
                  </a:cubicBezTo>
                  <a:lnTo>
                    <a:pt x="18999" y="11499"/>
                  </a:lnTo>
                </a:path>
              </a:pathLst>
            </a:custGeom>
            <a:solidFill>
              <a:srgbClr val="17191D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îṡľiḑè"/>
            <p:cNvSpPr/>
            <p:nvPr/>
          </p:nvSpPr>
          <p:spPr bwMode="auto">
            <a:xfrm>
              <a:off x="3735388" y="6099175"/>
              <a:ext cx="2513012" cy="833438"/>
            </a:xfrm>
            <a:custGeom>
              <a:avLst/>
              <a:gdLst>
                <a:gd name="T0" fmla="*/ 6924 w 6981"/>
                <a:gd name="T1" fmla="*/ 2138 h 2315"/>
                <a:gd name="T2" fmla="*/ 6924 w 6981"/>
                <a:gd name="T3" fmla="*/ 2138 h 2315"/>
                <a:gd name="T4" fmla="*/ 6249 w 6981"/>
                <a:gd name="T5" fmla="*/ 2000 h 2315"/>
                <a:gd name="T6" fmla="*/ 6036 w 6981"/>
                <a:gd name="T7" fmla="*/ 1712 h 2315"/>
                <a:gd name="T8" fmla="*/ 5897 w 6981"/>
                <a:gd name="T9" fmla="*/ 0 h 2315"/>
                <a:gd name="T10" fmla="*/ 1074 w 6981"/>
                <a:gd name="T11" fmla="*/ 0 h 2315"/>
                <a:gd name="T12" fmla="*/ 944 w 6981"/>
                <a:gd name="T13" fmla="*/ 1712 h 2315"/>
                <a:gd name="T14" fmla="*/ 731 w 6981"/>
                <a:gd name="T15" fmla="*/ 2000 h 2315"/>
                <a:gd name="T16" fmla="*/ 37 w 6981"/>
                <a:gd name="T17" fmla="*/ 2148 h 2315"/>
                <a:gd name="T18" fmla="*/ 0 w 6981"/>
                <a:gd name="T19" fmla="*/ 2185 h 2315"/>
                <a:gd name="T20" fmla="*/ 0 w 6981"/>
                <a:gd name="T21" fmla="*/ 2314 h 2315"/>
                <a:gd name="T22" fmla="*/ 18 w 6981"/>
                <a:gd name="T23" fmla="*/ 2314 h 2315"/>
                <a:gd name="T24" fmla="*/ 6961 w 6981"/>
                <a:gd name="T25" fmla="*/ 2314 h 2315"/>
                <a:gd name="T26" fmla="*/ 6980 w 6981"/>
                <a:gd name="T27" fmla="*/ 2314 h 2315"/>
                <a:gd name="T28" fmla="*/ 6980 w 6981"/>
                <a:gd name="T29" fmla="*/ 2185 h 2315"/>
                <a:gd name="T30" fmla="*/ 6924 w 6981"/>
                <a:gd name="T31" fmla="*/ 2138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81" h="2315">
                  <a:moveTo>
                    <a:pt x="6924" y="2138"/>
                  </a:moveTo>
                  <a:lnTo>
                    <a:pt x="6924" y="2138"/>
                  </a:lnTo>
                  <a:cubicBezTo>
                    <a:pt x="6795" y="2111"/>
                    <a:pt x="6443" y="2037"/>
                    <a:pt x="6249" y="2000"/>
                  </a:cubicBezTo>
                  <a:cubicBezTo>
                    <a:pt x="6008" y="1944"/>
                    <a:pt x="6036" y="1712"/>
                    <a:pt x="6036" y="1712"/>
                  </a:cubicBezTo>
                  <a:cubicBezTo>
                    <a:pt x="5897" y="0"/>
                    <a:pt x="5897" y="0"/>
                    <a:pt x="5897" y="0"/>
                  </a:cubicBezTo>
                  <a:cubicBezTo>
                    <a:pt x="1074" y="0"/>
                    <a:pt x="1074" y="0"/>
                    <a:pt x="1074" y="0"/>
                  </a:cubicBezTo>
                  <a:cubicBezTo>
                    <a:pt x="944" y="1712"/>
                    <a:pt x="944" y="1712"/>
                    <a:pt x="944" y="1712"/>
                  </a:cubicBezTo>
                  <a:cubicBezTo>
                    <a:pt x="944" y="1712"/>
                    <a:pt x="972" y="1944"/>
                    <a:pt x="731" y="2000"/>
                  </a:cubicBezTo>
                  <a:cubicBezTo>
                    <a:pt x="527" y="2046"/>
                    <a:pt x="148" y="2120"/>
                    <a:pt x="37" y="2148"/>
                  </a:cubicBezTo>
                  <a:cubicBezTo>
                    <a:pt x="0" y="2157"/>
                    <a:pt x="0" y="2185"/>
                    <a:pt x="0" y="2185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18" y="2314"/>
                    <a:pt x="18" y="2314"/>
                    <a:pt x="18" y="2314"/>
                  </a:cubicBezTo>
                  <a:cubicBezTo>
                    <a:pt x="6961" y="2314"/>
                    <a:pt x="6961" y="2314"/>
                    <a:pt x="6961" y="2314"/>
                  </a:cubicBezTo>
                  <a:cubicBezTo>
                    <a:pt x="6980" y="2314"/>
                    <a:pt x="6980" y="2314"/>
                    <a:pt x="6980" y="2314"/>
                  </a:cubicBezTo>
                  <a:cubicBezTo>
                    <a:pt x="6980" y="2185"/>
                    <a:pt x="6980" y="2185"/>
                    <a:pt x="6980" y="2185"/>
                  </a:cubicBezTo>
                  <a:cubicBezTo>
                    <a:pt x="6980" y="2185"/>
                    <a:pt x="6980" y="2157"/>
                    <a:pt x="6924" y="213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išļidê"/>
            <p:cNvSpPr/>
            <p:nvPr/>
          </p:nvSpPr>
          <p:spPr bwMode="auto">
            <a:xfrm>
              <a:off x="1554163" y="5343525"/>
              <a:ext cx="6840537" cy="757238"/>
            </a:xfrm>
            <a:custGeom>
              <a:avLst/>
              <a:gdLst>
                <a:gd name="T0" fmla="*/ 0 w 19000"/>
                <a:gd name="T1" fmla="*/ 0 h 2103"/>
                <a:gd name="T2" fmla="*/ 0 w 19000"/>
                <a:gd name="T3" fmla="*/ 0 h 2103"/>
                <a:gd name="T4" fmla="*/ 0 w 19000"/>
                <a:gd name="T5" fmla="*/ 1472 h 2103"/>
                <a:gd name="T6" fmla="*/ 630 w 19000"/>
                <a:gd name="T7" fmla="*/ 2102 h 2103"/>
                <a:gd name="T8" fmla="*/ 18369 w 19000"/>
                <a:gd name="T9" fmla="*/ 2102 h 2103"/>
                <a:gd name="T10" fmla="*/ 18999 w 19000"/>
                <a:gd name="T11" fmla="*/ 1472 h 2103"/>
                <a:gd name="T12" fmla="*/ 18999 w 19000"/>
                <a:gd name="T13" fmla="*/ 0 h 2103"/>
                <a:gd name="T14" fmla="*/ 0 w 19000"/>
                <a:gd name="T15" fmla="*/ 0 h 2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00" h="2103">
                  <a:moveTo>
                    <a:pt x="0" y="0"/>
                  </a:moveTo>
                  <a:lnTo>
                    <a:pt x="0" y="0"/>
                  </a:lnTo>
                  <a:cubicBezTo>
                    <a:pt x="0" y="1472"/>
                    <a:pt x="0" y="1472"/>
                    <a:pt x="0" y="1472"/>
                  </a:cubicBezTo>
                  <a:cubicBezTo>
                    <a:pt x="0" y="1824"/>
                    <a:pt x="278" y="2102"/>
                    <a:pt x="630" y="2102"/>
                  </a:cubicBezTo>
                  <a:cubicBezTo>
                    <a:pt x="18369" y="2102"/>
                    <a:pt x="18369" y="2102"/>
                    <a:pt x="18369" y="2102"/>
                  </a:cubicBezTo>
                  <a:cubicBezTo>
                    <a:pt x="18712" y="2102"/>
                    <a:pt x="18999" y="1824"/>
                    <a:pt x="18999" y="1472"/>
                  </a:cubicBezTo>
                  <a:cubicBezTo>
                    <a:pt x="18999" y="0"/>
                    <a:pt x="18999" y="0"/>
                    <a:pt x="18999" y="0"/>
                  </a:cubicBez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ïṡļiḑe"/>
            <p:cNvSpPr/>
            <p:nvPr/>
          </p:nvSpPr>
          <p:spPr bwMode="auto">
            <a:xfrm>
              <a:off x="3735388" y="6872288"/>
              <a:ext cx="2513012" cy="60325"/>
            </a:xfrm>
            <a:custGeom>
              <a:avLst/>
              <a:gdLst>
                <a:gd name="T0" fmla="*/ 6943 w 6981"/>
                <a:gd name="T1" fmla="*/ 0 h 167"/>
                <a:gd name="T2" fmla="*/ 6943 w 6981"/>
                <a:gd name="T3" fmla="*/ 0 h 167"/>
                <a:gd name="T4" fmla="*/ 27 w 6981"/>
                <a:gd name="T5" fmla="*/ 0 h 167"/>
                <a:gd name="T6" fmla="*/ 0 w 6981"/>
                <a:gd name="T7" fmla="*/ 37 h 167"/>
                <a:gd name="T8" fmla="*/ 0 w 6981"/>
                <a:gd name="T9" fmla="*/ 166 h 167"/>
                <a:gd name="T10" fmla="*/ 18 w 6981"/>
                <a:gd name="T11" fmla="*/ 166 h 167"/>
                <a:gd name="T12" fmla="*/ 6961 w 6981"/>
                <a:gd name="T13" fmla="*/ 166 h 167"/>
                <a:gd name="T14" fmla="*/ 6980 w 6981"/>
                <a:gd name="T15" fmla="*/ 166 h 167"/>
                <a:gd name="T16" fmla="*/ 6980 w 6981"/>
                <a:gd name="T17" fmla="*/ 37 h 167"/>
                <a:gd name="T18" fmla="*/ 6943 w 698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1" h="167">
                  <a:moveTo>
                    <a:pt x="6943" y="0"/>
                  </a:moveTo>
                  <a:lnTo>
                    <a:pt x="6943" y="0"/>
                  </a:lnTo>
                  <a:cubicBezTo>
                    <a:pt x="27" y="0"/>
                    <a:pt x="27" y="0"/>
                    <a:pt x="27" y="0"/>
                  </a:cubicBezTo>
                  <a:cubicBezTo>
                    <a:pt x="0" y="9"/>
                    <a:pt x="0" y="37"/>
                    <a:pt x="0" y="3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6961" y="166"/>
                    <a:pt x="6961" y="166"/>
                    <a:pt x="6961" y="166"/>
                  </a:cubicBezTo>
                  <a:cubicBezTo>
                    <a:pt x="6980" y="166"/>
                    <a:pt x="6980" y="166"/>
                    <a:pt x="6980" y="166"/>
                  </a:cubicBezTo>
                  <a:cubicBezTo>
                    <a:pt x="6980" y="37"/>
                    <a:pt x="6980" y="37"/>
                    <a:pt x="6980" y="37"/>
                  </a:cubicBezTo>
                  <a:cubicBezTo>
                    <a:pt x="6980" y="37"/>
                    <a:pt x="6980" y="18"/>
                    <a:pt x="6943" y="0"/>
                  </a:cubicBezTo>
                </a:path>
              </a:pathLst>
            </a:custGeom>
            <a:solidFill>
              <a:srgbClr val="D1D2D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íṡļiḍê"/>
            <p:cNvSpPr/>
            <p:nvPr/>
          </p:nvSpPr>
          <p:spPr bwMode="auto">
            <a:xfrm>
              <a:off x="1874838" y="1503363"/>
              <a:ext cx="6196012" cy="3509962"/>
            </a:xfrm>
            <a:custGeom>
              <a:avLst/>
              <a:gdLst>
                <a:gd name="T0" fmla="*/ 17212 w 17213"/>
                <a:gd name="T1" fmla="*/ 9749 h 9750"/>
                <a:gd name="T2" fmla="*/ 0 w 17213"/>
                <a:gd name="T3" fmla="*/ 9749 h 9750"/>
                <a:gd name="T4" fmla="*/ 0 w 17213"/>
                <a:gd name="T5" fmla="*/ 0 h 9750"/>
                <a:gd name="T6" fmla="*/ 17212 w 17213"/>
                <a:gd name="T7" fmla="*/ 0 h 9750"/>
                <a:gd name="T8" fmla="*/ 17212 w 17213"/>
                <a:gd name="T9" fmla="*/ 9749 h 9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3" h="9750">
                  <a:moveTo>
                    <a:pt x="17212" y="9749"/>
                  </a:moveTo>
                  <a:lnTo>
                    <a:pt x="0" y="9749"/>
                  </a:lnTo>
                  <a:lnTo>
                    <a:pt x="0" y="0"/>
                  </a:lnTo>
                  <a:lnTo>
                    <a:pt x="17212" y="0"/>
                  </a:lnTo>
                  <a:lnTo>
                    <a:pt x="17212" y="9749"/>
                  </a:lnTo>
                </a:path>
              </a:pathLst>
            </a:custGeom>
            <a:solidFill>
              <a:srgbClr val="33333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49" name="ïṣļïḑè"/>
          <p:cNvSpPr/>
          <p:nvPr/>
        </p:nvSpPr>
        <p:spPr>
          <a:xfrm>
            <a:off x="7230449" y="2440543"/>
            <a:ext cx="3493373" cy="1978951"/>
          </a:xfrm>
          <a:prstGeom prst="rect">
            <a:avLst/>
          </a:prstGeom>
          <a:blipFill dpi="0" rotWithShape="1">
            <a:blip r:embed="rId4"/>
            <a:srcRect/>
            <a:stretch>
              <a:fillRect l="-10873" t="-8547" r="-3469" b="-25437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70177" y="2271379"/>
            <a:ext cx="2650490" cy="1270000"/>
            <a:chOff x="1590508" y="2349127"/>
            <a:chExt cx="2650490" cy="1270000"/>
          </a:xfrm>
        </p:grpSpPr>
        <p:sp>
          <p:nvSpPr>
            <p:cNvPr id="51" name="文本框 50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性能要求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90508" y="2687582"/>
              <a:ext cx="2650490" cy="9315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字魂59号-创粗黑" panose="00000500000000000000" pitchFamily="2" charset="-122"/>
                </a:rPr>
                <a:t>用户更新问题标签响应时间不超过一秒。软件本身占据内存大小不超过60M。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70177" y="4013966"/>
            <a:ext cx="2650490" cy="1270000"/>
            <a:chOff x="1590508" y="2349127"/>
            <a:chExt cx="2650490" cy="1270000"/>
          </a:xfrm>
        </p:grpSpPr>
        <p:sp>
          <p:nvSpPr>
            <p:cNvPr id="54" name="文本框 53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进度及交付需求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90508" y="2687582"/>
              <a:ext cx="2650490" cy="9315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于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2021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年春季学期内完成开发，并将软件成功部署于安卓系统的手机上。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lt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54578" y="2271379"/>
            <a:ext cx="2837815" cy="1550670"/>
            <a:chOff x="1580348" y="2349127"/>
            <a:chExt cx="2837815" cy="1550670"/>
          </a:xfrm>
        </p:grpSpPr>
        <p:sp>
          <p:nvSpPr>
            <p:cNvPr id="57" name="文本框 56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界面需求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80348" y="2687582"/>
              <a:ext cx="2837815" cy="12122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用户的主要可视化界面，要求具有较高的观赏性。布局紧凑，有联系的组件尽量布局在一个页面中。交互逻辑清晰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。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055213" y="4013966"/>
            <a:ext cx="2757805" cy="2110740"/>
            <a:chOff x="1580983" y="2349127"/>
            <a:chExt cx="2757805" cy="2110740"/>
          </a:xfrm>
        </p:grpSpPr>
        <p:sp>
          <p:nvSpPr>
            <p:cNvPr id="60" name="文本框 59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验收需求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80983" y="2687582"/>
              <a:ext cx="2757805" cy="17722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要求整个系统正常运行过程中无Bug，能在用户非正常操作的情况下报告错误但不至于崩溃。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且不存在编程过程中遗留的调试代码等影响用户体验的部分。</a:t>
              </a: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1016000" y="37887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3874135" y="2174240"/>
            <a:ext cx="22225" cy="38620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4_1_1"/>
          <p:cNvSpPr txBox="1"/>
          <p:nvPr/>
        </p:nvSpPr>
        <p:spPr>
          <a:xfrm>
            <a:off x="1142839" y="436093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需求分析</a:t>
            </a:r>
            <a:r>
              <a:rPr lang="en-US" altLang="zh-CN" sz="3600" dirty="0">
                <a:ea typeface="+mn-lt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非功能性需求</a:t>
            </a:r>
          </a:p>
        </p:txBody>
      </p:sp>
      <p:grpSp>
        <p:nvGrpSpPr>
          <p:cNvPr id="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4" name="组合 3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" name="矩形: 圆角 47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E9D0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6" name="矩形: 圆角 48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8" name="TextBox 14_1_2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5143642" y="2922486"/>
            <a:ext cx="2759075" cy="1550670"/>
            <a:chOff x="1584158" y="2349127"/>
            <a:chExt cx="2759075" cy="1550670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日记管理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84158" y="2687582"/>
              <a:ext cx="2759075" cy="12122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通过日历界面的入口进入日记界面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，在日记的管理界面用户可进行增删改等操作。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lt"/>
                <a:cs typeface="+mn-ea"/>
                <a:sym typeface="字魂59号-创粗黑" panose="00000500000000000000" pitchFamily="2" charset="-122"/>
              </a:endParaRPr>
            </a:p>
            <a:p>
              <a:pPr algn="ctr">
                <a:lnSpc>
                  <a:spcPct val="114000"/>
                </a:lnSpc>
              </a:pP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lt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43007" y="4751438"/>
            <a:ext cx="2759075" cy="1550670"/>
            <a:chOff x="1583523" y="2349127"/>
            <a:chExt cx="2759075" cy="1550670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课程表管理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83523" y="2687582"/>
              <a:ext cx="2759075" cy="12122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字魂59号-创粗黑" panose="00000500000000000000" pitchFamily="2" charset="-122"/>
                </a:rPr>
                <a:t>通过日历界面的入口进入课程表编辑界面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字魂59号-创粗黑" panose="00000500000000000000" pitchFamily="2" charset="-122"/>
                </a:rPr>
                <a:t>，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字魂59号-创粗黑" panose="00000500000000000000" pitchFamily="2" charset="-122"/>
                </a:rPr>
                <a:t>选择添加课程信息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字魂59号-创粗黑" panose="00000500000000000000" pitchFamily="2" charset="-122"/>
                </a:rPr>
                <a:t>，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字魂59号-创粗黑" panose="00000500000000000000" pitchFamily="2" charset="-122"/>
                </a:rPr>
                <a:t>或者选择已有的课程信息，进行编辑或者删除 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255966" y="2922486"/>
            <a:ext cx="2830195" cy="1550670"/>
            <a:chOff x="1627973" y="2349127"/>
            <a:chExt cx="2830195" cy="1550670"/>
          </a:xfrm>
        </p:grpSpPr>
        <p:sp>
          <p:nvSpPr>
            <p:cNvPr id="16" name="文本框 15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日程管理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27973" y="2687582"/>
              <a:ext cx="2830195" cy="12122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用户选择需要编辑日程的日期，进入日程编辑，或者对选中日程进行修改，增加提醒；或者直接删除。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255966" y="4751438"/>
            <a:ext cx="2830195" cy="1550670"/>
            <a:chOff x="1627973" y="2349127"/>
            <a:chExt cx="2830195" cy="1550670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rPr>
                <a:t>问题设计及推荐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27973" y="2687582"/>
              <a:ext cx="2830195" cy="12122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选定提问卡片进行编辑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，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问题管理模块将问题信息发送到数据库进行更新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lt"/>
                  <a:cs typeface="+mn-ea"/>
                  <a:sym typeface="字魂59号-创粗黑" panose="00000500000000000000" pitchFamily="2" charset="-122"/>
                </a:rPr>
                <a:t>。系统随机选择选择相关问题标签，进行推荐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1104900" y="1693000"/>
              <a:ext cx="9982200" cy="283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+mn-ea"/>
                <a:sym typeface="字魂59号-创粗黑" panose="00000500000000000000" pitchFamily="2" charset="-122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5143500" y="44355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023645" y="2820663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4_1_1"/>
          <p:cNvSpPr txBox="1"/>
          <p:nvPr/>
        </p:nvSpPr>
        <p:spPr>
          <a:xfrm>
            <a:off x="1142839" y="436093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需求分析</a:t>
            </a:r>
            <a:r>
              <a:rPr lang="en-US" altLang="zh-CN" sz="3600" dirty="0">
                <a:ea typeface="+mn-lt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功能性需求</a:t>
            </a:r>
          </a:p>
        </p:txBody>
      </p:sp>
      <p:grpSp>
        <p:nvGrpSpPr>
          <p:cNvPr id="2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25" name="组合 24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26" name="矩形: 圆角 47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E9D0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27" name="矩形: 圆角 48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29" name="TextBox 14_1_2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02</a:t>
            </a:r>
          </a:p>
        </p:txBody>
      </p:sp>
      <p:pic>
        <p:nvPicPr>
          <p:cNvPr id="3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90" y="2362200"/>
            <a:ext cx="4105275" cy="3345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_1_1"/>
          <p:cNvSpPr txBox="1"/>
          <p:nvPr/>
        </p:nvSpPr>
        <p:spPr>
          <a:xfrm>
            <a:off x="1142839" y="436093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需求分析</a:t>
            </a:r>
            <a:r>
              <a:rPr lang="en-US" altLang="zh-CN" sz="3600" dirty="0">
                <a:ea typeface="+mn-lt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用例交互图</a:t>
            </a:r>
          </a:p>
        </p:txBody>
      </p:sp>
      <p:grpSp>
        <p:nvGrpSpPr>
          <p:cNvPr id="2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25" name="组合 24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26" name="矩形: 圆角 47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E9D0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27" name="矩形: 圆角 48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29" name="TextBox 14_1_2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02</a:t>
            </a:r>
          </a:p>
        </p:txBody>
      </p:sp>
      <p:pic>
        <p:nvPicPr>
          <p:cNvPr id="14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3000" y="3926205"/>
            <a:ext cx="5203825" cy="2609215"/>
          </a:xfrm>
          <a:prstGeom prst="rect">
            <a:avLst/>
          </a:prstGeom>
        </p:spPr>
      </p:pic>
      <p:pic>
        <p:nvPicPr>
          <p:cNvPr id="2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40" y="1316990"/>
            <a:ext cx="5278120" cy="2609215"/>
          </a:xfrm>
          <a:prstGeom prst="rect">
            <a:avLst/>
          </a:prstGeom>
        </p:spPr>
      </p:pic>
      <p:pic>
        <p:nvPicPr>
          <p:cNvPr id="22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3830" y="2453958"/>
            <a:ext cx="5278120" cy="29889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34910" y="1001395"/>
            <a:ext cx="2221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汉仪青云简" panose="00020600040101010101" charset="-122"/>
                <a:ea typeface="汉仪青云简" panose="00020600040101010101" charset="-122"/>
              </a:rPr>
              <a:t>日记模块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_1_1"/>
          <p:cNvSpPr txBox="1"/>
          <p:nvPr/>
        </p:nvSpPr>
        <p:spPr>
          <a:xfrm>
            <a:off x="1142839" y="436093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需求分析</a:t>
            </a:r>
            <a:r>
              <a:rPr lang="en-US" altLang="zh-CN" sz="3600" dirty="0">
                <a:ea typeface="+mn-lt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用例交互图</a:t>
            </a:r>
          </a:p>
        </p:txBody>
      </p:sp>
      <p:grpSp>
        <p:nvGrpSpPr>
          <p:cNvPr id="2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25" name="组合 24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26" name="矩形: 圆角 47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E9D0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27" name="矩形: 圆角 48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29" name="TextBox 14_1_2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34910" y="1001395"/>
            <a:ext cx="2221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汉仪青云简" panose="00020600040101010101" charset="-122"/>
                <a:ea typeface="汉仪青云简" panose="00020600040101010101" charset="-122"/>
              </a:rPr>
              <a:t>日程模块</a:t>
            </a: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40" y="1584643"/>
            <a:ext cx="5278120" cy="2375535"/>
          </a:xfrm>
          <a:prstGeom prst="rect">
            <a:avLst/>
          </a:prstGeom>
        </p:spPr>
      </p:pic>
      <p:pic>
        <p:nvPicPr>
          <p:cNvPr id="13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960" y="3960178"/>
            <a:ext cx="5278120" cy="2814955"/>
          </a:xfrm>
          <a:prstGeom prst="rect">
            <a:avLst/>
          </a:prstGeom>
        </p:spPr>
      </p:pic>
      <p:pic>
        <p:nvPicPr>
          <p:cNvPr id="21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503" y="2225993"/>
            <a:ext cx="5220335" cy="3152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_1_1"/>
          <p:cNvSpPr txBox="1"/>
          <p:nvPr/>
        </p:nvSpPr>
        <p:spPr>
          <a:xfrm>
            <a:off x="1142839" y="436093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需求分析</a:t>
            </a:r>
            <a:r>
              <a:rPr lang="en-US" altLang="zh-CN" sz="3600" dirty="0">
                <a:ea typeface="+mn-lt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用例交互图</a:t>
            </a:r>
          </a:p>
        </p:txBody>
      </p:sp>
      <p:grpSp>
        <p:nvGrpSpPr>
          <p:cNvPr id="2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25" name="组合 24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26" name="矩形: 圆角 47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E9D0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27" name="矩形: 圆角 48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29" name="TextBox 14_1_2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34910" y="1001395"/>
            <a:ext cx="2221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汉仪青云简" panose="00020600040101010101" charset="-122"/>
                <a:ea typeface="汉仪青云简" panose="00020600040101010101" charset="-122"/>
              </a:rPr>
              <a:t>课程表模块</a:t>
            </a:r>
          </a:p>
        </p:txBody>
      </p:sp>
      <p:pic>
        <p:nvPicPr>
          <p:cNvPr id="31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1584960"/>
            <a:ext cx="5278120" cy="2339340"/>
          </a:xfrm>
          <a:prstGeom prst="rect">
            <a:avLst/>
          </a:prstGeom>
        </p:spPr>
      </p:pic>
      <p:pic>
        <p:nvPicPr>
          <p:cNvPr id="32" name="图片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924300"/>
            <a:ext cx="5278120" cy="2948940"/>
          </a:xfrm>
          <a:prstGeom prst="rect">
            <a:avLst/>
          </a:prstGeom>
        </p:spPr>
      </p:pic>
      <p:pic>
        <p:nvPicPr>
          <p:cNvPr id="33" name="图片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9390" y="2300288"/>
            <a:ext cx="5278120" cy="3004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_1_1"/>
          <p:cNvSpPr txBox="1"/>
          <p:nvPr/>
        </p:nvSpPr>
        <p:spPr>
          <a:xfrm>
            <a:off x="1142839" y="436093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需求分析</a:t>
            </a:r>
            <a:r>
              <a:rPr lang="en-US" altLang="zh-CN" sz="3600" dirty="0">
                <a:ea typeface="+mn-lt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用例交互图</a:t>
            </a:r>
          </a:p>
        </p:txBody>
      </p:sp>
      <p:grpSp>
        <p:nvGrpSpPr>
          <p:cNvPr id="2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25" name="组合 24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26" name="矩形: 圆角 47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E9D0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27" name="矩形: 圆角 48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29" name="TextBox 14_1_2"/>
          <p:cNvSpPr txBox="1"/>
          <p:nvPr/>
        </p:nvSpPr>
        <p:spPr>
          <a:xfrm>
            <a:off x="319159" y="479346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34910" y="1001395"/>
            <a:ext cx="2221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汉仪青云简" panose="00020600040101010101" charset="-122"/>
                <a:ea typeface="汉仪青云简" panose="00020600040101010101" charset="-122"/>
              </a:rPr>
              <a:t>问题模块</a:t>
            </a:r>
          </a:p>
        </p:txBody>
      </p:sp>
      <p:pic>
        <p:nvPicPr>
          <p:cNvPr id="24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683" y="2027238"/>
            <a:ext cx="5363845" cy="3869055"/>
          </a:xfrm>
          <a:prstGeom prst="rect">
            <a:avLst/>
          </a:prstGeom>
        </p:spPr>
      </p:pic>
      <p:pic>
        <p:nvPicPr>
          <p:cNvPr id="2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845" y="2027555"/>
            <a:ext cx="5278120" cy="3138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5400000">
            <a:off x="5257800" y="1452245"/>
            <a:ext cx="1676400" cy="1676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87854" y="4020443"/>
            <a:ext cx="501629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a typeface="+mn-lt"/>
                <a:cs typeface="+mn-lt"/>
                <a:sym typeface="字魂59号-创粗黑" panose="00000500000000000000" pitchFamily="2" charset="-122"/>
              </a:rPr>
              <a:t>软件设计</a:t>
            </a:r>
            <a:endParaRPr lang="en-US" altLang="zh-CN" sz="6000" dirty="0">
              <a:solidFill>
                <a:schemeClr val="bg1"/>
              </a:solidFill>
              <a:ea typeface="+mn-lt"/>
              <a:cs typeface="+mn-lt"/>
              <a:sym typeface="字魂59号-创粗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2769" y="1687273"/>
            <a:ext cx="1446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6A5250"/>
                </a:solidFill>
                <a:ea typeface="+mn-lt"/>
                <a:cs typeface="+mn-ea"/>
                <a:sym typeface="字魂59号-创粗黑" panose="00000500000000000000" pitchFamily="2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软件体系结构设计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pic>
        <p:nvPicPr>
          <p:cNvPr id="2" name="图片 -2147482551" descr="9(GXHA~M)(TZLQN$Q2W}~R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055" y="1332230"/>
            <a:ext cx="8009255" cy="50501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软件界面跳转逻辑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pic>
        <p:nvPicPr>
          <p:cNvPr id="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6725" y="1391285"/>
            <a:ext cx="8717915" cy="51485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软件用例及类设计（日历）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pic>
        <p:nvPicPr>
          <p:cNvPr id="2" name="图片 -21474826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935" y="1634490"/>
            <a:ext cx="5278120" cy="31635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295" y="1340803"/>
            <a:ext cx="5275580" cy="37509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软件用例及类设计（日记）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pic>
        <p:nvPicPr>
          <p:cNvPr id="2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40" y="1400175"/>
            <a:ext cx="5270500" cy="43065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5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280" y="1552258"/>
            <a:ext cx="4104640" cy="37522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6126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软件用例及类设计（课程表）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pic>
        <p:nvPicPr>
          <p:cNvPr id="2" name="图片 -21474825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05" y="1737360"/>
            <a:ext cx="5274310" cy="18199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5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853" y="3857625"/>
            <a:ext cx="4999355" cy="2377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570" y="2344420"/>
            <a:ext cx="5273040" cy="1955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7955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软件用例及类设计（问题设计、推荐）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pic>
        <p:nvPicPr>
          <p:cNvPr id="2" name="图片 -21474825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23" y="1389380"/>
            <a:ext cx="3833495" cy="2834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83" y="4566920"/>
            <a:ext cx="4153535" cy="21488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6263" y="1976120"/>
            <a:ext cx="5067935" cy="16611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580" y="4566920"/>
            <a:ext cx="5275580" cy="1720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数据设计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41755" y="1486535"/>
            <a:ext cx="9508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  </a:t>
            </a:r>
            <a:r>
              <a:rPr lang="zh-CN" altLang="en-US" sz="2400"/>
              <a:t>数据库使用Android Studio自带的Sqlite数据库，用户为主要数据，其他三种数据为用户数据的字段。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143000" y="2512695"/>
            <a:ext cx="5611495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indent="-228600"/>
            <a:r>
              <a:rPr lang="zh-CN" sz="1050" b="0">
                <a:solidFill>
                  <a:srgbClr val="000000"/>
                </a:solidFill>
                <a:ea typeface="等线" panose="02010600030101010101" charset="-122"/>
              </a:rPr>
              <a:t>1、</a:t>
            </a:r>
            <a:r>
              <a:rPr lang="en-US" sz="1050" b="0">
                <a:solidFill>
                  <a:srgbClr val="000000"/>
                </a:solidFill>
                <a:latin typeface="等线" panose="02010600030101010101" charset="-122"/>
              </a:rPr>
              <a:t> </a:t>
            </a:r>
            <a:r>
              <a:rPr lang="zh-CN" sz="1050" b="0">
                <a:solidFill>
                  <a:srgbClr val="000000"/>
                </a:solidFill>
                <a:ea typeface="等线" panose="02010600030101010101" charset="-122"/>
              </a:rPr>
              <a:t>日记：</a:t>
            </a:r>
            <a:endParaRPr lang="zh-CN" altLang="en-US"/>
          </a:p>
        </p:txBody>
      </p:sp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1143000" y="2765425"/>
          <a:ext cx="5819140" cy="1047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9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名称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数据类型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Int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Content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String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Date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Int[]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tag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String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143000" y="3987800"/>
            <a:ext cx="5886450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indent="-228600"/>
            <a:r>
              <a:rPr lang="en-US" altLang="zh-CN" sz="1050" b="0">
                <a:solidFill>
                  <a:srgbClr val="000000"/>
                </a:solidFill>
                <a:ea typeface="等线" panose="02010600030101010101" charset="-122"/>
              </a:rPr>
              <a:t>2</a:t>
            </a:r>
            <a:r>
              <a:rPr lang="zh-CN" sz="1050" b="0">
                <a:solidFill>
                  <a:srgbClr val="000000"/>
                </a:solidFill>
                <a:ea typeface="等线" panose="02010600030101010101" charset="-122"/>
              </a:rPr>
              <a:t>、</a:t>
            </a:r>
            <a:r>
              <a:rPr lang="en-US" sz="1050" b="0">
                <a:solidFill>
                  <a:srgbClr val="000000"/>
                </a:solidFill>
                <a:latin typeface="等线" panose="02010600030101010101" charset="-122"/>
              </a:rPr>
              <a:t> </a:t>
            </a:r>
            <a:r>
              <a:rPr lang="zh-CN" sz="1050" b="0">
                <a:solidFill>
                  <a:srgbClr val="000000"/>
                </a:solidFill>
                <a:ea typeface="等线" panose="02010600030101010101" charset="-122"/>
              </a:rPr>
              <a:t>日程</a:t>
            </a:r>
            <a:endParaRPr lang="zh-CN" altLang="en-US"/>
          </a:p>
        </p:txBody>
      </p:sp>
      <p:graphicFrame>
        <p:nvGraphicFramePr>
          <p:cNvPr id="15" name="表格 14"/>
          <p:cNvGraphicFramePr/>
          <p:nvPr>
            <p:custDataLst>
              <p:tags r:id="rId3"/>
            </p:custDataLst>
          </p:nvPr>
        </p:nvGraphicFramePr>
        <p:xfrm>
          <a:off x="1143000" y="4240530"/>
          <a:ext cx="5839460" cy="1190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9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9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名称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数据类型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Int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scheduleName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String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schedulePlace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String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scheduleStartTime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自定义数据类型Time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1143000" y="5431155"/>
            <a:ext cx="5922010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indent="-228600"/>
            <a:r>
              <a:rPr lang="en-US" altLang="zh-CN" sz="1050" b="0">
                <a:ea typeface="等线" panose="02010600030101010101" charset="-122"/>
              </a:rPr>
              <a:t>3</a:t>
            </a:r>
            <a:r>
              <a:rPr lang="zh-CN" sz="1050" b="0">
                <a:ea typeface="等线" panose="02010600030101010101" charset="-122"/>
              </a:rPr>
              <a:t>、</a:t>
            </a:r>
            <a:r>
              <a:rPr lang="en-US" sz="1050" b="0">
                <a:latin typeface="等线" panose="02010600030101010101" charset="-122"/>
              </a:rPr>
              <a:t> </a:t>
            </a:r>
            <a:r>
              <a:rPr lang="zh-CN" sz="1050" b="0">
                <a:ea typeface="等线" panose="02010600030101010101" charset="-122"/>
              </a:rPr>
              <a:t>课程表</a:t>
            </a:r>
            <a:endParaRPr lang="zh-CN" altLang="en-US"/>
          </a:p>
        </p:txBody>
      </p:sp>
      <p:graphicFrame>
        <p:nvGraphicFramePr>
          <p:cNvPr id="19" name="表格 18"/>
          <p:cNvGraphicFramePr/>
          <p:nvPr>
            <p:custDataLst>
              <p:tags r:id="rId4"/>
            </p:custDataLst>
          </p:nvPr>
        </p:nvGraphicFramePr>
        <p:xfrm>
          <a:off x="1143000" y="5683885"/>
          <a:ext cx="5873750" cy="106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1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2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名称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数据类型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id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int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time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Int[]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address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String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teacher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String</a:t>
                      </a:r>
                      <a:endParaRPr lang="en-US" altLang="en-US" sz="1000" b="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4_1_1"/>
          <p:cNvSpPr txBox="1"/>
          <p:nvPr/>
        </p:nvSpPr>
        <p:spPr>
          <a:xfrm>
            <a:off x="1142839" y="436093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数据设计</a:t>
            </a:r>
          </a:p>
        </p:txBody>
      </p:sp>
      <p:grpSp>
        <p:nvGrpSpPr>
          <p:cNvPr id="36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51" name="组合 50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F7EAD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55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03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1142365" y="1659890"/>
            <a:ext cx="781240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64820" indent="-464820"/>
            <a:r>
              <a:rPr lang="en-US" sz="2400" b="0">
                <a:latin typeface="等线" panose="02010600030101010101" charset="-122"/>
              </a:rPr>
              <a:t> </a:t>
            </a:r>
            <a:r>
              <a:rPr lang="zh-CN" sz="2400" b="0">
                <a:ea typeface="等线" panose="02010600030101010101" charset="-122"/>
              </a:rPr>
              <a:t>数据的操作</a:t>
            </a:r>
            <a:endParaRPr lang="en-US" sz="2400" b="0">
              <a:latin typeface="Times New Roman" panose="02020603050405020304" charset="0"/>
            </a:endParaRP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-Get_user_dairy(User_name,date)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-Get_User_Schedule(User_name,date)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-Get_user_class(User_name,date)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-deletle_diary(User_name,date,diary_id)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-deletle_schedule(User_name,date,schedule_id)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-deletle_class(User_name,date,class_id)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-change_diary(User_name,date,diary_id)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-change_schedule(User_name,date,schedule_id)</a:t>
            </a:r>
          </a:p>
          <a:p>
            <a:pPr marL="464820" indent="-464820"/>
            <a:r>
              <a:rPr lang="en-US" sz="2400" b="0">
                <a:latin typeface="Times New Roman" panose="02020603050405020304" charset="0"/>
              </a:rPr>
              <a:t>-change_class(User_name,date,class_id)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8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5400000">
            <a:off x="5257800" y="1452245"/>
            <a:ext cx="1676400" cy="1676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87854" y="4020443"/>
            <a:ext cx="501629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a typeface="+mn-lt"/>
                <a:cs typeface="+mn-lt"/>
                <a:sym typeface="字魂59号-创粗黑" panose="00000500000000000000" pitchFamily="2" charset="-122"/>
              </a:rPr>
              <a:t>分工介绍</a:t>
            </a:r>
            <a:endParaRPr lang="en-US" altLang="zh-CN" sz="6000" dirty="0">
              <a:solidFill>
                <a:schemeClr val="bg1"/>
              </a:solidFill>
              <a:ea typeface="+mn-lt"/>
              <a:cs typeface="+mn-lt"/>
              <a:sym typeface="字魂59号-创粗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2769" y="1687273"/>
            <a:ext cx="1446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ea typeface="+mn-lt"/>
                <a:cs typeface="+mn-ea"/>
                <a:sym typeface="字魂59号-创粗黑" panose="00000500000000000000" pitchFamily="2" charset="-122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6260465" y="1831975"/>
            <a:ext cx="5932170" cy="1929130"/>
            <a:chOff x="6260647" y="2346055"/>
            <a:chExt cx="4765316" cy="1414743"/>
          </a:xfrm>
        </p:grpSpPr>
        <p:sp>
          <p:nvSpPr>
            <p:cNvPr id="35" name="圆角矩形 34"/>
            <p:cNvSpPr/>
            <p:nvPr/>
          </p:nvSpPr>
          <p:spPr>
            <a:xfrm>
              <a:off x="6260647" y="2346055"/>
              <a:ext cx="4765316" cy="14147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7993619" y="2582328"/>
              <a:ext cx="2770958" cy="610978"/>
              <a:chOff x="3624780" y="2412339"/>
              <a:chExt cx="2770958" cy="610978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3624780" y="2412339"/>
                <a:ext cx="2133781" cy="270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李思琪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624780" y="2750893"/>
                <a:ext cx="2770958" cy="272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负责课程表模块的开发，软件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UI</a:t>
                </a: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设计</a:t>
                </a:r>
                <a:endPara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6260647" y="4071927"/>
            <a:ext cx="5741670" cy="2001520"/>
            <a:chOff x="6260647" y="4071927"/>
            <a:chExt cx="5741670" cy="2001520"/>
          </a:xfrm>
        </p:grpSpPr>
        <p:sp>
          <p:nvSpPr>
            <p:cNvPr id="36" name="圆角矩形 35"/>
            <p:cNvSpPr/>
            <p:nvPr/>
          </p:nvSpPr>
          <p:spPr>
            <a:xfrm>
              <a:off x="6260647" y="4071927"/>
              <a:ext cx="5741670" cy="20015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993619" y="4300705"/>
              <a:ext cx="2770958" cy="1550769"/>
              <a:chOff x="3624780" y="2412339"/>
              <a:chExt cx="2770958" cy="1550769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3624780" y="2412339"/>
                <a:ext cx="213378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许容嘉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3624780" y="2750893"/>
                <a:ext cx="2770958" cy="1212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主要负责日记模块开发，包括数据库的建立，多个界面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xml</a:t>
                </a: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文件的编写以及日记所有功能的逻辑实现。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686435" y="1831340"/>
            <a:ext cx="5244465" cy="1929765"/>
            <a:chOff x="1166037" y="2346055"/>
            <a:chExt cx="4765316" cy="1414743"/>
          </a:xfrm>
        </p:grpSpPr>
        <p:sp>
          <p:nvSpPr>
            <p:cNvPr id="37" name="圆角矩形 36"/>
            <p:cNvSpPr/>
            <p:nvPr/>
          </p:nvSpPr>
          <p:spPr>
            <a:xfrm>
              <a:off x="1166037" y="2346055"/>
              <a:ext cx="4765316" cy="14147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447800" y="2582328"/>
              <a:ext cx="2770958" cy="1012407"/>
              <a:chOff x="3624780" y="2412339"/>
              <a:chExt cx="2770958" cy="1012407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4261957" y="2412339"/>
                <a:ext cx="2133781" cy="270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戴泾涛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3624780" y="2750893"/>
                <a:ext cx="2770958" cy="67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负责整个项目的统筹安排，软件结构设计，负责日程模块的开发工作。</a:t>
                </a:r>
                <a:endPara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86435" y="4071620"/>
            <a:ext cx="5244465" cy="2001520"/>
            <a:chOff x="1166037" y="4071927"/>
            <a:chExt cx="4765316" cy="1414743"/>
          </a:xfrm>
        </p:grpSpPr>
        <p:sp>
          <p:nvSpPr>
            <p:cNvPr id="38" name="圆角矩形 37"/>
            <p:cNvSpPr/>
            <p:nvPr/>
          </p:nvSpPr>
          <p:spPr>
            <a:xfrm>
              <a:off x="1166037" y="4071927"/>
              <a:ext cx="4765316" cy="14147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627792" y="4300705"/>
              <a:ext cx="2590966" cy="988251"/>
              <a:chOff x="3804772" y="2412339"/>
              <a:chExt cx="2590966" cy="988251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4261957" y="2412339"/>
                <a:ext cx="2133781" cy="26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李浩辉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804772" y="2748521"/>
                <a:ext cx="2590965" cy="652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   负责日历模块的开发，为其他模块提供接口。同时负责整合其他模块，生成可运行程序。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+mn-lt"/>
                    <a:cs typeface="+mn-ea"/>
                    <a:sym typeface="字魂59号-创粗黑" panose="00000500000000000000" pitchFamily="2" charset="-122"/>
                  </a:rPr>
                  <a:t> 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408966" y="2238412"/>
            <a:ext cx="3374068" cy="3355902"/>
            <a:chOff x="4057669" y="2007363"/>
            <a:chExt cx="3949449" cy="3928186"/>
          </a:xfrm>
        </p:grpSpPr>
        <p:sp>
          <p:nvSpPr>
            <p:cNvPr id="8" name="ïṡlidé"/>
            <p:cNvSpPr/>
            <p:nvPr/>
          </p:nvSpPr>
          <p:spPr>
            <a:xfrm>
              <a:off x="4057669" y="2007363"/>
              <a:ext cx="1908000" cy="1908000"/>
            </a:xfrm>
            <a:prstGeom prst="ellipse">
              <a:avLst/>
            </a:prstGeom>
            <a:solidFill>
              <a:srgbClr val="C1C8D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ïṡlidé"/>
            <p:cNvSpPr/>
            <p:nvPr/>
          </p:nvSpPr>
          <p:spPr>
            <a:xfrm>
              <a:off x="6099118" y="2007363"/>
              <a:ext cx="1908000" cy="190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ïṡlidé"/>
            <p:cNvSpPr/>
            <p:nvPr/>
          </p:nvSpPr>
          <p:spPr>
            <a:xfrm>
              <a:off x="4057669" y="4027549"/>
              <a:ext cx="1908000" cy="190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ïṡlidé"/>
            <p:cNvSpPr/>
            <p:nvPr/>
          </p:nvSpPr>
          <p:spPr>
            <a:xfrm>
              <a:off x="6099118" y="4027549"/>
              <a:ext cx="1908000" cy="1908000"/>
            </a:xfrm>
            <a:prstGeom prst="ellipse">
              <a:avLst/>
            </a:prstGeom>
            <a:solidFill>
              <a:srgbClr val="C1C8D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+mn-lt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42" name="TextBox 14_1_1"/>
          <p:cNvSpPr txBox="1"/>
          <p:nvPr/>
        </p:nvSpPr>
        <p:spPr>
          <a:xfrm>
            <a:off x="1142839" y="436093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ea typeface="+mn-lt"/>
                <a:sym typeface="字魂59号-创粗黑" panose="00000500000000000000" pitchFamily="2" charset="-122"/>
              </a:rPr>
              <a:t>成员分工</a:t>
            </a:r>
          </a:p>
        </p:txBody>
      </p:sp>
      <p:grpSp>
        <p:nvGrpSpPr>
          <p:cNvPr id="43" name="Group 39_1"/>
          <p:cNvGrpSpPr/>
          <p:nvPr/>
        </p:nvGrpSpPr>
        <p:grpSpPr>
          <a:xfrm rot="5400000">
            <a:off x="-641920" y="-514275"/>
            <a:ext cx="2521587" cy="900863"/>
            <a:chOff x="2442343" y="2553269"/>
            <a:chExt cx="9228545" cy="3296992"/>
          </a:xfrm>
        </p:grpSpPr>
        <p:grpSp>
          <p:nvGrpSpPr>
            <p:cNvPr id="44" name="组合 43"/>
            <p:cNvGrpSpPr/>
            <p:nvPr/>
          </p:nvGrpSpPr>
          <p:grpSpPr>
            <a:xfrm>
              <a:off x="2442343" y="2553269"/>
              <a:ext cx="9228545" cy="3296992"/>
              <a:chOff x="-2100798" y="-412124"/>
              <a:chExt cx="9228545" cy="3296992"/>
            </a:xfrm>
          </p:grpSpPr>
          <p:sp>
            <p:nvSpPr>
              <p:cNvPr id="46" name="矩形: 圆角 45"/>
              <p:cNvSpPr/>
              <p:nvPr/>
            </p:nvSpPr>
            <p:spPr>
              <a:xfrm>
                <a:off x="-2100798" y="-412124"/>
                <a:ext cx="9228545" cy="3296992"/>
              </a:xfrm>
              <a:prstGeom prst="roundRect">
                <a:avLst>
                  <a:gd name="adj" fmla="val 50000"/>
                </a:avLst>
              </a:prstGeom>
              <a:solidFill>
                <a:srgbClr val="C1C8D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  <p:sp>
            <p:nvSpPr>
              <p:cNvPr id="63" name="矩形: 圆角 62"/>
              <p:cNvSpPr/>
              <p:nvPr/>
            </p:nvSpPr>
            <p:spPr>
              <a:xfrm>
                <a:off x="-1781152" y="-96440"/>
                <a:ext cx="8598317" cy="2665627"/>
              </a:xfrm>
              <a:prstGeom prst="roundRect">
                <a:avLst>
                  <a:gd name="adj" fmla="val 50000"/>
                </a:avLst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+mn-lt"/>
                </a:endParaRPr>
              </a:p>
            </p:txBody>
          </p:sp>
        </p:grpSp>
        <p:sp>
          <p:nvSpPr>
            <p:cNvPr id="45" name="椭圆 44"/>
            <p:cNvSpPr/>
            <p:nvPr/>
          </p:nvSpPr>
          <p:spPr>
            <a:xfrm rot="16200000">
              <a:off x="9044590" y="3197213"/>
              <a:ext cx="2009103" cy="2009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ea typeface="+mn-lt"/>
              </a:endParaRPr>
            </a:p>
          </p:txBody>
        </p:sp>
      </p:grpSp>
      <p:sp>
        <p:nvSpPr>
          <p:cNvPr id="64" name="TextBox 14_1_2"/>
          <p:cNvSpPr txBox="1"/>
          <p:nvPr/>
        </p:nvSpPr>
        <p:spPr>
          <a:xfrm>
            <a:off x="319159" y="479346"/>
            <a:ext cx="557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+mn-lt"/>
                <a:sym typeface="字魂59号-创粗黑" panose="00000500000000000000" pitchFamily="2" charset="-122"/>
              </a:rPr>
              <a:t>04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590" y="3893820"/>
            <a:ext cx="1700530" cy="1700530"/>
          </a:xfrm>
          <a:prstGeom prst="ellipse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165" y="2231390"/>
            <a:ext cx="1637030" cy="1637030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9435" y="2199005"/>
            <a:ext cx="1669415" cy="1669415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8170" y="3964305"/>
            <a:ext cx="1630680" cy="163068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/>
          <p:cNvSpPr/>
          <p:nvPr/>
        </p:nvSpPr>
        <p:spPr>
          <a:xfrm rot="18612676">
            <a:off x="1917065" y="3248025"/>
            <a:ext cx="11609705" cy="3296920"/>
          </a:xfrm>
          <a:prstGeom prst="roundRect">
            <a:avLst>
              <a:gd name="adj" fmla="val 50000"/>
            </a:avLst>
          </a:prstGeom>
          <a:solidFill>
            <a:srgbClr val="C1C8D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531550" y="3612379"/>
            <a:ext cx="33482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000" dirty="0">
                <a:solidFill>
                  <a:schemeClr val="bg1"/>
                </a:solidFill>
                <a:latin typeface="+mn-ea"/>
                <a:sym typeface="字魂59号-创粗黑" panose="00000500000000000000" pitchFamily="2" charset="-122"/>
              </a:rPr>
              <a:t>工作汇报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151222" y="2001017"/>
            <a:ext cx="249055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>
                <a:solidFill>
                  <a:schemeClr val="bg1"/>
                </a:solidFill>
                <a:ea typeface="+mn-lt"/>
                <a:sym typeface="字魂59号-创粗黑" panose="00000500000000000000" pitchFamily="2" charset="-122"/>
              </a:rPr>
              <a:t>2021</a:t>
            </a:r>
            <a:endParaRPr lang="zh-CN" altLang="en-US" sz="8000" dirty="0">
              <a:solidFill>
                <a:schemeClr val="bg1"/>
              </a:solidFill>
              <a:ea typeface="+mn-lt"/>
              <a:sym typeface="字魂59号-创粗黑" panose="000005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58850" y="2167890"/>
            <a:ext cx="45847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rgbClr val="C1C8D0"/>
                </a:solidFill>
                <a:latin typeface="思源黑体 CN Bold" panose="020B0800000000000000" charset="-122"/>
                <a:ea typeface="思源黑体 CN Bold" panose="020B0800000000000000" charset="-122"/>
                <a:sym typeface="字魂59号-创粗黑" panose="00000500000000000000" pitchFamily="2" charset="-122"/>
              </a:rPr>
              <a:t>THANKS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07662" y="4627355"/>
            <a:ext cx="334822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a typeface="+mn-lt"/>
                <a:cs typeface="+mn-lt"/>
                <a:sym typeface="字魂59号-创粗黑" panose="00000500000000000000" pitchFamily="2" charset="-122"/>
              </a:rPr>
              <a:t>汇报人：李思琪</a:t>
            </a:r>
            <a:endParaRPr lang="en-US" altLang="zh-CN" sz="2000" dirty="0">
              <a:ea typeface="+mn-lt"/>
              <a:cs typeface="+mn-lt"/>
              <a:sym typeface="字魂59号-创粗黑" panose="00000500000000000000" pitchFamily="2" charset="-122"/>
            </a:endParaRPr>
          </a:p>
          <a:p>
            <a:r>
              <a:rPr lang="zh-CN" altLang="en-US" sz="2000" dirty="0">
                <a:ea typeface="+mn-lt"/>
                <a:cs typeface="+mn-lt"/>
                <a:sym typeface="字魂59号-创粗黑" panose="00000500000000000000" pitchFamily="2" charset="-122"/>
              </a:rPr>
              <a:t>汇报时间：</a:t>
            </a:r>
            <a:r>
              <a:rPr lang="en-US" altLang="zh-CN" sz="2000" dirty="0">
                <a:ea typeface="+mn-lt"/>
                <a:cs typeface="+mn-lt"/>
                <a:sym typeface="字魂59号-创粗黑" panose="00000500000000000000" pitchFamily="2" charset="-122"/>
              </a:rPr>
              <a:t>2021.7.9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  <p:bldP spid="37" grpId="0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023,&quot;width&quot;:831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c57ba75-3b85-4fa5-86d0-ea923b19eec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8fa4009-42aa-41ea-add5-ce26929a537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276c83f-d705-4bc8-a0e1-8eb192bfce0b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00000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840</Words>
  <Application>Microsoft Office PowerPoint</Application>
  <PresentationFormat>宽屏</PresentationFormat>
  <Paragraphs>162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汉仪青云简</vt:lpstr>
      <vt:lpstr>思源黑体 CN Bold</vt:lpstr>
      <vt:lpstr>字魂105号-简雅黑</vt:lpstr>
      <vt:lpstr>字魂59号-创粗黑</vt:lpstr>
      <vt:lpstr>Arial</vt:lpstr>
      <vt:lpstr>Times New Roman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639</dc:title>
  <dc:creator>木 辰雨</dc:creator>
  <cp:lastModifiedBy>戴 泾涛</cp:lastModifiedBy>
  <cp:revision>46</cp:revision>
  <dcterms:created xsi:type="dcterms:W3CDTF">2019-11-11T13:18:00Z</dcterms:created>
  <dcterms:modified xsi:type="dcterms:W3CDTF">2021-07-11T15:39:52Z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KSOTemplateUUID">
    <vt:lpwstr>v1.0_mb_hgZBbLvT/Av3+RX3pjf6tg==</vt:lpwstr>
  </property>
  <property fmtid="{D5CDD505-2E9C-101B-9397-08002B2CF9AE}" pid="4" name="ICV">
    <vt:lpwstr>2D51CC2527A94850A402C455E504F209</vt:lpwstr>
  </property>
  <property fmtid="{D5CDD505-2E9C-101B-9397-08002B2CF9AE}" pid="5" name="KSOSaveFontToCloudKey">
    <vt:lpwstr>392877564_cloud</vt:lpwstr>
  </property>
</Properties>
</file>